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63" r:id="rId2"/>
    <p:sldId id="256" r:id="rId3"/>
    <p:sldId id="360" r:id="rId4"/>
    <p:sldId id="367" r:id="rId5"/>
    <p:sldId id="281" r:id="rId6"/>
    <p:sldId id="315" r:id="rId7"/>
    <p:sldId id="316" r:id="rId8"/>
    <p:sldId id="317" r:id="rId9"/>
    <p:sldId id="368" r:id="rId10"/>
    <p:sldId id="369" r:id="rId11"/>
    <p:sldId id="370" r:id="rId12"/>
    <p:sldId id="283" r:id="rId13"/>
    <p:sldId id="335" r:id="rId14"/>
    <p:sldId id="336" r:id="rId15"/>
    <p:sldId id="337" r:id="rId16"/>
    <p:sldId id="340" r:id="rId17"/>
    <p:sldId id="341" r:id="rId18"/>
    <p:sldId id="314" r:id="rId19"/>
    <p:sldId id="330" r:id="rId20"/>
    <p:sldId id="3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00FF"/>
    <a:srgbClr val="024752"/>
    <a:srgbClr val="048DA4"/>
    <a:srgbClr val="0FB7BD"/>
    <a:srgbClr val="CBEAF0"/>
    <a:srgbClr val="48C0B6"/>
    <a:srgbClr val="00A9A5"/>
    <a:srgbClr val="FFDAAB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8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9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5" loCatId="list" qsTypeId="urn:microsoft.com/office/officeart/2005/8/quickstyle/simple3#8" qsCatId="simple" csTypeId="urn:microsoft.com/office/officeart/2005/8/colors/colorful4#8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#5"/>
    <dgm:cxn modelId="{67D30C15-C5F0-4107-B050-3FC734BA4B54}" type="presOf" srcId="{AAA37794-5E27-4DDA-B12E-298686F5888D}" destId="{BEBFA14B-9B40-4103-84A4-38ECEF66E937}" srcOrd="0" destOrd="0" presId="urn:microsoft.com/office/officeart/2005/8/layout/list1#5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#5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#5"/>
    <dgm:cxn modelId="{B549EFE4-5036-448C-AC80-C10A92AA9E9B}" type="presOf" srcId="{08FBC75F-95AC-4B05-95BF-E110BC13302B}" destId="{B45E6B02-74BC-4456-B7B1-4DD6C1455987}" srcOrd="1" destOrd="0" presId="urn:microsoft.com/office/officeart/2005/8/layout/list1#5"/>
    <dgm:cxn modelId="{BAC3C11A-5F55-4D50-83A4-E64299EA931E}" type="presParOf" srcId="{BEBFA14B-9B40-4103-84A4-38ECEF66E937}" destId="{65BDE73A-EF1C-4F0B-B738-EC9506EC3EB6}" srcOrd="0" destOrd="0" presId="urn:microsoft.com/office/officeart/2005/8/layout/list1#5"/>
    <dgm:cxn modelId="{05D65779-2805-4A85-B3D5-519333A5E0A4}" type="presParOf" srcId="{65BDE73A-EF1C-4F0B-B738-EC9506EC3EB6}" destId="{39089052-8674-4477-9BFB-07FBFFFFD8C8}" srcOrd="0" destOrd="0" presId="urn:microsoft.com/office/officeart/2005/8/layout/list1#5"/>
    <dgm:cxn modelId="{C53C3EB8-A237-4FBD-926F-5E7DE3FE8571}" type="presParOf" srcId="{65BDE73A-EF1C-4F0B-B738-EC9506EC3EB6}" destId="{EF919B30-8E50-4BE5-BFF9-A011BC59CF55}" srcOrd="1" destOrd="0" presId="urn:microsoft.com/office/officeart/2005/8/layout/list1#5"/>
    <dgm:cxn modelId="{8C6CC264-0390-4FC6-B4DC-1DF3CE7EC632}" type="presParOf" srcId="{BEBFA14B-9B40-4103-84A4-38ECEF66E937}" destId="{F8662491-2000-4CC6-BEEC-D1859AFD2268}" srcOrd="1" destOrd="0" presId="urn:microsoft.com/office/officeart/2005/8/layout/list1#5"/>
    <dgm:cxn modelId="{775C05A2-8982-4D71-A5F4-B76615477377}" type="presParOf" srcId="{BEBFA14B-9B40-4103-84A4-38ECEF66E937}" destId="{E928C619-1DE9-419E-A5FA-3C9A247B8E43}" srcOrd="2" destOrd="0" presId="urn:microsoft.com/office/officeart/2005/8/layout/list1#5"/>
    <dgm:cxn modelId="{9ED0A224-AA15-4190-9FD7-4FF9CB9DB408}" type="presParOf" srcId="{BEBFA14B-9B40-4103-84A4-38ECEF66E937}" destId="{39270468-BD01-4F24-9A98-60E7CF789B54}" srcOrd="3" destOrd="0" presId="urn:microsoft.com/office/officeart/2005/8/layout/list1#5"/>
    <dgm:cxn modelId="{21DAAE0A-9BDC-4225-B74E-08336900DED3}" type="presParOf" srcId="{BEBFA14B-9B40-4103-84A4-38ECEF66E937}" destId="{5A649B72-39A4-4A84-8236-B0BF3AC76109}" srcOrd="4" destOrd="0" presId="urn:microsoft.com/office/officeart/2005/8/layout/list1#5"/>
    <dgm:cxn modelId="{668752EF-3B8C-4DD2-9E24-03F988A5EEFC}" type="presParOf" srcId="{5A649B72-39A4-4A84-8236-B0BF3AC76109}" destId="{667686F2-9BA3-4B10-A5F2-38ECCD6CCAB1}" srcOrd="0" destOrd="0" presId="urn:microsoft.com/office/officeart/2005/8/layout/list1#5"/>
    <dgm:cxn modelId="{792668C8-8F5E-4125-816F-BFA005FEC4E4}" type="presParOf" srcId="{5A649B72-39A4-4A84-8236-B0BF3AC76109}" destId="{B45E6B02-74BC-4456-B7B1-4DD6C1455987}" srcOrd="1" destOrd="0" presId="urn:microsoft.com/office/officeart/2005/8/layout/list1#5"/>
    <dgm:cxn modelId="{CC38B245-D625-4FAE-B7DF-C6E5D172E209}" type="presParOf" srcId="{BEBFA14B-9B40-4103-84A4-38ECEF66E937}" destId="{22519622-4D32-44DB-990E-774C307AAEA0}" srcOrd="5" destOrd="0" presId="urn:microsoft.com/office/officeart/2005/8/layout/list1#5"/>
    <dgm:cxn modelId="{403C340D-ED47-4744-BC52-C1609C05E1EC}" type="presParOf" srcId="{BEBFA14B-9B40-4103-84A4-38ECEF66E937}" destId="{0943D2D3-D540-4B67-9430-6AB54FD11AEA}" srcOrd="6" destOrd="0" presId="urn:microsoft.com/office/officeart/2005/8/layout/list1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6" loCatId="list" qsTypeId="urn:microsoft.com/office/officeart/2005/8/quickstyle/simple3#9" qsCatId="simple" csTypeId="urn:microsoft.com/office/officeart/2005/8/colors/colorful4#9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#6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#6"/>
    <dgm:cxn modelId="{07B2F63F-9645-47E4-8DB5-A23939403086}" type="presOf" srcId="{8AE4A381-C505-4165-B0F6-72A547C19C85}" destId="{EF919B30-8E50-4BE5-BFF9-A011BC59CF55}" srcOrd="1" destOrd="0" presId="urn:microsoft.com/office/officeart/2005/8/layout/list1#6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#6"/>
    <dgm:cxn modelId="{845812C7-FA87-427A-B813-9574F110DC04}" type="presOf" srcId="{08FBC75F-95AC-4B05-95BF-E110BC13302B}" destId="{B45E6B02-74BC-4456-B7B1-4DD6C1455987}" srcOrd="1" destOrd="0" presId="urn:microsoft.com/office/officeart/2005/8/layout/list1#6"/>
    <dgm:cxn modelId="{64A762E8-C34F-456B-8581-A49278B2E987}" type="presParOf" srcId="{BEBFA14B-9B40-4103-84A4-38ECEF66E937}" destId="{65BDE73A-EF1C-4F0B-B738-EC9506EC3EB6}" srcOrd="0" destOrd="0" presId="urn:microsoft.com/office/officeart/2005/8/layout/list1#6"/>
    <dgm:cxn modelId="{767016BD-0773-4DBA-A702-578893F5C8C6}" type="presParOf" srcId="{65BDE73A-EF1C-4F0B-B738-EC9506EC3EB6}" destId="{39089052-8674-4477-9BFB-07FBFFFFD8C8}" srcOrd="0" destOrd="0" presId="urn:microsoft.com/office/officeart/2005/8/layout/list1#6"/>
    <dgm:cxn modelId="{B5635B0E-B774-4620-8203-32FB89D769E1}" type="presParOf" srcId="{65BDE73A-EF1C-4F0B-B738-EC9506EC3EB6}" destId="{EF919B30-8E50-4BE5-BFF9-A011BC59CF55}" srcOrd="1" destOrd="0" presId="urn:microsoft.com/office/officeart/2005/8/layout/list1#6"/>
    <dgm:cxn modelId="{00EC307B-2660-4DC9-8AB5-B060D3CB4081}" type="presParOf" srcId="{BEBFA14B-9B40-4103-84A4-38ECEF66E937}" destId="{F8662491-2000-4CC6-BEEC-D1859AFD2268}" srcOrd="1" destOrd="0" presId="urn:microsoft.com/office/officeart/2005/8/layout/list1#6"/>
    <dgm:cxn modelId="{2882BB02-32C3-4FA7-8843-43CBE849BB80}" type="presParOf" srcId="{BEBFA14B-9B40-4103-84A4-38ECEF66E937}" destId="{E928C619-1DE9-419E-A5FA-3C9A247B8E43}" srcOrd="2" destOrd="0" presId="urn:microsoft.com/office/officeart/2005/8/layout/list1#6"/>
    <dgm:cxn modelId="{A4545D73-5073-4D53-946E-058D977FCCF9}" type="presParOf" srcId="{BEBFA14B-9B40-4103-84A4-38ECEF66E937}" destId="{39270468-BD01-4F24-9A98-60E7CF789B54}" srcOrd="3" destOrd="0" presId="urn:microsoft.com/office/officeart/2005/8/layout/list1#6"/>
    <dgm:cxn modelId="{064462A8-E925-4AAB-9371-9830CC74C98B}" type="presParOf" srcId="{BEBFA14B-9B40-4103-84A4-38ECEF66E937}" destId="{5A649B72-39A4-4A84-8236-B0BF3AC76109}" srcOrd="4" destOrd="0" presId="urn:microsoft.com/office/officeart/2005/8/layout/list1#6"/>
    <dgm:cxn modelId="{91A1ED70-0CB5-4402-9D58-297C1232CFA6}" type="presParOf" srcId="{5A649B72-39A4-4A84-8236-B0BF3AC76109}" destId="{667686F2-9BA3-4B10-A5F2-38ECCD6CCAB1}" srcOrd="0" destOrd="0" presId="urn:microsoft.com/office/officeart/2005/8/layout/list1#6"/>
    <dgm:cxn modelId="{7953B240-AB5C-483A-83DB-E14E9A6C0CCC}" type="presParOf" srcId="{5A649B72-39A4-4A84-8236-B0BF3AC76109}" destId="{B45E6B02-74BC-4456-B7B1-4DD6C1455987}" srcOrd="1" destOrd="0" presId="urn:microsoft.com/office/officeart/2005/8/layout/list1#6"/>
    <dgm:cxn modelId="{C1133983-7191-4B8B-8C66-5428C70D2064}" type="presParOf" srcId="{BEBFA14B-9B40-4103-84A4-38ECEF66E937}" destId="{22519622-4D32-44DB-990E-774C307AAEA0}" srcOrd="5" destOrd="0" presId="urn:microsoft.com/office/officeart/2005/8/layout/list1#6"/>
    <dgm:cxn modelId="{DD35DB71-DEEC-48A4-9BF5-E6BD4FADCFED}" type="presParOf" srcId="{BEBFA14B-9B40-4103-84A4-38ECEF66E937}" destId="{0943D2D3-D540-4B67-9430-6AB54FD11AEA}" srcOrd="6" destOrd="0" presId="urn:microsoft.com/office/officeart/2005/8/layout/list1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5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6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8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9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8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12CBE64-A470-ABE4-6C78-24D31D1A8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59429" y="356963"/>
            <a:ext cx="67322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UBND HUYỆN CÁT HẢI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 TH&amp;THCS HÀ SEN</a:t>
            </a:r>
            <a:endParaRPr lang="en-US" alt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C889B77-827F-DBFA-302C-1B918ED6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943" y="6149527"/>
            <a:ext cx="64614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 Thị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Thương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55351" y="1075689"/>
            <a:ext cx="8138159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rescue worker </a:t>
            </a:r>
            <a:r>
              <a:rPr lang="en-US" sz="600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44607" y="4865024"/>
            <a:ext cx="483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nhân viên cứu hộ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34111" y="3276664"/>
            <a:ext cx="4646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reskju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wɜːkər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2" y="2282585"/>
            <a:ext cx="6360486" cy="449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cue wor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11" y="338736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21066" y="1203641"/>
            <a:ext cx="4664697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victim </a:t>
            </a:r>
            <a:r>
              <a:rPr lang="en-US" sz="600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487067" y="469877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nạn nhân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6228" y="3189244"/>
            <a:ext cx="2592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/ˈvɪktɪm/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1746892"/>
            <a:ext cx="7436078" cy="454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icti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262" y="32999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38844" y="1131144"/>
          <a:ext cx="10466265" cy="55406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destroy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/dɪˈstrɔɪ/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 hủy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erupt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/ɪˈrʌpt/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phun trào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predict (v)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/prɪˈdɪkt/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 đoán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emergency kit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/ɪˈmɜːdʒənsikit/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 dụng cụ dùng trong trường hợp khẩn cấp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property (n)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/ˈprɒpəti/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 cải, nhà cửa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rescue worker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/ˈreskjuːˈwɜːkər 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 viên cứu hộ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victim (n)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/ˈˈvɪktɪm/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nạn 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2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1730484"/>
            <a:ext cx="609600" cy="609600"/>
          </a:xfrm>
          <a:prstGeom prst="rect">
            <a:avLst/>
          </a:prstGeom>
        </p:spPr>
      </p:pic>
      <p:pic>
        <p:nvPicPr>
          <p:cNvPr id="13" name="erup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2385279"/>
            <a:ext cx="609600" cy="609600"/>
          </a:xfrm>
          <a:prstGeom prst="rect">
            <a:avLst/>
          </a:prstGeom>
        </p:spPr>
      </p:pic>
      <p:pic>
        <p:nvPicPr>
          <p:cNvPr id="14" name="predict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4379" y="3040074"/>
            <a:ext cx="609600" cy="609600"/>
          </a:xfrm>
          <a:prstGeom prst="rect">
            <a:avLst/>
          </a:prstGeom>
        </p:spPr>
      </p:pic>
      <p:pic>
        <p:nvPicPr>
          <p:cNvPr id="15" name="emergency kit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3901483"/>
            <a:ext cx="609600" cy="609600"/>
          </a:xfrm>
          <a:prstGeom prst="rect">
            <a:avLst/>
          </a:prstGeom>
        </p:spPr>
      </p:pic>
      <p:pic>
        <p:nvPicPr>
          <p:cNvPr id="16" name="property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4702089"/>
            <a:ext cx="609600" cy="609600"/>
          </a:xfrm>
          <a:prstGeom prst="rect">
            <a:avLst/>
          </a:prstGeom>
        </p:spPr>
      </p:pic>
      <p:pic>
        <p:nvPicPr>
          <p:cNvPr id="17" name="rescue work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5349789"/>
            <a:ext cx="609600" cy="609600"/>
          </a:xfrm>
          <a:prstGeom prst="rect">
            <a:avLst/>
          </a:prstGeom>
        </p:spPr>
      </p:pic>
      <p:pic>
        <p:nvPicPr>
          <p:cNvPr id="18" name="victim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60622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1754376"/>
            <a:ext cx="6115050" cy="47625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5" y="1118497"/>
            <a:ext cx="111839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In column B, write the noun forms of the verbs in column A.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7067" y="1084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458" y="9732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837" y="2662675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9343" y="341957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eruption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09343" y="4229670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warning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4092" y="498185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prediction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4092" y="5752373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damage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394" y="1093834"/>
            <a:ext cx="9122418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a word or phrase from the box under the </a:t>
            </a:r>
            <a:r>
              <a:rPr lang="en-US" sz="2400" b="1"/>
              <a:t>correct 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9788" y="1126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580" y="9923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430" y="1730704"/>
            <a:ext cx="11115592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emergency kit             victim             rescue worker                 property                whistle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7101" y="4148823"/>
            <a:ext cx="295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2. </a:t>
            </a:r>
            <a:r>
              <a:rPr lang="en-US" sz="2800" dirty="0"/>
              <a:t>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9663" y="4148823"/>
            <a:ext cx="279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1. </a:t>
            </a:r>
            <a:r>
              <a:rPr lang="en-US" sz="2800" dirty="0"/>
              <a:t>____________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96896" y="414882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3.</a:t>
            </a:r>
            <a:r>
              <a:rPr lang="en-US" sz="2800" dirty="0"/>
              <a:t> _____________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9553" y="626090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4.</a:t>
            </a:r>
            <a:r>
              <a:rPr lang="en-US" sz="2800" dirty="0"/>
              <a:t> _____________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70912" y="6224807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5.</a:t>
            </a:r>
            <a:r>
              <a:rPr lang="en-US" sz="2800" dirty="0"/>
              <a:t> _____________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19772" y="4124738"/>
            <a:ext cx="14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whistle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0286" y="4149591"/>
            <a:ext cx="167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property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5316" y="6224807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rescue worker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24857" y="4124738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57867" y="6242850"/>
            <a:ext cx="128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victim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91" t="6925" r="8357" b="9861"/>
          <a:stretch>
            <a:fillRect/>
          </a:stretch>
        </p:blipFill>
        <p:spPr>
          <a:xfrm>
            <a:off x="629580" y="2474849"/>
            <a:ext cx="2726785" cy="167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437" y="2309213"/>
            <a:ext cx="2698997" cy="1772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379" t="9591" r="10466" b="7439"/>
          <a:stretch>
            <a:fillRect/>
          </a:stretch>
        </p:blipFill>
        <p:spPr>
          <a:xfrm>
            <a:off x="8382620" y="2324043"/>
            <a:ext cx="2742458" cy="1923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771" y="4620715"/>
            <a:ext cx="2629437" cy="1660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884" y="4639606"/>
            <a:ext cx="2516784" cy="1622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6585" y="1100288"/>
            <a:ext cx="71100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/>
              <a:t>Fill in each blank with a word or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671" y="1623880"/>
            <a:ext cx="9667635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warning          predict          property           damage          emergency kit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9550" y="10756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093" y="9529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794" y="2286870"/>
            <a:ext cx="119276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Natural </a:t>
            </a:r>
            <a:r>
              <a:rPr lang="en-US" sz="3200" dirty="0"/>
              <a:t>disasters can cause serious ________ to human life</a:t>
            </a:r>
            <a:r>
              <a:rPr lang="en-US" sz="3200"/>
              <a:t>. 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Local authorities gave a flood ________ yesterday, so today people are moving to safer places</a:t>
            </a:r>
            <a:r>
              <a:rPr lang="en-US" sz="3200"/>
              <a:t>. </a:t>
            </a:r>
          </a:p>
          <a:p>
            <a:endParaRPr lang="en-US" sz="1000" dirty="0"/>
          </a:p>
          <a:p>
            <a:r>
              <a:rPr lang="en-US" sz="3200" b="1">
                <a:solidFill>
                  <a:srgbClr val="F7941E"/>
                </a:solidFill>
              </a:rPr>
              <a:t>3. </a:t>
            </a:r>
            <a:r>
              <a:rPr lang="en-US" sz="3200"/>
              <a:t>To </a:t>
            </a:r>
            <a:r>
              <a:rPr lang="en-US" sz="3200" dirty="0"/>
              <a:t>prepare for a natural disaster, we should make a(n</a:t>
            </a:r>
            <a:r>
              <a:rPr lang="en-US" sz="3200"/>
              <a:t>) ___________.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7941E"/>
                </a:solidFill>
              </a:rPr>
              <a:t>4. </a:t>
            </a:r>
            <a:r>
              <a:rPr lang="en-US" sz="3200" dirty="0"/>
              <a:t>It’s hard to believe that we cannot _______ when earthquakes will happen</a:t>
            </a:r>
            <a:r>
              <a:rPr lang="en-US" sz="3200"/>
              <a:t>. 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7941E"/>
                </a:solidFill>
              </a:rPr>
              <a:t>5. </a:t>
            </a:r>
            <a:r>
              <a:rPr lang="en-US" sz="3200" dirty="0"/>
              <a:t>They lost all of their ________ because of the volcanic eruption.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4533" y="2311373"/>
            <a:ext cx="176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damage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22312" y="2939914"/>
            <a:ext cx="186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warning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51318" y="4080287"/>
            <a:ext cx="292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10041" y="4698313"/>
            <a:ext cx="168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predict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7353" y="5840453"/>
            <a:ext cx="20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property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929" y="1223180"/>
            <a:ext cx="96357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repeat the words. Pay attention to the </a:t>
            </a:r>
            <a:r>
              <a:rPr lang="en-US" sz="2800" b="1"/>
              <a:t>word stress.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2404" y="12231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85" y="11036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8762" y="2377157"/>
            <a:ext cx="6499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music</a:t>
            </a:r>
            <a:r>
              <a:rPr lang="en-US" sz="3600" b="1" dirty="0">
                <a:solidFill>
                  <a:srgbClr val="FF0000"/>
                </a:solidFill>
              </a:rPr>
              <a:t>al</a:t>
            </a:r>
            <a:r>
              <a:rPr lang="en-US" sz="3600" dirty="0"/>
              <a:t>                          </a:t>
            </a:r>
            <a:r>
              <a:rPr lang="en-US" sz="3600"/>
              <a:t>danger</a:t>
            </a:r>
            <a:r>
              <a:rPr lang="en-US" sz="3600" b="1">
                <a:solidFill>
                  <a:srgbClr val="FF0000"/>
                </a:solidFill>
              </a:rPr>
              <a:t>ous 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/>
              <a:t>nation</a:t>
            </a:r>
            <a:r>
              <a:rPr lang="en-US" sz="3600" b="1">
                <a:solidFill>
                  <a:srgbClr val="FF0000"/>
                </a:solidFill>
              </a:rPr>
              <a:t>al			    </a:t>
            </a:r>
            <a:r>
              <a:rPr lang="en-US" sz="3600"/>
              <a:t>humor</a:t>
            </a:r>
            <a:r>
              <a:rPr lang="en-US" sz="3600" b="1">
                <a:solidFill>
                  <a:srgbClr val="FF0000"/>
                </a:solidFill>
              </a:rPr>
              <a:t>ous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/>
              <a:t>practic</a:t>
            </a:r>
            <a:r>
              <a:rPr lang="en-US" sz="3600" b="1" dirty="0">
                <a:solidFill>
                  <a:srgbClr val="FF0000"/>
                </a:solidFill>
              </a:rPr>
              <a:t>al</a:t>
            </a:r>
            <a:r>
              <a:rPr lang="en-US" sz="3600" dirty="0"/>
              <a:t>                        poison</a:t>
            </a:r>
            <a:r>
              <a:rPr lang="en-US" sz="3600" b="1" dirty="0">
                <a:solidFill>
                  <a:srgbClr val="FF0000"/>
                </a:solidFill>
              </a:rPr>
              <a:t>ous</a:t>
            </a:r>
            <a:r>
              <a:rPr lang="en-US" sz="3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person</a:t>
            </a:r>
            <a:r>
              <a:rPr lang="en-US" sz="3600" b="1" dirty="0">
                <a:solidFill>
                  <a:srgbClr val="FF0000"/>
                </a:solidFill>
              </a:rPr>
              <a:t>al                        </a:t>
            </a:r>
            <a:r>
              <a:rPr lang="en-US" sz="3600" dirty="0" err="1"/>
              <a:t>marvell</a:t>
            </a:r>
            <a:r>
              <a:rPr lang="en-US" sz="3600" b="1" dirty="0" err="1">
                <a:solidFill>
                  <a:srgbClr val="FF0000"/>
                </a:solidFill>
              </a:rPr>
              <a:t>ous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920" y="207235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172" y="1165929"/>
            <a:ext cx="100626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repeat the sentences. Mark the stress in the underlined 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566" y="11785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109" y="10756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380" y="1796193"/>
            <a:ext cx="1100517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The </a:t>
            </a:r>
            <a:r>
              <a:rPr lang="en-US" sz="3200" dirty="0"/>
              <a:t>flood victims are collecting their </a:t>
            </a:r>
            <a:r>
              <a:rPr lang="en-US" sz="3200" u="sng" dirty="0"/>
              <a:t>personal </a:t>
            </a:r>
            <a:r>
              <a:rPr lang="en-US" sz="3200" dirty="0"/>
              <a:t>property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Avoid </a:t>
            </a:r>
            <a:r>
              <a:rPr lang="en-US" sz="3200" u="sng" dirty="0"/>
              <a:t>dangerous</a:t>
            </a:r>
            <a:r>
              <a:rPr lang="en-US" sz="3200" dirty="0"/>
              <a:t> places, such as windows or bookcases, during an earthquake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There are  </a:t>
            </a:r>
            <a:r>
              <a:rPr lang="en-US" sz="3200" u="sng" dirty="0"/>
              <a:t>numerous</a:t>
            </a:r>
            <a:r>
              <a:rPr lang="en-US" sz="3200" dirty="0"/>
              <a:t>  </a:t>
            </a:r>
            <a:r>
              <a:rPr lang="en-US" sz="3200" u="sng" dirty="0"/>
              <a:t>tropical</a:t>
            </a:r>
            <a:r>
              <a:rPr lang="en-US" sz="3200" dirty="0"/>
              <a:t> storms in this area every </a:t>
            </a:r>
            <a:r>
              <a:rPr lang="en-US" sz="3200"/>
              <a:t>year.</a:t>
            </a:r>
          </a:p>
          <a:p>
            <a:r>
              <a:rPr lang="en-US" sz="3200"/>
              <a:t>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4. </a:t>
            </a:r>
            <a:r>
              <a:rPr lang="en-US" sz="3200" dirty="0"/>
              <a:t>Some </a:t>
            </a:r>
            <a:r>
              <a:rPr lang="en-US" sz="3200" u="sng" dirty="0"/>
              <a:t>natural</a:t>
            </a:r>
            <a:r>
              <a:rPr lang="en-US" sz="3200" dirty="0"/>
              <a:t> disasters, such as landslides, usually happen in  </a:t>
            </a:r>
            <a:r>
              <a:rPr lang="en-US" sz="3200" u="sng" dirty="0"/>
              <a:t>mountainous</a:t>
            </a:r>
            <a:r>
              <a:rPr lang="en-US" sz="3200" dirty="0"/>
              <a:t> areas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5. </a:t>
            </a:r>
            <a:r>
              <a:rPr lang="en-US" sz="3200" dirty="0"/>
              <a:t>She gave us </a:t>
            </a:r>
            <a:r>
              <a:rPr lang="en-US" sz="3200" u="sng" dirty="0"/>
              <a:t>practical</a:t>
            </a:r>
            <a:r>
              <a:rPr lang="en-US" sz="3200" dirty="0"/>
              <a:t> tips about treating </a:t>
            </a:r>
            <a:r>
              <a:rPr lang="en-US" sz="3200" u="sng" dirty="0"/>
              <a:t>poisonous</a:t>
            </a:r>
            <a:r>
              <a:rPr lang="en-US" sz="3200" dirty="0"/>
              <a:t> wastes.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45067" y="5838237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67643" y="1755140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9282" y="242683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4145" y="36869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0285" y="366199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00126" y="46417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8768" y="513658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7623" y="58382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pic>
        <p:nvPicPr>
          <p:cNvPr id="5" name="Track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8959" y="11455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64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128638"/>
            <a:ext cx="97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Learn the new words by heart .</a:t>
            </a:r>
            <a:endParaRPr lang="en-US" sz="3200" dirty="0"/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   LESSON 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charset="0"/>
              </a:rPr>
              <a:t>Website: </a:t>
            </a:r>
            <a:r>
              <a:rPr lang="en-GB" b="1" i="1">
                <a:latin typeface="Calibri" panose="020F050202020403020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charset="0"/>
              </a:rPr>
              <a:t>Fanpage: </a:t>
            </a:r>
            <a:r>
              <a:rPr lang="en-GB" b="1" i="1">
                <a:latin typeface="Calibri" panose="020F050202020403020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20538" cy="193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1468428"/>
            <a:ext cx="3131928" cy="195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68428"/>
            <a:ext cx="3120539" cy="201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20538" cy="196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4275066"/>
            <a:ext cx="3120538" cy="195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190816"/>
            <a:ext cx="3120538" cy="193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" y="3460750"/>
            <a:ext cx="4231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Earthquake: động đất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9690" y="3431540"/>
            <a:ext cx="4081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Tornado: lốc xoáy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/tɔːˈneɪ.dəʊ/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2570" y="3450590"/>
            <a:ext cx="36239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Volcano: núi lửa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/vɒlˈkeɪ.nəʊ/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50825" y="6019800"/>
            <a:ext cx="56953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Tidal wave/ tsunami: sóng thần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/su.na.mi/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541" y="6051253"/>
            <a:ext cx="25967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Flood: lũ lụt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/flʌd/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3205" y="6219825"/>
            <a:ext cx="4153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Drought /draʊt/: hạn hán</a:t>
            </a: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50356" cy="19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1468428"/>
            <a:ext cx="3161855" cy="197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48551"/>
            <a:ext cx="3150357" cy="20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099046"/>
            <a:ext cx="3150356" cy="198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4275065"/>
            <a:ext cx="3150356" cy="1972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290206"/>
            <a:ext cx="3150356" cy="195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0" y="121013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destroy </a:t>
            </a:r>
            <a:r>
              <a:rPr lang="en-US" sz="600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296087" y="465275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phá hủy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2433" y="3200936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dɪˈstrɔɪ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9589" r="12749" b="6404"/>
          <a:stretch>
            <a:fillRect/>
          </a:stretch>
        </p:blipFill>
        <p:spPr bwMode="auto">
          <a:xfrm>
            <a:off x="4665393" y="1929086"/>
            <a:ext cx="7441044" cy="46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087" y="33116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8293" y="1253186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erupt </a:t>
            </a:r>
            <a:r>
              <a:rPr lang="en-US" sz="600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25046" y="4886394"/>
            <a:ext cx="306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phun trào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85069" y="3144595"/>
            <a:ext cx="214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ɪˈrʌpt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72" y="1408763"/>
            <a:ext cx="7204404" cy="48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rup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246" y="32545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72580" y="1085304"/>
            <a:ext cx="469234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predict </a:t>
            </a:r>
            <a:r>
              <a:rPr lang="en-US" sz="600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33224" y="4543621"/>
            <a:ext cx="261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dự đoán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33224" y="3043806"/>
            <a:ext cx="2680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prɪˈdɪkt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0" y="1500809"/>
            <a:ext cx="7618089" cy="504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edic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580" y="31545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251543" y="818425"/>
            <a:ext cx="8065506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emergency kit </a:t>
            </a:r>
            <a:r>
              <a:rPr lang="en-US" sz="600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33553" y="4674327"/>
            <a:ext cx="61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bộ dụng cụ dùng trong trường hợp khẩn cấp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2135" y="3060409"/>
            <a:ext cx="4474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mɜːdʒənsi kit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>
            <a:fillRect/>
          </a:stretch>
        </p:blipFill>
        <p:spPr>
          <a:xfrm>
            <a:off x="6951341" y="1833951"/>
            <a:ext cx="5155096" cy="491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mergency ki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725" y="31933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194563" y="876105"/>
            <a:ext cx="6030098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property </a:t>
            </a:r>
            <a:r>
              <a:rPr lang="en-US" sz="600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91744" y="4748826"/>
            <a:ext cx="464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của cải, nhà cửa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45763" y="3054490"/>
            <a:ext cx="2775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prɒpəti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40" y="2121595"/>
            <a:ext cx="6974747" cy="46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opert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744" y="32123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645</Words>
  <Application>Microsoft Office PowerPoint</Application>
  <PresentationFormat>Widescreen</PresentationFormat>
  <Paragraphs>171</Paragraphs>
  <Slides>20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Vũ Hồng Hiệp</cp:lastModifiedBy>
  <cp:revision>539</cp:revision>
  <dcterms:created xsi:type="dcterms:W3CDTF">2020-12-09T02:04:00Z</dcterms:created>
  <dcterms:modified xsi:type="dcterms:W3CDTF">2025-04-08T01:21:00Z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C443D244B1DB4378B535063A72A02950_12</vt:lpwstr>
  </property>
  <property fmtid="{D5CDD505-2E9C-101B-9397-08002B2CF9AE}" pid="3" name="KSOProductBuildVer">
    <vt:lpwstr>1033-12.2.0.13431</vt:lpwstr>
  </property>
</Properties>
</file>