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365" r:id="rId2"/>
    <p:sldId id="256" r:id="rId3"/>
    <p:sldId id="335" r:id="rId4"/>
    <p:sldId id="344" r:id="rId5"/>
    <p:sldId id="345" r:id="rId6"/>
    <p:sldId id="346" r:id="rId7"/>
    <p:sldId id="347" r:id="rId8"/>
    <p:sldId id="349" r:id="rId9"/>
    <p:sldId id="350" r:id="rId10"/>
    <p:sldId id="351" r:id="rId11"/>
    <p:sldId id="352" r:id="rId12"/>
    <p:sldId id="354" r:id="rId13"/>
    <p:sldId id="355" r:id="rId14"/>
    <p:sldId id="356" r:id="rId15"/>
    <p:sldId id="357" r:id="rId16"/>
    <p:sldId id="358" r:id="rId17"/>
    <p:sldId id="359" r:id="rId18"/>
    <p:sldId id="360" r:id="rId19"/>
    <p:sldId id="361" r:id="rId20"/>
    <p:sldId id="353" r:id="rId21"/>
    <p:sldId id="363" r:id="rId22"/>
    <p:sldId id="36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FF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267" autoAdjust="0"/>
    <p:restoredTop sz="94660"/>
  </p:normalViewPr>
  <p:slideViewPr>
    <p:cSldViewPr snapToGrid="0">
      <p:cViewPr varScale="1">
        <p:scale>
          <a:sx n="80" d="100"/>
          <a:sy n="80" d="100"/>
        </p:scale>
        <p:origin x="48"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AB020-2209-463F-B77E-3C8447EAA8D0}" type="datetimeFigureOut">
              <a:rPr lang="en-US" smtClean="0"/>
              <a:t>4/8/2025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96810-8AC5-4EDE-B714-F0738894CB2D}" type="slidenum">
              <a:rPr lang="en-US" smtClean="0"/>
              <a:t>‹#›</a:t>
            </a:fld>
            <a:endParaRPr lang="en-US"/>
          </a:p>
        </p:txBody>
      </p:sp>
    </p:spTree>
    <p:extLst>
      <p:ext uri="{BB962C8B-B14F-4D97-AF65-F5344CB8AC3E}">
        <p14:creationId xmlns:p14="http://schemas.microsoft.com/office/powerpoint/2010/main" val="2154380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g8794a74c9d_0_24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5" name="Google Shape;395;g8794a74c9d_0_24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A32D64-340F-454E-9BD6-4D1968DCD484}"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859467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A32D64-340F-454E-9BD6-4D1968DCD484}" type="datetimeFigureOut">
              <a:rPr lang="en-US" smtClean="0"/>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103784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A32D64-340F-454E-9BD6-4D1968DCD484}" type="datetimeFigureOut">
              <a:rPr lang="en-US" smtClean="0"/>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56505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A32D64-340F-454E-9BD6-4D1968DCD484}"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282545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A32D64-340F-454E-9BD6-4D1968DCD484}"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63246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3A32D64-340F-454E-9BD6-4D1968DCD484}" type="datetimeFigureOut">
              <a:rPr lang="en-US" smtClean="0"/>
              <a:t>4/8/2025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749616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3A32D64-340F-454E-9BD6-4D1968DCD484}" type="datetimeFigureOut">
              <a:rPr lang="en-US" smtClean="0"/>
              <a:t>4/8/2025</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15855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3A32D64-340F-454E-9BD6-4D1968DCD484}" type="datetimeFigureOut">
              <a:rPr lang="en-US" smtClean="0"/>
              <a:t>4/8/2025</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269473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3A32D64-340F-454E-9BD6-4D1968DCD484}"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284616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3A32D64-340F-454E-9BD6-4D1968DCD484}" type="datetimeFigureOut">
              <a:rPr lang="en-US" smtClean="0"/>
              <a:t>4/8/2025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954347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3A32D64-340F-454E-9BD6-4D1968DCD484}" type="datetimeFigureOut">
              <a:rPr lang="en-US" smtClean="0"/>
              <a:t>4/8/2025</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544408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3A32D64-340F-454E-9BD6-4D1968DCD484}" type="datetimeFigureOut">
              <a:rPr lang="en-US" smtClean="0"/>
              <a:t>4/8/2025</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3AB761FB-1157-49B2-A7A5-8FD8B286C9BF}" type="slidenum">
              <a:rPr lang="en-US" smtClean="0"/>
              <a:t>‹#›</a:t>
            </a:fld>
            <a:endParaRPr lang="en-US"/>
          </a:p>
        </p:txBody>
      </p:sp>
    </p:spTree>
    <p:extLst>
      <p:ext uri="{BB962C8B-B14F-4D97-AF65-F5344CB8AC3E}">
        <p14:creationId xmlns:p14="http://schemas.microsoft.com/office/powerpoint/2010/main" val="14830780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70.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290.png"/><Relationship Id="rId4" Type="http://schemas.openxmlformats.org/officeDocument/2006/relationships/image" Target="../media/image280.png"/></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0.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grpSp>
        <p:nvGrpSpPr>
          <p:cNvPr id="397" name="Google Shape;397;p39"/>
          <p:cNvGrpSpPr/>
          <p:nvPr/>
        </p:nvGrpSpPr>
        <p:grpSpPr>
          <a:xfrm>
            <a:off x="1815533" y="1185200"/>
            <a:ext cx="9413201" cy="4488000"/>
            <a:chOff x="1361649" y="888900"/>
            <a:chExt cx="7059901" cy="3366000"/>
          </a:xfrm>
        </p:grpSpPr>
        <p:sp>
          <p:nvSpPr>
            <p:cNvPr id="398" name="Google Shape;398;p39"/>
            <p:cNvSpPr/>
            <p:nvPr/>
          </p:nvSpPr>
          <p:spPr>
            <a:xfrm>
              <a:off x="3713050" y="888900"/>
              <a:ext cx="4708500" cy="3366000"/>
            </a:xfrm>
            <a:prstGeom prst="rect">
              <a:avLst/>
            </a:prstGeom>
            <a:solidFill>
              <a:schemeClr val="accent3"/>
            </a:solidFill>
            <a:ln>
              <a:noFill/>
            </a:ln>
          </p:spPr>
          <p:txBody>
            <a:bodyPr spcFirstLastPara="1" wrap="square" lIns="121900" tIns="121900" rIns="121900" bIns="121900" anchor="ctr" anchorCtr="0">
              <a:noAutofit/>
            </a:bodyPr>
            <a:lstStyle/>
            <a:p>
              <a:endParaRPr sz="2400"/>
            </a:p>
          </p:txBody>
        </p:sp>
        <p:sp>
          <p:nvSpPr>
            <p:cNvPr id="399" name="Google Shape;399;p39"/>
            <p:cNvSpPr/>
            <p:nvPr/>
          </p:nvSpPr>
          <p:spPr>
            <a:xfrm rot="-5400000">
              <a:off x="2388743" y="-137683"/>
              <a:ext cx="3364980" cy="5419167"/>
            </a:xfrm>
            <a:custGeom>
              <a:avLst/>
              <a:gdLst/>
              <a:ahLst/>
              <a:cxnLst/>
              <a:rect l="l" t="t" r="r" b="b"/>
              <a:pathLst>
                <a:path w="61916" h="99672" extrusionOk="0">
                  <a:moveTo>
                    <a:pt x="6153" y="644"/>
                  </a:moveTo>
                  <a:cubicBezTo>
                    <a:pt x="6161" y="644"/>
                    <a:pt x="6169" y="644"/>
                    <a:pt x="6177" y="644"/>
                  </a:cubicBezTo>
                  <a:cubicBezTo>
                    <a:pt x="6249" y="644"/>
                    <a:pt x="6320" y="668"/>
                    <a:pt x="6392" y="668"/>
                  </a:cubicBezTo>
                  <a:lnTo>
                    <a:pt x="6416" y="668"/>
                  </a:lnTo>
                  <a:cubicBezTo>
                    <a:pt x="7602" y="988"/>
                    <a:pt x="7304" y="2682"/>
                    <a:pt x="6170" y="2682"/>
                  </a:cubicBezTo>
                  <a:cubicBezTo>
                    <a:pt x="6118" y="2682"/>
                    <a:pt x="6065" y="2679"/>
                    <a:pt x="6010" y="2672"/>
                  </a:cubicBezTo>
                  <a:cubicBezTo>
                    <a:pt x="4754" y="2506"/>
                    <a:pt x="4888" y="644"/>
                    <a:pt x="6153" y="644"/>
                  </a:cubicBezTo>
                  <a:close/>
                  <a:moveTo>
                    <a:pt x="16777" y="654"/>
                  </a:moveTo>
                  <a:cubicBezTo>
                    <a:pt x="17271" y="654"/>
                    <a:pt x="17721" y="986"/>
                    <a:pt x="17816" y="1503"/>
                  </a:cubicBezTo>
                  <a:cubicBezTo>
                    <a:pt x="17936" y="2123"/>
                    <a:pt x="17435" y="2719"/>
                    <a:pt x="16791" y="2719"/>
                  </a:cubicBezTo>
                  <a:cubicBezTo>
                    <a:pt x="16671" y="2719"/>
                    <a:pt x="16528" y="2696"/>
                    <a:pt x="16409" y="2648"/>
                  </a:cubicBezTo>
                  <a:cubicBezTo>
                    <a:pt x="16290" y="2576"/>
                    <a:pt x="16171" y="2505"/>
                    <a:pt x="16075" y="2385"/>
                  </a:cubicBezTo>
                  <a:lnTo>
                    <a:pt x="16075" y="2433"/>
                  </a:lnTo>
                  <a:cubicBezTo>
                    <a:pt x="15646" y="2028"/>
                    <a:pt x="15646" y="1336"/>
                    <a:pt x="16075" y="931"/>
                  </a:cubicBezTo>
                  <a:lnTo>
                    <a:pt x="16075" y="954"/>
                  </a:lnTo>
                  <a:lnTo>
                    <a:pt x="16075" y="1002"/>
                  </a:lnTo>
                  <a:cubicBezTo>
                    <a:pt x="16171" y="883"/>
                    <a:pt x="16290" y="811"/>
                    <a:pt x="16409" y="740"/>
                  </a:cubicBezTo>
                  <a:lnTo>
                    <a:pt x="16409" y="716"/>
                  </a:lnTo>
                  <a:cubicBezTo>
                    <a:pt x="16531" y="674"/>
                    <a:pt x="16656" y="654"/>
                    <a:pt x="16777" y="654"/>
                  </a:cubicBezTo>
                  <a:close/>
                  <a:moveTo>
                    <a:pt x="38065" y="644"/>
                  </a:moveTo>
                  <a:cubicBezTo>
                    <a:pt x="38113" y="644"/>
                    <a:pt x="38161" y="644"/>
                    <a:pt x="38208" y="668"/>
                  </a:cubicBezTo>
                  <a:cubicBezTo>
                    <a:pt x="39449" y="883"/>
                    <a:pt x="39282" y="2696"/>
                    <a:pt x="38041" y="2719"/>
                  </a:cubicBezTo>
                  <a:lnTo>
                    <a:pt x="37875" y="2719"/>
                  </a:lnTo>
                  <a:cubicBezTo>
                    <a:pt x="36706" y="2529"/>
                    <a:pt x="36706" y="859"/>
                    <a:pt x="37875" y="668"/>
                  </a:cubicBezTo>
                  <a:cubicBezTo>
                    <a:pt x="37922" y="668"/>
                    <a:pt x="37994" y="644"/>
                    <a:pt x="38065" y="644"/>
                  </a:cubicBezTo>
                  <a:close/>
                  <a:moveTo>
                    <a:pt x="45125" y="621"/>
                  </a:moveTo>
                  <a:lnTo>
                    <a:pt x="45125" y="644"/>
                  </a:lnTo>
                  <a:cubicBezTo>
                    <a:pt x="45244" y="644"/>
                    <a:pt x="45364" y="668"/>
                    <a:pt x="45483" y="716"/>
                  </a:cubicBezTo>
                  <a:cubicBezTo>
                    <a:pt x="46437" y="1074"/>
                    <a:pt x="46341" y="2457"/>
                    <a:pt x="45340" y="2696"/>
                  </a:cubicBezTo>
                  <a:lnTo>
                    <a:pt x="45316" y="2696"/>
                  </a:lnTo>
                  <a:cubicBezTo>
                    <a:pt x="45244" y="2696"/>
                    <a:pt x="45197" y="2719"/>
                    <a:pt x="45125" y="2719"/>
                  </a:cubicBezTo>
                  <a:cubicBezTo>
                    <a:pt x="43718" y="2719"/>
                    <a:pt x="43718" y="621"/>
                    <a:pt x="45125" y="621"/>
                  </a:cubicBezTo>
                  <a:close/>
                  <a:moveTo>
                    <a:pt x="52209" y="644"/>
                  </a:moveTo>
                  <a:cubicBezTo>
                    <a:pt x="52256" y="644"/>
                    <a:pt x="52328" y="668"/>
                    <a:pt x="52399" y="668"/>
                  </a:cubicBezTo>
                  <a:cubicBezTo>
                    <a:pt x="52519" y="692"/>
                    <a:pt x="52638" y="740"/>
                    <a:pt x="52757" y="811"/>
                  </a:cubicBezTo>
                  <a:cubicBezTo>
                    <a:pt x="53425" y="1217"/>
                    <a:pt x="53401" y="2218"/>
                    <a:pt x="52709" y="2600"/>
                  </a:cubicBezTo>
                  <a:cubicBezTo>
                    <a:pt x="52662" y="2624"/>
                    <a:pt x="52638" y="2624"/>
                    <a:pt x="52590" y="2648"/>
                  </a:cubicBezTo>
                  <a:cubicBezTo>
                    <a:pt x="52566" y="2648"/>
                    <a:pt x="52543" y="2648"/>
                    <a:pt x="52519" y="2672"/>
                  </a:cubicBezTo>
                  <a:cubicBezTo>
                    <a:pt x="52495" y="2696"/>
                    <a:pt x="52447" y="2696"/>
                    <a:pt x="52399" y="2719"/>
                  </a:cubicBezTo>
                  <a:lnTo>
                    <a:pt x="52185" y="2719"/>
                  </a:lnTo>
                  <a:cubicBezTo>
                    <a:pt x="50801" y="2719"/>
                    <a:pt x="50801" y="644"/>
                    <a:pt x="52185" y="644"/>
                  </a:cubicBezTo>
                  <a:close/>
                  <a:moveTo>
                    <a:pt x="41571" y="644"/>
                  </a:moveTo>
                  <a:cubicBezTo>
                    <a:pt x="42406" y="644"/>
                    <a:pt x="42907" y="1551"/>
                    <a:pt x="42454" y="2242"/>
                  </a:cubicBezTo>
                  <a:cubicBezTo>
                    <a:pt x="42253" y="2565"/>
                    <a:pt x="41918" y="2722"/>
                    <a:pt x="41583" y="2722"/>
                  </a:cubicBezTo>
                  <a:cubicBezTo>
                    <a:pt x="41201" y="2722"/>
                    <a:pt x="40819" y="2517"/>
                    <a:pt x="40641" y="2123"/>
                  </a:cubicBezTo>
                  <a:lnTo>
                    <a:pt x="40641" y="2099"/>
                  </a:lnTo>
                  <a:cubicBezTo>
                    <a:pt x="40593" y="1980"/>
                    <a:pt x="40570" y="1837"/>
                    <a:pt x="40570" y="1694"/>
                  </a:cubicBezTo>
                  <a:cubicBezTo>
                    <a:pt x="40570" y="1551"/>
                    <a:pt x="40593" y="1408"/>
                    <a:pt x="40641" y="1288"/>
                  </a:cubicBezTo>
                  <a:lnTo>
                    <a:pt x="40641" y="1241"/>
                  </a:lnTo>
                  <a:cubicBezTo>
                    <a:pt x="40808" y="883"/>
                    <a:pt x="41166" y="644"/>
                    <a:pt x="41571" y="644"/>
                  </a:cubicBezTo>
                  <a:close/>
                  <a:moveTo>
                    <a:pt x="2624" y="644"/>
                  </a:moveTo>
                  <a:cubicBezTo>
                    <a:pt x="3387" y="644"/>
                    <a:pt x="3888" y="1408"/>
                    <a:pt x="3601" y="2099"/>
                  </a:cubicBezTo>
                  <a:cubicBezTo>
                    <a:pt x="3418" y="2509"/>
                    <a:pt x="3033" y="2726"/>
                    <a:pt x="2641" y="2726"/>
                  </a:cubicBezTo>
                  <a:cubicBezTo>
                    <a:pt x="2371" y="2726"/>
                    <a:pt x="2098" y="2623"/>
                    <a:pt x="1884" y="2409"/>
                  </a:cubicBezTo>
                  <a:lnTo>
                    <a:pt x="1884" y="2338"/>
                  </a:lnTo>
                  <a:cubicBezTo>
                    <a:pt x="1741" y="2171"/>
                    <a:pt x="1646" y="1932"/>
                    <a:pt x="1646" y="1694"/>
                  </a:cubicBezTo>
                  <a:cubicBezTo>
                    <a:pt x="1646" y="1455"/>
                    <a:pt x="1717" y="1217"/>
                    <a:pt x="1884" y="1050"/>
                  </a:cubicBezTo>
                  <a:lnTo>
                    <a:pt x="1884" y="978"/>
                  </a:lnTo>
                  <a:cubicBezTo>
                    <a:pt x="2075" y="764"/>
                    <a:pt x="2337" y="644"/>
                    <a:pt x="2624" y="644"/>
                  </a:cubicBezTo>
                  <a:close/>
                  <a:moveTo>
                    <a:pt x="48655" y="644"/>
                  </a:moveTo>
                  <a:cubicBezTo>
                    <a:pt x="49394" y="644"/>
                    <a:pt x="49919" y="1408"/>
                    <a:pt x="49609" y="2099"/>
                  </a:cubicBezTo>
                  <a:cubicBezTo>
                    <a:pt x="49439" y="2509"/>
                    <a:pt x="49052" y="2726"/>
                    <a:pt x="48661" y="2726"/>
                  </a:cubicBezTo>
                  <a:cubicBezTo>
                    <a:pt x="48391" y="2726"/>
                    <a:pt x="48120" y="2623"/>
                    <a:pt x="47916" y="2409"/>
                  </a:cubicBezTo>
                  <a:cubicBezTo>
                    <a:pt x="47534" y="2004"/>
                    <a:pt x="47534" y="1384"/>
                    <a:pt x="47916" y="1002"/>
                  </a:cubicBezTo>
                  <a:cubicBezTo>
                    <a:pt x="48106" y="787"/>
                    <a:pt x="48369" y="668"/>
                    <a:pt x="48655" y="644"/>
                  </a:cubicBezTo>
                  <a:close/>
                  <a:moveTo>
                    <a:pt x="13261" y="644"/>
                  </a:moveTo>
                  <a:cubicBezTo>
                    <a:pt x="14167" y="644"/>
                    <a:pt x="14644" y="1765"/>
                    <a:pt x="14000" y="2409"/>
                  </a:cubicBezTo>
                  <a:cubicBezTo>
                    <a:pt x="13781" y="2629"/>
                    <a:pt x="13512" y="2727"/>
                    <a:pt x="13250" y="2727"/>
                  </a:cubicBezTo>
                  <a:cubicBezTo>
                    <a:pt x="12716" y="2727"/>
                    <a:pt x="12211" y="2318"/>
                    <a:pt x="12211" y="1694"/>
                  </a:cubicBezTo>
                  <a:cubicBezTo>
                    <a:pt x="12211" y="1121"/>
                    <a:pt x="12688" y="644"/>
                    <a:pt x="13261" y="644"/>
                  </a:cubicBezTo>
                  <a:close/>
                  <a:moveTo>
                    <a:pt x="20344" y="644"/>
                  </a:moveTo>
                  <a:cubicBezTo>
                    <a:pt x="21251" y="644"/>
                    <a:pt x="21728" y="1765"/>
                    <a:pt x="21060" y="2409"/>
                  </a:cubicBezTo>
                  <a:cubicBezTo>
                    <a:pt x="20848" y="2629"/>
                    <a:pt x="20585" y="2727"/>
                    <a:pt x="20326" y="2727"/>
                  </a:cubicBezTo>
                  <a:cubicBezTo>
                    <a:pt x="19800" y="2727"/>
                    <a:pt x="19295" y="2318"/>
                    <a:pt x="19295" y="1694"/>
                  </a:cubicBezTo>
                  <a:cubicBezTo>
                    <a:pt x="19295" y="1121"/>
                    <a:pt x="19748" y="644"/>
                    <a:pt x="20344" y="644"/>
                  </a:cubicBezTo>
                  <a:close/>
                  <a:moveTo>
                    <a:pt x="27428" y="644"/>
                  </a:moveTo>
                  <a:cubicBezTo>
                    <a:pt x="28334" y="644"/>
                    <a:pt x="28811" y="1765"/>
                    <a:pt x="28167" y="2409"/>
                  </a:cubicBezTo>
                  <a:cubicBezTo>
                    <a:pt x="27956" y="2629"/>
                    <a:pt x="27692" y="2727"/>
                    <a:pt x="27434" y="2727"/>
                  </a:cubicBezTo>
                  <a:cubicBezTo>
                    <a:pt x="26907" y="2727"/>
                    <a:pt x="26402" y="2318"/>
                    <a:pt x="26402" y="1694"/>
                  </a:cubicBezTo>
                  <a:cubicBezTo>
                    <a:pt x="26379" y="1121"/>
                    <a:pt x="26856" y="644"/>
                    <a:pt x="27428" y="644"/>
                  </a:cubicBezTo>
                  <a:close/>
                  <a:moveTo>
                    <a:pt x="34488" y="644"/>
                  </a:moveTo>
                  <a:cubicBezTo>
                    <a:pt x="35418" y="644"/>
                    <a:pt x="35895" y="1765"/>
                    <a:pt x="35227" y="2409"/>
                  </a:cubicBezTo>
                  <a:cubicBezTo>
                    <a:pt x="35015" y="2629"/>
                    <a:pt x="34752" y="2727"/>
                    <a:pt x="34494" y="2727"/>
                  </a:cubicBezTo>
                  <a:cubicBezTo>
                    <a:pt x="33967" y="2727"/>
                    <a:pt x="33462" y="2318"/>
                    <a:pt x="33462" y="1694"/>
                  </a:cubicBezTo>
                  <a:cubicBezTo>
                    <a:pt x="33462" y="1121"/>
                    <a:pt x="33915" y="644"/>
                    <a:pt x="34488" y="644"/>
                  </a:cubicBezTo>
                  <a:close/>
                  <a:moveTo>
                    <a:pt x="59268" y="644"/>
                  </a:moveTo>
                  <a:cubicBezTo>
                    <a:pt x="59411" y="644"/>
                    <a:pt x="59531" y="668"/>
                    <a:pt x="59674" y="740"/>
                  </a:cubicBezTo>
                  <a:cubicBezTo>
                    <a:pt x="59793" y="787"/>
                    <a:pt x="59912" y="859"/>
                    <a:pt x="60008" y="954"/>
                  </a:cubicBezTo>
                  <a:cubicBezTo>
                    <a:pt x="60413" y="1360"/>
                    <a:pt x="60413" y="2004"/>
                    <a:pt x="60008" y="2409"/>
                  </a:cubicBezTo>
                  <a:cubicBezTo>
                    <a:pt x="59912" y="2529"/>
                    <a:pt x="59793" y="2600"/>
                    <a:pt x="59674" y="2648"/>
                  </a:cubicBezTo>
                  <a:cubicBezTo>
                    <a:pt x="59539" y="2705"/>
                    <a:pt x="59401" y="2732"/>
                    <a:pt x="59268" y="2732"/>
                  </a:cubicBezTo>
                  <a:cubicBezTo>
                    <a:pt x="58788" y="2732"/>
                    <a:pt x="58355" y="2388"/>
                    <a:pt x="58243" y="1885"/>
                  </a:cubicBezTo>
                  <a:cubicBezTo>
                    <a:pt x="58126" y="1253"/>
                    <a:pt x="58605" y="668"/>
                    <a:pt x="59231" y="668"/>
                  </a:cubicBezTo>
                  <a:cubicBezTo>
                    <a:pt x="59243" y="668"/>
                    <a:pt x="59256" y="668"/>
                    <a:pt x="59268" y="668"/>
                  </a:cubicBezTo>
                  <a:lnTo>
                    <a:pt x="59268" y="644"/>
                  </a:lnTo>
                  <a:close/>
                  <a:moveTo>
                    <a:pt x="9707" y="644"/>
                  </a:moveTo>
                  <a:cubicBezTo>
                    <a:pt x="11114" y="644"/>
                    <a:pt x="11114" y="2743"/>
                    <a:pt x="9707" y="2743"/>
                  </a:cubicBezTo>
                  <a:cubicBezTo>
                    <a:pt x="9516" y="2743"/>
                    <a:pt x="9326" y="2672"/>
                    <a:pt x="9159" y="2576"/>
                  </a:cubicBezTo>
                  <a:lnTo>
                    <a:pt x="9159" y="2529"/>
                  </a:lnTo>
                  <a:cubicBezTo>
                    <a:pt x="8992" y="2409"/>
                    <a:pt x="8872" y="2266"/>
                    <a:pt x="8801" y="2075"/>
                  </a:cubicBezTo>
                  <a:lnTo>
                    <a:pt x="8801" y="2171"/>
                  </a:lnTo>
                  <a:cubicBezTo>
                    <a:pt x="8729" y="2028"/>
                    <a:pt x="8682" y="1861"/>
                    <a:pt x="8682" y="1694"/>
                  </a:cubicBezTo>
                  <a:cubicBezTo>
                    <a:pt x="8682" y="1527"/>
                    <a:pt x="8729" y="1360"/>
                    <a:pt x="8801" y="1217"/>
                  </a:cubicBezTo>
                  <a:lnTo>
                    <a:pt x="8801" y="1312"/>
                  </a:lnTo>
                  <a:cubicBezTo>
                    <a:pt x="8872" y="1121"/>
                    <a:pt x="8992" y="978"/>
                    <a:pt x="9159" y="859"/>
                  </a:cubicBezTo>
                  <a:lnTo>
                    <a:pt x="9159" y="811"/>
                  </a:lnTo>
                  <a:cubicBezTo>
                    <a:pt x="9326" y="716"/>
                    <a:pt x="9516" y="644"/>
                    <a:pt x="9707" y="644"/>
                  </a:cubicBezTo>
                  <a:close/>
                  <a:moveTo>
                    <a:pt x="23874" y="644"/>
                  </a:moveTo>
                  <a:cubicBezTo>
                    <a:pt x="25258" y="644"/>
                    <a:pt x="25258" y="2743"/>
                    <a:pt x="23874" y="2743"/>
                  </a:cubicBezTo>
                  <a:cubicBezTo>
                    <a:pt x="23803" y="2743"/>
                    <a:pt x="23755" y="2719"/>
                    <a:pt x="23683" y="2719"/>
                  </a:cubicBezTo>
                  <a:cubicBezTo>
                    <a:pt x="23564" y="2696"/>
                    <a:pt x="23445" y="2648"/>
                    <a:pt x="23326" y="2576"/>
                  </a:cubicBezTo>
                  <a:lnTo>
                    <a:pt x="23326" y="2600"/>
                  </a:lnTo>
                  <a:cubicBezTo>
                    <a:pt x="22682" y="2195"/>
                    <a:pt x="22682" y="1217"/>
                    <a:pt x="23326" y="835"/>
                  </a:cubicBezTo>
                  <a:cubicBezTo>
                    <a:pt x="23445" y="764"/>
                    <a:pt x="23564" y="692"/>
                    <a:pt x="23683" y="668"/>
                  </a:cubicBezTo>
                  <a:cubicBezTo>
                    <a:pt x="23755" y="668"/>
                    <a:pt x="23803" y="644"/>
                    <a:pt x="23874" y="644"/>
                  </a:cubicBezTo>
                  <a:close/>
                  <a:moveTo>
                    <a:pt x="30958" y="644"/>
                  </a:moveTo>
                  <a:cubicBezTo>
                    <a:pt x="32341" y="644"/>
                    <a:pt x="32341" y="2743"/>
                    <a:pt x="30958" y="2743"/>
                  </a:cubicBezTo>
                  <a:cubicBezTo>
                    <a:pt x="30839" y="2743"/>
                    <a:pt x="30719" y="2719"/>
                    <a:pt x="30600" y="2672"/>
                  </a:cubicBezTo>
                  <a:cubicBezTo>
                    <a:pt x="29694" y="2338"/>
                    <a:pt x="29694" y="1050"/>
                    <a:pt x="30600" y="716"/>
                  </a:cubicBezTo>
                  <a:cubicBezTo>
                    <a:pt x="30719" y="668"/>
                    <a:pt x="30839" y="644"/>
                    <a:pt x="30958" y="644"/>
                  </a:cubicBezTo>
                  <a:close/>
                  <a:moveTo>
                    <a:pt x="55739" y="664"/>
                  </a:moveTo>
                  <a:cubicBezTo>
                    <a:pt x="56178" y="664"/>
                    <a:pt x="56591" y="944"/>
                    <a:pt x="56740" y="1408"/>
                  </a:cubicBezTo>
                  <a:cubicBezTo>
                    <a:pt x="56931" y="2075"/>
                    <a:pt x="56430" y="2743"/>
                    <a:pt x="55738" y="2743"/>
                  </a:cubicBezTo>
                  <a:cubicBezTo>
                    <a:pt x="55548" y="2743"/>
                    <a:pt x="55333" y="2672"/>
                    <a:pt x="55166" y="2552"/>
                  </a:cubicBezTo>
                  <a:cubicBezTo>
                    <a:pt x="55095" y="2505"/>
                    <a:pt x="55047" y="2457"/>
                    <a:pt x="54975" y="2409"/>
                  </a:cubicBezTo>
                  <a:lnTo>
                    <a:pt x="54951" y="2362"/>
                  </a:lnTo>
                  <a:cubicBezTo>
                    <a:pt x="54904" y="2314"/>
                    <a:pt x="54880" y="2266"/>
                    <a:pt x="54832" y="2195"/>
                  </a:cubicBezTo>
                  <a:cubicBezTo>
                    <a:pt x="54665" y="1908"/>
                    <a:pt x="54665" y="1527"/>
                    <a:pt x="54832" y="1217"/>
                  </a:cubicBezTo>
                  <a:cubicBezTo>
                    <a:pt x="54904" y="1050"/>
                    <a:pt x="55023" y="931"/>
                    <a:pt x="55166" y="835"/>
                  </a:cubicBezTo>
                  <a:cubicBezTo>
                    <a:pt x="55348" y="718"/>
                    <a:pt x="55546" y="664"/>
                    <a:pt x="55739" y="664"/>
                  </a:cubicBezTo>
                  <a:close/>
                  <a:moveTo>
                    <a:pt x="0" y="0"/>
                  </a:moveTo>
                  <a:lnTo>
                    <a:pt x="0" y="99671"/>
                  </a:lnTo>
                  <a:lnTo>
                    <a:pt x="61916" y="99671"/>
                  </a:lnTo>
                  <a:lnTo>
                    <a:pt x="61916" y="0"/>
                  </a:lnTo>
                  <a:close/>
                </a:path>
              </a:pathLst>
            </a:custGeom>
            <a:solidFill>
              <a:schemeClr val="accent3"/>
            </a:solidFill>
            <a:ln>
              <a:noFill/>
            </a:ln>
          </p:spPr>
          <p:txBody>
            <a:bodyPr spcFirstLastPara="1" wrap="square" lIns="121900" tIns="121900" rIns="121900" bIns="121900" anchor="ctr" anchorCtr="0">
              <a:noAutofit/>
            </a:bodyPr>
            <a:lstStyle/>
            <a:p>
              <a:endParaRPr sz="2400" dirty="0"/>
            </a:p>
          </p:txBody>
        </p:sp>
      </p:grpSp>
      <p:sp>
        <p:nvSpPr>
          <p:cNvPr id="400" name="Google Shape;400;p39"/>
          <p:cNvSpPr/>
          <p:nvPr/>
        </p:nvSpPr>
        <p:spPr>
          <a:xfrm>
            <a:off x="8668492" y="1414796"/>
            <a:ext cx="599280" cy="1481089"/>
          </a:xfrm>
          <a:custGeom>
            <a:avLst/>
            <a:gdLst/>
            <a:ahLst/>
            <a:cxnLst/>
            <a:rect l="l" t="t" r="r" b="b"/>
            <a:pathLst>
              <a:path w="28228" h="69764" extrusionOk="0">
                <a:moveTo>
                  <a:pt x="17006" y="392"/>
                </a:moveTo>
                <a:cubicBezTo>
                  <a:pt x="19790" y="2610"/>
                  <a:pt x="20355" y="9743"/>
                  <a:pt x="17398" y="13048"/>
                </a:cubicBezTo>
                <a:cubicBezTo>
                  <a:pt x="15527" y="8917"/>
                  <a:pt x="14005" y="4785"/>
                  <a:pt x="17006" y="392"/>
                </a:cubicBezTo>
                <a:close/>
                <a:moveTo>
                  <a:pt x="26923" y="13732"/>
                </a:moveTo>
                <a:cubicBezTo>
                  <a:pt x="27069" y="13732"/>
                  <a:pt x="27214" y="13736"/>
                  <a:pt x="27358" y="13744"/>
                </a:cubicBezTo>
                <a:cubicBezTo>
                  <a:pt x="26350" y="16604"/>
                  <a:pt x="20642" y="19987"/>
                  <a:pt x="17456" y="19987"/>
                </a:cubicBezTo>
                <a:cubicBezTo>
                  <a:pt x="17202" y="19987"/>
                  <a:pt x="16964" y="19965"/>
                  <a:pt x="16745" y="19920"/>
                </a:cubicBezTo>
                <a:cubicBezTo>
                  <a:pt x="18589" y="16443"/>
                  <a:pt x="23096" y="13732"/>
                  <a:pt x="26923" y="13732"/>
                </a:cubicBezTo>
                <a:close/>
                <a:moveTo>
                  <a:pt x="8134" y="12744"/>
                </a:moveTo>
                <a:lnTo>
                  <a:pt x="8134" y="12744"/>
                </a:lnTo>
                <a:cubicBezTo>
                  <a:pt x="9569" y="13005"/>
                  <a:pt x="10395" y="14049"/>
                  <a:pt x="11178" y="15136"/>
                </a:cubicBezTo>
                <a:cubicBezTo>
                  <a:pt x="12700" y="17180"/>
                  <a:pt x="13266" y="19616"/>
                  <a:pt x="13614" y="22139"/>
                </a:cubicBezTo>
                <a:cubicBezTo>
                  <a:pt x="13657" y="22704"/>
                  <a:pt x="13744" y="23269"/>
                  <a:pt x="13831" y="23965"/>
                </a:cubicBezTo>
                <a:cubicBezTo>
                  <a:pt x="9960" y="22052"/>
                  <a:pt x="7655" y="17441"/>
                  <a:pt x="8134" y="12744"/>
                </a:cubicBezTo>
                <a:close/>
                <a:moveTo>
                  <a:pt x="16363" y="22175"/>
                </a:moveTo>
                <a:cubicBezTo>
                  <a:pt x="20168" y="22175"/>
                  <a:pt x="25349" y="25181"/>
                  <a:pt x="26618" y="28228"/>
                </a:cubicBezTo>
                <a:cubicBezTo>
                  <a:pt x="26300" y="28265"/>
                  <a:pt x="25983" y="28283"/>
                  <a:pt x="25667" y="28283"/>
                </a:cubicBezTo>
                <a:cubicBezTo>
                  <a:pt x="21188" y="28283"/>
                  <a:pt x="17024" y="24701"/>
                  <a:pt x="16049" y="22182"/>
                </a:cubicBezTo>
                <a:cubicBezTo>
                  <a:pt x="16153" y="22177"/>
                  <a:pt x="16257" y="22175"/>
                  <a:pt x="16363" y="22175"/>
                </a:cubicBezTo>
                <a:close/>
                <a:moveTo>
                  <a:pt x="2954" y="23954"/>
                </a:moveTo>
                <a:cubicBezTo>
                  <a:pt x="6310" y="23954"/>
                  <a:pt x="10150" y="27013"/>
                  <a:pt x="11396" y="29576"/>
                </a:cubicBezTo>
                <a:cubicBezTo>
                  <a:pt x="11116" y="29631"/>
                  <a:pt x="10811" y="29657"/>
                  <a:pt x="10488" y="29657"/>
                </a:cubicBezTo>
                <a:cubicBezTo>
                  <a:pt x="7242" y="29657"/>
                  <a:pt x="2092" y="27015"/>
                  <a:pt x="827" y="24444"/>
                </a:cubicBezTo>
                <a:cubicBezTo>
                  <a:pt x="1490" y="24104"/>
                  <a:pt x="2210" y="23954"/>
                  <a:pt x="2954" y="23954"/>
                </a:cubicBezTo>
                <a:close/>
                <a:moveTo>
                  <a:pt x="17861" y="29327"/>
                </a:moveTo>
                <a:cubicBezTo>
                  <a:pt x="18655" y="29327"/>
                  <a:pt x="19432" y="29463"/>
                  <a:pt x="20138" y="29750"/>
                </a:cubicBezTo>
                <a:cubicBezTo>
                  <a:pt x="19534" y="31470"/>
                  <a:pt x="17296" y="32542"/>
                  <a:pt x="15067" y="32542"/>
                </a:cubicBezTo>
                <a:cubicBezTo>
                  <a:pt x="14085" y="32542"/>
                  <a:pt x="13104" y="32333"/>
                  <a:pt x="12265" y="31881"/>
                </a:cubicBezTo>
                <a:cubicBezTo>
                  <a:pt x="13559" y="30272"/>
                  <a:pt x="15767" y="29327"/>
                  <a:pt x="17861" y="29327"/>
                </a:cubicBezTo>
                <a:close/>
                <a:moveTo>
                  <a:pt x="6910" y="32126"/>
                </a:moveTo>
                <a:cubicBezTo>
                  <a:pt x="8411" y="32126"/>
                  <a:pt x="9857" y="32570"/>
                  <a:pt x="10874" y="33403"/>
                </a:cubicBezTo>
                <a:cubicBezTo>
                  <a:pt x="9874" y="34679"/>
                  <a:pt x="5730" y="36119"/>
                  <a:pt x="2777" y="36119"/>
                </a:cubicBezTo>
                <a:cubicBezTo>
                  <a:pt x="2005" y="36119"/>
                  <a:pt x="1315" y="36021"/>
                  <a:pt x="783" y="35795"/>
                </a:cubicBezTo>
                <a:cubicBezTo>
                  <a:pt x="1937" y="33274"/>
                  <a:pt x="4496" y="32126"/>
                  <a:pt x="6910" y="32126"/>
                </a:cubicBezTo>
                <a:close/>
                <a:moveTo>
                  <a:pt x="18689" y="36448"/>
                </a:moveTo>
                <a:cubicBezTo>
                  <a:pt x="19180" y="36448"/>
                  <a:pt x="19653" y="36504"/>
                  <a:pt x="20094" y="36622"/>
                </a:cubicBezTo>
                <a:cubicBezTo>
                  <a:pt x="19089" y="38994"/>
                  <a:pt x="14217" y="41590"/>
                  <a:pt x="11082" y="41590"/>
                </a:cubicBezTo>
                <a:cubicBezTo>
                  <a:pt x="10826" y="41590"/>
                  <a:pt x="10581" y="41573"/>
                  <a:pt x="10352" y="41537"/>
                </a:cubicBezTo>
                <a:cubicBezTo>
                  <a:pt x="11668" y="38716"/>
                  <a:pt x="15553" y="36448"/>
                  <a:pt x="18689" y="36448"/>
                </a:cubicBezTo>
                <a:close/>
                <a:moveTo>
                  <a:pt x="2001" y="41058"/>
                </a:moveTo>
                <a:cubicBezTo>
                  <a:pt x="5437" y="42319"/>
                  <a:pt x="8047" y="45190"/>
                  <a:pt x="9047" y="48713"/>
                </a:cubicBezTo>
                <a:cubicBezTo>
                  <a:pt x="8923" y="48725"/>
                  <a:pt x="8799" y="48731"/>
                  <a:pt x="8675" y="48731"/>
                </a:cubicBezTo>
                <a:cubicBezTo>
                  <a:pt x="5655" y="48731"/>
                  <a:pt x="2544" y="45236"/>
                  <a:pt x="2001" y="41058"/>
                </a:cubicBezTo>
                <a:close/>
                <a:moveTo>
                  <a:pt x="20443" y="43772"/>
                </a:moveTo>
                <a:cubicBezTo>
                  <a:pt x="20620" y="43772"/>
                  <a:pt x="20794" y="43780"/>
                  <a:pt x="20964" y="43798"/>
                </a:cubicBezTo>
                <a:cubicBezTo>
                  <a:pt x="19920" y="47843"/>
                  <a:pt x="14440" y="51409"/>
                  <a:pt x="10700" y="51627"/>
                </a:cubicBezTo>
                <a:cubicBezTo>
                  <a:pt x="11738" y="47600"/>
                  <a:pt x="16738" y="43772"/>
                  <a:pt x="20443" y="43772"/>
                </a:cubicBezTo>
                <a:close/>
                <a:moveTo>
                  <a:pt x="3088" y="53932"/>
                </a:moveTo>
                <a:lnTo>
                  <a:pt x="3088" y="53932"/>
                </a:lnTo>
                <a:cubicBezTo>
                  <a:pt x="6829" y="54237"/>
                  <a:pt x="9351" y="56368"/>
                  <a:pt x="11700" y="59021"/>
                </a:cubicBezTo>
                <a:cubicBezTo>
                  <a:pt x="11265" y="59179"/>
                  <a:pt x="10793" y="59253"/>
                  <a:pt x="10299" y="59253"/>
                </a:cubicBezTo>
                <a:cubicBezTo>
                  <a:pt x="7535" y="59253"/>
                  <a:pt x="4122" y="56921"/>
                  <a:pt x="3088" y="53932"/>
                </a:cubicBezTo>
                <a:close/>
                <a:moveTo>
                  <a:pt x="17137" y="1"/>
                </a:moveTo>
                <a:cubicBezTo>
                  <a:pt x="16615" y="1"/>
                  <a:pt x="15962" y="827"/>
                  <a:pt x="15658" y="1436"/>
                </a:cubicBezTo>
                <a:cubicBezTo>
                  <a:pt x="13875" y="4915"/>
                  <a:pt x="14614" y="8351"/>
                  <a:pt x="16180" y="11657"/>
                </a:cubicBezTo>
                <a:cubicBezTo>
                  <a:pt x="16658" y="12701"/>
                  <a:pt x="16832" y="13875"/>
                  <a:pt x="16658" y="15006"/>
                </a:cubicBezTo>
                <a:cubicBezTo>
                  <a:pt x="16484" y="16267"/>
                  <a:pt x="16223" y="17485"/>
                  <a:pt x="15875" y="18703"/>
                </a:cubicBezTo>
                <a:cubicBezTo>
                  <a:pt x="15440" y="20094"/>
                  <a:pt x="14919" y="21486"/>
                  <a:pt x="14484" y="22878"/>
                </a:cubicBezTo>
                <a:cubicBezTo>
                  <a:pt x="14005" y="19790"/>
                  <a:pt x="13396" y="16832"/>
                  <a:pt x="11396" y="14440"/>
                </a:cubicBezTo>
                <a:cubicBezTo>
                  <a:pt x="10569" y="13570"/>
                  <a:pt x="9612" y="12831"/>
                  <a:pt x="8525" y="12266"/>
                </a:cubicBezTo>
                <a:cubicBezTo>
                  <a:pt x="8352" y="12155"/>
                  <a:pt x="8197" y="12103"/>
                  <a:pt x="8061" y="12103"/>
                </a:cubicBezTo>
                <a:cubicBezTo>
                  <a:pt x="7719" y="12103"/>
                  <a:pt x="7500" y="12432"/>
                  <a:pt x="7438" y="12962"/>
                </a:cubicBezTo>
                <a:cubicBezTo>
                  <a:pt x="7220" y="15963"/>
                  <a:pt x="7786" y="18790"/>
                  <a:pt x="9699" y="21138"/>
                </a:cubicBezTo>
                <a:cubicBezTo>
                  <a:pt x="10830" y="22530"/>
                  <a:pt x="12309" y="23617"/>
                  <a:pt x="13701" y="24966"/>
                </a:cubicBezTo>
                <a:lnTo>
                  <a:pt x="12091" y="29402"/>
                </a:lnTo>
                <a:cubicBezTo>
                  <a:pt x="10308" y="26705"/>
                  <a:pt x="8090" y="24574"/>
                  <a:pt x="4915" y="23704"/>
                </a:cubicBezTo>
                <a:cubicBezTo>
                  <a:pt x="4258" y="23509"/>
                  <a:pt x="3601" y="23386"/>
                  <a:pt x="2941" y="23386"/>
                </a:cubicBezTo>
                <a:cubicBezTo>
                  <a:pt x="1985" y="23386"/>
                  <a:pt x="1022" y="23644"/>
                  <a:pt x="44" y="24313"/>
                </a:cubicBezTo>
                <a:cubicBezTo>
                  <a:pt x="2871" y="28532"/>
                  <a:pt x="6916" y="30228"/>
                  <a:pt x="11787" y="30402"/>
                </a:cubicBezTo>
                <a:cubicBezTo>
                  <a:pt x="11526" y="31272"/>
                  <a:pt x="11309" y="32012"/>
                  <a:pt x="11091" y="32794"/>
                </a:cubicBezTo>
                <a:cubicBezTo>
                  <a:pt x="9668" y="31975"/>
                  <a:pt x="8232" y="31542"/>
                  <a:pt x="6783" y="31542"/>
                </a:cubicBezTo>
                <a:cubicBezTo>
                  <a:pt x="5618" y="31542"/>
                  <a:pt x="4445" y="31822"/>
                  <a:pt x="3262" y="32403"/>
                </a:cubicBezTo>
                <a:cubicBezTo>
                  <a:pt x="1784" y="33099"/>
                  <a:pt x="914" y="34404"/>
                  <a:pt x="0" y="35665"/>
                </a:cubicBezTo>
                <a:lnTo>
                  <a:pt x="0" y="36274"/>
                </a:lnTo>
                <a:cubicBezTo>
                  <a:pt x="1234" y="36342"/>
                  <a:pt x="2467" y="36600"/>
                  <a:pt x="3679" y="36600"/>
                </a:cubicBezTo>
                <a:cubicBezTo>
                  <a:pt x="4006" y="36600"/>
                  <a:pt x="4331" y="36581"/>
                  <a:pt x="4654" y="36535"/>
                </a:cubicBezTo>
                <a:cubicBezTo>
                  <a:pt x="6698" y="36187"/>
                  <a:pt x="8656" y="35317"/>
                  <a:pt x="10439" y="34795"/>
                </a:cubicBezTo>
                <a:lnTo>
                  <a:pt x="10439" y="34795"/>
                </a:lnTo>
                <a:cubicBezTo>
                  <a:pt x="9917" y="38492"/>
                  <a:pt x="9308" y="42537"/>
                  <a:pt x="8786" y="46408"/>
                </a:cubicBezTo>
                <a:cubicBezTo>
                  <a:pt x="8699" y="46321"/>
                  <a:pt x="8656" y="46190"/>
                  <a:pt x="8569" y="46060"/>
                </a:cubicBezTo>
                <a:cubicBezTo>
                  <a:pt x="7481" y="43711"/>
                  <a:pt x="5568" y="42145"/>
                  <a:pt x="3349" y="40928"/>
                </a:cubicBezTo>
                <a:cubicBezTo>
                  <a:pt x="2914" y="40710"/>
                  <a:pt x="2480" y="40536"/>
                  <a:pt x="2001" y="40536"/>
                </a:cubicBezTo>
                <a:cubicBezTo>
                  <a:pt x="1740" y="40536"/>
                  <a:pt x="1262" y="41015"/>
                  <a:pt x="1305" y="41232"/>
                </a:cubicBezTo>
                <a:cubicBezTo>
                  <a:pt x="1784" y="43929"/>
                  <a:pt x="2827" y="46451"/>
                  <a:pt x="5263" y="47973"/>
                </a:cubicBezTo>
                <a:cubicBezTo>
                  <a:pt x="6437" y="48756"/>
                  <a:pt x="7829" y="49104"/>
                  <a:pt x="9047" y="49626"/>
                </a:cubicBezTo>
                <a:cubicBezTo>
                  <a:pt x="9699" y="52149"/>
                  <a:pt x="10395" y="54845"/>
                  <a:pt x="11091" y="57412"/>
                </a:cubicBezTo>
                <a:cubicBezTo>
                  <a:pt x="10439" y="56890"/>
                  <a:pt x="9743" y="56237"/>
                  <a:pt x="9003" y="55672"/>
                </a:cubicBezTo>
                <a:cubicBezTo>
                  <a:pt x="7307" y="54324"/>
                  <a:pt x="5307" y="53541"/>
                  <a:pt x="3175" y="53367"/>
                </a:cubicBezTo>
                <a:cubicBezTo>
                  <a:pt x="3127" y="53364"/>
                  <a:pt x="3079" y="53362"/>
                  <a:pt x="3034" y="53362"/>
                </a:cubicBezTo>
                <a:cubicBezTo>
                  <a:pt x="2429" y="53362"/>
                  <a:pt x="2115" y="53636"/>
                  <a:pt x="2480" y="54324"/>
                </a:cubicBezTo>
                <a:cubicBezTo>
                  <a:pt x="3842" y="57200"/>
                  <a:pt x="6620" y="59812"/>
                  <a:pt x="10270" y="59812"/>
                </a:cubicBezTo>
                <a:cubicBezTo>
                  <a:pt x="10815" y="59812"/>
                  <a:pt x="11379" y="59754"/>
                  <a:pt x="11961" y="59630"/>
                </a:cubicBezTo>
                <a:cubicBezTo>
                  <a:pt x="13135" y="61456"/>
                  <a:pt x="14179" y="63327"/>
                  <a:pt x="15484" y="65023"/>
                </a:cubicBezTo>
                <a:cubicBezTo>
                  <a:pt x="16789" y="66719"/>
                  <a:pt x="18398" y="68154"/>
                  <a:pt x="19877" y="69764"/>
                </a:cubicBezTo>
                <a:cubicBezTo>
                  <a:pt x="17920" y="67024"/>
                  <a:pt x="15788" y="64501"/>
                  <a:pt x="13962" y="61717"/>
                </a:cubicBezTo>
                <a:cubicBezTo>
                  <a:pt x="12091" y="58934"/>
                  <a:pt x="11135" y="55672"/>
                  <a:pt x="10352" y="52671"/>
                </a:cubicBezTo>
                <a:cubicBezTo>
                  <a:pt x="12222" y="51931"/>
                  <a:pt x="14136" y="51366"/>
                  <a:pt x="15832" y="50453"/>
                </a:cubicBezTo>
                <a:cubicBezTo>
                  <a:pt x="18354" y="49235"/>
                  <a:pt x="20312" y="47104"/>
                  <a:pt x="21356" y="44494"/>
                </a:cubicBezTo>
                <a:cubicBezTo>
                  <a:pt x="21666" y="43562"/>
                  <a:pt x="21422" y="43081"/>
                  <a:pt x="20593" y="43081"/>
                </a:cubicBezTo>
                <a:cubicBezTo>
                  <a:pt x="20494" y="43081"/>
                  <a:pt x="20385" y="43088"/>
                  <a:pt x="20268" y="43102"/>
                </a:cubicBezTo>
                <a:cubicBezTo>
                  <a:pt x="18485" y="43363"/>
                  <a:pt x="16789" y="43972"/>
                  <a:pt x="15310" y="44929"/>
                </a:cubicBezTo>
                <a:cubicBezTo>
                  <a:pt x="12961" y="46451"/>
                  <a:pt x="11135" y="48713"/>
                  <a:pt x="10134" y="51322"/>
                </a:cubicBezTo>
                <a:cubicBezTo>
                  <a:pt x="9525" y="48321"/>
                  <a:pt x="9482" y="45277"/>
                  <a:pt x="9960" y="42276"/>
                </a:cubicBezTo>
                <a:cubicBezTo>
                  <a:pt x="13309" y="42232"/>
                  <a:pt x="16528" y="41015"/>
                  <a:pt x="19137" y="38883"/>
                </a:cubicBezTo>
                <a:cubicBezTo>
                  <a:pt x="19659" y="38448"/>
                  <a:pt x="20094" y="37927"/>
                  <a:pt x="20486" y="37361"/>
                </a:cubicBezTo>
                <a:cubicBezTo>
                  <a:pt x="21008" y="36578"/>
                  <a:pt x="20834" y="36056"/>
                  <a:pt x="19920" y="35969"/>
                </a:cubicBezTo>
                <a:cubicBezTo>
                  <a:pt x="19529" y="35920"/>
                  <a:pt x="19137" y="35896"/>
                  <a:pt x="18746" y="35896"/>
                </a:cubicBezTo>
                <a:cubicBezTo>
                  <a:pt x="18094" y="35896"/>
                  <a:pt x="17441" y="35964"/>
                  <a:pt x="16789" y="36100"/>
                </a:cubicBezTo>
                <a:cubicBezTo>
                  <a:pt x="14179" y="36665"/>
                  <a:pt x="12091" y="38231"/>
                  <a:pt x="10178" y="40232"/>
                </a:cubicBezTo>
                <a:cubicBezTo>
                  <a:pt x="10700" y="37709"/>
                  <a:pt x="11265" y="35143"/>
                  <a:pt x="11787" y="32490"/>
                </a:cubicBezTo>
                <a:lnTo>
                  <a:pt x="12526" y="32794"/>
                </a:lnTo>
                <a:cubicBezTo>
                  <a:pt x="13317" y="33100"/>
                  <a:pt x="14132" y="33234"/>
                  <a:pt x="14932" y="33234"/>
                </a:cubicBezTo>
                <a:cubicBezTo>
                  <a:pt x="17434" y="33234"/>
                  <a:pt x="19780" y="31918"/>
                  <a:pt x="20703" y="30402"/>
                </a:cubicBezTo>
                <a:cubicBezTo>
                  <a:pt x="21051" y="29793"/>
                  <a:pt x="21008" y="29402"/>
                  <a:pt x="20399" y="29271"/>
                </a:cubicBezTo>
                <a:cubicBezTo>
                  <a:pt x="19533" y="29064"/>
                  <a:pt x="18612" y="28773"/>
                  <a:pt x="17768" y="28773"/>
                </a:cubicBezTo>
                <a:cubicBezTo>
                  <a:pt x="17552" y="28773"/>
                  <a:pt x="17341" y="28792"/>
                  <a:pt x="17137" y="28837"/>
                </a:cubicBezTo>
                <a:cubicBezTo>
                  <a:pt x="15527" y="29141"/>
                  <a:pt x="14005" y="29924"/>
                  <a:pt x="12483" y="30489"/>
                </a:cubicBezTo>
                <a:cubicBezTo>
                  <a:pt x="12874" y="29315"/>
                  <a:pt x="13353" y="27967"/>
                  <a:pt x="13831" y="26575"/>
                </a:cubicBezTo>
                <a:cubicBezTo>
                  <a:pt x="14310" y="25227"/>
                  <a:pt x="14832" y="23835"/>
                  <a:pt x="15353" y="22400"/>
                </a:cubicBezTo>
                <a:cubicBezTo>
                  <a:pt x="17267" y="25314"/>
                  <a:pt x="18963" y="26879"/>
                  <a:pt x="21747" y="28097"/>
                </a:cubicBezTo>
                <a:cubicBezTo>
                  <a:pt x="22880" y="28569"/>
                  <a:pt x="24105" y="28814"/>
                  <a:pt x="25338" y="28814"/>
                </a:cubicBezTo>
                <a:cubicBezTo>
                  <a:pt x="25808" y="28814"/>
                  <a:pt x="26280" y="28778"/>
                  <a:pt x="26749" y="28706"/>
                </a:cubicBezTo>
                <a:cubicBezTo>
                  <a:pt x="27401" y="28576"/>
                  <a:pt x="27532" y="28228"/>
                  <a:pt x="27140" y="27706"/>
                </a:cubicBezTo>
                <a:cubicBezTo>
                  <a:pt x="24791" y="24792"/>
                  <a:pt x="22095" y="22400"/>
                  <a:pt x="18224" y="21878"/>
                </a:cubicBezTo>
                <a:cubicBezTo>
                  <a:pt x="17398" y="21747"/>
                  <a:pt x="16571" y="21704"/>
                  <a:pt x="15701" y="21573"/>
                </a:cubicBezTo>
                <a:lnTo>
                  <a:pt x="15571" y="21312"/>
                </a:lnTo>
                <a:cubicBezTo>
                  <a:pt x="15919" y="21095"/>
                  <a:pt x="16267" y="20616"/>
                  <a:pt x="16658" y="20616"/>
                </a:cubicBezTo>
                <a:cubicBezTo>
                  <a:pt x="21269" y="20486"/>
                  <a:pt x="24835" y="18355"/>
                  <a:pt x="27575" y="14701"/>
                </a:cubicBezTo>
                <a:cubicBezTo>
                  <a:pt x="27792" y="14397"/>
                  <a:pt x="28010" y="14136"/>
                  <a:pt x="28227" y="13875"/>
                </a:cubicBezTo>
                <a:lnTo>
                  <a:pt x="28227" y="13440"/>
                </a:lnTo>
                <a:cubicBezTo>
                  <a:pt x="27731" y="13325"/>
                  <a:pt x="27167" y="13077"/>
                  <a:pt x="26684" y="13077"/>
                </a:cubicBezTo>
                <a:cubicBezTo>
                  <a:pt x="26617" y="13077"/>
                  <a:pt x="26551" y="13081"/>
                  <a:pt x="26488" y="13092"/>
                </a:cubicBezTo>
                <a:cubicBezTo>
                  <a:pt x="23400" y="13527"/>
                  <a:pt x="20616" y="14658"/>
                  <a:pt x="18441" y="16963"/>
                </a:cubicBezTo>
                <a:cubicBezTo>
                  <a:pt x="17833" y="17615"/>
                  <a:pt x="17267" y="18311"/>
                  <a:pt x="16484" y="19138"/>
                </a:cubicBezTo>
                <a:cubicBezTo>
                  <a:pt x="16615" y="18659"/>
                  <a:pt x="16658" y="18398"/>
                  <a:pt x="16745" y="18137"/>
                </a:cubicBezTo>
                <a:cubicBezTo>
                  <a:pt x="17267" y="16354"/>
                  <a:pt x="17267" y="14440"/>
                  <a:pt x="18354" y="12744"/>
                </a:cubicBezTo>
                <a:cubicBezTo>
                  <a:pt x="20703" y="9091"/>
                  <a:pt x="20616" y="5176"/>
                  <a:pt x="18702" y="1392"/>
                </a:cubicBezTo>
                <a:cubicBezTo>
                  <a:pt x="18398" y="783"/>
                  <a:pt x="17615" y="1"/>
                  <a:pt x="17137"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402" name="Google Shape;402;p39"/>
          <p:cNvSpPr/>
          <p:nvPr/>
        </p:nvSpPr>
        <p:spPr>
          <a:xfrm>
            <a:off x="17083057" y="1163699"/>
            <a:ext cx="193311" cy="363087"/>
          </a:xfrm>
          <a:custGeom>
            <a:avLst/>
            <a:gdLst/>
            <a:ahLst/>
            <a:cxnLst/>
            <a:rect l="l" t="t" r="r" b="b"/>
            <a:pathLst>
              <a:path w="739" h="1388" extrusionOk="0">
                <a:moveTo>
                  <a:pt x="36" y="1"/>
                </a:moveTo>
                <a:cubicBezTo>
                  <a:pt x="27" y="1"/>
                  <a:pt x="18" y="7"/>
                  <a:pt x="12" y="18"/>
                </a:cubicBezTo>
                <a:cubicBezTo>
                  <a:pt x="1" y="30"/>
                  <a:pt x="1" y="42"/>
                  <a:pt x="12" y="54"/>
                </a:cubicBezTo>
                <a:cubicBezTo>
                  <a:pt x="405" y="590"/>
                  <a:pt x="679" y="1352"/>
                  <a:pt x="703" y="1364"/>
                </a:cubicBezTo>
                <a:cubicBezTo>
                  <a:pt x="679" y="1388"/>
                  <a:pt x="715" y="1388"/>
                  <a:pt x="727" y="1388"/>
                </a:cubicBezTo>
                <a:cubicBezTo>
                  <a:pt x="739" y="1364"/>
                  <a:pt x="739" y="1352"/>
                  <a:pt x="739" y="1340"/>
                </a:cubicBezTo>
                <a:cubicBezTo>
                  <a:pt x="739" y="1328"/>
                  <a:pt x="453" y="554"/>
                  <a:pt x="60" y="18"/>
                </a:cubicBezTo>
                <a:cubicBezTo>
                  <a:pt x="54" y="7"/>
                  <a:pt x="45" y="1"/>
                  <a:pt x="36" y="1"/>
                </a:cubicBezTo>
                <a:close/>
              </a:path>
            </a:pathLst>
          </a:custGeom>
          <a:solidFill>
            <a:srgbClr val="FEF8E9"/>
          </a:solidFill>
          <a:ln>
            <a:noFill/>
          </a:ln>
        </p:spPr>
        <p:txBody>
          <a:bodyPr spcFirstLastPara="1" wrap="square" lIns="121900" tIns="121900" rIns="121900" bIns="121900" anchor="ctr" anchorCtr="0">
            <a:noAutofit/>
          </a:bodyPr>
          <a:lstStyle/>
          <a:p>
            <a:endParaRPr sz="2400"/>
          </a:p>
        </p:txBody>
      </p:sp>
      <p:sp>
        <p:nvSpPr>
          <p:cNvPr id="403" name="Google Shape;403;p39"/>
          <p:cNvSpPr/>
          <p:nvPr/>
        </p:nvSpPr>
        <p:spPr>
          <a:xfrm>
            <a:off x="16846321" y="1312542"/>
            <a:ext cx="221300" cy="301613"/>
          </a:xfrm>
          <a:custGeom>
            <a:avLst/>
            <a:gdLst/>
            <a:ahLst/>
            <a:cxnLst/>
            <a:rect l="l" t="t" r="r" b="b"/>
            <a:pathLst>
              <a:path w="846" h="1153" extrusionOk="0">
                <a:moveTo>
                  <a:pt x="804" y="0"/>
                </a:moveTo>
                <a:cubicBezTo>
                  <a:pt x="798" y="0"/>
                  <a:pt x="792" y="3"/>
                  <a:pt x="786" y="9"/>
                </a:cubicBezTo>
                <a:cubicBezTo>
                  <a:pt x="751" y="21"/>
                  <a:pt x="179" y="497"/>
                  <a:pt x="1" y="1116"/>
                </a:cubicBezTo>
                <a:cubicBezTo>
                  <a:pt x="1" y="1128"/>
                  <a:pt x="1" y="1140"/>
                  <a:pt x="24" y="1152"/>
                </a:cubicBezTo>
                <a:cubicBezTo>
                  <a:pt x="24" y="1140"/>
                  <a:pt x="36" y="1140"/>
                  <a:pt x="60" y="1140"/>
                </a:cubicBezTo>
                <a:lnTo>
                  <a:pt x="72" y="1128"/>
                </a:lnTo>
                <a:cubicBezTo>
                  <a:pt x="251" y="533"/>
                  <a:pt x="822" y="57"/>
                  <a:pt x="822" y="57"/>
                </a:cubicBezTo>
                <a:cubicBezTo>
                  <a:pt x="846" y="45"/>
                  <a:pt x="846" y="21"/>
                  <a:pt x="822" y="9"/>
                </a:cubicBezTo>
                <a:cubicBezTo>
                  <a:pt x="816" y="3"/>
                  <a:pt x="810" y="0"/>
                  <a:pt x="804" y="0"/>
                </a:cubicBezTo>
                <a:close/>
              </a:path>
            </a:pathLst>
          </a:custGeom>
          <a:solidFill>
            <a:srgbClr val="FEF8E9"/>
          </a:solidFill>
          <a:ln>
            <a:noFill/>
          </a:ln>
        </p:spPr>
        <p:txBody>
          <a:bodyPr spcFirstLastPara="1" wrap="square" lIns="121900" tIns="121900" rIns="121900" bIns="121900" anchor="ctr" anchorCtr="0">
            <a:noAutofit/>
          </a:bodyPr>
          <a:lstStyle/>
          <a:p>
            <a:endParaRPr sz="2400"/>
          </a:p>
        </p:txBody>
      </p:sp>
      <p:sp>
        <p:nvSpPr>
          <p:cNvPr id="404" name="Google Shape;404;p39"/>
          <p:cNvSpPr/>
          <p:nvPr/>
        </p:nvSpPr>
        <p:spPr>
          <a:xfrm>
            <a:off x="16478795" y="3526089"/>
            <a:ext cx="155904" cy="71937"/>
          </a:xfrm>
          <a:custGeom>
            <a:avLst/>
            <a:gdLst/>
            <a:ahLst/>
            <a:cxnLst/>
            <a:rect l="l" t="t" r="r" b="b"/>
            <a:pathLst>
              <a:path w="596" h="275" fill="none" extrusionOk="0">
                <a:moveTo>
                  <a:pt x="1" y="274"/>
                </a:moveTo>
                <a:cubicBezTo>
                  <a:pt x="191" y="179"/>
                  <a:pt x="394" y="96"/>
                  <a:pt x="596" y="0"/>
                </a:cubicBezTo>
              </a:path>
            </a:pathLst>
          </a:custGeom>
          <a:noFill/>
          <a:ln w="4475" cap="rnd" cmpd="sng">
            <a:solidFill>
              <a:srgbClr val="2AB59D"/>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pic>
        <p:nvPicPr>
          <p:cNvPr id="405" name="Google Shape;405;p39"/>
          <p:cNvPicPr preferRelativeResize="0"/>
          <p:nvPr/>
        </p:nvPicPr>
        <p:blipFill>
          <a:blip r:embed="rId3">
            <a:alphaModFix amt="86000"/>
          </a:blip>
          <a:stretch>
            <a:fillRect/>
          </a:stretch>
        </p:blipFill>
        <p:spPr>
          <a:xfrm rot="-900002">
            <a:off x="1414471" y="1306905"/>
            <a:ext cx="2334164" cy="507105"/>
          </a:xfrm>
          <a:prstGeom prst="rect">
            <a:avLst/>
          </a:prstGeom>
          <a:noFill/>
          <a:ln>
            <a:noFill/>
          </a:ln>
        </p:spPr>
      </p:pic>
      <p:pic>
        <p:nvPicPr>
          <p:cNvPr id="409" name="Google Shape;409;p39"/>
          <p:cNvPicPr preferRelativeResize="0"/>
          <p:nvPr/>
        </p:nvPicPr>
        <p:blipFill>
          <a:blip r:embed="rId4">
            <a:alphaModFix amt="90000"/>
          </a:blip>
          <a:stretch>
            <a:fillRect/>
          </a:stretch>
        </p:blipFill>
        <p:spPr>
          <a:xfrm rot="-900003">
            <a:off x="9295406" y="5042396"/>
            <a:ext cx="2334164" cy="508728"/>
          </a:xfrm>
          <a:prstGeom prst="rect">
            <a:avLst/>
          </a:prstGeom>
          <a:noFill/>
          <a:ln>
            <a:noFill/>
          </a:ln>
        </p:spPr>
      </p:pic>
      <p:sp>
        <p:nvSpPr>
          <p:cNvPr id="2" name="TextBox 1"/>
          <p:cNvSpPr txBox="1"/>
          <p:nvPr/>
        </p:nvSpPr>
        <p:spPr>
          <a:xfrm>
            <a:off x="2320716" y="2279837"/>
            <a:ext cx="8647181" cy="2336024"/>
          </a:xfrm>
          <a:prstGeom prst="rect">
            <a:avLst/>
          </a:prstGeom>
          <a:noFill/>
        </p:spPr>
        <p:txBody>
          <a:bodyPr wrap="square" rtlCol="0">
            <a:spAutoFit/>
          </a:bodyPr>
          <a:lstStyle/>
          <a:p>
            <a:pPr algn="ctr">
              <a:lnSpc>
                <a:spcPct val="130000"/>
              </a:lnSpc>
            </a:pPr>
            <a:r>
              <a:rPr lang="en-US" sz="5867" b="1" dirty="0">
                <a:solidFill>
                  <a:srgbClr val="FF0000"/>
                </a:solidFill>
                <a:effectLst>
                  <a:outerShdw blurRad="38100" dist="38100" dir="2700000" algn="tl">
                    <a:srgbClr val="000000">
                      <a:alpha val="43137"/>
                    </a:srgbClr>
                  </a:outerShdw>
                </a:effectLst>
              </a:rPr>
              <a:t>CHÀO MỪNG CÁC EM ĐẾN VỚI TIẾT HỌC!</a:t>
            </a:r>
            <a:endParaRPr lang="vi-VN" sz="5867" b="1" dirty="0">
              <a:solidFill>
                <a:srgbClr val="FF0000"/>
              </a:solidFill>
              <a:effectLst>
                <a:outerShdw blurRad="38100" dist="38100" dir="2700000" algn="tl">
                  <a:srgbClr val="000000">
                    <a:alpha val="43137"/>
                  </a:srgbClr>
                </a:outerShdw>
              </a:effectLst>
            </a:endParaRPr>
          </a:p>
        </p:txBody>
      </p:sp>
      <p:sp>
        <p:nvSpPr>
          <p:cNvPr id="3" name="TextBox 2">
            <a:extLst>
              <a:ext uri="{FF2B5EF4-FFF2-40B4-BE49-F238E27FC236}">
                <a16:creationId xmlns:a16="http://schemas.microsoft.com/office/drawing/2014/main" id="{FFB55083-1BE5-47A7-B475-5F8C801F1A44}"/>
              </a:ext>
            </a:extLst>
          </p:cNvPr>
          <p:cNvSpPr txBox="1"/>
          <p:nvPr/>
        </p:nvSpPr>
        <p:spPr>
          <a:xfrm>
            <a:off x="4630010" y="5065403"/>
            <a:ext cx="3847848" cy="830997"/>
          </a:xfrm>
          <a:prstGeom prst="rect">
            <a:avLst/>
          </a:prstGeom>
          <a:noFill/>
        </p:spPr>
        <p:txBody>
          <a:bodyPr wrap="none" rtlCol="0">
            <a:spAutoFit/>
          </a:bodyPr>
          <a:lstStyle/>
          <a:p>
            <a:pPr algn="ctr"/>
            <a:r>
              <a:rPr lang="en-US" sz="2400" dirty="0">
                <a:solidFill>
                  <a:schemeClr val="bg1"/>
                </a:solidFill>
              </a:rPr>
              <a:t>GV: TRẦN THỊ THÊU</a:t>
            </a:r>
          </a:p>
          <a:p>
            <a:pPr algn="ctr"/>
            <a:r>
              <a:rPr lang="en-US" sz="2400" dirty="0">
                <a:solidFill>
                  <a:schemeClr val="bg1"/>
                </a:solidFill>
              </a:rPr>
              <a:t>TRƯỜNG TH&amp;THCS HÀ SEN</a:t>
            </a:r>
          </a:p>
        </p:txBody>
      </p:sp>
      <p:sp>
        <p:nvSpPr>
          <p:cNvPr id="4" name="Text Box 5">
            <a:extLst>
              <a:ext uri="{FF2B5EF4-FFF2-40B4-BE49-F238E27FC236}">
                <a16:creationId xmlns:a16="http://schemas.microsoft.com/office/drawing/2014/main" id="{4EA16C73-F080-BA86-2EF9-0E8D1878ECF9}"/>
              </a:ext>
            </a:extLst>
          </p:cNvPr>
          <p:cNvSpPr txBox="1">
            <a:spLocks noChangeArrowheads="1"/>
          </p:cNvSpPr>
          <p:nvPr/>
        </p:nvSpPr>
        <p:spPr bwMode="auto">
          <a:xfrm>
            <a:off x="1607857" y="138361"/>
            <a:ext cx="897628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vi-VN" altLang="en-US" sz="2400" b="1" dirty="0">
                <a:latin typeface="Times New Roman" pitchFamily="18" charset="0"/>
                <a:cs typeface="Times New Roman" pitchFamily="18" charset="0"/>
              </a:rPr>
              <a:t>UBND HUYỆN CÁT HẢI</a:t>
            </a:r>
          </a:p>
          <a:p>
            <a:pPr algn="ctr" eaLnBrk="1" hangingPunct="1">
              <a:lnSpc>
                <a:spcPct val="100000"/>
              </a:lnSpc>
              <a:spcBef>
                <a:spcPct val="50000"/>
              </a:spcBef>
              <a:buFontTx/>
              <a:buNone/>
            </a:pPr>
            <a:r>
              <a:rPr lang="vi-VN" altLang="en-US" sz="2400" b="1" dirty="0">
                <a:latin typeface="Times New Roman" pitchFamily="18" charset="0"/>
                <a:cs typeface="Times New Roman" pitchFamily="18" charset="0"/>
              </a:rPr>
              <a:t>TRƯỜNG TH&amp;THCS HÀ SEN</a:t>
            </a:r>
            <a:endParaRPr lang="en-US" altLang="en-US" sz="2400" b="1" dirty="0">
              <a:latin typeface="Times New Roman" pitchFamily="18" charset="0"/>
              <a:cs typeface="Times New Roman" pitchFamily="18" charset="0"/>
            </a:endParaRPr>
          </a:p>
        </p:txBody>
      </p:sp>
      <p:sp>
        <p:nvSpPr>
          <p:cNvPr id="5" name="Text Box 5">
            <a:extLst>
              <a:ext uri="{FF2B5EF4-FFF2-40B4-BE49-F238E27FC236}">
                <a16:creationId xmlns:a16="http://schemas.microsoft.com/office/drawing/2014/main" id="{9707D21B-401E-0F5E-B2B7-7A6C777C920F}"/>
              </a:ext>
            </a:extLst>
          </p:cNvPr>
          <p:cNvSpPr txBox="1">
            <a:spLocks noChangeArrowheads="1"/>
          </p:cNvSpPr>
          <p:nvPr/>
        </p:nvSpPr>
        <p:spPr bwMode="auto">
          <a:xfrm>
            <a:off x="9644352" y="7861779"/>
            <a:ext cx="8615235" cy="666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50000"/>
              </a:spcBef>
              <a:buFontTx/>
              <a:buNone/>
            </a:pPr>
            <a:r>
              <a:rPr lang="vi-VN" altLang="en-US" sz="3733" b="1" dirty="0">
                <a:solidFill>
                  <a:schemeClr val="accent5"/>
                </a:solidFill>
                <a:latin typeface="Times New Roman" pitchFamily="18" charset="0"/>
                <a:cs typeface="Times New Roman" pitchFamily="18" charset="0"/>
              </a:rPr>
              <a:t>Giáo viên: </a:t>
            </a:r>
            <a:r>
              <a:rPr lang="en-US" sz="3733" b="1" dirty="0">
                <a:solidFill>
                  <a:schemeClr val="accent5"/>
                </a:solidFill>
                <a:latin typeface="Times New Roman" pitchFamily="18" charset="0"/>
                <a:cs typeface="Times New Roman" pitchFamily="18" charset="0"/>
              </a:rPr>
              <a:t>Phạm Thị </a:t>
            </a:r>
            <a:r>
              <a:rPr lang="en-US" sz="3733" b="1" dirty="0" err="1">
                <a:solidFill>
                  <a:schemeClr val="accent5"/>
                </a:solidFill>
                <a:latin typeface="Times New Roman" pitchFamily="18" charset="0"/>
                <a:cs typeface="Times New Roman" pitchFamily="18" charset="0"/>
              </a:rPr>
              <a:t>Sân</a:t>
            </a:r>
            <a:r>
              <a:rPr lang="en-US" sz="3733" b="1" dirty="0">
                <a:solidFill>
                  <a:schemeClr val="accent5"/>
                </a:solidFill>
                <a:latin typeface="Times New Roman" pitchFamily="18" charset="0"/>
                <a:cs typeface="Times New Roman" pitchFamily="18" charset="0"/>
              </a:rPr>
              <a:t> Thương</a:t>
            </a:r>
            <a:endParaRPr lang="en-US" altLang="en-US" sz="3733" b="1" dirty="0">
              <a:solidFill>
                <a:schemeClr val="accent5"/>
              </a:solidFill>
              <a:latin typeface="Times New Roman" pitchFamily="18" charset="0"/>
              <a:cs typeface="Times New Roman" pitchFamily="18" charset="0"/>
            </a:endParaRPr>
          </a:p>
        </p:txBody>
      </p:sp>
    </p:spTree>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17126" y="1679649"/>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1 :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446915" y="1702851"/>
                <a:ext cx="10564145" cy="246221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tram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a:spcBef>
                    <a:spcPct val="50000"/>
                  </a:spcBef>
                  <a:buNone/>
                </a:pPr>
                <a:r>
                  <a:rPr lang="en-US" altLang="en-US" sz="2800" dirty="0">
                    <a:latin typeface="Times New Roman" panose="02020603050405020304" pitchFamily="18" charset="0"/>
                  </a:rPr>
                  <a:t>966 = 900 + 60 + 6 = 9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+ 6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+ 6</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1446915" y="1702851"/>
                <a:ext cx="10564145" cy="2462213"/>
              </a:xfrm>
              <a:prstGeom prst="rect">
                <a:avLst/>
              </a:prstGeom>
              <a:blipFill>
                <a:blip r:embed="rId3"/>
                <a:stretch>
                  <a:fillRect l="-1154" t="-2475" b="-5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093181" y="4185044"/>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30" name="TextBox 29">
            <a:extLst>
              <a:ext uri="{FF2B5EF4-FFF2-40B4-BE49-F238E27FC236}">
                <a16:creationId xmlns:a16="http://schemas.microsoft.com/office/drawing/2014/main" id="{ED77E5C2-936B-47EE-971E-006EE0D72A78}"/>
              </a:ext>
            </a:extLst>
          </p:cNvPr>
          <p:cNvSpPr txBox="1"/>
          <p:nvPr/>
        </p:nvSpPr>
        <p:spPr>
          <a:xfrm>
            <a:off x="335007" y="456795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a)  </a:t>
            </a: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966 có chữ số hàng trăm là 9, chữ số hàng chục là 6 và chữ số hàng đơn vị là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31" name="TextBox 30">
            <a:extLst>
              <a:ext uri="{FF2B5EF4-FFF2-40B4-BE49-F238E27FC236}">
                <a16:creationId xmlns:a16="http://schemas.microsoft.com/office/drawing/2014/main" id="{149697F0-2C78-4AE4-BB28-36D8085C7893}"/>
              </a:ext>
            </a:extLst>
          </p:cNvPr>
          <p:cNvSpPr txBox="1"/>
          <p:nvPr/>
        </p:nvSpPr>
        <p:spPr>
          <a:xfrm>
            <a:off x="704042" y="512344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+ 953 có chữ số hàng trăm là 9, chữ số hàng chục là 5 và chữ số hàng đơn vị là 3.</a:t>
            </a:r>
            <a:endParaRPr lang="en-US" sz="2600" dirty="0">
              <a:solidFill>
                <a:srgbClr val="000000"/>
              </a:solidFill>
              <a:effectLst/>
              <a:latin typeface="Times New Roman" panose="02020603050405020304" pitchFamily="18" charset="0"/>
              <a:ea typeface="Calibri" panose="020F0502020204030204" pitchFamily="34" charset="0"/>
            </a:endParaRPr>
          </a:p>
        </p:txBody>
      </p:sp>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id="{DEFC0FDE-8395-4A57-88F5-94C9339778AE}"/>
                  </a:ext>
                </a:extLst>
              </p:cNvPr>
              <p:cNvSpPr txBox="1"/>
              <p:nvPr/>
            </p:nvSpPr>
            <p:spPr>
              <a:xfrm>
                <a:off x="1446915" y="5613567"/>
                <a:ext cx="6493790"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953 = 900 + 50 + 3</a:t>
                </a:r>
                <a:r>
                  <a:rPr lang="en-US" sz="2600" dirty="0">
                    <a:solidFill>
                      <a:srgbClr val="000000"/>
                    </a:solidFill>
                    <a:effectLst/>
                    <a:latin typeface="Times New Roman" panose="02020603050405020304" pitchFamily="18" charset="0"/>
                    <a:ea typeface="Calibri" panose="020F0502020204030204" pitchFamily="34" charset="0"/>
                  </a:rPr>
                  <a:t> = 9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 100 + 5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10 + 3.</a:t>
                </a:r>
              </a:p>
            </p:txBody>
          </p:sp>
        </mc:Choice>
        <mc:Fallback xmlns="">
          <p:sp>
            <p:nvSpPr>
              <p:cNvPr id="32" name="TextBox 31">
                <a:extLst>
                  <a:ext uri="{FF2B5EF4-FFF2-40B4-BE49-F238E27FC236}">
                    <a16:creationId xmlns:a16="http://schemas.microsoft.com/office/drawing/2014/main" id="{DEFC0FDE-8395-4A57-88F5-94C9339778AE}"/>
                  </a:ext>
                </a:extLst>
              </p:cNvPr>
              <p:cNvSpPr txBox="1">
                <a:spLocks noRot="1" noChangeAspect="1" noMove="1" noResize="1" noEditPoints="1" noAdjustHandles="1" noChangeArrowheads="1" noChangeShapeType="1" noTextEdit="1"/>
              </p:cNvSpPr>
              <p:nvPr/>
            </p:nvSpPr>
            <p:spPr>
              <a:xfrm>
                <a:off x="1446915" y="5613567"/>
                <a:ext cx="6493790" cy="620619"/>
              </a:xfrm>
              <a:prstGeom prst="rect">
                <a:avLst/>
              </a:prstGeom>
              <a:blipFill>
                <a:blip r:embed="rId4"/>
                <a:stretch>
                  <a:fillRect l="-1689" b="-23529"/>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1EE66BAC-FA06-4F4C-B527-94518CEE260A}"/>
              </a:ext>
            </a:extLst>
          </p:cNvPr>
          <p:cNvSpPr txBox="1">
            <a:spLocks noChangeArrowheads="1"/>
          </p:cNvSpPr>
          <p:nvPr/>
        </p:nvSpPr>
        <p:spPr bwMode="auto">
          <a:xfrm>
            <a:off x="335007" y="6050979"/>
            <a:ext cx="1066270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Từ</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chung ta </a:t>
            </a:r>
            <a:r>
              <a:rPr lang="en-US" altLang="en-US" sz="3000" dirty="0" err="1">
                <a:solidFill>
                  <a:srgbClr val="FF0000"/>
                </a:solidFill>
                <a:latin typeface="Times New Roman" panose="02020603050405020304" pitchFamily="18" charset="0"/>
              </a:rPr>
              <a:t>biết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được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một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Tree>
    <p:extLst>
      <p:ext uri="{BB962C8B-B14F-4D97-AF65-F5344CB8AC3E}">
        <p14:creationId xmlns:p14="http://schemas.microsoft.com/office/powerpoint/2010/main" val="371312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wheel(4)">
                                      <p:cBhvr>
                                        <p:cTn id="7" dur="20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 calcmode="lin" valueType="num">
                                      <p:cBhvr additive="base">
                                        <p:cTn id="12" dur="500" fill="hold"/>
                                        <p:tgtEl>
                                          <p:spTgt spid="30"/>
                                        </p:tgtEl>
                                        <p:attrNameLst>
                                          <p:attrName>ppt_x</p:attrName>
                                        </p:attrNameLst>
                                      </p:cBhvr>
                                      <p:tavLst>
                                        <p:tav tm="0">
                                          <p:val>
                                            <p:strVal val="#ppt_x"/>
                                          </p:val>
                                        </p:tav>
                                        <p:tav tm="100000">
                                          <p:val>
                                            <p:strVal val="#ppt_x"/>
                                          </p:val>
                                        </p:tav>
                                      </p:tavLst>
                                    </p:anim>
                                    <p:anim calcmode="lin" valueType="num">
                                      <p:cBhvr additive="base">
                                        <p:cTn id="1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barn(inVertical)">
                                      <p:cBhvr>
                                        <p:cTn id="25" dur="5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ircle(in)">
                                      <p:cBhvr>
                                        <p:cTn id="3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966"/>
            <a:ext cx="8854249" cy="615059"/>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50405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91170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451882"/>
            <a:ext cx="22997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Kết</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luận</a:t>
            </a:r>
            <a:r>
              <a:rPr lang="en-US" altLang="en-US" sz="2800" dirty="0">
                <a:solidFill>
                  <a:srgbClr val="0033CC"/>
                </a:solidFill>
                <a:latin typeface="Times New Roman" panose="02020603050405020304" pitchFamily="18" charset="0"/>
              </a:rPr>
              <a:t> :  </a:t>
            </a:r>
          </a:p>
        </p:txBody>
      </p:sp>
      <p:sp>
        <p:nvSpPr>
          <p:cNvPr id="12" name="TextBox 11">
            <a:extLst>
              <a:ext uri="{FF2B5EF4-FFF2-40B4-BE49-F238E27FC236}">
                <a16:creationId xmlns:a16="http://schemas.microsoft.com/office/drawing/2014/main" id="{96B07B74-2211-4F53-B35C-96D8B498C24D}"/>
              </a:ext>
            </a:extLst>
          </p:cNvPr>
          <p:cNvSpPr txBox="1"/>
          <p:nvPr/>
        </p:nvSpPr>
        <p:spPr>
          <a:xfrm>
            <a:off x="242242" y="1768293"/>
            <a:ext cx="11521986" cy="1820948"/>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Số tự nhiên được viết trong hệ thập phân bởi một, hai hay nhiều chữ số. Các chữ số được dùng là 0; 1; 2; 3; 4; 5; 6; 7; 8; 9. Khi một số gồm hai chữ số trở lên thì chữ số đầu tiên ( tính từ trái sáng phải) khác 0.</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0E5B293F-40AC-43C7-BABA-61034A0B3BCD}"/>
              </a:ext>
            </a:extLst>
          </p:cNvPr>
          <p:cNvSpPr txBox="1"/>
          <p:nvPr/>
        </p:nvSpPr>
        <p:spPr>
          <a:xfrm>
            <a:off x="242242" y="3363573"/>
            <a:ext cx="11521986" cy="1220783"/>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Trong cách viết một số tự nhiên có nhiều chữ số, mỗi chữ số ở những vị trí khác nhau có  giá trị khác nhau.</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 Box 3">
            <a:extLst>
              <a:ext uri="{FF2B5EF4-FFF2-40B4-BE49-F238E27FC236}">
                <a16:creationId xmlns:a16="http://schemas.microsoft.com/office/drawing/2014/main" id="{8700763A-BBDD-48B7-B323-45863919226E}"/>
              </a:ext>
            </a:extLst>
          </p:cNvPr>
          <p:cNvSpPr txBox="1">
            <a:spLocks noChangeArrowheads="1"/>
          </p:cNvSpPr>
          <p:nvPr/>
        </p:nvSpPr>
        <p:spPr bwMode="auto">
          <a:xfrm>
            <a:off x="136839" y="4561226"/>
            <a:ext cx="1348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Kí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hiệu</a:t>
            </a:r>
            <a:r>
              <a:rPr lang="en-US" altLang="en-US" sz="28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4A64DEB9-C408-4E22-94D5-D7681B723740}"/>
                  </a:ext>
                </a:extLst>
              </p:cNvPr>
              <p:cNvSpPr txBox="1"/>
              <p:nvPr/>
            </p:nvSpPr>
            <p:spPr>
              <a:xfrm>
                <a:off x="1484859" y="4560271"/>
                <a:ext cx="10384772"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m:t>
                        </m:r>
                      </m:e>
                    </m:acc>
                  </m:oMath>
                </a14:m>
                <a:r>
                  <a:rPr lang="vi-VN" sz="2600" dirty="0">
                    <a:solidFill>
                      <a:srgbClr val="000000"/>
                    </a:solidFill>
                    <a:effectLst/>
                    <a:latin typeface="Times New Roman" panose="02020603050405020304" pitchFamily="18" charset="0"/>
                    <a:ea typeface="Calibri" panose="020F0502020204030204" pitchFamily="34" charset="0"/>
                  </a:rPr>
                  <a:t> (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hai chữ số, chữ số hàng chục là a, chữ số hàng đơn vị là b.</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7" name="TextBox 16">
                <a:extLst>
                  <a:ext uri="{FF2B5EF4-FFF2-40B4-BE49-F238E27FC236}">
                    <a16:creationId xmlns:a16="http://schemas.microsoft.com/office/drawing/2014/main" id="{4A64DEB9-C408-4E22-94D5-D7681B723740}"/>
                  </a:ext>
                </a:extLst>
              </p:cNvPr>
              <p:cNvSpPr txBox="1">
                <a:spLocks noRot="1" noChangeAspect="1" noMove="1" noResize="1" noEditPoints="1" noAdjustHandles="1" noChangeArrowheads="1" noChangeShapeType="1" noTextEdit="1"/>
              </p:cNvSpPr>
              <p:nvPr/>
            </p:nvSpPr>
            <p:spPr>
              <a:xfrm>
                <a:off x="1484859" y="4560271"/>
                <a:ext cx="10384772" cy="1234249"/>
              </a:xfrm>
              <a:prstGeom prst="rect">
                <a:avLst/>
              </a:prstGeom>
              <a:blipFill>
                <a:blip r:embed="rId3"/>
                <a:stretch>
                  <a:fillRect l="-1057" r="-1057" b="-118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D0B04AE4-7BD5-4062-95B5-A945EAB0ECD8}"/>
                  </a:ext>
                </a:extLst>
              </p:cNvPr>
              <p:cNvSpPr txBox="1"/>
              <p:nvPr/>
            </p:nvSpPr>
            <p:spPr>
              <a:xfrm>
                <a:off x="1484859" y="5664974"/>
                <a:ext cx="9805993"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a:t>
                </a:r>
                <a14:m>
                  <m:oMath xmlns:m="http://schemas.openxmlformats.org/officeDocument/2006/math">
                    <m:acc>
                      <m:accPr>
                        <m:chr m:val="̅"/>
                        <m:ctrlPr>
                          <a:rPr lang="en-US" sz="2600" i="1">
                            <a:solidFill>
                              <a:srgbClr val="000000"/>
                            </a:solidFill>
                            <a:effectLst/>
                            <a:latin typeface="Cambria Math" panose="02040503050406030204" pitchFamily="18" charset="0"/>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abc</m:t>
                        </m:r>
                      </m:e>
                    </m:acc>
                  </m:oMath>
                </a14:m>
                <a:r>
                  <a:rPr lang="vi-VN" sz="2600" dirty="0">
                    <a:solidFill>
                      <a:srgbClr val="000000"/>
                    </a:solidFill>
                    <a:effectLst/>
                    <a:latin typeface="Times New Roman" panose="02020603050405020304" pitchFamily="18" charset="0"/>
                    <a:ea typeface="Calibri" panose="020F0502020204030204" pitchFamily="34" charset="0"/>
                  </a:rPr>
                  <a:t>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ba chữ số,chữ số hàng trăm là a, chữ số hàng chục là b, chữ số hàng đơn vị là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9" name="TextBox 18">
                <a:extLst>
                  <a:ext uri="{FF2B5EF4-FFF2-40B4-BE49-F238E27FC236}">
                    <a16:creationId xmlns:a16="http://schemas.microsoft.com/office/drawing/2014/main" id="{D0B04AE4-7BD5-4062-95B5-A945EAB0ECD8}"/>
                  </a:ext>
                </a:extLst>
              </p:cNvPr>
              <p:cNvSpPr txBox="1">
                <a:spLocks noRot="1" noChangeAspect="1" noMove="1" noResize="1" noEditPoints="1" noAdjustHandles="1" noChangeArrowheads="1" noChangeShapeType="1" noTextEdit="1"/>
              </p:cNvSpPr>
              <p:nvPr/>
            </p:nvSpPr>
            <p:spPr>
              <a:xfrm>
                <a:off x="1484859" y="5664974"/>
                <a:ext cx="9805993" cy="1234249"/>
              </a:xfrm>
              <a:prstGeom prst="rect">
                <a:avLst/>
              </a:prstGeom>
              <a:blipFill>
                <a:blip r:embed="rId4"/>
                <a:stretch>
                  <a:fillRect l="-1119" r="-1119" b="-11823"/>
                </a:stretch>
              </a:blipFill>
            </p:spPr>
            <p:txBody>
              <a:bodyPr/>
              <a:lstStyle/>
              <a:p>
                <a:r>
                  <a:rPr lang="en-US">
                    <a:noFill/>
                  </a:rPr>
                  <a:t> </a:t>
                </a:r>
              </a:p>
            </p:txBody>
          </p:sp>
        </mc:Fallback>
      </mc:AlternateContent>
    </p:spTree>
    <p:extLst>
      <p:ext uri="{BB962C8B-B14F-4D97-AF65-F5344CB8AC3E}">
        <p14:creationId xmlns:p14="http://schemas.microsoft.com/office/powerpoint/2010/main" val="143224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heel(4)">
                                      <p:cBhvr>
                                        <p:cTn id="22" dur="20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7"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2: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2237456" y="1777438"/>
                <a:ext cx="9144000" cy="117923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55, 575;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800" i="1">
                            <a:solidFill>
                              <a:srgbClr val="000000"/>
                            </a:solidFill>
                            <a:latin typeface="Cambria Math" panose="02040503050406030204" pitchFamily="18" charset="0"/>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abc</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latin typeface="Times New Roman" panose="02020603050405020304" pitchFamily="18" charset="0"/>
                    <a:ea typeface="Calibri" panose="020F0502020204030204" pitchFamily="34" charset="0"/>
                  </a:rPr>
                  <a:t>a </a:t>
                </a:r>
                <a14:m>
                  <m:oMath xmlns:m="http://schemas.openxmlformats.org/officeDocument/2006/math">
                    <m:r>
                      <a:rPr lang="vi-VN" sz="2800">
                        <a:solidFill>
                          <a:srgbClr val="000000"/>
                        </a:solidFill>
                        <a:latin typeface="Cambria Math" panose="02040503050406030204" pitchFamily="18" charset="0"/>
                        <a:ea typeface="Calibri" panose="020F0502020204030204" pitchFamily="34" charset="0"/>
                      </a:rPr>
                      <m:t>≠</m:t>
                    </m:r>
                  </m:oMath>
                </a14:m>
                <a:r>
                  <a:rPr lang="vi-VN" sz="2800" dirty="0">
                    <a:solidFill>
                      <a:srgbClr val="000000"/>
                    </a:solidFill>
                    <a:latin typeface="Times New Roman" panose="02020603050405020304" pitchFamily="18" charset="0"/>
                    <a:ea typeface="Calibri" panose="020F0502020204030204" pitchFamily="34" charset="0"/>
                  </a:rPr>
                  <a:t> 0) </a:t>
                </a:r>
                <a:r>
                  <a:rPr lang="en-US" sz="2800" dirty="0" err="1">
                    <a:solidFill>
                      <a:srgbClr val="000000"/>
                    </a:solidFill>
                    <a:latin typeface="Times New Roman" panose="02020603050405020304" pitchFamily="18" charset="0"/>
                    <a:ea typeface="Calibri" panose="020F0502020204030204" pitchFamily="34" charset="0"/>
                  </a:rPr>
                  <a:t>thành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tổng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theo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mẫu</a:t>
                </a:r>
                <a:r>
                  <a:rPr lang="en-US" sz="2800" dirty="0">
                    <a:solidFill>
                      <a:srgbClr val="000000"/>
                    </a:solidFill>
                    <a:latin typeface="Times New Roman" panose="02020603050405020304" pitchFamily="18" charset="0"/>
                    <a:ea typeface="Calibri" panose="020F0502020204030204" pitchFamily="34" charset="0"/>
                  </a:rPr>
                  <a:t>:</a:t>
                </a:r>
                <a:endParaRPr lang="en-US" altLang="en-US" sz="2800" dirty="0">
                  <a:latin typeface="Times New Roman" panose="02020603050405020304" pitchFamily="18" charset="0"/>
                </a:endParaRPr>
              </a:p>
              <a:p>
                <a:pPr>
                  <a:spcBef>
                    <a:spcPct val="50000"/>
                  </a:spcBef>
                  <a:buNone/>
                </a:pPr>
                <a:r>
                  <a:rPr lang="en-US" altLang="en-US" sz="2800" dirty="0">
                    <a:latin typeface="Times New Roman" panose="02020603050405020304" pitchFamily="18" charset="0"/>
                  </a:rPr>
                  <a:t>222 = 200 + 20 + 2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+ 2</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2237456" y="1777438"/>
                <a:ext cx="9144000" cy="1179234"/>
              </a:xfrm>
              <a:prstGeom prst="rect">
                <a:avLst/>
              </a:prstGeom>
              <a:blipFill>
                <a:blip r:embed="rId3"/>
                <a:stretch>
                  <a:fillRect l="-1333" t="-4663" b="-1399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410160" y="2838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149697F0-2C78-4AE4-BB28-36D8085C7893}"/>
                  </a:ext>
                </a:extLst>
              </p:cNvPr>
              <p:cNvSpPr txBox="1"/>
              <p:nvPr/>
            </p:nvSpPr>
            <p:spPr>
              <a:xfrm>
                <a:off x="2034078" y="4325254"/>
                <a:ext cx="11614186" cy="620619"/>
              </a:xfrm>
              <a:prstGeom prst="rect">
                <a:avLst/>
              </a:prstGeom>
              <a:noFill/>
            </p:spPr>
            <p:txBody>
              <a:bodyPr wrap="square">
                <a:spAutoFit/>
              </a:bodyPr>
              <a:lstStyle/>
              <a:p>
                <a:pPr algn="just">
                  <a:lnSpc>
                    <a:spcPct val="150000"/>
                  </a:lnSpc>
                  <a:spcBef>
                    <a:spcPts val="600"/>
                  </a:spcBef>
                  <a:spcAft>
                    <a:spcPts val="600"/>
                  </a:spcAft>
                </a:pPr>
                <a:r>
                  <a:rPr lang="en-US" sz="2600" dirty="0">
                    <a:solidFill>
                      <a:srgbClr val="000000"/>
                    </a:solidFill>
                    <a:effectLst/>
                    <a:latin typeface="Times New Roman" panose="02020603050405020304" pitchFamily="18" charset="0"/>
                    <a:ea typeface="Calibri" panose="020F0502020204030204" pitchFamily="34" charset="0"/>
                  </a:rPr>
                  <a:t>Viết </a:t>
                </a:r>
                <a:r>
                  <a:rPr lang="en-US" sz="2600" dirty="0" err="1">
                    <a:solidFill>
                      <a:srgbClr val="000000"/>
                    </a:solidFill>
                    <a:effectLst/>
                    <a:latin typeface="Times New Roman" panose="02020603050405020304" pitchFamily="18" charset="0"/>
                    <a:ea typeface="Calibri" panose="020F0502020204030204" pitchFamily="34" charset="0"/>
                  </a:rPr>
                  <a:t>mỗi</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số</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sau</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thành</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tổng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theo</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mẫu</a:t>
                </a:r>
                <a:r>
                  <a:rPr lang="en-US" sz="2600" dirty="0">
                    <a:solidFill>
                      <a:srgbClr val="000000"/>
                    </a:solidFill>
                    <a:effectLst/>
                    <a:latin typeface="Times New Roman" panose="02020603050405020304" pitchFamily="18" charset="0"/>
                    <a:ea typeface="Calibri" panose="020F0502020204030204" pitchFamily="34" charset="0"/>
                  </a:rPr>
                  <a:t> ở </a:t>
                </a:r>
                <a:r>
                  <a:rPr lang="en-US" sz="2600" dirty="0" err="1">
                    <a:solidFill>
                      <a:srgbClr val="000000"/>
                    </a:solidFill>
                    <a:effectLst/>
                    <a:latin typeface="Times New Roman" panose="02020603050405020304" pitchFamily="18" charset="0"/>
                    <a:ea typeface="Calibri" panose="020F0502020204030204" pitchFamily="34" charset="0"/>
                  </a:rPr>
                  <a:t>ví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dụ</a:t>
                </a:r>
                <a:r>
                  <a:rPr lang="en-US" sz="2600" dirty="0">
                    <a:solidFill>
                      <a:srgbClr val="000000"/>
                    </a:solidFill>
                    <a:effectLst/>
                    <a:latin typeface="Times New Roman" panose="02020603050405020304" pitchFamily="18" charset="0"/>
                    <a:ea typeface="Calibri" panose="020F0502020204030204" pitchFamily="34" charset="0"/>
                  </a:rPr>
                  <a:t> 2 </a:t>
                </a:r>
                <a:r>
                  <a:rPr lang="en-US" sz="2600" dirty="0" err="1">
                    <a:solidFill>
                      <a:srgbClr val="000000"/>
                    </a:solidFill>
                    <a:effectLst/>
                    <a:latin typeface="Times New Roman" panose="02020603050405020304" pitchFamily="18" charset="0"/>
                    <a:ea typeface="Calibri" panose="020F0502020204030204" pitchFamily="34" charset="0"/>
                  </a:rPr>
                  <a:t>trên</a:t>
                </a:r>
                <a:r>
                  <a:rPr lang="en-US" sz="26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ab</m:t>
                        </m:r>
                        <m:r>
                          <a:rPr lang="en-US" sz="2400" b="0" i="1" smtClean="0">
                            <a:solidFill>
                              <a:srgbClr val="000000"/>
                            </a:solidFill>
                            <a:latin typeface="Cambria Math" panose="02040503050406030204" pitchFamily="18" charset="0"/>
                            <a:ea typeface="Calibri" panose="020F0502020204030204" pitchFamily="34" charset="0"/>
                          </a:rPr>
                          <m:t>0</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0" smtClean="0">
                            <a:solidFill>
                              <a:srgbClr val="000000"/>
                            </a:solidFill>
                            <a:latin typeface="Cambria Math" panose="02040503050406030204" pitchFamily="18" charset="0"/>
                            <a:ea typeface="Calibri" panose="020F0502020204030204" pitchFamily="34" charset="0"/>
                          </a:rPr>
                          <m:t>0</m:t>
                        </m:r>
                        <m:r>
                          <m:rPr>
                            <m:sty m:val="p"/>
                          </m:rPr>
                          <a:rPr lang="vi-VN" sz="2400">
                            <a:solidFill>
                              <a:srgbClr val="000000"/>
                            </a:solidFill>
                            <a:latin typeface="Cambria Math" panose="02040503050406030204" pitchFamily="18" charset="0"/>
                            <a:ea typeface="Calibri" panose="020F0502020204030204" pitchFamily="34" charset="0"/>
                          </a:rPr>
                          <m:t>c</m:t>
                        </m:r>
                        <m:r>
                          <a:rPr lang="en-US" sz="2400" b="0" i="0" smtClean="0">
                            <a:solidFill>
                              <a:srgbClr val="000000"/>
                            </a:solidFill>
                            <a:latin typeface="Cambria Math" panose="02040503050406030204" pitchFamily="18" charset="0"/>
                            <a:ea typeface="Calibri" panose="020F0502020204030204" pitchFamily="34" charset="0"/>
                          </a:rPr>
                          <m:t> </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panose="02040503050406030204" pitchFamily="18" charset="0"/>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1" smtClean="0">
                            <a:solidFill>
                              <a:srgbClr val="000000"/>
                            </a:solidFill>
                            <a:latin typeface="Cambria Math" panose="02040503050406030204" pitchFamily="18" charset="0"/>
                            <a:ea typeface="Calibri" panose="020F0502020204030204" pitchFamily="34" charset="0"/>
                          </a:rPr>
                          <m:t>001</m:t>
                        </m:r>
                      </m:e>
                    </m:acc>
                  </m:oMath>
                </a14:m>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31" name="TextBox 30">
                <a:extLst>
                  <a:ext uri="{FF2B5EF4-FFF2-40B4-BE49-F238E27FC236}">
                    <a16:creationId xmlns:a16="http://schemas.microsoft.com/office/drawing/2014/main" id="{149697F0-2C78-4AE4-BB28-36D8085C7893}"/>
                  </a:ext>
                </a:extLst>
              </p:cNvPr>
              <p:cNvSpPr txBox="1">
                <a:spLocks noRot="1" noChangeAspect="1" noMove="1" noResize="1" noEditPoints="1" noAdjustHandles="1" noChangeArrowheads="1" noChangeShapeType="1" noTextEdit="1"/>
              </p:cNvSpPr>
              <p:nvPr/>
            </p:nvSpPr>
            <p:spPr>
              <a:xfrm>
                <a:off x="2034078" y="4325254"/>
                <a:ext cx="11614186" cy="620619"/>
              </a:xfrm>
              <a:prstGeom prst="rect">
                <a:avLst/>
              </a:prstGeom>
              <a:blipFill>
                <a:blip r:embed="rId4"/>
                <a:stretch>
                  <a:fillRect l="-945" b="-24752"/>
                </a:stretch>
              </a:blipFill>
            </p:spPr>
            <p:txBody>
              <a:bodyPr/>
              <a:lstStyle/>
              <a:p>
                <a:r>
                  <a:rPr lang="en-US">
                    <a:noFill/>
                  </a:rPr>
                  <a:t> </a:t>
                </a:r>
              </a:p>
            </p:txBody>
          </p:sp>
        </mc:Fallback>
      </mc:AlternateContent>
      <p:sp>
        <p:nvSpPr>
          <p:cNvPr id="11" name="Text Box 3">
            <a:extLst>
              <a:ext uri="{FF2B5EF4-FFF2-40B4-BE49-F238E27FC236}">
                <a16:creationId xmlns:a16="http://schemas.microsoft.com/office/drawing/2014/main" id="{DC7C18AB-4251-4BC6-8762-B908EC9A504C}"/>
              </a:ext>
            </a:extLst>
          </p:cNvPr>
          <p:cNvSpPr txBox="1">
            <a:spLocks noChangeArrowheads="1"/>
          </p:cNvSpPr>
          <p:nvPr/>
        </p:nvSpPr>
        <p:spPr bwMode="auto">
          <a:xfrm>
            <a:off x="6791" y="4435428"/>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c)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dung :  </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2FC0903D-133A-491A-8F40-8B153FB080E6}"/>
                  </a:ext>
                </a:extLst>
              </p:cNvPr>
              <p:cNvSpPr txBox="1"/>
              <p:nvPr/>
            </p:nvSpPr>
            <p:spPr>
              <a:xfrm>
                <a:off x="255289" y="3351409"/>
                <a:ext cx="4859152"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55 = 50  + 5 =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3" name="TextBox 12">
                <a:extLst>
                  <a:ext uri="{FF2B5EF4-FFF2-40B4-BE49-F238E27FC236}">
                    <a16:creationId xmlns:a16="http://schemas.microsoft.com/office/drawing/2014/main" id="{2FC0903D-133A-491A-8F40-8B153FB080E6}"/>
                  </a:ext>
                </a:extLst>
              </p:cNvPr>
              <p:cNvSpPr txBox="1">
                <a:spLocks noRot="1" noChangeAspect="1" noMove="1" noResize="1" noEditPoints="1" noAdjustHandles="1" noChangeArrowheads="1" noChangeShapeType="1" noTextEdit="1"/>
              </p:cNvSpPr>
              <p:nvPr/>
            </p:nvSpPr>
            <p:spPr>
              <a:xfrm>
                <a:off x="255289" y="3351409"/>
                <a:ext cx="4859152" cy="492443"/>
              </a:xfrm>
              <a:prstGeom prst="rect">
                <a:avLst/>
              </a:prstGeom>
              <a:blipFill>
                <a:blip r:embed="rId5"/>
                <a:stretch>
                  <a:fillRect l="-2258"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D3C54A6-B6A4-44D2-BF0E-A4971BCBB3AA}"/>
                  </a:ext>
                </a:extLst>
              </p:cNvPr>
              <p:cNvSpPr txBox="1"/>
              <p:nvPr/>
            </p:nvSpPr>
            <p:spPr>
              <a:xfrm>
                <a:off x="4410160" y="3321845"/>
                <a:ext cx="6268278"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575 = 500 + 70 + 5=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+ 7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6" name="TextBox 15">
                <a:extLst>
                  <a:ext uri="{FF2B5EF4-FFF2-40B4-BE49-F238E27FC236}">
                    <a16:creationId xmlns:a16="http://schemas.microsoft.com/office/drawing/2014/main" id="{DD3C54A6-B6A4-44D2-BF0E-A4971BCBB3AA}"/>
                  </a:ext>
                </a:extLst>
              </p:cNvPr>
              <p:cNvSpPr txBox="1">
                <a:spLocks noRot="1" noChangeAspect="1" noMove="1" noResize="1" noEditPoints="1" noAdjustHandles="1" noChangeArrowheads="1" noChangeShapeType="1" noTextEdit="1"/>
              </p:cNvSpPr>
              <p:nvPr/>
            </p:nvSpPr>
            <p:spPr>
              <a:xfrm>
                <a:off x="4410160" y="3321845"/>
                <a:ext cx="6268278" cy="492443"/>
              </a:xfrm>
              <a:prstGeom prst="rect">
                <a:avLst/>
              </a:prstGeom>
              <a:blipFill>
                <a:blip r:embed="rId6"/>
                <a:stretch>
                  <a:fillRect l="-1749"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827A91C4-3870-48F1-8284-3D276AFC04E1}"/>
                  </a:ext>
                </a:extLst>
              </p:cNvPr>
              <p:cNvSpPr txBox="1"/>
              <p:nvPr/>
            </p:nvSpPr>
            <p:spPr>
              <a:xfrm>
                <a:off x="642071" y="3878922"/>
                <a:ext cx="2605133"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m:t>
                        </m:r>
                      </m:e>
                    </m:acc>
                  </m:oMath>
                </a14:m>
                <a:r>
                  <a:rPr lang="vi-VN" sz="2600" dirty="0">
                    <a:solidFill>
                      <a:srgbClr val="000000"/>
                    </a:solidFill>
                    <a:latin typeface="Times New Roman" panose="02020603050405020304" pitchFamily="18" charset="0"/>
                    <a:ea typeface="Calibri" panose="020F0502020204030204" pitchFamily="34" charset="0"/>
                  </a:rPr>
                  <a:t> </a:t>
                </a:r>
                <a:r>
                  <a:rPr lang="en-US" sz="2600" dirty="0">
                    <a:solidFill>
                      <a:srgbClr val="000000"/>
                    </a:solidFill>
                    <a:latin typeface="Times New Roman" panose="02020603050405020304" pitchFamily="18" charset="0"/>
                    <a:ea typeface="Calibri" panose="020F0502020204030204" pitchFamily="34" charset="0"/>
                  </a:rPr>
                  <a:t> = </a:t>
                </a:r>
                <a:r>
                  <a:rPr lang="en-US" sz="2600" dirty="0">
                    <a:latin typeface="Times New Roman" panose="02020603050405020304" pitchFamily="18" charset="0"/>
                  </a:rPr>
                  <a:t>a</a:t>
                </a:r>
                <a:r>
                  <a:rPr lang="en-US" altLang="en-US" sz="2600" dirty="0">
                    <a:latin typeface="Times New Roman" panose="02020603050405020304" pitchFamily="18" charset="0"/>
                  </a:rPr>
                  <a:t>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b.</a:t>
                </a:r>
                <a:endParaRPr lang="en-US" sz="2600" dirty="0"/>
              </a:p>
            </p:txBody>
          </p:sp>
        </mc:Choice>
        <mc:Fallback xmlns="">
          <p:sp>
            <p:nvSpPr>
              <p:cNvPr id="18" name="TextBox 17">
                <a:extLst>
                  <a:ext uri="{FF2B5EF4-FFF2-40B4-BE49-F238E27FC236}">
                    <a16:creationId xmlns:a16="http://schemas.microsoft.com/office/drawing/2014/main" id="{827A91C4-3870-48F1-8284-3D276AFC04E1}"/>
                  </a:ext>
                </a:extLst>
              </p:cNvPr>
              <p:cNvSpPr txBox="1">
                <a:spLocks noRot="1" noChangeAspect="1" noMove="1" noResize="1" noEditPoints="1" noAdjustHandles="1" noChangeArrowheads="1" noChangeShapeType="1" noTextEdit="1"/>
              </p:cNvSpPr>
              <p:nvPr/>
            </p:nvSpPr>
            <p:spPr>
              <a:xfrm>
                <a:off x="642071" y="3878922"/>
                <a:ext cx="2605133" cy="501419"/>
              </a:xfrm>
              <a:prstGeom prst="rect">
                <a:avLst/>
              </a:prstGeom>
              <a:blipFill>
                <a:blip r:embed="rId7"/>
                <a:stretch>
                  <a:fillRect t="-9639" b="-289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80BBC4E7-B786-4A37-A5D6-38A3D6C33037}"/>
                  </a:ext>
                </a:extLst>
              </p:cNvPr>
              <p:cNvSpPr txBox="1"/>
              <p:nvPr/>
            </p:nvSpPr>
            <p:spPr>
              <a:xfrm>
                <a:off x="4410160" y="3946263"/>
                <a:ext cx="4588068"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panose="02040503050406030204" pitchFamily="18" charset="0"/>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abc</m:t>
                        </m:r>
                      </m:e>
                    </m:acc>
                    <m:r>
                      <a:rPr lang="vi-VN" sz="2600" i="1">
                        <a:solidFill>
                          <a:srgbClr val="000000"/>
                        </a:solidFill>
                        <a:latin typeface="Cambria Math" panose="02040503050406030204" pitchFamily="18" charset="0"/>
                        <a:ea typeface="Calibri" panose="020F0502020204030204" pitchFamily="34" charset="0"/>
                      </a:rPr>
                      <m:t> </m:t>
                    </m:r>
                  </m:oMath>
                </a14:m>
                <a:r>
                  <a:rPr lang="en-US" altLang="en-US" sz="2600" dirty="0">
                    <a:latin typeface="Times New Roman" panose="02020603050405020304" pitchFamily="18" charset="0"/>
                  </a:rPr>
                  <a:t> = a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b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c.</a:t>
                </a:r>
                <a:endParaRPr lang="en-US" sz="2600" dirty="0"/>
              </a:p>
            </p:txBody>
          </p:sp>
        </mc:Choice>
        <mc:Fallback xmlns="">
          <p:sp>
            <p:nvSpPr>
              <p:cNvPr id="20" name="TextBox 19">
                <a:extLst>
                  <a:ext uri="{FF2B5EF4-FFF2-40B4-BE49-F238E27FC236}">
                    <a16:creationId xmlns:a16="http://schemas.microsoft.com/office/drawing/2014/main" id="{80BBC4E7-B786-4A37-A5D6-38A3D6C33037}"/>
                  </a:ext>
                </a:extLst>
              </p:cNvPr>
              <p:cNvSpPr txBox="1">
                <a:spLocks noRot="1" noChangeAspect="1" noMove="1" noResize="1" noEditPoints="1" noAdjustHandles="1" noChangeArrowheads="1" noChangeShapeType="1" noTextEdit="1"/>
              </p:cNvSpPr>
              <p:nvPr/>
            </p:nvSpPr>
            <p:spPr>
              <a:xfrm>
                <a:off x="4410160" y="3946263"/>
                <a:ext cx="4588068" cy="501419"/>
              </a:xfrm>
              <a:prstGeom prst="rect">
                <a:avLst/>
              </a:prstGeom>
              <a:blipFill>
                <a:blip r:embed="rId8"/>
                <a:stretch>
                  <a:fillRect t="-9639" b="-28916"/>
                </a:stretch>
              </a:blipFill>
            </p:spPr>
            <p:txBody>
              <a:bodyPr/>
              <a:lstStyle/>
              <a:p>
                <a:r>
                  <a:rPr lang="en-US">
                    <a:noFill/>
                  </a:rPr>
                  <a:t> </a:t>
                </a:r>
              </a:p>
            </p:txBody>
          </p:sp>
        </mc:Fallback>
      </mc:AlternateContent>
      <p:sp>
        <p:nvSpPr>
          <p:cNvPr id="21" name="Text Box 3">
            <a:extLst>
              <a:ext uri="{FF2B5EF4-FFF2-40B4-BE49-F238E27FC236}">
                <a16:creationId xmlns:a16="http://schemas.microsoft.com/office/drawing/2014/main" id="{0254E55C-6184-4A60-AC3A-C28CB636B74D}"/>
              </a:ext>
            </a:extLst>
          </p:cNvPr>
          <p:cNvSpPr txBox="1">
            <a:spLocks noChangeArrowheads="1"/>
          </p:cNvSpPr>
          <p:nvPr/>
        </p:nvSpPr>
        <p:spPr bwMode="auto">
          <a:xfrm>
            <a:off x="4378315" y="4800849"/>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EE8DFDF4-B87F-42A6-A60B-42703BACC8CE}"/>
                  </a:ext>
                </a:extLst>
              </p:cNvPr>
              <p:cNvSpPr txBox="1"/>
              <p:nvPr/>
            </p:nvSpPr>
            <p:spPr>
              <a:xfrm>
                <a:off x="1309001" y="5291867"/>
                <a:ext cx="3584016" cy="629852"/>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𝑎𝑏</m:t>
                        </m:r>
                        <m:r>
                          <a:rPr lang="vi-VN" sz="2600" i="1">
                            <a:solidFill>
                              <a:srgbClr val="000000"/>
                            </a:solidFill>
                            <a:effectLst/>
                            <a:latin typeface="Cambria Math" panose="02040503050406030204" pitchFamily="18" charset="0"/>
                            <a:ea typeface="Calibri" panose="020F0502020204030204" pitchFamily="34" charset="0"/>
                          </a:rPr>
                          <m:t>0</m:t>
                        </m:r>
                      </m:e>
                    </m:acc>
                  </m:oMath>
                </a14:m>
                <a:r>
                  <a:rPr lang="vi-VN" sz="2600" dirty="0">
                    <a:solidFill>
                      <a:srgbClr val="000000"/>
                    </a:solidFill>
                    <a:effectLst/>
                    <a:latin typeface="Times New Roman" panose="02020603050405020304" pitchFamily="18" charset="0"/>
                    <a:ea typeface="Calibri" panose="020F0502020204030204" pitchFamily="34" charset="0"/>
                  </a:rPr>
                  <a:t> = a x 100 + b x 10</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3" name="TextBox 22">
                <a:extLst>
                  <a:ext uri="{FF2B5EF4-FFF2-40B4-BE49-F238E27FC236}">
                    <a16:creationId xmlns:a16="http://schemas.microsoft.com/office/drawing/2014/main" id="{EE8DFDF4-B87F-42A6-A60B-42703BACC8CE}"/>
                  </a:ext>
                </a:extLst>
              </p:cNvPr>
              <p:cNvSpPr txBox="1">
                <a:spLocks noRot="1" noChangeAspect="1" noMove="1" noResize="1" noEditPoints="1" noAdjustHandles="1" noChangeArrowheads="1" noChangeShapeType="1" noTextEdit="1"/>
              </p:cNvSpPr>
              <p:nvPr/>
            </p:nvSpPr>
            <p:spPr>
              <a:xfrm>
                <a:off x="1309001" y="5291867"/>
                <a:ext cx="3584016" cy="629852"/>
              </a:xfrm>
              <a:prstGeom prst="rect">
                <a:avLst/>
              </a:prstGeom>
              <a:blipFill>
                <a:blip r:embed="rId9"/>
                <a:stretch>
                  <a:fillRect b="-252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9ADF0C6A-F6BF-460C-9CB3-7B9AD2095172}"/>
                  </a:ext>
                </a:extLst>
              </p:cNvPr>
              <p:cNvSpPr txBox="1"/>
              <p:nvPr/>
            </p:nvSpPr>
            <p:spPr>
              <a:xfrm>
                <a:off x="5643996" y="5306655"/>
                <a:ext cx="2728010" cy="620811"/>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panose="02040503050406030204" pitchFamily="18" charset="0"/>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m:t>
                        </m:r>
                        <m:r>
                          <a:rPr lang="vi-VN" sz="2600" i="1">
                            <a:solidFill>
                              <a:srgbClr val="000000"/>
                            </a:solidFill>
                            <a:effectLst/>
                            <a:latin typeface="Cambria Math" panose="02040503050406030204" pitchFamily="18" charset="0"/>
                            <a:ea typeface="Calibri" panose="020F0502020204030204" pitchFamily="34" charset="0"/>
                          </a:rPr>
                          <m:t>0</m:t>
                        </m:r>
                        <m:r>
                          <a:rPr lang="vi-VN" sz="2600" i="1">
                            <a:solidFill>
                              <a:srgbClr val="000000"/>
                            </a:solidFill>
                            <a:effectLst/>
                            <a:latin typeface="Cambria Math" panose="02040503050406030204" pitchFamily="18" charset="0"/>
                            <a:ea typeface="Calibri" panose="020F0502020204030204" pitchFamily="34" charset="0"/>
                          </a:rPr>
                          <m:t>𝑐</m:t>
                        </m:r>
                      </m:e>
                    </m:acc>
                  </m:oMath>
                </a14:m>
                <a:r>
                  <a:rPr lang="vi-VN" sz="2600" dirty="0">
                    <a:solidFill>
                      <a:srgbClr val="000000"/>
                    </a:solidFill>
                    <a:effectLst/>
                    <a:latin typeface="Times New Roman" panose="02020603050405020304" pitchFamily="18" charset="0"/>
                    <a:ea typeface="Calibri" panose="020F0502020204030204" pitchFamily="34" charset="0"/>
                  </a:rPr>
                  <a:t> = a x 100 +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5" name="TextBox 24">
                <a:extLst>
                  <a:ext uri="{FF2B5EF4-FFF2-40B4-BE49-F238E27FC236}">
                    <a16:creationId xmlns:a16="http://schemas.microsoft.com/office/drawing/2014/main" id="{9ADF0C6A-F6BF-460C-9CB3-7B9AD2095172}"/>
                  </a:ext>
                </a:extLst>
              </p:cNvPr>
              <p:cNvSpPr txBox="1">
                <a:spLocks noRot="1" noChangeAspect="1" noMove="1" noResize="1" noEditPoints="1" noAdjustHandles="1" noChangeArrowheads="1" noChangeShapeType="1" noTextEdit="1"/>
              </p:cNvSpPr>
              <p:nvPr/>
            </p:nvSpPr>
            <p:spPr>
              <a:xfrm>
                <a:off x="5643996" y="5306655"/>
                <a:ext cx="2728010" cy="620811"/>
              </a:xfrm>
              <a:prstGeom prst="rect">
                <a:avLst/>
              </a:prstGeom>
              <a:blipFill>
                <a:blip r:embed="rId10"/>
                <a:stretch>
                  <a:fillRect b="-247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id="{171B01C5-6C0C-4AB2-A7CF-275AFB9D63CF}"/>
                  </a:ext>
                </a:extLst>
              </p:cNvPr>
              <p:cNvSpPr txBox="1"/>
              <p:nvPr/>
            </p:nvSpPr>
            <p:spPr>
              <a:xfrm>
                <a:off x="3302483" y="6021074"/>
                <a:ext cx="4708795" cy="493277"/>
              </a:xfrm>
              <a:prstGeom prst="rect">
                <a:avLst/>
              </a:prstGeom>
              <a:noFill/>
            </p:spPr>
            <p:txBody>
              <a:bodyPr wrap="square">
                <a:spAutoFit/>
              </a:bodyPr>
              <a:lstStyle/>
              <a:p>
                <a14:m>
                  <m:oMath xmlns:m="http://schemas.openxmlformats.org/officeDocument/2006/math">
                    <m:acc>
                      <m:accPr>
                        <m:chr m:val="̅"/>
                        <m:ctrlPr>
                          <a:rPr lang="en-US" sz="2600" i="1" smtClean="0">
                            <a:solidFill>
                              <a:srgbClr val="000000"/>
                            </a:solidFill>
                            <a:effectLst/>
                            <a:latin typeface="Cambria Math" panose="02040503050406030204" pitchFamily="18" charset="0"/>
                          </a:rPr>
                        </m:ctrlPr>
                      </m:accPr>
                      <m:e>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𝑎</m:t>
                        </m:r>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001</m:t>
                        </m:r>
                      </m:e>
                    </m:acc>
                  </m:oMath>
                </a14:m>
                <a:r>
                  <a:rPr lang="vi-VN" sz="2600" dirty="0">
                    <a:solidFill>
                      <a:srgbClr val="000000"/>
                    </a:solidFill>
                    <a:effectLst/>
                    <a:latin typeface="Times New Roman" panose="02020603050405020304" pitchFamily="18" charset="0"/>
                    <a:ea typeface="Calibri" panose="020F0502020204030204" pitchFamily="34" charset="0"/>
                  </a:rPr>
                  <a:t>= a x 1000 + 1</a:t>
                </a:r>
                <a:endParaRPr lang="en-US" sz="2600" dirty="0"/>
              </a:p>
            </p:txBody>
          </p:sp>
        </mc:Choice>
        <mc:Fallback xmlns="">
          <p:sp>
            <p:nvSpPr>
              <p:cNvPr id="33" name="TextBox 32">
                <a:extLst>
                  <a:ext uri="{FF2B5EF4-FFF2-40B4-BE49-F238E27FC236}">
                    <a16:creationId xmlns:a16="http://schemas.microsoft.com/office/drawing/2014/main" id="{171B01C5-6C0C-4AB2-A7CF-275AFB9D63CF}"/>
                  </a:ext>
                </a:extLst>
              </p:cNvPr>
              <p:cNvSpPr txBox="1">
                <a:spLocks noRot="1" noChangeAspect="1" noMove="1" noResize="1" noEditPoints="1" noAdjustHandles="1" noChangeArrowheads="1" noChangeShapeType="1" noTextEdit="1"/>
              </p:cNvSpPr>
              <p:nvPr/>
            </p:nvSpPr>
            <p:spPr>
              <a:xfrm>
                <a:off x="3302483" y="6021074"/>
                <a:ext cx="4708795" cy="493277"/>
              </a:xfrm>
              <a:prstGeom prst="rect">
                <a:avLst/>
              </a:prstGeom>
              <a:blipFill>
                <a:blip r:embed="rId11"/>
                <a:stretch>
                  <a:fillRect t="-13580" b="-28395"/>
                </a:stretch>
              </a:blipFill>
            </p:spPr>
            <p:txBody>
              <a:bodyPr/>
              <a:lstStyle/>
              <a:p>
                <a:r>
                  <a:rPr lang="en-US">
                    <a:noFill/>
                  </a:rPr>
                  <a:t> </a:t>
                </a:r>
              </a:p>
            </p:txBody>
          </p:sp>
        </mc:Fallback>
      </mc:AlternateContent>
    </p:spTree>
    <p:extLst>
      <p:ext uri="{BB962C8B-B14F-4D97-AF65-F5344CB8AC3E}">
        <p14:creationId xmlns:p14="http://schemas.microsoft.com/office/powerpoint/2010/main" val="341739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down)">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9">
                                            <p:txEl>
                                              <p:pRg st="0" end="0"/>
                                            </p:txEl>
                                          </p:spTgt>
                                        </p:tgtEl>
                                        <p:attrNameLst>
                                          <p:attrName>style.visibility</p:attrName>
                                        </p:attrNameLst>
                                      </p:cBhvr>
                                      <p:to>
                                        <p:strVal val="visible"/>
                                      </p:to>
                                    </p:set>
                                    <p:animEffect transition="in" filter="wheel(4)">
                                      <p:cBhvr>
                                        <p:cTn id="17" dur="2000"/>
                                        <p:tgtEl>
                                          <p:spTgt spid="2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heel(1)">
                                      <p:cBhvr>
                                        <p:cTn id="22" dur="2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wheel(4)">
                                      <p:cBhvr>
                                        <p:cTn id="42" dur="2000"/>
                                        <p:tgtEl>
                                          <p:spTgt spid="11">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1000"/>
                                        <p:tgtEl>
                                          <p:spTgt spid="31"/>
                                        </p:tgtEl>
                                      </p:cBhvr>
                                    </p:animEffect>
                                    <p:anim calcmode="lin" valueType="num">
                                      <p:cBhvr>
                                        <p:cTn id="48" dur="1000" fill="hold"/>
                                        <p:tgtEl>
                                          <p:spTgt spid="31"/>
                                        </p:tgtEl>
                                        <p:attrNameLst>
                                          <p:attrName>ppt_x</p:attrName>
                                        </p:attrNameLst>
                                      </p:cBhvr>
                                      <p:tavLst>
                                        <p:tav tm="0">
                                          <p:val>
                                            <p:strVal val="#ppt_x"/>
                                          </p:val>
                                        </p:tav>
                                        <p:tav tm="100000">
                                          <p:val>
                                            <p:strVal val="#ppt_x"/>
                                          </p:val>
                                        </p:tav>
                                      </p:tavLst>
                                    </p:anim>
                                    <p:anim calcmode="lin" valueType="num">
                                      <p:cBhvr>
                                        <p:cTn id="4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nodeType="clickEffect">
                                  <p:stCondLst>
                                    <p:cond delay="0"/>
                                  </p:stCondLst>
                                  <p:childTnLst>
                                    <p:set>
                                      <p:cBhvr>
                                        <p:cTn id="53" dur="1" fill="hold">
                                          <p:stCondLst>
                                            <p:cond delay="0"/>
                                          </p:stCondLst>
                                        </p:cTn>
                                        <p:tgtEl>
                                          <p:spTgt spid="21">
                                            <p:txEl>
                                              <p:pRg st="0" end="0"/>
                                            </p:txEl>
                                          </p:spTgt>
                                        </p:tgtEl>
                                        <p:attrNameLst>
                                          <p:attrName>style.visibility</p:attrName>
                                        </p:attrNameLst>
                                      </p:cBhvr>
                                      <p:to>
                                        <p:strVal val="visible"/>
                                      </p:to>
                                    </p:set>
                                    <p:animEffect transition="in" filter="wheel(4)">
                                      <p:cBhvr>
                                        <p:cTn id="54" dur="2000"/>
                                        <p:tgtEl>
                                          <p:spTgt spid="21">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arn(inVertical)">
                                      <p:cBhvr>
                                        <p:cTn id="59" dur="500"/>
                                        <p:tgtEl>
                                          <p:spTgt spid="23"/>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16" fill="hold" grpId="0" nodeType="click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circle(in)">
                                      <p:cBhvr>
                                        <p:cTn id="64" dur="2000"/>
                                        <p:tgtEl>
                                          <p:spTgt spid="25"/>
                                        </p:tgtEl>
                                      </p:cBhvr>
                                    </p:animEffect>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1000"/>
                                        <p:tgtEl>
                                          <p:spTgt spid="33"/>
                                        </p:tgtEl>
                                      </p:cBhvr>
                                    </p:animEffect>
                                    <p:anim calcmode="lin" valueType="num">
                                      <p:cBhvr>
                                        <p:cTn id="70" dur="1000" fill="hold"/>
                                        <p:tgtEl>
                                          <p:spTgt spid="33"/>
                                        </p:tgtEl>
                                        <p:attrNameLst>
                                          <p:attrName>ppt_x</p:attrName>
                                        </p:attrNameLst>
                                      </p:cBhvr>
                                      <p:tavLst>
                                        <p:tav tm="0">
                                          <p:val>
                                            <p:strVal val="#ppt_x"/>
                                          </p:val>
                                        </p:tav>
                                        <p:tav tm="100000">
                                          <p:val>
                                            <p:strVal val="#ppt_x"/>
                                          </p:val>
                                        </p:tav>
                                      </p:tavLst>
                                    </p:anim>
                                    <p:anim calcmode="lin" valueType="num">
                                      <p:cBhvr>
                                        <p:cTn id="7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13" grpId="0"/>
      <p:bldP spid="16" grpId="0"/>
      <p:bldP spid="18" grpId="0"/>
      <p:bldP spid="20" grpId="0"/>
      <p:bldP spid="23" grpId="0"/>
      <p:bldP spid="25" grpId="0"/>
      <p:bldP spid="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1: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648035" y="1656443"/>
            <a:ext cx="577382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latin typeface="Times New Roman" panose="02020603050405020304" pitchFamily="18" charset="0"/>
              </a:rPr>
              <a:t>Quan </a:t>
            </a:r>
            <a:r>
              <a:rPr lang="en-US" altLang="en-US" sz="2800" dirty="0" err="1">
                <a:latin typeface="Times New Roman" panose="02020603050405020304" pitchFamily="18" charset="0"/>
              </a:rPr>
              <a:t>sát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hình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a:latin typeface="Times New Roman" panose="02020603050405020304" pitchFamily="18" charset="0"/>
              </a:rPr>
              <a:t>Cho </a:t>
            </a:r>
            <a:r>
              <a:rPr lang="en-US" altLang="en-US" sz="2800" dirty="0" err="1">
                <a:latin typeface="Times New Roman" panose="02020603050405020304" pitchFamily="18" charset="0"/>
              </a:rPr>
              <a:t>biết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mấy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giờ</a:t>
            </a:r>
            <a:r>
              <a:rPr lang="en-US" altLang="en-US" sz="2800" dirty="0">
                <a:latin typeface="Times New Roman" panose="02020603050405020304" pitchFamily="18" charset="0"/>
              </a:rPr>
              <a:t>?</a:t>
            </a:r>
          </a:p>
        </p:txBody>
      </p:sp>
      <p:sp>
        <p:nvSpPr>
          <p:cNvPr id="29" name="Text Box 3">
            <a:extLst>
              <a:ext uri="{FF2B5EF4-FFF2-40B4-BE49-F238E27FC236}">
                <a16:creationId xmlns:a16="http://schemas.microsoft.com/office/drawing/2014/main" id="{B22E19F2-157C-4CBF-8C66-D35EA5DD150D}"/>
              </a:ext>
            </a:extLst>
          </p:cNvPr>
          <p:cNvSpPr txBox="1">
            <a:spLocks noChangeArrowheads="1"/>
          </p:cNvSpPr>
          <p:nvPr/>
        </p:nvSpPr>
        <p:spPr bwMode="auto">
          <a:xfrm>
            <a:off x="4350830" y="3309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48901FA4-2680-48E6-AACF-EDF226A6198D}"/>
              </a:ext>
            </a:extLst>
          </p:cNvPr>
          <p:cNvSpPr txBox="1"/>
          <p:nvPr/>
        </p:nvSpPr>
        <p:spPr>
          <a:xfrm>
            <a:off x="1035574" y="3698394"/>
            <a:ext cx="8157734"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Các số trên đồng hồ: 1; 2; 3; 4; 5; 6; 7; 8; 9; 10; 11; 12.</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B4FBDE56-A5A4-4F48-A067-AEAA10CB75C2}"/>
              </a:ext>
            </a:extLst>
          </p:cNvPr>
          <p:cNvSpPr txBox="1"/>
          <p:nvPr/>
        </p:nvSpPr>
        <p:spPr>
          <a:xfrm>
            <a:off x="1740848" y="5017456"/>
            <a:ext cx="9421914" cy="892552"/>
          </a:xfrm>
          <a:prstGeom prst="rect">
            <a:avLst/>
          </a:prstGeom>
          <a:noFill/>
        </p:spPr>
        <p:txBody>
          <a:bodyPr wrap="square">
            <a:spAutoFit/>
          </a:bodyPr>
          <a:lstStyle/>
          <a:p>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nhìn</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đồng</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hồ</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hãy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cho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cô</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biết</a:t>
            </a:r>
            <a:r>
              <a:rPr lang="en-US" sz="2600" dirty="0">
                <a:solidFill>
                  <a:srgbClr val="FF0000"/>
                </a:solidFill>
                <a:latin typeface="Times New Roman" panose="02020603050405020304" pitchFamily="18" charset="0"/>
                <a:ea typeface="Calibri" panose="020F0502020204030204" pitchFamily="34" charset="0"/>
              </a:rPr>
              <a:t> </a:t>
            </a:r>
            <a:r>
              <a:rPr lang="vi-VN" sz="2600" dirty="0">
                <a:solidFill>
                  <a:srgbClr val="FF0000"/>
                </a:solidFill>
                <a:effectLst/>
                <a:latin typeface="Times New Roman" panose="02020603050405020304" pitchFamily="18" charset="0"/>
                <a:ea typeface="Calibri" panose="020F0502020204030204" pitchFamily="34" charset="0"/>
              </a:rPr>
              <a:t> “Kim </a:t>
            </a:r>
            <a:r>
              <a:rPr lang="en-US" sz="2600" dirty="0" err="1">
                <a:solidFill>
                  <a:srgbClr val="FF0000"/>
                </a:solidFill>
                <a:latin typeface="Times New Roman" panose="02020603050405020304" pitchFamily="18" charset="0"/>
                <a:ea typeface="Calibri" panose="020F0502020204030204" pitchFamily="34" charset="0"/>
              </a:rPr>
              <a:t>giờ</a:t>
            </a:r>
            <a:r>
              <a:rPr lang="vi-VN" sz="2600" dirty="0">
                <a:solidFill>
                  <a:srgbClr val="FF0000"/>
                </a:solidFill>
                <a:effectLst/>
                <a:latin typeface="Times New Roman" panose="02020603050405020304" pitchFamily="18" charset="0"/>
                <a:ea typeface="Calibri" panose="020F0502020204030204" pitchFamily="34" charset="0"/>
              </a:rPr>
              <a:t> đang chỉ số nào?”, </a:t>
            </a:r>
            <a:r>
              <a:rPr lang="vi-VN" sz="2600" dirty="0">
                <a:solidFill>
                  <a:srgbClr val="FF0000"/>
                </a:solidFill>
                <a:latin typeface="Times New Roman" panose="02020603050405020304" pitchFamily="18" charset="0"/>
                <a:ea typeface="Calibri" panose="020F0502020204030204" pitchFamily="34" charset="0"/>
              </a:rPr>
              <a:t>“Kim </a:t>
            </a:r>
            <a:r>
              <a:rPr lang="en-US" sz="2600" dirty="0" err="1">
                <a:solidFill>
                  <a:srgbClr val="FF0000"/>
                </a:solidFill>
                <a:latin typeface="Times New Roman" panose="02020603050405020304" pitchFamily="18" charset="0"/>
                <a:ea typeface="Calibri" panose="020F0502020204030204" pitchFamily="34" charset="0"/>
              </a:rPr>
              <a:t>Phút</a:t>
            </a:r>
            <a:r>
              <a:rPr lang="vi-VN" sz="2600" dirty="0">
                <a:solidFill>
                  <a:srgbClr val="FF0000"/>
                </a:solidFill>
                <a:latin typeface="Times New Roman" panose="02020603050405020304" pitchFamily="18" charset="0"/>
                <a:ea typeface="Calibri" panose="020F0502020204030204" pitchFamily="34" charset="0"/>
              </a:rPr>
              <a:t> đang chỉ số nào?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đ</a:t>
            </a:r>
            <a:r>
              <a:rPr lang="vi-VN" sz="2600" dirty="0">
                <a:solidFill>
                  <a:srgbClr val="FF0000"/>
                </a:solidFill>
                <a:effectLst/>
                <a:latin typeface="Times New Roman" panose="02020603050405020304" pitchFamily="18" charset="0"/>
                <a:ea typeface="Calibri" panose="020F0502020204030204" pitchFamily="34" charset="0"/>
              </a:rPr>
              <a:t>ồng hồ chỉ mấy giờ?” </a:t>
            </a:r>
            <a:endParaRPr lang="en-US" sz="2600" dirty="0">
              <a:solidFill>
                <a:srgbClr val="FF0000"/>
              </a:solidFill>
            </a:endParaRPr>
          </a:p>
        </p:txBody>
      </p:sp>
      <p:sp>
        <p:nvSpPr>
          <p:cNvPr id="30" name="TextBox 29">
            <a:extLst>
              <a:ext uri="{FF2B5EF4-FFF2-40B4-BE49-F238E27FC236}">
                <a16:creationId xmlns:a16="http://schemas.microsoft.com/office/drawing/2014/main" id="{18CDCE2D-9A47-4D37-8C4A-5759B4D240E7}"/>
              </a:ext>
            </a:extLst>
          </p:cNvPr>
          <p:cNvSpPr txBox="1"/>
          <p:nvPr/>
        </p:nvSpPr>
        <p:spPr>
          <a:xfrm>
            <a:off x="1145594" y="4244056"/>
            <a:ext cx="6196082"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Đồng hồ chỉ </a:t>
            </a:r>
            <a:r>
              <a:rPr lang="en-US" sz="2600" dirty="0">
                <a:solidFill>
                  <a:srgbClr val="000000"/>
                </a:solidFill>
                <a:effectLst/>
                <a:latin typeface="Times New Roman" panose="02020603050405020304" pitchFamily="18" charset="0"/>
                <a:ea typeface="Calibri" panose="020F0502020204030204" pitchFamily="34" charset="0"/>
              </a:rPr>
              <a:t>10</a:t>
            </a:r>
            <a:r>
              <a:rPr lang="vi-VN" sz="2600" dirty="0">
                <a:solidFill>
                  <a:srgbClr val="000000"/>
                </a:solidFill>
                <a:effectLst/>
                <a:latin typeface="Times New Roman" panose="02020603050405020304" pitchFamily="18" charset="0"/>
                <a:ea typeface="Calibri" panose="020F0502020204030204" pitchFamily="34" charset="0"/>
              </a:rPr>
              <a:t> giờ</a:t>
            </a:r>
            <a:r>
              <a:rPr lang="en-US" sz="2600" dirty="0">
                <a:solidFill>
                  <a:srgbClr val="000000"/>
                </a:solidFill>
                <a:effectLst/>
                <a:latin typeface="Times New Roman" panose="02020603050405020304" pitchFamily="18" charset="0"/>
                <a:ea typeface="Calibri" panose="020F0502020204030204" pitchFamily="34" charset="0"/>
              </a:rPr>
              <a:t> 10 </a:t>
            </a:r>
            <a:r>
              <a:rPr lang="en-US" sz="2600" dirty="0" err="1">
                <a:solidFill>
                  <a:srgbClr val="000000"/>
                </a:solidFill>
                <a:effectLst/>
                <a:latin typeface="Times New Roman" panose="02020603050405020304" pitchFamily="18" charset="0"/>
                <a:ea typeface="Calibri" panose="020F0502020204030204" pitchFamily="34" charset="0"/>
              </a:rPr>
              <a:t>phút</a:t>
            </a:r>
            <a:r>
              <a:rPr lang="en-US" sz="2600" dirty="0">
                <a:solidFill>
                  <a:srgbClr val="000000"/>
                </a:solidFill>
                <a:effectLst/>
                <a:latin typeface="Times New Roman" panose="02020603050405020304" pitchFamily="18" charset="0"/>
                <a:ea typeface="Calibri" panose="020F0502020204030204" pitchFamily="34" charset="0"/>
              </a:rPr>
              <a:t>. </a:t>
            </a:r>
          </a:p>
        </p:txBody>
      </p:sp>
      <p:pic>
        <p:nvPicPr>
          <p:cNvPr id="1030" name="Picture 6" descr="Câu Chuyện Về Số 4 La Mã Trên Mặt Đồng Hồ">
            <a:extLst>
              <a:ext uri="{FF2B5EF4-FFF2-40B4-BE49-F238E27FC236}">
                <a16:creationId xmlns:a16="http://schemas.microsoft.com/office/drawing/2014/main" id="{6F1FB16B-8D5B-4FD0-B089-154B0BEBD4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3653" y="883807"/>
            <a:ext cx="4276714" cy="294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31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7">
                                            <p:txEl>
                                              <p:pRg st="0" end="0"/>
                                            </p:txEl>
                                          </p:spTgt>
                                        </p:tgtEl>
                                        <p:attrNameLst>
                                          <p:attrName>style.visibility</p:attrName>
                                        </p:attrNameLst>
                                      </p:cBhvr>
                                      <p:to>
                                        <p:strVal val="visible"/>
                                      </p:to>
                                    </p:set>
                                    <p:animEffect transition="in" filter="wheel(4)">
                                      <p:cBhvr>
                                        <p:cTn id="17" dur="2000"/>
                                        <p:tgtEl>
                                          <p:spTgt spid="2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barn(inVertical)">
                                      <p:cBhvr>
                                        <p:cTn id="22" dur="500"/>
                                        <p:tgtEl>
                                          <p:spTgt spid="28"/>
                                        </p:tgtEl>
                                      </p:cBhvr>
                                    </p:animEffect>
                                  </p:childTnLst>
                                </p:cTn>
                              </p:par>
                              <p:par>
                                <p:cTn id="23" presetID="16" presetClass="entr" presetSubtype="21" fill="hold" nodeType="withEffect">
                                  <p:stCondLst>
                                    <p:cond delay="0"/>
                                  </p:stCondLst>
                                  <p:childTnLst>
                                    <p:set>
                                      <p:cBhvr>
                                        <p:cTn id="24" dur="1" fill="hold">
                                          <p:stCondLst>
                                            <p:cond delay="0"/>
                                          </p:stCondLst>
                                        </p:cTn>
                                        <p:tgtEl>
                                          <p:spTgt spid="1030"/>
                                        </p:tgtEl>
                                        <p:attrNameLst>
                                          <p:attrName>style.visibility</p:attrName>
                                        </p:attrNameLst>
                                      </p:cBhvr>
                                      <p:to>
                                        <p:strVal val="visible"/>
                                      </p:to>
                                    </p:set>
                                    <p:animEffect transition="in" filter="barn(inVertical)">
                                      <p:cBhvr>
                                        <p:cTn id="25" dur="500"/>
                                        <p:tgtEl>
                                          <p:spTgt spid="1030"/>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nodeType="clickEffect">
                                  <p:stCondLst>
                                    <p:cond delay="0"/>
                                  </p:stCondLst>
                                  <p:childTnLst>
                                    <p:set>
                                      <p:cBhvr>
                                        <p:cTn id="29" dur="1" fill="hold">
                                          <p:stCondLst>
                                            <p:cond delay="0"/>
                                          </p:stCondLst>
                                        </p:cTn>
                                        <p:tgtEl>
                                          <p:spTgt spid="29">
                                            <p:txEl>
                                              <p:pRg st="0" end="0"/>
                                            </p:txEl>
                                          </p:spTgt>
                                        </p:tgtEl>
                                        <p:attrNameLst>
                                          <p:attrName>style.visibility</p:attrName>
                                        </p:attrNameLst>
                                      </p:cBhvr>
                                      <p:to>
                                        <p:strVal val="visible"/>
                                      </p:to>
                                    </p:set>
                                    <p:animEffect transition="in" filter="wheel(4)">
                                      <p:cBhvr>
                                        <p:cTn id="30" dur="2000"/>
                                        <p:tgtEl>
                                          <p:spTgt spid="2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inVertical)">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barn(inVertical)">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barn(inVertical)">
                                      <p:cBhvr>
                                        <p:cTn id="4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P spid="28" grpId="0"/>
      <p:bldP spid="22" grpId="0"/>
      <p:bldP spid="24" grpId="0"/>
      <p:bldP spid="24" grpId="1"/>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6" y="1648014"/>
            <a:ext cx="118569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10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tương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ứng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như</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p:txBody>
      </p:sp>
      <p:graphicFrame>
        <p:nvGraphicFramePr>
          <p:cNvPr id="2" name="Table 2">
            <a:extLst>
              <a:ext uri="{FF2B5EF4-FFF2-40B4-BE49-F238E27FC236}">
                <a16:creationId xmlns:a16="http://schemas.microsoft.com/office/drawing/2014/main" id="{25312F0F-0215-4001-8D75-D7E5D30A19DA}"/>
              </a:ext>
            </a:extLst>
          </p:cNvPr>
          <p:cNvGraphicFramePr>
            <a:graphicFrameLocks noGrp="1"/>
          </p:cNvGraphicFramePr>
          <p:nvPr>
            <p:extLst>
              <p:ext uri="{D42A27DB-BD31-4B8C-83A1-F6EECF244321}">
                <p14:modId xmlns:p14="http://schemas.microsoft.com/office/powerpoint/2010/main" val="3705775539"/>
              </p:ext>
            </p:extLst>
          </p:nvPr>
        </p:nvGraphicFramePr>
        <p:xfrm>
          <a:off x="734906" y="2156576"/>
          <a:ext cx="8128000" cy="944880"/>
        </p:xfrm>
        <a:graphic>
          <a:graphicData uri="http://schemas.openxmlformats.org/drawingml/2006/table">
            <a:tbl>
              <a:tblPr firstRow="1" bandRow="1">
                <a:tableStyleId>{F5AB1C69-6EDB-4FF4-983F-18BD219EF322}</a:tableStyleId>
              </a:tblPr>
              <a:tblGrid>
                <a:gridCol w="812800">
                  <a:extLst>
                    <a:ext uri="{9D8B030D-6E8A-4147-A177-3AD203B41FA5}">
                      <a16:colId xmlns:a16="http://schemas.microsoft.com/office/drawing/2014/main" val="3393745351"/>
                    </a:ext>
                  </a:extLst>
                </a:gridCol>
                <a:gridCol w="812800">
                  <a:extLst>
                    <a:ext uri="{9D8B030D-6E8A-4147-A177-3AD203B41FA5}">
                      <a16:colId xmlns:a16="http://schemas.microsoft.com/office/drawing/2014/main" val="2432503165"/>
                    </a:ext>
                  </a:extLst>
                </a:gridCol>
                <a:gridCol w="812800">
                  <a:extLst>
                    <a:ext uri="{9D8B030D-6E8A-4147-A177-3AD203B41FA5}">
                      <a16:colId xmlns:a16="http://schemas.microsoft.com/office/drawing/2014/main" val="340311702"/>
                    </a:ext>
                  </a:extLst>
                </a:gridCol>
                <a:gridCol w="812800">
                  <a:extLst>
                    <a:ext uri="{9D8B030D-6E8A-4147-A177-3AD203B41FA5}">
                      <a16:colId xmlns:a16="http://schemas.microsoft.com/office/drawing/2014/main" val="1964797005"/>
                    </a:ext>
                  </a:extLst>
                </a:gridCol>
                <a:gridCol w="812800">
                  <a:extLst>
                    <a:ext uri="{9D8B030D-6E8A-4147-A177-3AD203B41FA5}">
                      <a16:colId xmlns:a16="http://schemas.microsoft.com/office/drawing/2014/main" val="1632007293"/>
                    </a:ext>
                  </a:extLst>
                </a:gridCol>
                <a:gridCol w="812800">
                  <a:extLst>
                    <a:ext uri="{9D8B030D-6E8A-4147-A177-3AD203B41FA5}">
                      <a16:colId xmlns:a16="http://schemas.microsoft.com/office/drawing/2014/main" val="3487112114"/>
                    </a:ext>
                  </a:extLst>
                </a:gridCol>
                <a:gridCol w="812800">
                  <a:extLst>
                    <a:ext uri="{9D8B030D-6E8A-4147-A177-3AD203B41FA5}">
                      <a16:colId xmlns:a16="http://schemas.microsoft.com/office/drawing/2014/main" val="4277914944"/>
                    </a:ext>
                  </a:extLst>
                </a:gridCol>
                <a:gridCol w="812800">
                  <a:extLst>
                    <a:ext uri="{9D8B030D-6E8A-4147-A177-3AD203B41FA5}">
                      <a16:colId xmlns:a16="http://schemas.microsoft.com/office/drawing/2014/main" val="1408521100"/>
                    </a:ext>
                  </a:extLst>
                </a:gridCol>
                <a:gridCol w="812800">
                  <a:extLst>
                    <a:ext uri="{9D8B030D-6E8A-4147-A177-3AD203B41FA5}">
                      <a16:colId xmlns:a16="http://schemas.microsoft.com/office/drawing/2014/main" val="1796230002"/>
                    </a:ext>
                  </a:extLst>
                </a:gridCol>
                <a:gridCol w="812800">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10</a:t>
                      </a:r>
                    </a:p>
                  </a:txBody>
                  <a:tcPr/>
                </a:tc>
                <a:extLst>
                  <a:ext uri="{0D108BD9-81ED-4DB2-BD59-A6C34878D82A}">
                    <a16:rowId xmlns:a16="http://schemas.microsoft.com/office/drawing/2014/main" val="3966339251"/>
                  </a:ext>
                </a:extLst>
              </a:tr>
            </a:tbl>
          </a:graphicData>
        </a:graphic>
      </p:graphicFrame>
      <p:sp>
        <p:nvSpPr>
          <p:cNvPr id="14" name="TextBox 13">
            <a:extLst>
              <a:ext uri="{FF2B5EF4-FFF2-40B4-BE49-F238E27FC236}">
                <a16:creationId xmlns:a16="http://schemas.microsoft.com/office/drawing/2014/main" id="{FB7C7FEC-3076-4B25-ADF6-513B0F52B032}"/>
              </a:ext>
            </a:extLst>
          </p:cNvPr>
          <p:cNvSpPr txBox="1"/>
          <p:nvPr/>
        </p:nvSpPr>
        <p:spPr>
          <a:xfrm>
            <a:off x="825843" y="3195545"/>
            <a:ext cx="6635131"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Các số La Mã này được ghi bởi ba chữ số: I, V, X. </a:t>
            </a:r>
          </a:p>
        </p:txBody>
      </p:sp>
      <p:sp>
        <p:nvSpPr>
          <p:cNvPr id="15" name="Text Box 3">
            <a:extLst>
              <a:ext uri="{FF2B5EF4-FFF2-40B4-BE49-F238E27FC236}">
                <a16:creationId xmlns:a16="http://schemas.microsoft.com/office/drawing/2014/main" id="{1B2DF8A9-78A5-4D2A-A3DE-4B85807D0660}"/>
              </a:ext>
            </a:extLst>
          </p:cNvPr>
          <p:cNvSpPr txBox="1">
            <a:spLocks noChangeArrowheads="1"/>
          </p:cNvSpPr>
          <p:nvPr/>
        </p:nvSpPr>
        <p:spPr bwMode="auto">
          <a:xfrm>
            <a:off x="0" y="3610018"/>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11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20: </a:t>
            </a:r>
          </a:p>
        </p:txBody>
      </p:sp>
      <p:sp>
        <p:nvSpPr>
          <p:cNvPr id="16" name="TextBox 15">
            <a:extLst>
              <a:ext uri="{FF2B5EF4-FFF2-40B4-BE49-F238E27FC236}">
                <a16:creationId xmlns:a16="http://schemas.microsoft.com/office/drawing/2014/main" id="{73220C83-6E5B-4D55-AC01-23BAA2D17BA5}"/>
              </a:ext>
            </a:extLst>
          </p:cNvPr>
          <p:cNvSpPr txBox="1"/>
          <p:nvPr/>
        </p:nvSpPr>
        <p:spPr>
          <a:xfrm>
            <a:off x="8862906" y="2498079"/>
            <a:ext cx="613602" cy="438582"/>
          </a:xfrm>
          <a:prstGeom prst="rect">
            <a:avLst/>
          </a:prstGeom>
          <a:noFill/>
        </p:spPr>
        <p:txBody>
          <a:bodyPr wrap="square">
            <a:spAutoFit/>
          </a:bodyPr>
          <a:lstStyle/>
          <a:p>
            <a:pPr marL="609600" indent="-609600" algn="l" eaLnBrk="1" hangingPunct="1">
              <a:lnSpc>
                <a:spcPct val="90000"/>
              </a:lnSpc>
              <a:defRPr/>
            </a:pPr>
            <a:r>
              <a:rPr lang="nl-NL" sz="2500" dirty="0">
                <a:latin typeface="Times New Roman" panose="02020603050405020304" pitchFamily="18" charset="0"/>
                <a:cs typeface="Times New Roman" panose="02020603050405020304" pitchFamily="18" charset="0"/>
              </a:rPr>
              <a:t>(1)</a:t>
            </a:r>
          </a:p>
        </p:txBody>
      </p:sp>
      <p:graphicFrame>
        <p:nvGraphicFramePr>
          <p:cNvPr id="17" name="Table 2">
            <a:extLst>
              <a:ext uri="{FF2B5EF4-FFF2-40B4-BE49-F238E27FC236}">
                <a16:creationId xmlns:a16="http://schemas.microsoft.com/office/drawing/2014/main" id="{41DD39C4-C628-45E4-8337-0256998D5DDC}"/>
              </a:ext>
            </a:extLst>
          </p:cNvPr>
          <p:cNvGraphicFramePr>
            <a:graphicFrameLocks noGrp="1"/>
          </p:cNvGraphicFramePr>
          <p:nvPr>
            <p:extLst>
              <p:ext uri="{D42A27DB-BD31-4B8C-83A1-F6EECF244321}">
                <p14:modId xmlns:p14="http://schemas.microsoft.com/office/powerpoint/2010/main" val="3216217245"/>
              </p:ext>
            </p:extLst>
          </p:nvPr>
        </p:nvGraphicFramePr>
        <p:xfrm>
          <a:off x="3141968" y="4091685"/>
          <a:ext cx="8891004" cy="944880"/>
        </p:xfrm>
        <a:graphic>
          <a:graphicData uri="http://schemas.openxmlformats.org/drawingml/2006/table">
            <a:tbl>
              <a:tblPr firstRow="1" bandRow="1">
                <a:tableStyleId>{F5AB1C69-6EDB-4FF4-983F-18BD219EF322}</a:tableStyleId>
              </a:tblPr>
              <a:tblGrid>
                <a:gridCol w="889100">
                  <a:extLst>
                    <a:ext uri="{9D8B030D-6E8A-4147-A177-3AD203B41FA5}">
                      <a16:colId xmlns:a16="http://schemas.microsoft.com/office/drawing/2014/main" val="3393745351"/>
                    </a:ext>
                  </a:extLst>
                </a:gridCol>
                <a:gridCol w="889100">
                  <a:extLst>
                    <a:ext uri="{9D8B030D-6E8A-4147-A177-3AD203B41FA5}">
                      <a16:colId xmlns:a16="http://schemas.microsoft.com/office/drawing/2014/main" val="2432503165"/>
                    </a:ext>
                  </a:extLst>
                </a:gridCol>
                <a:gridCol w="889100">
                  <a:extLst>
                    <a:ext uri="{9D8B030D-6E8A-4147-A177-3AD203B41FA5}">
                      <a16:colId xmlns:a16="http://schemas.microsoft.com/office/drawing/2014/main" val="340311702"/>
                    </a:ext>
                  </a:extLst>
                </a:gridCol>
                <a:gridCol w="889100">
                  <a:extLst>
                    <a:ext uri="{9D8B030D-6E8A-4147-A177-3AD203B41FA5}">
                      <a16:colId xmlns:a16="http://schemas.microsoft.com/office/drawing/2014/main" val="1964797005"/>
                    </a:ext>
                  </a:extLst>
                </a:gridCol>
                <a:gridCol w="642423">
                  <a:extLst>
                    <a:ext uri="{9D8B030D-6E8A-4147-A177-3AD203B41FA5}">
                      <a16:colId xmlns:a16="http://schemas.microsoft.com/office/drawing/2014/main" val="1632007293"/>
                    </a:ext>
                  </a:extLst>
                </a:gridCol>
                <a:gridCol w="861370">
                  <a:extLst>
                    <a:ext uri="{9D8B030D-6E8A-4147-A177-3AD203B41FA5}">
                      <a16:colId xmlns:a16="http://schemas.microsoft.com/office/drawing/2014/main" val="3487112114"/>
                    </a:ext>
                  </a:extLst>
                </a:gridCol>
                <a:gridCol w="1008100">
                  <a:extLst>
                    <a:ext uri="{9D8B030D-6E8A-4147-A177-3AD203B41FA5}">
                      <a16:colId xmlns:a16="http://schemas.microsoft.com/office/drawing/2014/main" val="4277914944"/>
                    </a:ext>
                  </a:extLst>
                </a:gridCol>
                <a:gridCol w="1060174">
                  <a:extLst>
                    <a:ext uri="{9D8B030D-6E8A-4147-A177-3AD203B41FA5}">
                      <a16:colId xmlns:a16="http://schemas.microsoft.com/office/drawing/2014/main" val="1408521100"/>
                    </a:ext>
                  </a:extLst>
                </a:gridCol>
                <a:gridCol w="808383">
                  <a:extLst>
                    <a:ext uri="{9D8B030D-6E8A-4147-A177-3AD203B41FA5}">
                      <a16:colId xmlns:a16="http://schemas.microsoft.com/office/drawing/2014/main" val="1796230002"/>
                    </a:ext>
                  </a:extLst>
                </a:gridCol>
                <a:gridCol w="954154">
                  <a:extLst>
                    <a:ext uri="{9D8B030D-6E8A-4147-A177-3AD203B41FA5}">
                      <a16:colId xmlns:a16="http://schemas.microsoft.com/office/drawing/2014/main" val="3870963682"/>
                    </a:ext>
                  </a:extLst>
                </a:gridCol>
              </a:tblGrid>
              <a:tr h="465194">
                <a:tc>
                  <a:txBody>
                    <a:bodyPr/>
                    <a:lstStyle/>
                    <a:p>
                      <a:r>
                        <a:rPr lang="en-US" sz="2500" b="0" dirty="0">
                          <a:solidFill>
                            <a:schemeClr val="tx1"/>
                          </a:solidFill>
                          <a:latin typeface="Times New Roman" panose="02020603050405020304" pitchFamily="18" charset="0"/>
                          <a:cs typeface="Times New Roman" panose="02020603050405020304" pitchFamily="18" charset="0"/>
                        </a:rPr>
                        <a:t>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a:t>
                      </a:r>
                    </a:p>
                  </a:txBody>
                  <a:tcPr/>
                </a:tc>
                <a:extLst>
                  <a:ext uri="{0D108BD9-81ED-4DB2-BD59-A6C34878D82A}">
                    <a16:rowId xmlns:a16="http://schemas.microsoft.com/office/drawing/2014/main" val="3250633320"/>
                  </a:ext>
                </a:extLst>
              </a:tr>
              <a:tr h="465194">
                <a:tc>
                  <a:txBody>
                    <a:bodyPr/>
                    <a:lstStyle/>
                    <a:p>
                      <a:r>
                        <a:rPr lang="en-US" sz="2500" dirty="0">
                          <a:solidFill>
                            <a:schemeClr val="tx1"/>
                          </a:solidFill>
                          <a:latin typeface="Times New Roman" panose="02020603050405020304" pitchFamily="18" charset="0"/>
                          <a:cs typeface="Times New Roman" panose="02020603050405020304" pitchFamily="18" charset="0"/>
                        </a:rPr>
                        <a:t>11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19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20</a:t>
                      </a:r>
                    </a:p>
                  </a:txBody>
                  <a:tcPr/>
                </a:tc>
                <a:extLst>
                  <a:ext uri="{0D108BD9-81ED-4DB2-BD59-A6C34878D82A}">
                    <a16:rowId xmlns:a16="http://schemas.microsoft.com/office/drawing/2014/main" val="3966339251"/>
                  </a:ext>
                </a:extLst>
              </a:tr>
            </a:tbl>
          </a:graphicData>
        </a:graphic>
      </p:graphicFrame>
      <p:sp>
        <p:nvSpPr>
          <p:cNvPr id="18" name="Text Box 3">
            <a:extLst>
              <a:ext uri="{FF2B5EF4-FFF2-40B4-BE49-F238E27FC236}">
                <a16:creationId xmlns:a16="http://schemas.microsoft.com/office/drawing/2014/main" id="{BCE6F1B9-9EE2-40B8-9FF1-2F1495CEA731}"/>
              </a:ext>
            </a:extLst>
          </p:cNvPr>
          <p:cNvSpPr txBox="1">
            <a:spLocks noChangeArrowheads="1"/>
          </p:cNvSpPr>
          <p:nvPr/>
        </p:nvSpPr>
        <p:spPr bwMode="auto">
          <a:xfrm>
            <a:off x="0" y="4935046"/>
            <a:ext cx="11856994"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457200" indent="-457200" eaLnBrk="1" hangingPunct="1">
              <a:spcBef>
                <a:spcPct val="50000"/>
              </a:spcBef>
              <a:buFont typeface="Wingdings" panose="05000000000000000000" pitchFamily="2" charset="2"/>
              <a:buChar char="v"/>
            </a:pP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thêm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dòng</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một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XX </a:t>
            </a:r>
            <a:r>
              <a:rPr lang="en-US" altLang="en-US" sz="2800" dirty="0" err="1">
                <a:latin typeface="Times New Roman" panose="02020603050405020304" pitchFamily="18" charset="0"/>
              </a:rPr>
              <a:t>thì</a:t>
            </a:r>
            <a:r>
              <a:rPr lang="en-US" altLang="en-US" sz="2800" dirty="0">
                <a:latin typeface="Times New Roman" panose="02020603050405020304" pitchFamily="18" charset="0"/>
              </a:rPr>
              <a:t> ta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từ</a:t>
            </a:r>
            <a:r>
              <a:rPr lang="en-US" altLang="en-US" sz="2800" dirty="0">
                <a:latin typeface="Times New Roman" panose="02020603050405020304" pitchFamily="18" charset="0"/>
              </a:rPr>
              <a:t> 21 </a:t>
            </a:r>
            <a:r>
              <a:rPr lang="en-US" altLang="en-US" sz="2800" dirty="0" err="1">
                <a:latin typeface="Times New Roman" panose="02020603050405020304" pitchFamily="18" charset="0"/>
              </a:rPr>
              <a:t>đến</a:t>
            </a:r>
            <a:r>
              <a:rPr lang="en-US" altLang="en-US" sz="2800" dirty="0">
                <a:latin typeface="Times New Roman" panose="02020603050405020304" pitchFamily="18" charset="0"/>
              </a:rPr>
              <a:t> 30: </a:t>
            </a:r>
          </a:p>
        </p:txBody>
      </p:sp>
      <p:graphicFrame>
        <p:nvGraphicFramePr>
          <p:cNvPr id="19" name="Table 2">
            <a:extLst>
              <a:ext uri="{FF2B5EF4-FFF2-40B4-BE49-F238E27FC236}">
                <a16:creationId xmlns:a16="http://schemas.microsoft.com/office/drawing/2014/main" id="{4E01E251-C92A-43CF-BDDC-825A2EF881D9}"/>
              </a:ext>
            </a:extLst>
          </p:cNvPr>
          <p:cNvGraphicFramePr>
            <a:graphicFrameLocks noGrp="1"/>
          </p:cNvGraphicFramePr>
          <p:nvPr>
            <p:extLst>
              <p:ext uri="{D42A27DB-BD31-4B8C-83A1-F6EECF244321}">
                <p14:modId xmlns:p14="http://schemas.microsoft.com/office/powerpoint/2010/main" val="3122222961"/>
              </p:ext>
            </p:extLst>
          </p:nvPr>
        </p:nvGraphicFramePr>
        <p:xfrm>
          <a:off x="589844" y="5862828"/>
          <a:ext cx="11184839" cy="944880"/>
        </p:xfrm>
        <a:graphic>
          <a:graphicData uri="http://schemas.openxmlformats.org/drawingml/2006/table">
            <a:tbl>
              <a:tblPr firstRow="1" bandRow="1">
                <a:tableStyleId>{F5AB1C69-6EDB-4FF4-983F-18BD219EF322}</a:tableStyleId>
              </a:tblPr>
              <a:tblGrid>
                <a:gridCol w="881147">
                  <a:extLst>
                    <a:ext uri="{9D8B030D-6E8A-4147-A177-3AD203B41FA5}">
                      <a16:colId xmlns:a16="http://schemas.microsoft.com/office/drawing/2014/main" val="3393745351"/>
                    </a:ext>
                  </a:extLst>
                </a:gridCol>
                <a:gridCol w="954157">
                  <a:extLst>
                    <a:ext uri="{9D8B030D-6E8A-4147-A177-3AD203B41FA5}">
                      <a16:colId xmlns:a16="http://schemas.microsoft.com/office/drawing/2014/main" val="2432503165"/>
                    </a:ext>
                  </a:extLst>
                </a:gridCol>
                <a:gridCol w="1020417">
                  <a:extLst>
                    <a:ext uri="{9D8B030D-6E8A-4147-A177-3AD203B41FA5}">
                      <a16:colId xmlns:a16="http://schemas.microsoft.com/office/drawing/2014/main" val="340311702"/>
                    </a:ext>
                  </a:extLst>
                </a:gridCol>
                <a:gridCol w="1073426">
                  <a:extLst>
                    <a:ext uri="{9D8B030D-6E8A-4147-A177-3AD203B41FA5}">
                      <a16:colId xmlns:a16="http://schemas.microsoft.com/office/drawing/2014/main" val="1964797005"/>
                    </a:ext>
                  </a:extLst>
                </a:gridCol>
                <a:gridCol w="954157">
                  <a:extLst>
                    <a:ext uri="{9D8B030D-6E8A-4147-A177-3AD203B41FA5}">
                      <a16:colId xmlns:a16="http://schemas.microsoft.com/office/drawing/2014/main" val="1632007293"/>
                    </a:ext>
                  </a:extLst>
                </a:gridCol>
                <a:gridCol w="1166191">
                  <a:extLst>
                    <a:ext uri="{9D8B030D-6E8A-4147-A177-3AD203B41FA5}">
                      <a16:colId xmlns:a16="http://schemas.microsoft.com/office/drawing/2014/main" val="3487112114"/>
                    </a:ext>
                  </a:extLst>
                </a:gridCol>
                <a:gridCol w="1364974">
                  <a:extLst>
                    <a:ext uri="{9D8B030D-6E8A-4147-A177-3AD203B41FA5}">
                      <a16:colId xmlns:a16="http://schemas.microsoft.com/office/drawing/2014/main" val="4277914944"/>
                    </a:ext>
                  </a:extLst>
                </a:gridCol>
                <a:gridCol w="1490992">
                  <a:extLst>
                    <a:ext uri="{9D8B030D-6E8A-4147-A177-3AD203B41FA5}">
                      <a16:colId xmlns:a16="http://schemas.microsoft.com/office/drawing/2014/main" val="1408521100"/>
                    </a:ext>
                  </a:extLst>
                </a:gridCol>
                <a:gridCol w="1192696">
                  <a:extLst>
                    <a:ext uri="{9D8B030D-6E8A-4147-A177-3AD203B41FA5}">
                      <a16:colId xmlns:a16="http://schemas.microsoft.com/office/drawing/2014/main" val="1796230002"/>
                    </a:ext>
                  </a:extLst>
                </a:gridCol>
                <a:gridCol w="1086682">
                  <a:extLst>
                    <a:ext uri="{9D8B030D-6E8A-4147-A177-3AD203B41FA5}">
                      <a16:colId xmlns:a16="http://schemas.microsoft.com/office/drawing/2014/main" val="3870963682"/>
                    </a:ext>
                  </a:extLst>
                </a:gridCol>
              </a:tblGrid>
              <a:tr h="370840">
                <a:tc>
                  <a:txBody>
                    <a:bodyPr/>
                    <a:lstStyle/>
                    <a:p>
                      <a:r>
                        <a:rPr lang="en-US" sz="2500" b="0" dirty="0">
                          <a:solidFill>
                            <a:schemeClr val="tx1"/>
                          </a:solidFill>
                          <a:latin typeface="Times New Roman" panose="02020603050405020304" pitchFamily="18" charset="0"/>
                          <a:cs typeface="Times New Roman" panose="02020603050405020304" pitchFamily="18" charset="0"/>
                        </a:rPr>
                        <a:t>XXI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XXVIII</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XXIX</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XXX</a:t>
                      </a:r>
                    </a:p>
                  </a:txBody>
                  <a:tcPr/>
                </a:tc>
                <a:extLst>
                  <a:ext uri="{0D108BD9-81ED-4DB2-BD59-A6C34878D82A}">
                    <a16:rowId xmlns:a16="http://schemas.microsoft.com/office/drawing/2014/main" val="3250633320"/>
                  </a:ext>
                </a:extLst>
              </a:tr>
              <a:tr h="370840">
                <a:tc>
                  <a:txBody>
                    <a:bodyPr/>
                    <a:lstStyle/>
                    <a:p>
                      <a:r>
                        <a:rPr lang="en-US" sz="2500" dirty="0">
                          <a:solidFill>
                            <a:schemeClr val="tx1"/>
                          </a:solidFill>
                          <a:latin typeface="Times New Roman" panose="02020603050405020304" pitchFamily="18" charset="0"/>
                          <a:cs typeface="Times New Roman" panose="02020603050405020304" pitchFamily="18" charset="0"/>
                        </a:rPr>
                        <a:t>21</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22</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23</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24</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25</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26</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27</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28</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29</a:t>
                      </a:r>
                    </a:p>
                  </a:txBody>
                  <a:tcPr/>
                </a:tc>
                <a:tc>
                  <a:txBody>
                    <a:bodyPr/>
                    <a:lstStyle/>
                    <a:p>
                      <a:r>
                        <a:rPr lang="en-US" sz="2500" dirty="0">
                          <a:solidFill>
                            <a:schemeClr val="tx1"/>
                          </a:solidFill>
                          <a:latin typeface="Times New Roman" panose="02020603050405020304" pitchFamily="18" charset="0"/>
                          <a:cs typeface="Times New Roman" panose="02020603050405020304" pitchFamily="18" charset="0"/>
                        </a:rPr>
                        <a:t>30</a:t>
                      </a:r>
                    </a:p>
                  </a:txBody>
                  <a:tcPr/>
                </a:tc>
                <a:extLst>
                  <a:ext uri="{0D108BD9-81ED-4DB2-BD59-A6C34878D82A}">
                    <a16:rowId xmlns:a16="http://schemas.microsoft.com/office/drawing/2014/main" val="3966339251"/>
                  </a:ext>
                </a:extLst>
              </a:tr>
            </a:tbl>
          </a:graphicData>
        </a:graphic>
      </p:graphicFrame>
    </p:spTree>
    <p:extLst>
      <p:ext uri="{BB962C8B-B14F-4D97-AF65-F5344CB8AC3E}">
        <p14:creationId xmlns:p14="http://schemas.microsoft.com/office/powerpoint/2010/main" val="223135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1000"/>
                                        <p:tgtEl>
                                          <p:spTgt spid="16"/>
                                        </p:tgtEl>
                                      </p:cBhvr>
                                    </p:animEffect>
                                    <p:anim calcmode="lin" valueType="num">
                                      <p:cBhvr>
                                        <p:cTn id="20" dur="1000" fill="hold"/>
                                        <p:tgtEl>
                                          <p:spTgt spid="16"/>
                                        </p:tgtEl>
                                        <p:attrNameLst>
                                          <p:attrName>ppt_x</p:attrName>
                                        </p:attrNameLst>
                                      </p:cBhvr>
                                      <p:tavLst>
                                        <p:tav tm="0">
                                          <p:val>
                                            <p:strVal val="#ppt_x"/>
                                          </p:val>
                                        </p:tav>
                                        <p:tav tm="100000">
                                          <p:val>
                                            <p:strVal val="#ppt_x"/>
                                          </p:val>
                                        </p:tav>
                                      </p:tavLst>
                                    </p:anim>
                                    <p:anim calcmode="lin" valueType="num">
                                      <p:cBhvr>
                                        <p:cTn id="2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nodeType="clickEffect">
                                  <p:stCondLst>
                                    <p:cond delay="0"/>
                                  </p:stCondLst>
                                  <p:childTnLst>
                                    <p:set>
                                      <p:cBhvr>
                                        <p:cTn id="32" dur="1" fill="hold">
                                          <p:stCondLst>
                                            <p:cond delay="0"/>
                                          </p:stCondLst>
                                        </p:cTn>
                                        <p:tgtEl>
                                          <p:spTgt spid="15">
                                            <p:txEl>
                                              <p:pRg st="0" end="0"/>
                                            </p:txEl>
                                          </p:spTgt>
                                        </p:tgtEl>
                                        <p:attrNameLst>
                                          <p:attrName>style.visibility</p:attrName>
                                        </p:attrNameLst>
                                      </p:cBhvr>
                                      <p:to>
                                        <p:strVal val="visible"/>
                                      </p:to>
                                    </p:set>
                                    <p:animEffect transition="in" filter="wheel(4)">
                                      <p:cBhvr>
                                        <p:cTn id="33" dur="2000"/>
                                        <p:tgtEl>
                                          <p:spTgt spid="15">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8">
                                            <p:txEl>
                                              <p:pRg st="0" end="0"/>
                                            </p:txEl>
                                          </p:spTgt>
                                        </p:tgtEl>
                                        <p:attrNameLst>
                                          <p:attrName>style.visibility</p:attrName>
                                        </p:attrNameLst>
                                      </p:cBhvr>
                                      <p:to>
                                        <p:strVal val="visible"/>
                                      </p:to>
                                    </p:set>
                                    <p:animEffect transition="in" filter="wheel(4)">
                                      <p:cBhvr>
                                        <p:cTn id="45" dur="2000"/>
                                        <p:tgtEl>
                                          <p:spTgt spid="18">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fade">
                                      <p:cBhvr>
                                        <p:cTn id="50" dur="1000"/>
                                        <p:tgtEl>
                                          <p:spTgt spid="19"/>
                                        </p:tgtEl>
                                      </p:cBhvr>
                                    </p:animEffect>
                                    <p:anim calcmode="lin" valueType="num">
                                      <p:cBhvr>
                                        <p:cTn id="51" dur="1000" fill="hold"/>
                                        <p:tgtEl>
                                          <p:spTgt spid="19"/>
                                        </p:tgtEl>
                                        <p:attrNameLst>
                                          <p:attrName>ppt_x</p:attrName>
                                        </p:attrNameLst>
                                      </p:cBhvr>
                                      <p:tavLst>
                                        <p:tav tm="0">
                                          <p:val>
                                            <p:strVal val="#ppt_x"/>
                                          </p:val>
                                        </p:tav>
                                        <p:tav tm="100000">
                                          <p:val>
                                            <p:strVal val="#ppt_x"/>
                                          </p:val>
                                        </p:tav>
                                      </p:tavLst>
                                    </p:anim>
                                    <p:anim calcmode="lin" valueType="num">
                                      <p:cBhvr>
                                        <p:cTn id="5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335007" y="2115799"/>
            <a:ext cx="11856994"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XVI, XVIII, XXII, XXVI, XXVIII.</a:t>
            </a:r>
          </a:p>
          <a:p>
            <a:pPr eaLnBrk="1" hangingPunct="1">
              <a:spcBef>
                <a:spcPct val="50000"/>
              </a:spcBef>
              <a:buNone/>
            </a:pPr>
            <a:r>
              <a:rPr lang="en-US" altLang="en-US" sz="2800" dirty="0">
                <a:latin typeface="Times New Roman" panose="02020603050405020304" pitchFamily="18" charset="0"/>
              </a:rPr>
              <a:t>           b)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12, 15, 17, 24, 25, 29.</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4606393" y="316283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1" name="TextBox 20">
            <a:extLst>
              <a:ext uri="{FF2B5EF4-FFF2-40B4-BE49-F238E27FC236}">
                <a16:creationId xmlns:a16="http://schemas.microsoft.com/office/drawing/2014/main" id="{985D501E-7FA6-46E3-82F9-AA234090626E}"/>
              </a:ext>
            </a:extLst>
          </p:cNvPr>
          <p:cNvSpPr txBox="1"/>
          <p:nvPr/>
        </p:nvSpPr>
        <p:spPr>
          <a:xfrm>
            <a:off x="873530" y="3506852"/>
            <a:ext cx="8481822" cy="661207"/>
          </a:xfrm>
          <a:prstGeom prst="rect">
            <a:avLst/>
          </a:prstGeom>
          <a:noFill/>
        </p:spPr>
        <p:txBody>
          <a:bodyPr wrap="square">
            <a:spAutoFit/>
          </a:bodyPr>
          <a:lstStyle/>
          <a:p>
            <a:pPr algn="just">
              <a:lnSpc>
                <a:spcPct val="150000"/>
              </a:lnSpc>
              <a:spcBef>
                <a:spcPts val="600"/>
              </a:spcBef>
              <a:spcAft>
                <a:spcPts val="600"/>
              </a:spcAft>
            </a:pPr>
            <a:r>
              <a:rPr lang="vi-VN" sz="2800" dirty="0">
                <a:solidFill>
                  <a:srgbClr val="000000"/>
                </a:solidFill>
                <a:effectLst/>
                <a:latin typeface="Times New Roman" panose="02020603050405020304" pitchFamily="18" charset="0"/>
                <a:ea typeface="Calibri" panose="020F0502020204030204" pitchFamily="34" charset="0"/>
              </a:rPr>
              <a:t>a) Đọc các số La Mã sau</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XVI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mười sáu</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2" name="TextBox 21">
            <a:extLst>
              <a:ext uri="{FF2B5EF4-FFF2-40B4-BE49-F238E27FC236}">
                <a16:creationId xmlns:a16="http://schemas.microsoft.com/office/drawing/2014/main" id="{D1220D50-B621-426C-A369-8C14996499E2}"/>
              </a:ext>
            </a:extLst>
          </p:cNvPr>
          <p:cNvSpPr txBox="1"/>
          <p:nvPr/>
        </p:nvSpPr>
        <p:spPr>
          <a:xfrm>
            <a:off x="1302831" y="4047042"/>
            <a:ext cx="9857109" cy="1331262"/>
          </a:xfrm>
          <a:prstGeom prst="rect">
            <a:avLst/>
          </a:prstGeom>
          <a:noFill/>
        </p:spPr>
        <p:txBody>
          <a:bodyPr wrap="square">
            <a:spAutoFit/>
          </a:bodyPr>
          <a:lstStyle/>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Mười tám; </a:t>
            </a:r>
            <a:r>
              <a:rPr lang="en-US" sz="2500" dirty="0">
                <a:solidFill>
                  <a:srgbClr val="000000"/>
                </a:solidFill>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hai; </a:t>
            </a:r>
            <a:endParaRPr lang="en-US" sz="2500" dirty="0">
              <a:solidFill>
                <a:srgbClr val="000000"/>
              </a:solidFill>
              <a:effectLst/>
              <a:latin typeface="Times New Roman" panose="02020603050405020304" pitchFamily="18" charset="0"/>
              <a:ea typeface="Calibri" panose="020F0502020204030204" pitchFamily="34" charset="0"/>
            </a:endParaRPr>
          </a:p>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XXVI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sáu; </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tám.</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A2056544-AB0F-4640-9C5B-421E1308DEE2}"/>
              </a:ext>
            </a:extLst>
          </p:cNvPr>
          <p:cNvSpPr txBox="1"/>
          <p:nvPr/>
        </p:nvSpPr>
        <p:spPr>
          <a:xfrm>
            <a:off x="1139660" y="5271959"/>
            <a:ext cx="10283714" cy="1600438"/>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Viết số La Mã:</a:t>
            </a:r>
            <a:endParaRPr lang="en-US" sz="2800" dirty="0">
              <a:solidFill>
                <a:srgbClr val="000000"/>
              </a:solidFill>
              <a:effectLst/>
              <a:latin typeface="Times New Roman" panose="02020603050405020304" pitchFamily="18" charset="0"/>
              <a:ea typeface="Calibri" panose="020F0502020204030204" pitchFamily="34" charset="0"/>
            </a:endParaRPr>
          </a:p>
          <a:p>
            <a:r>
              <a:rPr lang="vi-VN" sz="2800" dirty="0">
                <a:solidFill>
                  <a:srgbClr val="000000"/>
                </a:solidFill>
                <a:effectLst/>
                <a:latin typeface="Times New Roman" panose="02020603050405020304" pitchFamily="18" charset="0"/>
                <a:ea typeface="Calibri" panose="020F0502020204030204" pitchFamily="34" charset="0"/>
              </a:rPr>
              <a:t>12</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XII;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15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XV</a:t>
            </a:r>
            <a:r>
              <a:rPr lang="en-US" sz="2800" dirty="0">
                <a:solidFill>
                  <a:srgbClr val="000000"/>
                </a:solidFill>
                <a:effectLst/>
                <a:latin typeface="Times New Roman" panose="02020603050405020304" pitchFamily="18" charset="0"/>
                <a:ea typeface="Calibri" panose="020F0502020204030204" pitchFamily="34" charset="0"/>
              </a:rPr>
              <a:t>.</a:t>
            </a:r>
          </a:p>
          <a:p>
            <a:r>
              <a:rPr lang="vi-VN" sz="2800" dirty="0">
                <a:solidFill>
                  <a:srgbClr val="000000"/>
                </a:solidFill>
                <a:effectLst/>
                <a:latin typeface="Times New Roman" panose="02020603050405020304" pitchFamily="18" charset="0"/>
                <a:ea typeface="Calibri" panose="020F0502020204030204" pitchFamily="34" charset="0"/>
              </a:rPr>
              <a:t>24</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XXIV;</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25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29</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XXIX.</a:t>
            </a:r>
            <a:endParaRPr lang="en-US" sz="2800" dirty="0"/>
          </a:p>
        </p:txBody>
      </p:sp>
    </p:spTree>
    <p:extLst>
      <p:ext uri="{BB962C8B-B14F-4D97-AF65-F5344CB8AC3E}">
        <p14:creationId xmlns:p14="http://schemas.microsoft.com/office/powerpoint/2010/main" val="26819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4)">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heel(4)">
                                      <p:cBhvr>
                                        <p:cTn id="19" dur="2000"/>
                                        <p:tgtEl>
                                          <p:spTgt spid="2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arn(inVertical)">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Vertical)">
                                      <p:cBhvr>
                                        <p:cTn id="3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61843" y="650744"/>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III</a:t>
            </a:r>
            <a:r>
              <a:rPr lang="en-US" altLang="en-US" sz="3000" dirty="0">
                <a:solidFill>
                  <a:srgbClr val="FF0000"/>
                </a:solidFill>
                <a:latin typeface="Times New Roman" panose="02020603050405020304" pitchFamily="18" charset="0"/>
              </a:rPr>
              <a:t>.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3" name="Text Box 3">
            <a:extLst>
              <a:ext uri="{FF2B5EF4-FFF2-40B4-BE49-F238E27FC236}">
                <a16:creationId xmlns:a16="http://schemas.microsoft.com/office/drawing/2014/main" id="{C68C1D0F-1E3E-4EFC-98C3-2930E956486B}"/>
              </a:ext>
            </a:extLst>
          </p:cNvPr>
          <p:cNvSpPr txBox="1">
            <a:spLocks noChangeArrowheads="1"/>
          </p:cNvSpPr>
          <p:nvPr/>
        </p:nvSpPr>
        <p:spPr bwMode="auto">
          <a:xfrm>
            <a:off x="458694" y="3598180"/>
            <a:ext cx="12640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20" name="Text Box 3">
            <a:extLst>
              <a:ext uri="{FF2B5EF4-FFF2-40B4-BE49-F238E27FC236}">
                <a16:creationId xmlns:a16="http://schemas.microsoft.com/office/drawing/2014/main" id="{CF50F617-E670-4343-9964-0580ADF85CF8}"/>
              </a:ext>
            </a:extLst>
          </p:cNvPr>
          <p:cNvSpPr txBox="1">
            <a:spLocks noChangeArrowheads="1"/>
          </p:cNvSpPr>
          <p:nvPr/>
        </p:nvSpPr>
        <p:spPr bwMode="auto">
          <a:xfrm>
            <a:off x="92766" y="1780851"/>
            <a:ext cx="100433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vi-VN" sz="2800" dirty="0">
                <a:latin typeface="+mj-lt"/>
              </a:rPr>
              <a:t>Trong hai số tự nhiên khác nhau, có một số nhỏ hơn số kia</a:t>
            </a:r>
            <a:r>
              <a:rPr lang="en-US" sz="2800" dirty="0">
                <a:latin typeface="+mj-lt"/>
              </a:rPr>
              <a:t>.</a:t>
            </a:r>
          </a:p>
          <a:p>
            <a:pPr>
              <a:spcBef>
                <a:spcPct val="50000"/>
              </a:spcBef>
              <a:buNone/>
            </a:pP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 &lt; b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b &gt; a.</a:t>
            </a:r>
            <a:r>
              <a:rPr lang="vi-VN"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spcBef>
                <a:spcPct val="50000"/>
              </a:spcBef>
              <a:buNone/>
            </a:pPr>
            <a:r>
              <a:rPr lang="vi-VN" sz="2800" dirty="0">
                <a:latin typeface="+mj-lt"/>
              </a:rPr>
              <a:t>kí hiệu lớn hơn “ &gt; ”, nhỏ hơn “ &lt; ” </a:t>
            </a:r>
            <a:endParaRPr lang="en-US" altLang="en-US" sz="2800" dirty="0">
              <a:latin typeface="+mj-lt"/>
              <a:cs typeface="Times New Roman" panose="02020603050405020304" pitchFamily="18" charset="0"/>
            </a:endParaRPr>
          </a:p>
        </p:txBody>
      </p:sp>
      <p:sp>
        <p:nvSpPr>
          <p:cNvPr id="11" name="AutoShape 25">
            <a:extLst>
              <a:ext uri="{FF2B5EF4-FFF2-40B4-BE49-F238E27FC236}">
                <a16:creationId xmlns:a16="http://schemas.microsoft.com/office/drawing/2014/main" id="{76221233-0EB8-41F7-B669-73B961E3592D}"/>
              </a:ext>
            </a:extLst>
          </p:cNvPr>
          <p:cNvSpPr>
            <a:spLocks noChangeArrowheads="1"/>
          </p:cNvSpPr>
          <p:nvPr/>
        </p:nvSpPr>
        <p:spPr bwMode="auto">
          <a:xfrm>
            <a:off x="3224696" y="1533007"/>
            <a:ext cx="6369878" cy="1276454"/>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T</a:t>
            </a:r>
            <a:r>
              <a:rPr lang="vi-VN" sz="2500" dirty="0">
                <a:solidFill>
                  <a:srgbClr val="FF0000"/>
                </a:solidFill>
                <a:latin typeface="Times New Roman" panose="02020603050405020304" pitchFamily="18" charset="0"/>
                <a:cs typeface="Times New Roman" panose="02020603050405020304" pitchFamily="18" charset="0"/>
              </a:rPr>
              <a:t>rong hai </a:t>
            </a:r>
            <a:r>
              <a:rPr lang="vi-VN" sz="2500" dirty="0">
                <a:solidFill>
                  <a:srgbClr val="FF0000"/>
                </a:solidFill>
                <a:latin typeface="+mj-lt"/>
              </a:rPr>
              <a:t>số 3 và 5</a:t>
            </a:r>
            <a:r>
              <a:rPr lang="en-US" sz="2500" dirty="0">
                <a:solidFill>
                  <a:srgbClr val="FF0000"/>
                </a:solidFill>
                <a:latin typeface="+mj-lt"/>
              </a:rPr>
              <a:t> </a:t>
            </a:r>
            <a:r>
              <a:rPr lang="en-US" sz="2500" dirty="0" err="1">
                <a:solidFill>
                  <a:srgbClr val="FF0000"/>
                </a:solidFill>
                <a:latin typeface="+mj-lt"/>
              </a:rPr>
              <a:t>s</a:t>
            </a:r>
            <a:r>
              <a:rPr lang="en-US" sz="2500" dirty="0" err="1">
                <a:solidFill>
                  <a:srgbClr val="FF0000"/>
                </a:solidFill>
                <a:latin typeface="Times New Roman" panose="02020603050405020304" pitchFamily="18" charset="0"/>
                <a:cs typeface="Times New Roman" panose="02020603050405020304" pitchFamily="18" charset="0"/>
              </a:rPr>
              <a:t>ố</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nào</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nhỏ</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hơn</a:t>
            </a:r>
            <a:r>
              <a:rPr lang="en-US" sz="2500" dirty="0">
                <a:solidFill>
                  <a:srgbClr val="FF0000"/>
                </a:solidFill>
                <a:latin typeface="Times New Roman" panose="02020603050405020304" pitchFamily="18" charset="0"/>
                <a:cs typeface="Times New Roman" panose="02020603050405020304" pitchFamily="18" charset="0"/>
              </a:rPr>
              <a:t>?</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862DDD94-D7C8-4422-A17E-EC5298846276}"/>
              </a:ext>
            </a:extLst>
          </p:cNvPr>
          <p:cNvSpPr txBox="1"/>
          <p:nvPr/>
        </p:nvSpPr>
        <p:spPr>
          <a:xfrm>
            <a:off x="1594088"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Nếu a &lt;  b và b &lt; c thì a &lt; c.</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0368A2E4-53FB-4782-A224-648D1DD66CD5}"/>
              </a:ext>
            </a:extLst>
          </p:cNvPr>
          <p:cNvSpPr txBox="1"/>
          <p:nvPr/>
        </p:nvSpPr>
        <p:spPr>
          <a:xfrm>
            <a:off x="5656881"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VD:  </a:t>
            </a:r>
            <a:r>
              <a:rPr lang="en-US" sz="2500" dirty="0" err="1">
                <a:solidFill>
                  <a:srgbClr val="000000"/>
                </a:solidFill>
                <a:effectLst/>
                <a:latin typeface="Times New Roman" panose="02020603050405020304" pitchFamily="18" charset="0"/>
                <a:ea typeface="Calibri" panose="020F0502020204030204" pitchFamily="34" charset="0"/>
              </a:rPr>
              <a:t>Nếu</a:t>
            </a:r>
            <a:r>
              <a:rPr lang="en-US" sz="2500" dirty="0">
                <a:solidFill>
                  <a:srgbClr val="000000"/>
                </a:solidFill>
                <a:effectLst/>
                <a:latin typeface="Times New Roman" panose="02020603050405020304" pitchFamily="18" charset="0"/>
                <a:ea typeface="Calibri" panose="020F0502020204030204" pitchFamily="34" charset="0"/>
              </a:rPr>
              <a:t> 3 &lt; 5 </a:t>
            </a:r>
            <a:r>
              <a:rPr lang="en-US" sz="2500" dirty="0" err="1">
                <a:solidFill>
                  <a:srgbClr val="000000"/>
                </a:solidFill>
                <a:effectLst/>
                <a:latin typeface="Times New Roman" panose="02020603050405020304" pitchFamily="18" charset="0"/>
                <a:ea typeface="Calibri" panose="020F0502020204030204" pitchFamily="34" charset="0"/>
              </a:rPr>
              <a:t>và</a:t>
            </a:r>
            <a:r>
              <a:rPr lang="en-US" sz="2500" dirty="0">
                <a:solidFill>
                  <a:srgbClr val="000000"/>
                </a:solidFill>
                <a:effectLst/>
                <a:latin typeface="Times New Roman" panose="02020603050405020304" pitchFamily="18" charset="0"/>
                <a:ea typeface="Calibri" panose="020F0502020204030204" pitchFamily="34" charset="0"/>
              </a:rPr>
              <a:t> 5 &lt; 8 </a:t>
            </a:r>
            <a:r>
              <a:rPr lang="en-US" sz="2500" dirty="0" err="1">
                <a:solidFill>
                  <a:srgbClr val="000000"/>
                </a:solidFill>
                <a:effectLst/>
                <a:latin typeface="Times New Roman" panose="02020603050405020304" pitchFamily="18" charset="0"/>
                <a:ea typeface="Calibri" panose="020F0502020204030204" pitchFamily="34" charset="0"/>
              </a:rPr>
              <a:t>thì</a:t>
            </a:r>
            <a:r>
              <a:rPr lang="en-US" sz="2500" dirty="0">
                <a:solidFill>
                  <a:srgbClr val="000000"/>
                </a:solidFill>
                <a:effectLst/>
                <a:latin typeface="Times New Roman" panose="02020603050405020304" pitchFamily="18" charset="0"/>
                <a:ea typeface="Calibri" panose="020F0502020204030204" pitchFamily="34" charset="0"/>
              </a:rPr>
              <a:t> 3 &lt; 8.</a:t>
            </a:r>
          </a:p>
        </p:txBody>
      </p:sp>
      <p:sp>
        <p:nvSpPr>
          <p:cNvPr id="19" name="AutoShape 25">
            <a:extLst>
              <a:ext uri="{FF2B5EF4-FFF2-40B4-BE49-F238E27FC236}">
                <a16:creationId xmlns:a16="http://schemas.microsoft.com/office/drawing/2014/main" id="{3E616DDE-2AA6-4496-B39B-F806C6E8D33F}"/>
              </a:ext>
            </a:extLst>
          </p:cNvPr>
          <p:cNvSpPr>
            <a:spLocks noChangeArrowheads="1"/>
          </p:cNvSpPr>
          <p:nvPr/>
        </p:nvSpPr>
        <p:spPr bwMode="auto">
          <a:xfrm>
            <a:off x="6844134" y="2171234"/>
            <a:ext cx="3562753" cy="710088"/>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3 &lt; 5</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89C39F03-1681-4378-B9C5-64505BA7ADE3}"/>
              </a:ext>
            </a:extLst>
          </p:cNvPr>
          <p:cNvSpPr txBox="1">
            <a:spLocks noChangeArrowheads="1"/>
          </p:cNvSpPr>
          <p:nvPr/>
        </p:nvSpPr>
        <p:spPr bwMode="auto">
          <a:xfrm>
            <a:off x="-61844" y="1259094"/>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i="1" dirty="0">
                <a:solidFill>
                  <a:srgbClr val="0033CC"/>
                </a:solidFill>
                <a:latin typeface="Times New Roman" panose="02020603050405020304" pitchFamily="18" charset="0"/>
                <a:cs typeface="Times New Roman" panose="02020603050405020304" pitchFamily="18" charset="0"/>
              </a:rPr>
              <a:t>a) </a:t>
            </a:r>
            <a:r>
              <a:rPr lang="en-US" altLang="en-US" i="1" u="sng" dirty="0" err="1">
                <a:solidFill>
                  <a:srgbClr val="0033CC"/>
                </a:solidFill>
                <a:latin typeface="Times New Roman" panose="02020603050405020304" pitchFamily="18" charset="0"/>
                <a:cs typeface="Times New Roman" panose="02020603050405020304" pitchFamily="18" charset="0"/>
              </a:rPr>
              <a:t>Ghi</a:t>
            </a:r>
            <a:r>
              <a:rPr lang="en-US" altLang="en-US" i="1" u="sng" dirty="0">
                <a:solidFill>
                  <a:srgbClr val="0033CC"/>
                </a:solidFill>
                <a:latin typeface="Times New Roman" panose="02020603050405020304" pitchFamily="18" charset="0"/>
                <a:cs typeface="Times New Roman" panose="02020603050405020304" pitchFamily="18" charset="0"/>
              </a:rPr>
              <a:t> </a:t>
            </a:r>
            <a:r>
              <a:rPr lang="en-US" altLang="en-US" i="1" u="sng" dirty="0" err="1">
                <a:solidFill>
                  <a:srgbClr val="0033CC"/>
                </a:solidFill>
                <a:latin typeface="Times New Roman" panose="02020603050405020304" pitchFamily="18" charset="0"/>
                <a:cs typeface="Times New Roman" panose="02020603050405020304" pitchFamily="18" charset="0"/>
              </a:rPr>
              <a:t>nhớ</a:t>
            </a:r>
            <a:r>
              <a:rPr lang="en-US" altLang="en-US" i="1" u="sng" dirty="0">
                <a:solidFill>
                  <a:srgbClr val="0033CC"/>
                </a:solidFill>
                <a:latin typeface="Times New Roman" panose="02020603050405020304" pitchFamily="18" charset="0"/>
                <a:cs typeface="Times New Roman" panose="02020603050405020304" pitchFamily="18" charset="0"/>
              </a:rPr>
              <a:t>:</a:t>
            </a:r>
            <a:endParaRPr lang="en-US" i="1" dirty="0">
              <a:solidFill>
                <a:srgbClr val="0033CC"/>
              </a:solidFill>
              <a:latin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2C508037-6271-4C28-83FF-7FA6053C5B8F}"/>
              </a:ext>
            </a:extLst>
          </p:cNvPr>
          <p:cNvSpPr txBox="1">
            <a:spLocks noChangeArrowheads="1"/>
          </p:cNvSpPr>
          <p:nvPr/>
        </p:nvSpPr>
        <p:spPr bwMode="auto">
          <a:xfrm>
            <a:off x="1722783" y="4061409"/>
            <a:ext cx="65513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FF0000"/>
                </a:solidFill>
                <a:latin typeface="Times New Roman" panose="02020603050405020304" pitchFamily="18" charset="0"/>
              </a:rPr>
              <a:t> </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Với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 </a:t>
            </a:r>
            <a:r>
              <a:rPr lang="en-US" altLang="en-US" sz="2800" dirty="0" err="1">
                <a:latin typeface="Times New Roman" panose="02020603050405020304" pitchFamily="18" charset="0"/>
              </a:rPr>
              <a:t>cho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trước</a:t>
            </a:r>
            <a:r>
              <a:rPr lang="en-US" altLang="en-US" sz="2800" dirty="0">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A63D030C-563A-4AB4-AD51-AEF04A7B01D3}"/>
                  </a:ext>
                </a:extLst>
              </p:cNvPr>
              <p:cNvSpPr txBox="1"/>
              <p:nvPr/>
            </p:nvSpPr>
            <p:spPr>
              <a:xfrm>
                <a:off x="1757721" y="4951454"/>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m:t>
                    </m:r>
                  </m:oMath>
                </a14:m>
                <a:r>
                  <a:rPr lang="en-US" sz="2600" dirty="0">
                    <a:solidFill>
                      <a:srgbClr val="000000"/>
                    </a:solidFill>
                    <a:effectLst/>
                    <a:latin typeface="Times New Roman" panose="02020603050405020304" pitchFamily="18" charset="0"/>
                    <a:ea typeface="Calibri" panose="020F0502020204030204" pitchFamily="34" charset="0"/>
                  </a:rPr>
                  <a:t> 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0; 2; 3; 4; 5}</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3" name="TextBox 22">
                <a:extLst>
                  <a:ext uri="{FF2B5EF4-FFF2-40B4-BE49-F238E27FC236}">
                    <a16:creationId xmlns:a16="http://schemas.microsoft.com/office/drawing/2014/main" id="{A63D030C-563A-4AB4-AD51-AEF04A7B01D3}"/>
                  </a:ext>
                </a:extLst>
              </p:cNvPr>
              <p:cNvSpPr txBox="1">
                <a:spLocks noRot="1" noChangeAspect="1" noMove="1" noResize="1" noEditPoints="1" noAdjustHandles="1" noChangeArrowheads="1" noChangeShapeType="1" noTextEdit="1"/>
              </p:cNvSpPr>
              <p:nvPr/>
            </p:nvSpPr>
            <p:spPr>
              <a:xfrm>
                <a:off x="1757721" y="4951454"/>
                <a:ext cx="6202016" cy="620619"/>
              </a:xfrm>
              <a:prstGeom prst="rect">
                <a:avLst/>
              </a:prstGeom>
              <a:blipFill>
                <a:blip r:embed="rId3"/>
                <a:stretch>
                  <a:fillRect l="-1768" b="-245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41EAE23B-257B-45AB-ACAA-01361EE07BAD}"/>
                  </a:ext>
                </a:extLst>
              </p:cNvPr>
              <p:cNvSpPr txBox="1"/>
              <p:nvPr/>
            </p:nvSpPr>
            <p:spPr>
              <a:xfrm>
                <a:off x="1313323" y="5648735"/>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altLang="en-US" sz="2600" b="0" i="1" smtClean="0">
                        <a:solidFill>
                          <a:srgbClr val="FF0000"/>
                        </a:solidFill>
                        <a:latin typeface="Cambria Math" panose="02040503050406030204" pitchFamily="18" charset="0"/>
                      </a:rPr>
                      <m:t>𝑥</m:t>
                    </m:r>
                    <m:r>
                      <a:rPr lang="en-US" altLang="en-US" sz="2600" b="0" i="1" smtClean="0">
                        <a:solidFill>
                          <a:srgbClr val="FF0000"/>
                        </a:solidFill>
                        <a:latin typeface="Cambria Math" panose="02040503050406030204" pitchFamily="18" charset="0"/>
                      </a:rPr>
                      <m:t> ≥</m:t>
                    </m:r>
                    <m:r>
                      <a:rPr lang="en-US" altLang="en-US" sz="2600" b="0" i="1" smtClean="0">
                        <a:solidFill>
                          <a:srgbClr val="FF0000"/>
                        </a:solidFill>
                        <a:latin typeface="Cambria Math" panose="02040503050406030204" pitchFamily="18" charset="0"/>
                        <a:ea typeface="Cambria Math" panose="02040503050406030204" pitchFamily="18" charset="0"/>
                      </a:rPr>
                      <m:t>𝑎</m:t>
                    </m:r>
                    <m:r>
                      <a:rPr lang="en-US" altLang="en-US" sz="2600" b="0" i="1" smtClean="0">
                        <a:solidFill>
                          <a:srgbClr val="FF0000"/>
                        </a:solidFill>
                        <a:latin typeface="Cambria Math" panose="02040503050406030204" pitchFamily="18" charset="0"/>
                        <a:ea typeface="Cambria Math" panose="02040503050406030204" pitchFamily="18" charset="0"/>
                      </a:rPr>
                      <m:t> </m:t>
                    </m:r>
                    <m:r>
                      <a:rPr lang="en-US" altLang="en-US" sz="2600" b="0" i="0" smtClean="0">
                        <a:solidFill>
                          <a:srgbClr val="FF0000"/>
                        </a:solidFill>
                        <a:latin typeface="Cambria Math" panose="02040503050406030204" pitchFamily="18" charset="0"/>
                        <a:ea typeface="Cambria Math" panose="02040503050406030204" pitchFamily="18" charset="0"/>
                      </a:rPr>
                      <m:t>để </m:t>
                    </m:r>
                    <m:r>
                      <m:rPr>
                        <m:sty m:val="p"/>
                      </m:rPr>
                      <a:rPr lang="en-US" altLang="en-US" sz="2600" b="0" i="0" smtClean="0">
                        <a:solidFill>
                          <a:srgbClr val="FF0000"/>
                        </a:solidFill>
                        <a:latin typeface="Cambria Math" panose="02040503050406030204" pitchFamily="18" charset="0"/>
                        <a:ea typeface="Cambria Math" panose="02040503050406030204" pitchFamily="18" charset="0"/>
                      </a:rPr>
                      <m:t>ch</m:t>
                    </m:r>
                    <m:r>
                      <a:rPr lang="en-US" altLang="en-US" sz="2600" b="0" i="0" smtClean="0">
                        <a:solidFill>
                          <a:srgbClr val="FF0000"/>
                        </a:solidFill>
                        <a:latin typeface="Cambria Math" panose="02040503050406030204" pitchFamily="18" charset="0"/>
                        <a:ea typeface="Cambria Math" panose="02040503050406030204" pitchFamily="18" charset="0"/>
                      </a:rPr>
                      <m:t>ỉ  </m:t>
                    </m:r>
                  </m:oMath>
                </a14:m>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&gt;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7" name="TextBox 26">
                <a:extLst>
                  <a:ext uri="{FF2B5EF4-FFF2-40B4-BE49-F238E27FC236}">
                    <a16:creationId xmlns:a16="http://schemas.microsoft.com/office/drawing/2014/main" id="{41EAE23B-257B-45AB-ACAA-01361EE07BAD}"/>
                  </a:ext>
                </a:extLst>
              </p:cNvPr>
              <p:cNvSpPr txBox="1">
                <a:spLocks noRot="1" noChangeAspect="1" noMove="1" noResize="1" noEditPoints="1" noAdjustHandles="1" noChangeArrowheads="1" noChangeShapeType="1" noTextEdit="1"/>
              </p:cNvSpPr>
              <p:nvPr/>
            </p:nvSpPr>
            <p:spPr>
              <a:xfrm>
                <a:off x="1313323" y="5648735"/>
                <a:ext cx="7040880" cy="492443"/>
              </a:xfrm>
              <a:prstGeom prst="rect">
                <a:avLst/>
              </a:prstGeom>
              <a:blipFill>
                <a:blip r:embed="rId4"/>
                <a:stretch>
                  <a:fillRect l="-1299" t="-12500" b="-3125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2CEA8B7C-6DA6-46B6-A415-291E14678B2A}"/>
                  </a:ext>
                </a:extLst>
              </p:cNvPr>
              <p:cNvSpPr txBox="1"/>
              <p:nvPr/>
            </p:nvSpPr>
            <p:spPr>
              <a:xfrm>
                <a:off x="1313323" y="4525853"/>
                <a:ext cx="7040880" cy="492443"/>
              </a:xfrm>
              <a:prstGeom prst="rect">
                <a:avLst/>
              </a:prstGeom>
              <a:noFill/>
            </p:spPr>
            <p:txBody>
              <a:bodyPr wrap="square">
                <a:spAutoFit/>
              </a:bodyPr>
              <a:lstStyle/>
              <a:p>
                <a:pPr marL="457200" indent="-457200">
                  <a:spcBef>
                    <a:spcPct val="50000"/>
                  </a:spcBef>
                  <a:buFont typeface="Arial" panose="020B0604020202020204" pitchFamily="34" charset="0"/>
                  <a:buChar char="•"/>
                </a:pPr>
                <a:r>
                  <a:rPr lang="en-US" altLang="en-US" sz="2600" dirty="0">
                    <a:solidFill>
                      <a:srgbClr val="FF0000"/>
                    </a:solidFill>
                    <a:latin typeface="Times New Roman" panose="02020603050405020304" pitchFamily="18" charset="0"/>
                  </a:rPr>
                  <a:t>Ta </a:t>
                </a:r>
                <a:r>
                  <a:rPr lang="en-US" altLang="en-US" sz="2600" dirty="0" err="1">
                    <a:solidFill>
                      <a:srgbClr val="FF0000"/>
                    </a:solidFill>
                    <a:latin typeface="Times New Roman" panose="02020603050405020304" pitchFamily="18" charset="0"/>
                  </a:rPr>
                  <a:t>viết</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i="1">
                        <a:solidFill>
                          <a:srgbClr val="000000"/>
                        </a:solidFill>
                        <a:latin typeface="Cambria Math" panose="02040503050406030204" pitchFamily="18" charset="0"/>
                        <a:ea typeface="Calibri" panose="020F0502020204030204" pitchFamily="34" charset="0"/>
                      </a:rPr>
                      <m:t> ≤</m:t>
                    </m:r>
                    <m:r>
                      <a:rPr lang="en-US" sz="2600" b="0" i="1" smtClean="0">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để</a:t>
                </a:r>
                <a:r>
                  <a:rPr lang="en-US" altLang="en-US" sz="2600" dirty="0">
                    <a:solidFill>
                      <a:srgbClr val="FF0000"/>
                    </a:solidFill>
                    <a:latin typeface="Times New Roman" panose="02020603050405020304" pitchFamily="18" charset="0"/>
                  </a:rPr>
                  <a:t> </a:t>
                </a:r>
                <a:r>
                  <a:rPr lang="en-US" altLang="en-US" sz="2600" dirty="0" err="1">
                    <a:solidFill>
                      <a:srgbClr val="FF0000"/>
                    </a:solidFill>
                    <a:latin typeface="Times New Roman" panose="02020603050405020304" pitchFamily="18" charset="0"/>
                  </a:rPr>
                  <a:t>chỉ</a:t>
                </a:r>
                <a:r>
                  <a:rPr lang="en-US" altLang="en-US" sz="2600" dirty="0">
                    <a:solidFill>
                      <a:srgbClr val="FF0000"/>
                    </a:solidFill>
                    <a:latin typeface="Times New Roman" panose="02020603050405020304" pitchFamily="18" charset="0"/>
                  </a:rPr>
                  <a:t>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&lt;</m:t>
                    </m:r>
                    <m:r>
                      <a:rPr lang="en-US" sz="2600" i="1">
                        <a:solidFill>
                          <a:srgbClr val="000000"/>
                        </a:solidFill>
                        <a:latin typeface="Cambria Math" panose="02040503050406030204" pitchFamily="18" charset="0"/>
                        <a:ea typeface="Calibri" panose="020F0502020204030204" pitchFamily="34" charset="0"/>
                      </a:rPr>
                      <m:t>𝑎</m:t>
                    </m:r>
                  </m:oMath>
                </a14:m>
                <a:r>
                  <a:rPr lang="en-US" altLang="en-US" sz="2600" dirty="0">
                    <a:solidFill>
                      <a:srgbClr val="FF0000"/>
                    </a:solidFill>
                    <a:latin typeface="Times New Roman" panose="02020603050405020304" pitchFamily="18" charset="0"/>
                  </a:rPr>
                  <a:t> hoặc </a:t>
                </a:r>
                <a14:m>
                  <m:oMath xmlns:m="http://schemas.openxmlformats.org/officeDocument/2006/math">
                    <m:r>
                      <a:rPr lang="en-US" sz="2600" i="1">
                        <a:solidFill>
                          <a:srgbClr val="000000"/>
                        </a:solidFill>
                        <a:latin typeface="Cambria Math" panose="02040503050406030204" pitchFamily="18" charset="0"/>
                        <a:ea typeface="Calibri" panose="020F0502020204030204" pitchFamily="34" charset="0"/>
                      </a:rPr>
                      <m:t>𝑥</m:t>
                    </m:r>
                    <m:r>
                      <a:rPr lang="en-US" sz="2600" b="0" i="1" smtClean="0">
                        <a:solidFill>
                          <a:srgbClr val="000000"/>
                        </a:solidFill>
                        <a:latin typeface="Cambria Math" panose="02040503050406030204" pitchFamily="18" charset="0"/>
                        <a:ea typeface="Calibri" panose="020F0502020204030204" pitchFamily="34" charset="0"/>
                      </a:rPr>
                      <m:t>=</m:t>
                    </m:r>
                    <m:r>
                      <a:rPr lang="en-US" sz="2600" i="1">
                        <a:solidFill>
                          <a:srgbClr val="000000"/>
                        </a:solidFill>
                        <a:latin typeface="Cambria Math" panose="02040503050406030204" pitchFamily="18" charset="0"/>
                        <a:ea typeface="Calibri" panose="020F0502020204030204" pitchFamily="34" charset="0"/>
                      </a:rPr>
                      <m:t>𝑎</m:t>
                    </m:r>
                  </m:oMath>
                </a14:m>
                <a:endParaRPr lang="en-US" sz="2600" dirty="0">
                  <a:solidFill>
                    <a:srgbClr val="000000"/>
                  </a:solidFill>
                  <a:latin typeface="Times New Roman" panose="02020603050405020304" pitchFamily="18" charset="0"/>
                  <a:ea typeface="Calibri" panose="020F0502020204030204" pitchFamily="34" charset="0"/>
                </a:endParaRPr>
              </a:p>
            </p:txBody>
          </p:sp>
        </mc:Choice>
        <mc:Fallback xmlns="">
          <p:sp>
            <p:nvSpPr>
              <p:cNvPr id="28" name="TextBox 27">
                <a:extLst>
                  <a:ext uri="{FF2B5EF4-FFF2-40B4-BE49-F238E27FC236}">
                    <a16:creationId xmlns:a16="http://schemas.microsoft.com/office/drawing/2014/main" id="{2CEA8B7C-6DA6-46B6-A415-291E14678B2A}"/>
                  </a:ext>
                </a:extLst>
              </p:cNvPr>
              <p:cNvSpPr txBox="1">
                <a:spLocks noRot="1" noChangeAspect="1" noMove="1" noResize="1" noEditPoints="1" noAdjustHandles="1" noChangeArrowheads="1" noChangeShapeType="1" noTextEdit="1"/>
              </p:cNvSpPr>
              <p:nvPr/>
            </p:nvSpPr>
            <p:spPr>
              <a:xfrm>
                <a:off x="1313323" y="4525853"/>
                <a:ext cx="7040880" cy="492443"/>
              </a:xfrm>
              <a:prstGeom prst="rect">
                <a:avLst/>
              </a:prstGeom>
              <a:blipFill>
                <a:blip r:embed="rId5"/>
                <a:stretch>
                  <a:fillRect l="-1299" t="-11111" b="-3086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82021B63-D559-4953-BE93-AB7FD0E1F56F}"/>
                  </a:ext>
                </a:extLst>
              </p:cNvPr>
              <p:cNvSpPr txBox="1"/>
              <p:nvPr/>
            </p:nvSpPr>
            <p:spPr>
              <a:xfrm>
                <a:off x="1632843" y="6119836"/>
                <a:ext cx="6202016" cy="620619"/>
              </a:xfrm>
              <a:prstGeom prst="rect">
                <a:avLst/>
              </a:prstGeom>
              <a:noFill/>
            </p:spPr>
            <p:txBody>
              <a:bodyPr wrap="square">
                <a:spAutoFit/>
              </a:bodyPr>
              <a:lstStyle/>
              <a:p>
                <a:pPr algn="just">
                  <a:lnSpc>
                    <a:spcPct val="150000"/>
                  </a:lnSpc>
                  <a:spcAft>
                    <a:spcPts val="1000"/>
                  </a:spcAft>
                </a:pPr>
                <a:r>
                  <a:rPr lang="en-US" sz="2600" dirty="0">
                    <a:solidFill>
                      <a:srgbClr val="000000"/>
                    </a:solidFill>
                    <a:effectLst/>
                    <a:latin typeface="Times New Roman" panose="02020603050405020304" pitchFamily="18" charset="0"/>
                    <a:ea typeface="Calibri" panose="020F0502020204030204" pitchFamily="34" charset="0"/>
                  </a:rPr>
                  <a:t>VD:  </a:t>
                </a:r>
                <a:r>
                  <a:rPr lang="en-US" sz="2600" dirty="0" err="1">
                    <a:solidFill>
                      <a:srgbClr val="000000"/>
                    </a:solidFill>
                    <a:effectLst/>
                    <a:latin typeface="Times New Roman" panose="02020603050405020304" pitchFamily="18" charset="0"/>
                    <a:ea typeface="Calibri" panose="020F0502020204030204" pitchFamily="34" charset="0"/>
                  </a:rPr>
                  <a:t>Nếu</a:t>
                </a:r>
                <a:r>
                  <a:rPr lang="en-US" sz="2600" dirty="0">
                    <a:solidFill>
                      <a:srgbClr val="000000"/>
                    </a:solidFill>
                    <a:effectLst/>
                    <a:latin typeface="Times New Roman" panose="02020603050405020304" pitchFamily="18" charset="0"/>
                    <a:ea typeface="Calibri" panose="020F0502020204030204" pitchFamily="34" charset="0"/>
                  </a:rPr>
                  <a:t> x</a:t>
                </a:r>
                <a14:m>
                  <m:oMath xmlns:m="http://schemas.openxmlformats.org/officeDocument/2006/math">
                    <m:r>
                      <a:rPr lang="en-US" altLang="en-US" sz="2600" b="0" i="0" smtClean="0">
                        <a:solidFill>
                          <a:srgbClr val="FF0000"/>
                        </a:solidFill>
                        <a:latin typeface="Cambria Math" panose="02040503050406030204" pitchFamily="18" charset="0"/>
                      </a:rPr>
                      <m:t> </m:t>
                    </m:r>
                    <m:r>
                      <a:rPr lang="en-US" altLang="en-US" sz="2600" i="1">
                        <a:solidFill>
                          <a:srgbClr val="FF0000"/>
                        </a:solidFill>
                        <a:latin typeface="Cambria Math" panose="02040503050406030204" pitchFamily="18" charset="0"/>
                      </a:rPr>
                      <m:t>≥</m:t>
                    </m:r>
                    <m:r>
                      <a:rPr lang="en-US" altLang="en-US" sz="2600" b="0" i="1" smtClean="0">
                        <a:solidFill>
                          <a:srgbClr val="FF0000"/>
                        </a:solidFill>
                        <a:latin typeface="Cambria Math" panose="02040503050406030204" pitchFamily="18" charset="0"/>
                      </a:rPr>
                      <m:t> </m:t>
                    </m:r>
                  </m:oMath>
                </a14:m>
                <a:r>
                  <a:rPr lang="en-US" sz="2600" dirty="0">
                    <a:solidFill>
                      <a:srgbClr val="000000"/>
                    </a:solidFill>
                    <a:effectLst/>
                    <a:latin typeface="Times New Roman" panose="02020603050405020304" pitchFamily="18" charset="0"/>
                    <a:ea typeface="Calibri" panose="020F0502020204030204" pitchFamily="34" charset="0"/>
                  </a:rPr>
                  <a:t>5 </a:t>
                </a:r>
                <a:r>
                  <a:rPr lang="en-US" sz="2600" dirty="0" err="1">
                    <a:solidFill>
                      <a:srgbClr val="000000"/>
                    </a:solidFill>
                    <a:latin typeface="Times New Roman" panose="02020603050405020304" pitchFamily="18" charset="0"/>
                    <a:ea typeface="Calibri" panose="020F0502020204030204" pitchFamily="34" charset="0"/>
                  </a:rPr>
                  <a:t>thì</a:t>
                </a:r>
                <a:r>
                  <a:rPr lang="en-US" sz="2600" dirty="0">
                    <a:solidFill>
                      <a:srgbClr val="000000"/>
                    </a:solidFill>
                    <a:latin typeface="Times New Roman" panose="02020603050405020304" pitchFamily="18" charset="0"/>
                    <a:ea typeface="Calibri" panose="020F0502020204030204" pitchFamily="34" charset="0"/>
                  </a:rPr>
                  <a:t>  x = { 5 ; 6; 7; 8; …}</a:t>
                </a:r>
                <a:r>
                  <a:rPr lang="en-US" sz="2600" dirty="0">
                    <a:solidFill>
                      <a:srgbClr val="000000"/>
                    </a:solidFill>
                    <a:effectLst/>
                    <a:latin typeface="Times New Roman" panose="02020603050405020304" pitchFamily="18" charset="0"/>
                    <a:ea typeface="Calibri" panose="020F0502020204030204" pitchFamily="34" charset="0"/>
                  </a:rPr>
                  <a:t>.</a:t>
                </a:r>
              </a:p>
            </p:txBody>
          </p:sp>
        </mc:Choice>
        <mc:Fallback xmlns="">
          <p:sp>
            <p:nvSpPr>
              <p:cNvPr id="29" name="TextBox 28">
                <a:extLst>
                  <a:ext uri="{FF2B5EF4-FFF2-40B4-BE49-F238E27FC236}">
                    <a16:creationId xmlns:a16="http://schemas.microsoft.com/office/drawing/2014/main" id="{82021B63-D559-4953-BE93-AB7FD0E1F56F}"/>
                  </a:ext>
                </a:extLst>
              </p:cNvPr>
              <p:cNvSpPr txBox="1">
                <a:spLocks noRot="1" noChangeAspect="1" noMove="1" noResize="1" noEditPoints="1" noAdjustHandles="1" noChangeArrowheads="1" noChangeShapeType="1" noTextEdit="1"/>
              </p:cNvSpPr>
              <p:nvPr/>
            </p:nvSpPr>
            <p:spPr>
              <a:xfrm>
                <a:off x="1632843" y="6119836"/>
                <a:ext cx="6202016" cy="620619"/>
              </a:xfrm>
              <a:prstGeom prst="rect">
                <a:avLst/>
              </a:prstGeom>
              <a:blipFill>
                <a:blip r:embed="rId6"/>
                <a:stretch>
                  <a:fillRect l="-1770" b="-23529"/>
                </a:stretch>
              </a:blipFill>
            </p:spPr>
            <p:txBody>
              <a:bodyPr/>
              <a:lstStyle/>
              <a:p>
                <a:r>
                  <a:rPr lang="en-US">
                    <a:noFill/>
                  </a:rPr>
                  <a:t> </a:t>
                </a:r>
              </a:p>
            </p:txBody>
          </p:sp>
        </mc:Fallback>
      </mc:AlternateContent>
    </p:spTree>
    <p:extLst>
      <p:ext uri="{BB962C8B-B14F-4D97-AF65-F5344CB8AC3E}">
        <p14:creationId xmlns:p14="http://schemas.microsoft.com/office/powerpoint/2010/main" val="334541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4)">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4)">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1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ppt_x"/>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nodeType="clickEffect">
                                  <p:stCondLst>
                                    <p:cond delay="0"/>
                                  </p:stCondLst>
                                  <p:childTnLst>
                                    <p:set>
                                      <p:cBhvr>
                                        <p:cTn id="35" dur="1" fill="hold">
                                          <p:stCondLst>
                                            <p:cond delay="0"/>
                                          </p:stCondLst>
                                        </p:cTn>
                                        <p:tgtEl>
                                          <p:spTgt spid="20">
                                            <p:txEl>
                                              <p:pRg st="0" end="0"/>
                                            </p:txEl>
                                          </p:spTgt>
                                        </p:tgtEl>
                                        <p:attrNameLst>
                                          <p:attrName>style.visibility</p:attrName>
                                        </p:attrNameLst>
                                      </p:cBhvr>
                                      <p:to>
                                        <p:strVal val="visible"/>
                                      </p:to>
                                    </p:set>
                                    <p:animEffect transition="in" filter="wheel(4)">
                                      <p:cBhvr>
                                        <p:cTn id="36" dur="2000"/>
                                        <p:tgtEl>
                                          <p:spTgt spid="20">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nodeType="clickEffect">
                                  <p:stCondLst>
                                    <p:cond delay="0"/>
                                  </p:stCondLst>
                                  <p:childTnLst>
                                    <p:set>
                                      <p:cBhvr>
                                        <p:cTn id="40" dur="1" fill="hold">
                                          <p:stCondLst>
                                            <p:cond delay="0"/>
                                          </p:stCondLst>
                                        </p:cTn>
                                        <p:tgtEl>
                                          <p:spTgt spid="20">
                                            <p:txEl>
                                              <p:pRg st="1" end="1"/>
                                            </p:txEl>
                                          </p:spTgt>
                                        </p:tgtEl>
                                        <p:attrNameLst>
                                          <p:attrName>style.visibility</p:attrName>
                                        </p:attrNameLst>
                                      </p:cBhvr>
                                      <p:to>
                                        <p:strVal val="visible"/>
                                      </p:to>
                                    </p:set>
                                    <p:animEffect transition="in" filter="wheel(4)">
                                      <p:cBhvr>
                                        <p:cTn id="41" dur="2000"/>
                                        <p:tgtEl>
                                          <p:spTgt spid="20">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4" fill="hold" nodeType="clickEffect">
                                  <p:stCondLst>
                                    <p:cond delay="0"/>
                                  </p:stCondLst>
                                  <p:childTnLst>
                                    <p:set>
                                      <p:cBhvr>
                                        <p:cTn id="45" dur="1" fill="hold">
                                          <p:stCondLst>
                                            <p:cond delay="0"/>
                                          </p:stCondLst>
                                        </p:cTn>
                                        <p:tgtEl>
                                          <p:spTgt spid="20">
                                            <p:txEl>
                                              <p:pRg st="2" end="2"/>
                                            </p:txEl>
                                          </p:spTgt>
                                        </p:tgtEl>
                                        <p:attrNameLst>
                                          <p:attrName>style.visibility</p:attrName>
                                        </p:attrNameLst>
                                      </p:cBhvr>
                                      <p:to>
                                        <p:strVal val="visible"/>
                                      </p:to>
                                    </p:set>
                                    <p:animEffect transition="in" filter="wheel(4)">
                                      <p:cBhvr>
                                        <p:cTn id="46" dur="2000"/>
                                        <p:tgtEl>
                                          <p:spTgt spid="20">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arn(inVertical)">
                                      <p:cBhvr>
                                        <p:cTn id="51" dur="500"/>
                                        <p:tgtEl>
                                          <p:spTgt spid="13"/>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arn(inVertical)">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wipe(down)">
                                      <p:cBhvr>
                                        <p:cTn id="59" dur="500"/>
                                        <p:tgtEl>
                                          <p:spTgt spid="15"/>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arn(inVertical)">
                                      <p:cBhvr>
                                        <p:cTn id="64" dur="500"/>
                                        <p:tgtEl>
                                          <p:spTgt spid="22"/>
                                        </p:tgtEl>
                                      </p:cBhvr>
                                    </p:animEffect>
                                  </p:childTnLst>
                                </p:cTn>
                              </p:par>
                              <p:par>
                                <p:cTn id="65" presetID="16" presetClass="entr" presetSubtype="21"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arn(inVertical)">
                                      <p:cBhvr>
                                        <p:cTn id="67" dur="500"/>
                                        <p:tgtEl>
                                          <p:spTgt spid="28"/>
                                        </p:tgtEl>
                                      </p:cBhvr>
                                    </p:animEffect>
                                  </p:childTnLst>
                                </p:cTn>
                              </p:par>
                              <p:par>
                                <p:cTn id="68" presetID="16" presetClass="entr" presetSubtype="21" fill="hold" grpId="0" nodeType="withEffect">
                                  <p:stCondLst>
                                    <p:cond delay="0"/>
                                  </p:stCondLst>
                                  <p:childTnLst>
                                    <p:set>
                                      <p:cBhvr>
                                        <p:cTn id="69" dur="1" fill="hold">
                                          <p:stCondLst>
                                            <p:cond delay="0"/>
                                          </p:stCondLst>
                                        </p:cTn>
                                        <p:tgtEl>
                                          <p:spTgt spid="27"/>
                                        </p:tgtEl>
                                        <p:attrNameLst>
                                          <p:attrName>style.visibility</p:attrName>
                                        </p:attrNameLst>
                                      </p:cBhvr>
                                      <p:to>
                                        <p:strVal val="visible"/>
                                      </p:to>
                                    </p:set>
                                    <p:animEffect transition="in" filter="barn(inVertical)">
                                      <p:cBhvr>
                                        <p:cTn id="70" dur="500"/>
                                        <p:tgtEl>
                                          <p:spTgt spid="27"/>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wipe(down)">
                                      <p:cBhvr>
                                        <p:cTn id="75" dur="500"/>
                                        <p:tgtEl>
                                          <p:spTgt spid="23"/>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wipe(down)">
                                      <p:cBhvr>
                                        <p:cTn id="8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1" grpId="0" animBg="1"/>
      <p:bldP spid="11" grpId="1" animBg="1"/>
      <p:bldP spid="14" grpId="0"/>
      <p:bldP spid="15" grpId="0"/>
      <p:bldP spid="19" grpId="0" animBg="1"/>
      <p:bldP spid="19" grpId="1" animBg="1"/>
      <p:bldP spid="21" grpId="0"/>
      <p:bldP spid="22" grpId="0"/>
      <p:bldP spid="23" grpId="0"/>
      <p:bldP spid="27" grpId="0"/>
      <p:bldP spid="28" grpId="0"/>
      <p:bldP spid="2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0" y="72928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2889100"/>
            <a:ext cx="1602862" cy="661207"/>
          </a:xfrm>
          <a:prstGeom prst="rect">
            <a:avLst/>
          </a:prstGeom>
          <a:noFill/>
        </p:spPr>
        <p:txBody>
          <a:bodyPr wrap="square">
            <a:spAutoFit/>
          </a:bodyPr>
          <a:lstStyle/>
          <a:p>
            <a:pPr algn="just">
              <a:lnSpc>
                <a:spcPct val="150000"/>
              </a:lnSpc>
              <a:spcAft>
                <a:spcPts val="1000"/>
              </a:spcAft>
            </a:pPr>
            <a:r>
              <a:rPr lang="vi-VN" sz="2800" u="sng" dirty="0">
                <a:solidFill>
                  <a:srgbClr val="FF0000"/>
                </a:solidFill>
                <a:effectLst/>
                <a:latin typeface="Times New Roman" panose="02020603050405020304" pitchFamily="18" charset="0"/>
                <a:ea typeface="Calibri" panose="020F0502020204030204" pitchFamily="34" charset="0"/>
              </a:rPr>
              <a:t>Kết luận:</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21" name="TextBox 20">
            <a:extLst>
              <a:ext uri="{FF2B5EF4-FFF2-40B4-BE49-F238E27FC236}">
                <a16:creationId xmlns:a16="http://schemas.microsoft.com/office/drawing/2014/main" id="{5DA73F5C-A86B-4D9C-B881-74A9AA3C0ABF}"/>
              </a:ext>
            </a:extLst>
          </p:cNvPr>
          <p:cNvSpPr txBox="1"/>
          <p:nvPr/>
        </p:nvSpPr>
        <p:spPr>
          <a:xfrm>
            <a:off x="735745" y="3429000"/>
            <a:ext cx="10303555" cy="954107"/>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 Trong hai số tự nhiên có số chữ số khác nhau: Số nào có nhiều chữ số hơn thì lớn hơn, số nào có ít chữ số hơn thì nhỏ hơn</a:t>
            </a:r>
            <a:endParaRPr lang="en-US" sz="2800" dirty="0"/>
          </a:p>
        </p:txBody>
      </p:sp>
      <p:sp>
        <p:nvSpPr>
          <p:cNvPr id="22" name="TextBox 21">
            <a:extLst>
              <a:ext uri="{FF2B5EF4-FFF2-40B4-BE49-F238E27FC236}">
                <a16:creationId xmlns:a16="http://schemas.microsoft.com/office/drawing/2014/main" id="{BCD799EB-5B65-4F03-AD8F-3D768A7E0086}"/>
              </a:ext>
            </a:extLst>
          </p:cNvPr>
          <p:cNvSpPr txBox="1"/>
          <p:nvPr/>
        </p:nvSpPr>
        <p:spPr>
          <a:xfrm>
            <a:off x="735745" y="4149313"/>
            <a:ext cx="10720510" cy="2600199"/>
          </a:xfrm>
          <a:prstGeom prst="rect">
            <a:avLst/>
          </a:prstGeom>
          <a:noFill/>
        </p:spPr>
        <p:txBody>
          <a:bodyPr wrap="square">
            <a:spAutoFit/>
          </a:bodyPr>
          <a:lstStyle/>
          <a:p>
            <a:pPr algn="just">
              <a:lnSpc>
                <a:spcPct val="150000"/>
              </a:lnSpc>
              <a:spcAft>
                <a:spcPts val="1000"/>
              </a:spcAft>
            </a:pPr>
            <a:r>
              <a:rPr lang="vi-VN" sz="2800" dirty="0">
                <a:solidFill>
                  <a:srgbClr val="000000"/>
                </a:solidFill>
                <a:effectLst/>
                <a:latin typeface="Times New Roman" panose="02020603050405020304" pitchFamily="18" charset="0"/>
                <a:ea typeface="Calibri" panose="020F0502020204030204" pitchFamily="34" charset="0"/>
              </a:rPr>
              <a:t>- Để so sánh hai số tự nhiên có số chữ số bằng nhau, ta lần lượt so sánh từng cặp chữ số trên cùng một hàng ( tính từ trái sang phải), cho đến khi xuất hiện cặp chữ số đầu tiên khác nhau. Ở cặp chữ số khác nhau đó, chữ số nào lớn hơn thì số tự nhiên chứa chữ số đó lớn hơn.</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7" name="Text Box 3">
            <a:extLst>
              <a:ext uri="{FF2B5EF4-FFF2-40B4-BE49-F238E27FC236}">
                <a16:creationId xmlns:a16="http://schemas.microsoft.com/office/drawing/2014/main" id="{BC0B36F1-4F77-4C9D-A6C9-C96131DC0390}"/>
              </a:ext>
            </a:extLst>
          </p:cNvPr>
          <p:cNvSpPr txBox="1">
            <a:spLocks noChangeArrowheads="1"/>
          </p:cNvSpPr>
          <p:nvPr/>
        </p:nvSpPr>
        <p:spPr bwMode="auto">
          <a:xfrm>
            <a:off x="430284" y="1493677"/>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b) </a:t>
            </a:r>
            <a:r>
              <a:rPr lang="vi-VN" i="1" u="sng" dirty="0">
                <a:solidFill>
                  <a:srgbClr val="0033CC"/>
                </a:solidFill>
                <a:latin typeface="Times New Roman" panose="02020603050405020304" pitchFamily="18" charset="0"/>
                <a:cs typeface="Times New Roman" panose="02020603050405020304" pitchFamily="18" charset="0"/>
              </a:rPr>
              <a:t>Hoạt động 4:</a:t>
            </a:r>
            <a:endParaRPr lang="en-US" dirty="0">
              <a:solidFill>
                <a:srgbClr val="0033CC"/>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D6BBFB4-A059-4DB9-8606-5A38618FB75D}"/>
              </a:ext>
            </a:extLst>
          </p:cNvPr>
          <p:cNvSpPr txBox="1"/>
          <p:nvPr/>
        </p:nvSpPr>
        <p:spPr>
          <a:xfrm>
            <a:off x="3048000" y="1415519"/>
            <a:ext cx="9144000" cy="661207"/>
          </a:xfrm>
          <a:prstGeom prst="rect">
            <a:avLst/>
          </a:prstGeom>
          <a:noFill/>
        </p:spPr>
        <p:txBody>
          <a:bodyPr wrap="square">
            <a:spAutoFit/>
          </a:bodyPr>
          <a:lstStyle/>
          <a:p>
            <a:pPr algn="just">
              <a:lnSpc>
                <a:spcPct val="150000"/>
              </a:lnSpc>
              <a:spcAft>
                <a:spcPts val="1000"/>
              </a:spcAft>
            </a:pPr>
            <a:r>
              <a:rPr lang="en-US" sz="2800" dirty="0">
                <a:solidFill>
                  <a:srgbClr val="000000"/>
                </a:solidFill>
                <a:effectLst/>
                <a:latin typeface="Times New Roman" panose="02020603050405020304" pitchFamily="18" charset="0"/>
                <a:ea typeface="Calibri" panose="020F0502020204030204" pitchFamily="34" charset="0"/>
              </a:rPr>
              <a:t>So </a:t>
            </a:r>
            <a:r>
              <a:rPr lang="en-US" sz="2800" dirty="0" err="1">
                <a:solidFill>
                  <a:srgbClr val="000000"/>
                </a:solidFill>
                <a:effectLst/>
                <a:latin typeface="Times New Roman" panose="02020603050405020304" pitchFamily="18" charset="0"/>
                <a:ea typeface="Calibri" panose="020F0502020204030204" pitchFamily="34" charset="0"/>
              </a:rPr>
              <a:t>sánh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 9 998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10 000     b) 524 697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524 687.</a:t>
            </a:r>
          </a:p>
        </p:txBody>
      </p:sp>
      <p:sp>
        <p:nvSpPr>
          <p:cNvPr id="9" name="Text Box 3">
            <a:extLst>
              <a:ext uri="{FF2B5EF4-FFF2-40B4-BE49-F238E27FC236}">
                <a16:creationId xmlns:a16="http://schemas.microsoft.com/office/drawing/2014/main" id="{55556301-89A8-45F6-8B9F-15014B33823E}"/>
              </a:ext>
            </a:extLst>
          </p:cNvPr>
          <p:cNvSpPr txBox="1">
            <a:spLocks noChangeArrowheads="1"/>
          </p:cNvSpPr>
          <p:nvPr/>
        </p:nvSpPr>
        <p:spPr bwMode="auto">
          <a:xfrm>
            <a:off x="5098520" y="195705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0" name="TextBox 9">
            <a:extLst>
              <a:ext uri="{FF2B5EF4-FFF2-40B4-BE49-F238E27FC236}">
                <a16:creationId xmlns:a16="http://schemas.microsoft.com/office/drawing/2014/main" id="{5B3DF125-FB08-4BBB-998E-4552B006A4ED}"/>
              </a:ext>
            </a:extLst>
          </p:cNvPr>
          <p:cNvSpPr txBox="1"/>
          <p:nvPr/>
        </p:nvSpPr>
        <p:spPr>
          <a:xfrm>
            <a:off x="2242549" y="2835078"/>
            <a:ext cx="329865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9 998 &lt; 10 000</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1" name="TextBox 10">
            <a:extLst>
              <a:ext uri="{FF2B5EF4-FFF2-40B4-BE49-F238E27FC236}">
                <a16:creationId xmlns:a16="http://schemas.microsoft.com/office/drawing/2014/main" id="{AF7E9A48-FD04-4364-9986-61799090610C}"/>
              </a:ext>
            </a:extLst>
          </p:cNvPr>
          <p:cNvSpPr txBox="1"/>
          <p:nvPr/>
        </p:nvSpPr>
        <p:spPr>
          <a:xfrm>
            <a:off x="5606568" y="2772802"/>
            <a:ext cx="332020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524 697 &gt; 524 687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011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Effect transition="in" filter="wheel(4)">
                                      <p:cBhvr>
                                        <p:cTn id="18" dur="2000"/>
                                        <p:tgtEl>
                                          <p:spTgt spid="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down)">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down)">
                                      <p:cBhvr>
                                        <p:cTn id="4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P spid="7" grpId="0"/>
      <p:bldP spid="8"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37491" y="95025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0" y="1636210"/>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c) </a:t>
            </a:r>
            <a:r>
              <a:rPr lang="en-US" sz="2800" u="sng" dirty="0" err="1">
                <a:solidFill>
                  <a:srgbClr val="0033CC"/>
                </a:solidFill>
                <a:effectLst/>
                <a:latin typeface="Times New Roman" panose="02020603050405020304" pitchFamily="18" charset="0"/>
                <a:ea typeface="Calibri" panose="020F0502020204030204" pitchFamily="34" charset="0"/>
              </a:rPr>
              <a:t>Ví</a:t>
            </a:r>
            <a:r>
              <a:rPr lang="en-US" sz="2800" u="sng" dirty="0">
                <a:solidFill>
                  <a:srgbClr val="0033CC"/>
                </a:solidFill>
                <a:effectLst/>
                <a:latin typeface="Times New Roman" panose="02020603050405020304" pitchFamily="18" charset="0"/>
                <a:ea typeface="Calibri" panose="020F0502020204030204" pitchFamily="34" charset="0"/>
              </a:rPr>
              <a:t> </a:t>
            </a:r>
            <a:r>
              <a:rPr lang="en-US" sz="2800" u="sng" dirty="0" err="1">
                <a:solidFill>
                  <a:srgbClr val="0033CC"/>
                </a:solidFill>
                <a:effectLst/>
                <a:latin typeface="Times New Roman" panose="02020603050405020304" pitchFamily="18" charset="0"/>
                <a:ea typeface="Calibri" panose="020F0502020204030204" pitchFamily="34" charset="0"/>
              </a:rPr>
              <a:t>dụ</a:t>
            </a:r>
            <a:r>
              <a:rPr lang="en-US" sz="2800" u="sng" dirty="0">
                <a:solidFill>
                  <a:srgbClr val="0033CC"/>
                </a:solidFill>
                <a:effectLst/>
                <a:latin typeface="Times New Roman" panose="02020603050405020304" pitchFamily="18" charset="0"/>
                <a:ea typeface="Calibri" panose="020F0502020204030204" pitchFamily="34" charset="0"/>
              </a:rPr>
              <a:t> :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2952506" y="1666249"/>
            <a:ext cx="3689236"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1 000 999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998 999</a:t>
            </a:r>
          </a:p>
        </p:txBody>
      </p:sp>
      <p:sp>
        <p:nvSpPr>
          <p:cNvPr id="9" name="TextBox 8">
            <a:extLst>
              <a:ext uri="{FF2B5EF4-FFF2-40B4-BE49-F238E27FC236}">
                <a16:creationId xmlns:a16="http://schemas.microsoft.com/office/drawing/2014/main" id="{1AF55593-5BBE-4918-8BBB-0DB457A90641}"/>
              </a:ext>
            </a:extLst>
          </p:cNvPr>
          <p:cNvSpPr txBox="1"/>
          <p:nvPr/>
        </p:nvSpPr>
        <p:spPr>
          <a:xfrm>
            <a:off x="2952505" y="2126291"/>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1 035 946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1 039 457</a:t>
            </a: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1" name="TextBox 10">
            <a:extLst>
              <a:ext uri="{FF2B5EF4-FFF2-40B4-BE49-F238E27FC236}">
                <a16:creationId xmlns:a16="http://schemas.microsoft.com/office/drawing/2014/main" id="{7DD7396B-1D5D-429D-BF29-E452C9339211}"/>
              </a:ext>
            </a:extLst>
          </p:cNvPr>
          <p:cNvSpPr txBox="1"/>
          <p:nvPr/>
        </p:nvSpPr>
        <p:spPr>
          <a:xfrm>
            <a:off x="1084881" y="3081744"/>
            <a:ext cx="9846364" cy="130753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Ta </a:t>
            </a:r>
            <a:r>
              <a:rPr lang="en-US" sz="2800" dirty="0" err="1">
                <a:effectLst/>
                <a:latin typeface="Times New Roman" panose="02020603050405020304" pitchFamily="18" charset="0"/>
                <a:ea typeface="Calibri" panose="020F0502020204030204" pitchFamily="34" charset="0"/>
              </a:rPr>
              <a:t>thấy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1 000 999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7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998 999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6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1 000 999 &gt; 998 999.</a:t>
            </a:r>
            <a:endParaRPr lang="en-US" sz="28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id="{AFAE7999-E9C1-4561-9BCB-94649B1095B5}"/>
              </a:ext>
            </a:extLst>
          </p:cNvPr>
          <p:cNvSpPr txBox="1"/>
          <p:nvPr/>
        </p:nvSpPr>
        <p:spPr>
          <a:xfrm>
            <a:off x="182880" y="4170132"/>
            <a:ext cx="11787447" cy="1953868"/>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Do </a:t>
            </a:r>
            <a:r>
              <a:rPr lang="en-US" sz="2800" dirty="0" err="1">
                <a:effectLst/>
                <a:latin typeface="Times New Roman" panose="02020603050405020304" pitchFamily="18" charset="0"/>
                <a:ea typeface="Calibri" panose="020F0502020204030204" pitchFamily="34" charset="0"/>
              </a:rPr>
              <a:t>hai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1 035 946 </a:t>
            </a:r>
            <a:r>
              <a:rPr lang="en-US" sz="2800" dirty="0" err="1">
                <a:latin typeface="Times New Roman" panose="02020603050405020304" pitchFamily="18" charset="0"/>
                <a:ea typeface="Calibri" panose="020F0502020204030204" pitchFamily="34" charset="0"/>
              </a:rPr>
              <a:t>và</a:t>
            </a:r>
            <a:r>
              <a:rPr lang="en-US" sz="2800" dirty="0">
                <a:latin typeface="Times New Roman" panose="02020603050405020304" pitchFamily="18" charset="0"/>
                <a:ea typeface="Calibri" panose="020F0502020204030204" pitchFamily="34" charset="0"/>
              </a:rPr>
              <a:t> 1 039 457 </a:t>
            </a:r>
            <a:r>
              <a:rPr lang="en-US" sz="2800" dirty="0" err="1">
                <a:latin typeface="Times New Roman" panose="02020603050405020304" pitchFamily="18" charset="0"/>
                <a:ea typeface="Calibri" panose="020F0502020204030204" pitchFamily="34" charset="0"/>
              </a:rPr>
              <a:t>có</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ta </a:t>
            </a:r>
            <a:r>
              <a:rPr lang="en-US" sz="2800" dirty="0" err="1">
                <a:latin typeface="Times New Roman" panose="02020603050405020304" pitchFamily="18" charset="0"/>
                <a:ea typeface="Calibri" panose="020F0502020204030204" pitchFamily="34" charset="0"/>
              </a:rPr>
              <a:t>lần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lượt</a:t>
            </a:r>
            <a:r>
              <a:rPr lang="en-US" sz="2800" dirty="0">
                <a:latin typeface="Times New Roman" panose="02020603050405020304" pitchFamily="18" charset="0"/>
                <a:ea typeface="Calibri" panose="020F0502020204030204" pitchFamily="34" charset="0"/>
              </a:rPr>
              <a:t> so </a:t>
            </a:r>
            <a:r>
              <a:rPr lang="en-US" sz="2800" dirty="0" err="1">
                <a:latin typeface="Times New Roman" panose="02020603050405020304" pitchFamily="18" charset="0"/>
                <a:ea typeface="Calibri" panose="020F0502020204030204" pitchFamily="34" charset="0"/>
              </a:rPr>
              <a:t>sánh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một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hàng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trái</a:t>
            </a:r>
            <a:r>
              <a:rPr lang="en-US" sz="2800" dirty="0">
                <a:latin typeface="Times New Roman" panose="02020603050405020304" pitchFamily="18" charset="0"/>
                <a:ea typeface="Calibri" panose="020F0502020204030204" pitchFamily="34" charset="0"/>
              </a:rPr>
              <a:t> qua </a:t>
            </a:r>
            <a:r>
              <a:rPr lang="en-US" sz="2800" dirty="0" err="1">
                <a:latin typeface="Times New Roman" panose="02020603050405020304" pitchFamily="18" charset="0"/>
                <a:ea typeface="Calibri" panose="020F0502020204030204" pitchFamily="34" charset="0"/>
              </a:rPr>
              <a:t>phải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đến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xuất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hiện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đầu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tiên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khác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nhau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là</a:t>
            </a:r>
            <a:r>
              <a:rPr lang="en-US" sz="2800" dirty="0">
                <a:latin typeface="Times New Roman" panose="02020603050405020304" pitchFamily="18" charset="0"/>
                <a:ea typeface="Calibri" panose="020F0502020204030204" pitchFamily="34" charset="0"/>
              </a:rPr>
              <a:t> 5 &lt; 9. </a:t>
            </a:r>
            <a:r>
              <a:rPr lang="en-US" sz="2800" dirty="0" err="1">
                <a:latin typeface="Times New Roman" panose="02020603050405020304" pitchFamily="18" charset="0"/>
                <a:ea typeface="Calibri" panose="020F0502020204030204" pitchFamily="34" charset="0"/>
              </a:rPr>
              <a:t>vậy</a:t>
            </a:r>
            <a:r>
              <a:rPr lang="en-US" sz="2800" dirty="0">
                <a:latin typeface="Times New Roman" panose="02020603050405020304" pitchFamily="18" charset="0"/>
                <a:ea typeface="Calibri" panose="020F0502020204030204" pitchFamily="34" charset="0"/>
              </a:rPr>
              <a:t> 1 035 946 &lt; 1 039 457 .</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389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wheel(4)">
                                      <p:cBhvr>
                                        <p:cTn id="20" dur="2000"/>
                                        <p:tgtEl>
                                          <p:spTgt spid="1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P spid="9"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190501" y="815192"/>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id="{44FEFC55-01D3-4534-B6F8-D72A44C7C33E}"/>
              </a:ext>
            </a:extLst>
          </p:cNvPr>
          <p:cNvSpPr txBox="1"/>
          <p:nvPr/>
        </p:nvSpPr>
        <p:spPr>
          <a:xfrm>
            <a:off x="173411" y="1688924"/>
            <a:ext cx="3689236" cy="661207"/>
          </a:xfrm>
          <a:prstGeom prst="rect">
            <a:avLst/>
          </a:prstGeom>
          <a:noFill/>
        </p:spPr>
        <p:txBody>
          <a:bodyPr wrap="square">
            <a:spAutoFit/>
          </a:bodyPr>
          <a:lstStyle/>
          <a:p>
            <a:pPr algn="just">
              <a:lnSpc>
                <a:spcPct val="150000"/>
              </a:lnSpc>
              <a:spcAft>
                <a:spcPts val="1000"/>
              </a:spcAft>
            </a:pPr>
            <a:r>
              <a:rPr lang="en-US" sz="2800" u="sng" dirty="0">
                <a:solidFill>
                  <a:srgbClr val="0033CC"/>
                </a:solidFill>
                <a:effectLst/>
                <a:latin typeface="Times New Roman" panose="02020603050405020304" pitchFamily="18" charset="0"/>
                <a:ea typeface="Calibri" panose="020F0502020204030204" pitchFamily="34" charset="0"/>
              </a:rPr>
              <a:t>d) </a:t>
            </a:r>
            <a:r>
              <a:rPr lang="en-US" sz="2800" u="sng" dirty="0" err="1">
                <a:solidFill>
                  <a:srgbClr val="0033CC"/>
                </a:solidFill>
                <a:effectLst/>
                <a:latin typeface="Times New Roman" panose="02020603050405020304" pitchFamily="18" charset="0"/>
                <a:ea typeface="Calibri" panose="020F0502020204030204" pitchFamily="34" charset="0"/>
              </a:rPr>
              <a:t>Vận</a:t>
            </a:r>
            <a:r>
              <a:rPr lang="en-US" sz="2800" u="sng" dirty="0">
                <a:solidFill>
                  <a:srgbClr val="0033CC"/>
                </a:solidFill>
                <a:effectLst/>
                <a:latin typeface="Times New Roman" panose="02020603050405020304" pitchFamily="18" charset="0"/>
                <a:ea typeface="Calibri" panose="020F0502020204030204" pitchFamily="34" charset="0"/>
              </a:rPr>
              <a:t> dung: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id="{4BB594D0-6C9D-42AE-AF13-EF2CEE9D65A8}"/>
              </a:ext>
            </a:extLst>
          </p:cNvPr>
          <p:cNvSpPr txBox="1"/>
          <p:nvPr/>
        </p:nvSpPr>
        <p:spPr>
          <a:xfrm>
            <a:off x="3575587" y="1696289"/>
            <a:ext cx="4879299"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35 216098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 8 935 789</a:t>
            </a:r>
            <a:endParaRPr lang="en-US" sz="2800" dirty="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id="{1AF55593-5BBE-4918-8BBB-0DB457A90641}"/>
              </a:ext>
            </a:extLst>
          </p:cNvPr>
          <p:cNvSpPr txBox="1"/>
          <p:nvPr/>
        </p:nvSpPr>
        <p:spPr>
          <a:xfrm>
            <a:off x="3575588" y="2175525"/>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69 098 327</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69 098357</a:t>
            </a:r>
            <a:endParaRPr lang="en-US" sz="2800" dirty="0">
              <a:effectLst/>
              <a:latin typeface="Times New Roman" panose="02020603050405020304" pitchFamily="18" charset="0"/>
              <a:ea typeface="Calibri" panose="020F0502020204030204" pitchFamily="34" charset="0"/>
            </a:endParaRPr>
          </a:p>
        </p:txBody>
      </p:sp>
      <p:sp>
        <p:nvSpPr>
          <p:cNvPr id="10" name="Text Box 3">
            <a:extLst>
              <a:ext uri="{FF2B5EF4-FFF2-40B4-BE49-F238E27FC236}">
                <a16:creationId xmlns:a16="http://schemas.microsoft.com/office/drawing/2014/main"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3" name="TextBox 12">
            <a:extLst>
              <a:ext uri="{FF2B5EF4-FFF2-40B4-BE49-F238E27FC236}">
                <a16:creationId xmlns:a16="http://schemas.microsoft.com/office/drawing/2014/main" id="{C11C496B-3461-40B9-A985-53A13FF9DF24}"/>
              </a:ext>
            </a:extLst>
          </p:cNvPr>
          <p:cNvSpPr txBox="1"/>
          <p:nvPr/>
        </p:nvSpPr>
        <p:spPr>
          <a:xfrm>
            <a:off x="859593" y="3062739"/>
            <a:ext cx="10033693" cy="130753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35 216 098 có tám chữ số và số 8 935 789 có bảy chữ số.</a:t>
            </a:r>
            <a:endParaRPr lang="en-US" sz="28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Vậy 35 216 098 &gt; 8 935 789</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id="{59D628B7-07AA-4289-9A44-141421E9CE53}"/>
              </a:ext>
            </a:extLst>
          </p:cNvPr>
          <p:cNvSpPr txBox="1"/>
          <p:nvPr/>
        </p:nvSpPr>
        <p:spPr>
          <a:xfrm>
            <a:off x="861392" y="4614205"/>
            <a:ext cx="9780104" cy="1815882"/>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b) Do hai số 69 098 327 và 69 098 357 có cùng các chữ số nên ta lần lượt so sánh từng cặp chữ số trên cùng một hàng kể từ trái sang phải cho đến khi xuất hiện cặp chữ số đầu tiên khác nhau là 2 &lt; 7. Vậy 69 098 327 &lt;</a:t>
            </a:r>
            <a:r>
              <a:rPr lang="vi-VN" sz="2800" b="1" dirty="0">
                <a:solidFill>
                  <a:srgbClr val="000000"/>
                </a:solidFill>
                <a:effectLst/>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69 098 357.</a:t>
            </a:r>
            <a:endParaRPr lang="en-US" sz="2800" dirty="0"/>
          </a:p>
        </p:txBody>
      </p:sp>
    </p:spTree>
    <p:extLst>
      <p:ext uri="{BB962C8B-B14F-4D97-AF65-F5344CB8AC3E}">
        <p14:creationId xmlns:p14="http://schemas.microsoft.com/office/powerpoint/2010/main" val="34490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heel(4)">
                                      <p:cBhvr>
                                        <p:cTn id="27" dur="2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9" grpId="0"/>
      <p:bldP spid="8" grpId="0"/>
      <p:bldP spid="9"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6">
            <a:extLst>
              <a:ext uri="{FF2B5EF4-FFF2-40B4-BE49-F238E27FC236}">
                <a16:creationId xmlns:a16="http://schemas.microsoft.com/office/drawing/2014/main" id="{A4B642DC-8039-4075-A3FE-5801DE0469C7}"/>
              </a:ext>
            </a:extLst>
          </p:cNvPr>
          <p:cNvSpPr>
            <a:spLocks noChangeArrowheads="1" noChangeShapeType="1" noTextEdit="1"/>
          </p:cNvSpPr>
          <p:nvPr/>
        </p:nvSpPr>
        <p:spPr bwMode="auto">
          <a:xfrm>
            <a:off x="2292626" y="1347275"/>
            <a:ext cx="6718852" cy="1462186"/>
          </a:xfrm>
          <a:prstGeom prst="rect">
            <a:avLst/>
          </a:prstGeom>
        </p:spPr>
        <p:txBody>
          <a:bodyPr wrap="none" fromWordArt="1">
            <a:prstTxWarp prst="textWave1">
              <a:avLst>
                <a:gd name="adj1" fmla="val 13005"/>
                <a:gd name="adj2" fmla="val 0"/>
              </a:avLst>
            </a:prstTxWarp>
          </a:bodyPr>
          <a:lstStyle/>
          <a:p>
            <a:pPr algn="ct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BÀI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a:t>
            </a: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TẬP HỢP CÁC SỐ TỰ NHIÊN</a:t>
            </a:r>
          </a:p>
          <a:p>
            <a:pPr algn="ct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( 2 TẾT)</a:t>
            </a:r>
          </a:p>
        </p:txBody>
      </p:sp>
      <p:sp>
        <p:nvSpPr>
          <p:cNvPr id="6" name="Text Box 3">
            <a:extLst>
              <a:ext uri="{FF2B5EF4-FFF2-40B4-BE49-F238E27FC236}">
                <a16:creationId xmlns:a16="http://schemas.microsoft.com/office/drawing/2014/main" id="{55EBD6BC-47D4-4DBB-8B77-4380ECABA21B}"/>
              </a:ext>
            </a:extLst>
          </p:cNvPr>
          <p:cNvSpPr txBox="1">
            <a:spLocks noChangeArrowheads="1"/>
          </p:cNvSpPr>
          <p:nvPr/>
        </p:nvSpPr>
        <p:spPr bwMode="auto">
          <a:xfrm>
            <a:off x="1507434" y="4108849"/>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 </a:t>
            </a:r>
            <a:r>
              <a:rPr lang="en-US" altLang="en-US" dirty="0" err="1">
                <a:solidFill>
                  <a:srgbClr val="FF0000"/>
                </a:solidFill>
                <a:latin typeface="Times New Roman" panose="02020603050405020304" pitchFamily="18" charset="0"/>
              </a:rPr>
              <a:t>Biểu</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diễn</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số</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tự</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nhiên</a:t>
            </a:r>
            <a:r>
              <a:rPr lang="en-US" altLang="en-US"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86D30D64-D375-4AA9-8F5A-A63201494A56}"/>
              </a:ext>
            </a:extLst>
          </p:cNvPr>
          <p:cNvSpPr txBox="1">
            <a:spLocks noChangeArrowheads="1"/>
          </p:cNvSpPr>
          <p:nvPr/>
        </p:nvSpPr>
        <p:spPr bwMode="auto">
          <a:xfrm>
            <a:off x="1041952" y="323227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I: </a:t>
            </a:r>
            <a:r>
              <a:rPr lang="en-US" altLang="en-US" sz="4000" dirty="0" err="1">
                <a:solidFill>
                  <a:srgbClr val="0000CC"/>
                </a:solidFill>
                <a:latin typeface="Times New Roman" panose="02020603050405020304" pitchFamily="18" charset="0"/>
              </a:rPr>
              <a:t>Tập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hợp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các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số</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tự</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nhiên</a:t>
            </a:r>
            <a:r>
              <a:rPr lang="en-US" altLang="en-US" sz="4000" dirty="0">
                <a:solidFill>
                  <a:srgbClr val="0000CC"/>
                </a:solidFill>
                <a:latin typeface="Times New Roman" panose="02020603050405020304" pitchFamily="18" charset="0"/>
              </a:rPr>
              <a:t>. </a:t>
            </a:r>
          </a:p>
        </p:txBody>
      </p:sp>
      <p:sp>
        <p:nvSpPr>
          <p:cNvPr id="8" name="Text Box 3">
            <a:extLst>
              <a:ext uri="{FF2B5EF4-FFF2-40B4-BE49-F238E27FC236}">
                <a16:creationId xmlns:a16="http://schemas.microsoft.com/office/drawing/2014/main" id="{8558FF15-F5EB-441E-B854-54235515DC95}"/>
              </a:ext>
            </a:extLst>
          </p:cNvPr>
          <p:cNvSpPr txBox="1">
            <a:spLocks noChangeArrowheads="1"/>
          </p:cNvSpPr>
          <p:nvPr/>
        </p:nvSpPr>
        <p:spPr bwMode="auto">
          <a:xfrm>
            <a:off x="1924878" y="506179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2060"/>
                </a:solidFill>
                <a:latin typeface="Times New Roman" panose="02020603050405020304" pitchFamily="18" charset="0"/>
              </a:rPr>
              <a:t>III. </a:t>
            </a:r>
            <a:r>
              <a:rPr lang="en-US" altLang="en-US" dirty="0">
                <a:solidFill>
                  <a:srgbClr val="002060"/>
                </a:solidFill>
                <a:latin typeface="Times New Roman" panose="02020603050405020304" pitchFamily="18" charset="0"/>
              </a:rPr>
              <a:t>So </a:t>
            </a:r>
            <a:r>
              <a:rPr lang="en-US" altLang="en-US" dirty="0" err="1">
                <a:solidFill>
                  <a:srgbClr val="002060"/>
                </a:solidFill>
                <a:latin typeface="Times New Roman" panose="02020603050405020304" pitchFamily="18" charset="0"/>
              </a:rPr>
              <a:t>sánh</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các</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số</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tự</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nhiên</a:t>
            </a:r>
            <a:r>
              <a:rPr lang="en-US" altLang="en-US" dirty="0">
                <a:solidFill>
                  <a:srgbClr val="002060"/>
                </a:solidFill>
                <a:latin typeface="Times New Roman" panose="02020603050405020304" pitchFamily="18" charset="0"/>
              </a:rPr>
              <a:t>.</a:t>
            </a:r>
          </a:p>
        </p:txBody>
      </p:sp>
    </p:spTree>
    <p:extLst>
      <p:ext uri="{BB962C8B-B14F-4D97-AF65-F5344CB8AC3E}">
        <p14:creationId xmlns:p14="http://schemas.microsoft.com/office/powerpoint/2010/main" val="89427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edg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edge">
                                      <p:cBhvr>
                                        <p:cTn id="22"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BT1 ( SGK - tr 8)</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ở      ,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 b, c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latin typeface="Times New Roman" panose="02020603050405020304" pitchFamily="18" charset="0"/>
                    <a:ea typeface="Calibri" panose="020F0502020204030204" pitchFamily="34" charset="0"/>
                  </a:rPr>
                  <a:t>, a </a:t>
                </a:r>
                <a14:m>
                  <m:oMath xmlns:m="http://schemas.openxmlformats.org/officeDocument/2006/math">
                    <m:r>
                      <a:rPr lang="en-US" sz="2800" i="1" smtClean="0">
                        <a:solidFill>
                          <a:srgbClr val="000000"/>
                        </a:solidFill>
                        <a:latin typeface="Cambria Math" panose="02040503050406030204" pitchFamily="18" charset="0"/>
                        <a:ea typeface="Cambria Math" panose="02040503050406030204" pitchFamily="18" charset="0"/>
                      </a:rPr>
                      <m:t>≠</m:t>
                    </m:r>
                    <m:r>
                      <a:rPr lang="en-US" sz="2800" b="0" i="1" smtClean="0">
                        <a:solidFill>
                          <a:srgbClr val="000000"/>
                        </a:solidFill>
                        <a:latin typeface="Cambria Math" panose="02040503050406030204" pitchFamily="18" charset="0"/>
                        <a:ea typeface="Cambria Math" panose="02040503050406030204" pitchFamily="18" charset="0"/>
                      </a:rPr>
                      <m:t>0:</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9AA36F24-2675-4114-A626-01B4EADA15A5}"/>
                  </a:ext>
                </a:extLst>
              </p:cNvPr>
              <p:cNvSpPr txBox="1">
                <a:spLocks noRot="1" noChangeAspect="1" noMove="1" noResize="1" noEditPoints="1" noAdjustHandles="1" noChangeArrowheads="1" noChangeShapeType="1" noTextEdit="1"/>
              </p:cNvSpPr>
              <p:nvPr/>
            </p:nvSpPr>
            <p:spPr>
              <a:xfrm>
                <a:off x="145774" y="1286902"/>
                <a:ext cx="11926956" cy="661207"/>
              </a:xfrm>
              <a:prstGeom prst="rect">
                <a:avLst/>
              </a:prstGeom>
              <a:blipFill>
                <a:blip r:embed="rId3"/>
                <a:stretch>
                  <a:fillRect l="-1074" b="-24771"/>
                </a:stretch>
              </a:blipFill>
            </p:spPr>
            <p:txBody>
              <a:bodyPr/>
              <a:lstStyle/>
              <a:p>
                <a:r>
                  <a:rPr lang="en-US">
                    <a:noFill/>
                  </a:rPr>
                  <a:t> </a:t>
                </a:r>
              </a:p>
            </p:txBody>
          </p:sp>
        </mc:Fallback>
      </mc:AlternateContent>
      <p:graphicFrame>
        <p:nvGraphicFramePr>
          <p:cNvPr id="8" name="Table 7">
            <a:extLst>
              <a:ext uri="{FF2B5EF4-FFF2-40B4-BE49-F238E27FC236}">
                <a16:creationId xmlns:a16="http://schemas.microsoft.com/office/drawing/2014/main" id="{41381F19-8EB7-461C-9FB1-2953347AF794}"/>
              </a:ext>
            </a:extLst>
          </p:cNvPr>
          <p:cNvGraphicFramePr>
            <a:graphicFrameLocks noGrp="1"/>
          </p:cNvGraphicFramePr>
          <p:nvPr>
            <p:extLst>
              <p:ext uri="{D42A27DB-BD31-4B8C-83A1-F6EECF244321}">
                <p14:modId xmlns:p14="http://schemas.microsoft.com/office/powerpoint/2010/main" val="66416565"/>
              </p:ext>
            </p:extLst>
          </p:nvPr>
        </p:nvGraphicFramePr>
        <p:xfrm>
          <a:off x="233694" y="2345674"/>
          <a:ext cx="11608904" cy="3676650"/>
        </p:xfrm>
        <a:graphic>
          <a:graphicData uri="http://schemas.openxmlformats.org/drawingml/2006/table">
            <a:tbl>
              <a:tblPr firstRow="1" firstCol="1" bandRow="1">
                <a:tableStyleId>{5C22544A-7EE6-4342-B048-85BDC9FD1C3A}</a:tableStyleId>
              </a:tblPr>
              <a:tblGrid>
                <a:gridCol w="8683734">
                  <a:extLst>
                    <a:ext uri="{9D8B030D-6E8A-4147-A177-3AD203B41FA5}">
                      <a16:colId xmlns:a16="http://schemas.microsoft.com/office/drawing/2014/main" val="574345794"/>
                    </a:ext>
                  </a:extLst>
                </a:gridCol>
                <a:gridCol w="2925170">
                  <a:extLst>
                    <a:ext uri="{9D8B030D-6E8A-4147-A177-3AD203B41FA5}">
                      <a16:colId xmlns:a16="http://schemas.microsoft.com/office/drawing/2014/main" val="1079896377"/>
                    </a:ext>
                  </a:extLst>
                </a:gridCol>
              </a:tblGrid>
              <a:tr h="593375">
                <a:tc>
                  <a:txBody>
                    <a:bodyPr/>
                    <a:lstStyle/>
                    <a:p>
                      <a:pPr algn="ctr">
                        <a:lnSpc>
                          <a:spcPct val="150000"/>
                        </a:lnSpc>
                      </a:pPr>
                      <a:r>
                        <a:rPr lang="vi-VN" sz="2800">
                          <a:effectLst/>
                          <a:latin typeface="+mj-lt"/>
                        </a:rPr>
                        <a:t>Tổng</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Số</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127041058"/>
                  </a:ext>
                </a:extLst>
              </a:tr>
              <a:tr h="593375">
                <a:tc>
                  <a:txBody>
                    <a:bodyPr/>
                    <a:lstStyle/>
                    <a:p>
                      <a:pPr algn="ctr">
                        <a:lnSpc>
                          <a:spcPct val="150000"/>
                        </a:lnSpc>
                      </a:pPr>
                      <a:r>
                        <a:rPr lang="vi-VN" sz="2800">
                          <a:effectLst/>
                          <a:latin typeface="+mj-lt"/>
                        </a:rPr>
                        <a:t>2 000 000 + 500 000 + 60 000 + 500 + 90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2 560 590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540574947"/>
                  </a:ext>
                </a:extLst>
              </a:tr>
              <a:tr h="593375">
                <a:tc>
                  <a:txBody>
                    <a:bodyPr/>
                    <a:lstStyle/>
                    <a:p>
                      <a:pPr algn="ctr">
                        <a:lnSpc>
                          <a:spcPct val="150000"/>
                        </a:lnSpc>
                      </a:pPr>
                      <a:r>
                        <a:rPr lang="vi-VN" sz="2800">
                          <a:effectLst/>
                          <a:latin typeface="+mj-lt"/>
                        </a:rPr>
                        <a:t>9 000 000 000 + 50 000 000 + 8 000 000 + 500 000  + 400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1441649094"/>
                  </a:ext>
                </a:extLst>
              </a:tr>
              <a:tr h="684085">
                <a:tc>
                  <a:txBody>
                    <a:bodyPr/>
                    <a:lstStyle/>
                    <a:p>
                      <a:pPr algn="ctr">
                        <a:lnSpc>
                          <a:spcPct val="150000"/>
                        </a:lnSpc>
                      </a:pPr>
                      <a:r>
                        <a:rPr lang="vi-VN" sz="2800">
                          <a:effectLst/>
                          <a:latin typeface="+mj-lt"/>
                        </a:rPr>
                        <a:t>a x 100 + b x 10 + 6</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3033962994"/>
                  </a:ext>
                </a:extLst>
              </a:tr>
              <a:tr h="683786">
                <a:tc>
                  <a:txBody>
                    <a:bodyPr/>
                    <a:lstStyle/>
                    <a:p>
                      <a:pPr algn="ctr">
                        <a:lnSpc>
                          <a:spcPct val="150000"/>
                        </a:lnSpc>
                      </a:pPr>
                      <a:r>
                        <a:rPr lang="vi-VN" sz="2800" dirty="0">
                          <a:effectLst/>
                          <a:latin typeface="+mj-lt"/>
                        </a:rPr>
                        <a:t>a x 100 + 50 + c</a:t>
                      </a: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val="2537059007"/>
                  </a:ext>
                </a:extLst>
              </a:tr>
            </a:tbl>
          </a:graphicData>
        </a:graphic>
      </p:graphicFrame>
      <p:sp>
        <p:nvSpPr>
          <p:cNvPr id="9" name="Rectangle: Rounded Corners 8">
            <a:extLst>
              <a:ext uri="{FF2B5EF4-FFF2-40B4-BE49-F238E27FC236}">
                <a16:creationId xmlns:a16="http://schemas.microsoft.com/office/drawing/2014/main" id="{6E504B90-B62A-4D18-BB08-3C6E18699160}"/>
              </a:ext>
            </a:extLst>
          </p:cNvPr>
          <p:cNvSpPr/>
          <p:nvPr/>
        </p:nvSpPr>
        <p:spPr>
          <a:xfrm>
            <a:off x="6380921" y="154483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t>
            </a:r>
          </a:p>
        </p:txBody>
      </p:sp>
      <p:sp>
        <p:nvSpPr>
          <p:cNvPr id="10" name="Rectangle: Rounded Corners 9">
            <a:extLst>
              <a:ext uri="{FF2B5EF4-FFF2-40B4-BE49-F238E27FC236}">
                <a16:creationId xmlns:a16="http://schemas.microsoft.com/office/drawing/2014/main" id="{B3B60D4B-BAFA-4598-9918-AF9891FF6DC8}"/>
              </a:ext>
            </a:extLst>
          </p:cNvPr>
          <p:cNvSpPr/>
          <p:nvPr/>
        </p:nvSpPr>
        <p:spPr>
          <a:xfrm>
            <a:off x="10204174" y="3836619"/>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1" name="Rectangle: Rounded Corners 10">
            <a:extLst>
              <a:ext uri="{FF2B5EF4-FFF2-40B4-BE49-F238E27FC236}">
                <a16:creationId xmlns:a16="http://schemas.microsoft.com/office/drawing/2014/main" id="{FB217BD1-EED6-4508-ADDE-2F4F6AA482E2}"/>
              </a:ext>
            </a:extLst>
          </p:cNvPr>
          <p:cNvSpPr/>
          <p:nvPr/>
        </p:nvSpPr>
        <p:spPr>
          <a:xfrm>
            <a:off x="10228881" y="4551837"/>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2" name="Rectangle: Rounded Corners 11">
            <a:extLst>
              <a:ext uri="{FF2B5EF4-FFF2-40B4-BE49-F238E27FC236}">
                <a16:creationId xmlns:a16="http://schemas.microsoft.com/office/drawing/2014/main" id="{91DC4FFD-6E7C-468A-BFF9-D4365DD9E364}"/>
              </a:ext>
            </a:extLst>
          </p:cNvPr>
          <p:cNvSpPr/>
          <p:nvPr/>
        </p:nvSpPr>
        <p:spPr>
          <a:xfrm>
            <a:off x="10228881" y="526705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id="{94F72A3B-EA89-46F0-8977-7429CD43206D}"/>
              </a:ext>
            </a:extLst>
          </p:cNvPr>
          <p:cNvSpPr txBox="1"/>
          <p:nvPr/>
        </p:nvSpPr>
        <p:spPr>
          <a:xfrm>
            <a:off x="9082568" y="3660674"/>
            <a:ext cx="2292626" cy="669542"/>
          </a:xfrm>
          <a:prstGeom prst="rect">
            <a:avLst/>
          </a:prstGeom>
          <a:noFill/>
        </p:spPr>
        <p:txBody>
          <a:bodyPr wrap="square">
            <a:spAutoFit/>
          </a:bodyPr>
          <a:lstStyle/>
          <a:p>
            <a:pPr algn="ctr">
              <a:lnSpc>
                <a:spcPct val="150000"/>
              </a:lnSpc>
            </a:pPr>
            <a:r>
              <a:rPr lang="vi-VN" sz="2800" b="1" dirty="0">
                <a:solidFill>
                  <a:srgbClr val="FF0000"/>
                </a:solidFill>
                <a:effectLst/>
                <a:latin typeface="+mj-lt"/>
              </a:rPr>
              <a:t>9 058 500 400</a:t>
            </a:r>
            <a:endParaRPr lang="en-US" sz="2800" b="1" dirty="0">
              <a:solidFill>
                <a:srgbClr val="FF0000"/>
              </a:solidFill>
              <a:effectLst/>
              <a:latin typeface="+mj-l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A64C2CCE-6EEE-4A33-9C07-06D8A475714B}"/>
                  </a:ext>
                </a:extLst>
              </p:cNvPr>
              <p:cNvSpPr txBox="1"/>
              <p:nvPr/>
            </p:nvSpPr>
            <p:spPr>
              <a:xfrm>
                <a:off x="9732732" y="4457486"/>
                <a:ext cx="1300691" cy="53309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solidFill>
                                <a:srgbClr val="FF0000"/>
                              </a:solidFill>
                              <a:effectLst/>
                              <a:latin typeface="Cambria Math" panose="02040503050406030204" pitchFamily="18" charset="0"/>
                            </a:rPr>
                          </m:ctrlPr>
                        </m:accPr>
                        <m:e>
                          <m:r>
                            <a:rPr lang="vi-VN" sz="2800">
                              <a:solidFill>
                                <a:srgbClr val="FF0000"/>
                              </a:solidFill>
                              <a:effectLst/>
                              <a:latin typeface="Cambria Math" panose="02040503050406030204" pitchFamily="18" charset="0"/>
                            </a:rPr>
                            <m:t>𝒂𝒃</m:t>
                          </m:r>
                          <m:r>
                            <a:rPr lang="vi-VN" sz="2800">
                              <a:solidFill>
                                <a:srgbClr val="FF0000"/>
                              </a:solidFill>
                              <a:effectLst/>
                              <a:latin typeface="Cambria Math" panose="02040503050406030204" pitchFamily="18" charset="0"/>
                            </a:rPr>
                            <m:t>𝟔</m:t>
                          </m:r>
                        </m:e>
                      </m:acc>
                    </m:oMath>
                  </m:oMathPara>
                </a14:m>
                <a:endParaRPr lang="en-US" sz="2800" dirty="0"/>
              </a:p>
            </p:txBody>
          </p:sp>
        </mc:Choice>
        <mc:Fallback xmlns="">
          <p:sp>
            <p:nvSpPr>
              <p:cNvPr id="17" name="TextBox 16">
                <a:extLst>
                  <a:ext uri="{FF2B5EF4-FFF2-40B4-BE49-F238E27FC236}">
                    <a16:creationId xmlns:a16="http://schemas.microsoft.com/office/drawing/2014/main" id="{A64C2CCE-6EEE-4A33-9C07-06D8A475714B}"/>
                  </a:ext>
                </a:extLst>
              </p:cNvPr>
              <p:cNvSpPr txBox="1">
                <a:spLocks noRot="1" noChangeAspect="1" noMove="1" noResize="1" noEditPoints="1" noAdjustHandles="1" noChangeArrowheads="1" noChangeShapeType="1" noTextEdit="1"/>
              </p:cNvSpPr>
              <p:nvPr/>
            </p:nvSpPr>
            <p:spPr>
              <a:xfrm>
                <a:off x="9732732" y="4457486"/>
                <a:ext cx="1300691" cy="53309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F66E602B-6E79-45D9-AE40-E8634E8430DD}"/>
                  </a:ext>
                </a:extLst>
              </p:cNvPr>
              <p:cNvSpPr txBox="1"/>
              <p:nvPr/>
            </p:nvSpPr>
            <p:spPr>
              <a:xfrm>
                <a:off x="9713002" y="5159429"/>
                <a:ext cx="1320421" cy="53290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b="1" i="1" smtClean="0">
                              <a:solidFill>
                                <a:srgbClr val="FF0000"/>
                              </a:solidFill>
                              <a:effectLst/>
                              <a:latin typeface="Cambria Math" panose="02040503050406030204" pitchFamily="18" charset="0"/>
                            </a:rPr>
                          </m:ctrlPr>
                        </m:accPr>
                        <m:e>
                          <m:r>
                            <a:rPr lang="vi-VN" sz="2800" b="1" i="1">
                              <a:solidFill>
                                <a:srgbClr val="FF0000"/>
                              </a:solidFill>
                              <a:effectLst/>
                              <a:latin typeface="Cambria Math" panose="02040503050406030204" pitchFamily="18" charset="0"/>
                            </a:rPr>
                            <m:t>𝐚</m:t>
                          </m:r>
                          <m:r>
                            <a:rPr lang="vi-VN" sz="2800" b="1">
                              <a:solidFill>
                                <a:srgbClr val="FF0000"/>
                              </a:solidFill>
                              <a:effectLst/>
                              <a:latin typeface="Cambria Math" panose="02040503050406030204" pitchFamily="18" charset="0"/>
                            </a:rPr>
                            <m:t>𝟓</m:t>
                          </m:r>
                          <m:r>
                            <a:rPr lang="vi-VN" sz="2800" b="1" i="1">
                              <a:solidFill>
                                <a:srgbClr val="FF0000"/>
                              </a:solidFill>
                              <a:effectLst/>
                              <a:latin typeface="Cambria Math" panose="02040503050406030204" pitchFamily="18" charset="0"/>
                            </a:rPr>
                            <m:t>𝒄</m:t>
                          </m:r>
                        </m:e>
                      </m:acc>
                    </m:oMath>
                  </m:oMathPara>
                </a14:m>
                <a:endParaRPr lang="en-US" sz="2800" b="1" dirty="0"/>
              </a:p>
            </p:txBody>
          </p:sp>
        </mc:Choice>
        <mc:Fallback xmlns="">
          <p:sp>
            <p:nvSpPr>
              <p:cNvPr id="19" name="TextBox 18">
                <a:extLst>
                  <a:ext uri="{FF2B5EF4-FFF2-40B4-BE49-F238E27FC236}">
                    <a16:creationId xmlns:a16="http://schemas.microsoft.com/office/drawing/2014/main" id="{F66E602B-6E79-45D9-AE40-E8634E8430DD}"/>
                  </a:ext>
                </a:extLst>
              </p:cNvPr>
              <p:cNvSpPr txBox="1">
                <a:spLocks noRot="1" noChangeAspect="1" noMove="1" noResize="1" noEditPoints="1" noAdjustHandles="1" noChangeArrowheads="1" noChangeShapeType="1" noTextEdit="1"/>
              </p:cNvSpPr>
              <p:nvPr/>
            </p:nvSpPr>
            <p:spPr>
              <a:xfrm>
                <a:off x="9713002" y="5159429"/>
                <a:ext cx="1320421" cy="53290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15388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down)">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wipe(down)">
                                      <p:cBhvr>
                                        <p:cTn id="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0" grpId="1" animBg="1"/>
      <p:bldP spid="11" grpId="0" animBg="1"/>
      <p:bldP spid="11" grpId="1" animBg="1"/>
      <p:bldP spid="12" grpId="0" animBg="1"/>
      <p:bldP spid="12" grpId="1" animBg="1"/>
      <p:bldP spid="15" grpId="0"/>
      <p:bldP spid="17"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7" name="TextBox 6">
            <a:extLst>
              <a:ext uri="{FF2B5EF4-FFF2-40B4-BE49-F238E27FC236}">
                <a16:creationId xmlns:a16="http://schemas.microsoft.com/office/drawing/2014/main"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2</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a:t>
            </a:r>
            <a:r>
              <a:rPr lang="en-US" altLang="en-US" sz="2800" dirty="0" err="1">
                <a:latin typeface="Times New Roman" panose="02020603050405020304" pitchFamily="18" charset="0"/>
                <a:cs typeface="Times New Roman" panose="02020603050405020304" pitchFamily="18" charset="0"/>
              </a:rPr>
              <a:t>i</a:t>
            </a:r>
            <a:r>
              <a:rPr lang="en-US" sz="2800" dirty="0" err="1">
                <a:solidFill>
                  <a:srgbClr val="000000"/>
                </a:solidFill>
                <a:effectLst/>
                <a:latin typeface="Times New Roman" panose="02020603050405020304" pitchFamily="18" charset="0"/>
                <a:ea typeface="Calibri" panose="020F0502020204030204" pitchFamily="34" charset="0"/>
              </a:rPr>
              <a:t>ết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3" name="Rectangle 12">
            <a:extLst>
              <a:ext uri="{FF2B5EF4-FFF2-40B4-BE49-F238E27FC236}">
                <a16:creationId xmlns:a16="http://schemas.microsoft.com/office/drawing/2014/main"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28D23FA8-4E3F-45D8-BF83-B1D83AD00CBF}"/>
              </a:ext>
            </a:extLst>
          </p:cNvPr>
          <p:cNvSpPr txBox="1"/>
          <p:nvPr/>
        </p:nvSpPr>
        <p:spPr>
          <a:xfrm>
            <a:off x="596347" y="1757291"/>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a)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sáu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6" name="TextBox 15">
            <a:extLst>
              <a:ext uri="{FF2B5EF4-FFF2-40B4-BE49-F238E27FC236}">
                <a16:creationId xmlns:a16="http://schemas.microsoft.com/office/drawing/2014/main" id="{19E857E1-C6B5-4362-8CDD-9305B2C2A95E}"/>
              </a:ext>
            </a:extLst>
          </p:cNvPr>
          <p:cNvSpPr txBox="1"/>
          <p:nvPr/>
        </p:nvSpPr>
        <p:spPr>
          <a:xfrm>
            <a:off x="596347" y="2254645"/>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bảy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8" name="TextBox 17">
            <a:extLst>
              <a:ext uri="{FF2B5EF4-FFF2-40B4-BE49-F238E27FC236}">
                <a16:creationId xmlns:a16="http://schemas.microsoft.com/office/drawing/2014/main" id="{83312151-0222-4F58-BEA0-F53372D7C507}"/>
              </a:ext>
            </a:extLst>
          </p:cNvPr>
          <p:cNvSpPr txBox="1"/>
          <p:nvPr/>
        </p:nvSpPr>
        <p:spPr>
          <a:xfrm>
            <a:off x="596347" y="2725034"/>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chẵn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0" name="TextBox 19">
            <a:extLst>
              <a:ext uri="{FF2B5EF4-FFF2-40B4-BE49-F238E27FC236}">
                <a16:creationId xmlns:a16="http://schemas.microsoft.com/office/drawing/2014/main" id="{832DBDB5-C710-4D80-8D12-1558ADB49F69}"/>
              </a:ext>
            </a:extLst>
          </p:cNvPr>
          <p:cNvSpPr txBox="1"/>
          <p:nvPr/>
        </p:nvSpPr>
        <p:spPr>
          <a:xfrm>
            <a:off x="596347" y="3169229"/>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d</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lẽ</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1" name="Text Box 3">
            <a:extLst>
              <a:ext uri="{FF2B5EF4-FFF2-40B4-BE49-F238E27FC236}">
                <a16:creationId xmlns:a16="http://schemas.microsoft.com/office/drawing/2014/main" id="{A1A89765-8EDE-4F6D-A600-02554ED01F19}"/>
              </a:ext>
            </a:extLst>
          </p:cNvPr>
          <p:cNvSpPr txBox="1">
            <a:spLocks noChangeArrowheads="1"/>
          </p:cNvSpPr>
          <p:nvPr/>
        </p:nvSpPr>
        <p:spPr bwMode="auto">
          <a:xfrm>
            <a:off x="4234069" y="3755890"/>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22" name="TextBox 21">
            <a:extLst>
              <a:ext uri="{FF2B5EF4-FFF2-40B4-BE49-F238E27FC236}">
                <a16:creationId xmlns:a16="http://schemas.microsoft.com/office/drawing/2014/main" id="{D789E437-9216-4E84-B3ED-2BB584DFB97D}"/>
              </a:ext>
            </a:extLst>
          </p:cNvPr>
          <p:cNvSpPr txBox="1"/>
          <p:nvPr/>
        </p:nvSpPr>
        <p:spPr>
          <a:xfrm>
            <a:off x="354747" y="4080917"/>
            <a:ext cx="9859618"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tự nhiên lớn nhất có sáu chữ số khác nhau: </a:t>
            </a:r>
            <a:r>
              <a:rPr lang="vi-VN" sz="2800" b="1" dirty="0">
                <a:solidFill>
                  <a:srgbClr val="000000"/>
                </a:solidFill>
                <a:effectLst/>
                <a:latin typeface="Times New Roman" panose="02020603050405020304" pitchFamily="18" charset="0"/>
                <a:ea typeface="Calibri" panose="020F0502020204030204" pitchFamily="34" charset="0"/>
              </a:rPr>
              <a:t>987 654</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id="{C53C735E-C39F-4501-AB10-4E3D3DE1E73F}"/>
              </a:ext>
            </a:extLst>
          </p:cNvPr>
          <p:cNvSpPr txBox="1"/>
          <p:nvPr/>
        </p:nvSpPr>
        <p:spPr>
          <a:xfrm>
            <a:off x="354747" y="4737284"/>
            <a:ext cx="9409045" cy="738664"/>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Số tự nhiên nhỏ nhất có b</a:t>
            </a:r>
            <a:r>
              <a:rPr lang="en-US" sz="2800">
                <a:solidFill>
                  <a:srgbClr val="000000"/>
                </a:solidFill>
                <a:latin typeface="Times New Roman" panose="02020603050405020304" pitchFamily="18" charset="0"/>
                <a:ea typeface="Calibri" panose="020F0502020204030204" pitchFamily="34" charset="0"/>
              </a:rPr>
              <a:t>ảy</a:t>
            </a:r>
            <a:r>
              <a:rPr lang="vi-VN" sz="280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chữ số khác nhau: </a:t>
            </a:r>
            <a:r>
              <a:rPr lang="vi-VN" sz="2800" b="1" dirty="0">
                <a:solidFill>
                  <a:srgbClr val="000000"/>
                </a:solidFill>
                <a:effectLst/>
                <a:latin typeface="Times New Roman" panose="02020603050405020304" pitchFamily="18" charset="0"/>
                <a:ea typeface="Calibri" panose="020F0502020204030204" pitchFamily="34" charset="0"/>
              </a:rPr>
              <a:t>1 023 456</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id="{2E04826E-447B-4C2D-A894-A4C114B8CB6B}"/>
              </a:ext>
            </a:extLst>
          </p:cNvPr>
          <p:cNvSpPr txBox="1"/>
          <p:nvPr/>
        </p:nvSpPr>
        <p:spPr>
          <a:xfrm>
            <a:off x="354747" y="5331273"/>
            <a:ext cx="10522227"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c) Số tự nhiên chẵn lớn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98 765 432</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6" name="TextBox 25">
            <a:extLst>
              <a:ext uri="{FF2B5EF4-FFF2-40B4-BE49-F238E27FC236}">
                <a16:creationId xmlns:a16="http://schemas.microsoft.com/office/drawing/2014/main" id="{0CEE7365-5E41-40FD-A5E3-E16384783E82}"/>
              </a:ext>
            </a:extLst>
          </p:cNvPr>
          <p:cNvSpPr txBox="1"/>
          <p:nvPr/>
        </p:nvSpPr>
        <p:spPr>
          <a:xfrm>
            <a:off x="404190" y="6041970"/>
            <a:ext cx="10243932"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d) Số tự nhiên lẻ nhỏ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10 234 567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9756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wheel(4)">
                                      <p:cBhvr>
                                        <p:cTn id="37" dur="2000"/>
                                        <p:tgtEl>
                                          <p:spTgt spid="2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down)">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4">
                                            <p:txEl>
                                              <p:pRg st="0" end="0"/>
                                            </p:txEl>
                                          </p:spTgt>
                                        </p:tgtEl>
                                        <p:attrNameLst>
                                          <p:attrName>style.visibility</p:attrName>
                                        </p:attrNameLst>
                                      </p:cBhvr>
                                      <p:to>
                                        <p:strVal val="visible"/>
                                      </p:to>
                                    </p:set>
                                    <p:animEffect transition="in" filter="wipe(down)">
                                      <p:cBhvr>
                                        <p:cTn id="52" dur="500"/>
                                        <p:tgtEl>
                                          <p:spTgt spid="2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6">
                                            <p:txEl>
                                              <p:pRg st="0" end="0"/>
                                            </p:txEl>
                                          </p:spTgt>
                                        </p:tgtEl>
                                        <p:attrNameLst>
                                          <p:attrName>style.visibility</p:attrName>
                                        </p:attrNameLst>
                                      </p:cBhvr>
                                      <p:to>
                                        <p:strVal val="visible"/>
                                      </p:to>
                                    </p:set>
                                    <p:animEffect transition="in" filter="wipe(down)">
                                      <p:cBhvr>
                                        <p:cTn id="57"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6" grpId="0"/>
      <p:bldP spid="18" grpId="0"/>
      <p:bldP spid="20" grpId="0"/>
      <p:bldP spid="22"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0C760650-A2D8-4968-BB8E-4B1E9067C53E}"/>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EAEB295C-2D28-4404-B10B-CA4EC513ECA5}"/>
              </a:ext>
            </a:extLst>
          </p:cNvPr>
          <p:cNvSpPr txBox="1">
            <a:spLocks noChangeArrowheads="1"/>
          </p:cNvSpPr>
          <p:nvPr/>
        </p:nvSpPr>
        <p:spPr bwMode="auto">
          <a:xfrm>
            <a:off x="3917673" y="769834"/>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6" name="TextBox 5">
            <a:extLst>
              <a:ext uri="{FF2B5EF4-FFF2-40B4-BE49-F238E27FC236}">
                <a16:creationId xmlns:a16="http://schemas.microsoft.com/office/drawing/2014/main" id="{FB5FCED8-864E-41A9-9EAC-B211CFD191A6}"/>
              </a:ext>
            </a:extLst>
          </p:cNvPr>
          <p:cNvSpPr txBox="1"/>
          <p:nvPr/>
        </p:nvSpPr>
        <p:spPr>
          <a:xfrm>
            <a:off x="145775" y="1195069"/>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6</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hợp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x </a:t>
            </a:r>
            <a:r>
              <a:rPr lang="en-US" sz="2800" dirty="0" err="1">
                <a:solidFill>
                  <a:srgbClr val="000000"/>
                </a:solidFill>
                <a:effectLst/>
                <a:latin typeface="Times New Roman" panose="02020603050405020304" pitchFamily="18" charset="0"/>
                <a:ea typeface="Calibri" panose="020F0502020204030204" pitchFamily="34" charset="0"/>
              </a:rPr>
              <a:t>thoả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mãn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a:t>
            </a:r>
            <a:r>
              <a:rPr lang="en-US" sz="2800" dirty="0" err="1">
                <a:solidFill>
                  <a:srgbClr val="000000"/>
                </a:solidFill>
                <a:latin typeface="Times New Roman" panose="02020603050405020304" pitchFamily="18" charset="0"/>
                <a:ea typeface="Calibri" panose="020F0502020204030204" pitchFamily="34" charset="0"/>
              </a:rPr>
              <a:t>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điều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kiện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sau</a:t>
            </a:r>
            <a:r>
              <a:rPr lang="en-US" sz="2800" dirty="0">
                <a:solidFill>
                  <a:srgbClr val="000000"/>
                </a:solidFill>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3B28DBD-16E8-4034-A730-AAE2B74836A1}"/>
                  </a:ext>
                </a:extLst>
              </p:cNvPr>
              <p:cNvSpPr txBox="1"/>
              <p:nvPr/>
            </p:nvSpPr>
            <p:spPr>
              <a:xfrm>
                <a:off x="1477496" y="1573625"/>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a</a:t>
                </a:r>
                <a:r>
                  <a:rPr lang="en-US" sz="28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≤6.</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73B28DBD-16E8-4034-A730-AAE2B74836A1}"/>
                  </a:ext>
                </a:extLst>
              </p:cNvPr>
              <p:cNvSpPr txBox="1">
                <a:spLocks noRot="1" noChangeAspect="1" noMove="1" noResize="1" noEditPoints="1" noAdjustHandles="1" noChangeArrowheads="1" noChangeShapeType="1" noTextEdit="1"/>
              </p:cNvSpPr>
              <p:nvPr/>
            </p:nvSpPr>
            <p:spPr>
              <a:xfrm>
                <a:off x="1477496" y="1573625"/>
                <a:ext cx="2712119" cy="661207"/>
              </a:xfrm>
              <a:prstGeom prst="rect">
                <a:avLst/>
              </a:prstGeom>
              <a:blipFill>
                <a:blip r:embed="rId3"/>
                <a:stretch>
                  <a:fillRect l="-4494" b="-2477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559C79-F727-4176-A4FD-B907F85991DB}"/>
                  </a:ext>
                </a:extLst>
              </p:cNvPr>
              <p:cNvSpPr txBox="1"/>
              <p:nvPr/>
            </p:nvSpPr>
            <p:spPr>
              <a:xfrm>
                <a:off x="1433085" y="2002709"/>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35 </a:t>
                </a:r>
                <a14:m>
                  <m:oMath xmlns:m="http://schemas.openxmlformats.org/officeDocument/2006/math">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≤39.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8" name="TextBox 7">
                <a:extLst>
                  <a:ext uri="{FF2B5EF4-FFF2-40B4-BE49-F238E27FC236}">
                    <a16:creationId xmlns:a16="http://schemas.microsoft.com/office/drawing/2014/main" id="{00559C79-F727-4176-A4FD-B907F85991DB}"/>
                  </a:ext>
                </a:extLst>
              </p:cNvPr>
              <p:cNvSpPr txBox="1">
                <a:spLocks noRot="1" noChangeAspect="1" noMove="1" noResize="1" noEditPoints="1" noAdjustHandles="1" noChangeArrowheads="1" noChangeShapeType="1" noTextEdit="1"/>
              </p:cNvSpPr>
              <p:nvPr/>
            </p:nvSpPr>
            <p:spPr>
              <a:xfrm>
                <a:off x="1433085" y="2002709"/>
                <a:ext cx="2712119" cy="661207"/>
              </a:xfrm>
              <a:prstGeom prst="rect">
                <a:avLst/>
              </a:prstGeom>
              <a:blipFill>
                <a:blip r:embed="rId4"/>
                <a:stretch>
                  <a:fillRect l="-4494" b="-259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7660C2D-E163-473D-B131-55BACEFE147A}"/>
                  </a:ext>
                </a:extLst>
              </p:cNvPr>
              <p:cNvSpPr txBox="1"/>
              <p:nvPr/>
            </p:nvSpPr>
            <p:spPr>
              <a:xfrm>
                <a:off x="1433085" y="2498467"/>
                <a:ext cx="461850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216 </a:t>
                </a:r>
                <a14:m>
                  <m:oMath xmlns:m="http://schemas.openxmlformats.org/officeDocument/2006/math">
                    <m:r>
                      <a:rPr lang="en-US" sz="2800" i="1" dirty="0" smtClean="0">
                        <a:solidFill>
                          <a:srgbClr val="000000"/>
                        </a:solidFill>
                        <a:latin typeface="Cambria Math" panose="02040503050406030204" pitchFamily="18" charset="0"/>
                        <a:ea typeface="Cambria Math" panose="02040503050406030204" pitchFamily="18" charset="0"/>
                      </a:rPr>
                      <m:t>&lt;</m:t>
                    </m:r>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≤219.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9" name="TextBox 8">
                <a:extLst>
                  <a:ext uri="{FF2B5EF4-FFF2-40B4-BE49-F238E27FC236}">
                    <a16:creationId xmlns:a16="http://schemas.microsoft.com/office/drawing/2014/main" id="{57660C2D-E163-473D-B131-55BACEFE147A}"/>
                  </a:ext>
                </a:extLst>
              </p:cNvPr>
              <p:cNvSpPr txBox="1">
                <a:spLocks noRot="1" noChangeAspect="1" noMove="1" noResize="1" noEditPoints="1" noAdjustHandles="1" noChangeArrowheads="1" noChangeShapeType="1" noTextEdit="1"/>
              </p:cNvSpPr>
              <p:nvPr/>
            </p:nvSpPr>
            <p:spPr>
              <a:xfrm>
                <a:off x="1433085" y="2498467"/>
                <a:ext cx="4618504" cy="661207"/>
              </a:xfrm>
              <a:prstGeom prst="rect">
                <a:avLst/>
              </a:prstGeom>
              <a:blipFill>
                <a:blip r:embed="rId5"/>
                <a:stretch>
                  <a:fillRect l="-2639" b="-25926"/>
                </a:stretch>
              </a:blipFill>
            </p:spPr>
            <p:txBody>
              <a:bodyPr/>
              <a:lstStyle/>
              <a:p>
                <a:r>
                  <a:rPr lang="en-US">
                    <a:noFill/>
                  </a:rPr>
                  <a:t> </a:t>
                </a:r>
              </a:p>
            </p:txBody>
          </p:sp>
        </mc:Fallback>
      </mc:AlternateContent>
      <p:sp>
        <p:nvSpPr>
          <p:cNvPr id="10" name="Text Box 3">
            <a:extLst>
              <a:ext uri="{FF2B5EF4-FFF2-40B4-BE49-F238E27FC236}">
                <a16:creationId xmlns:a16="http://schemas.microsoft.com/office/drawing/2014/main" id="{C8D6E75D-34E8-4524-88BC-9504850A4C56}"/>
              </a:ext>
            </a:extLst>
          </p:cNvPr>
          <p:cNvSpPr txBox="1">
            <a:spLocks noChangeArrowheads="1"/>
          </p:cNvSpPr>
          <p:nvPr/>
        </p:nvSpPr>
        <p:spPr bwMode="auto">
          <a:xfrm>
            <a:off x="3420361" y="307592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A20BC483-BDCB-40BD-BDD2-F31640973DBB}"/>
              </a:ext>
            </a:extLst>
          </p:cNvPr>
          <p:cNvSpPr txBox="1"/>
          <p:nvPr/>
        </p:nvSpPr>
        <p:spPr>
          <a:xfrm>
            <a:off x="1265606" y="3501885"/>
            <a:ext cx="8511459"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Gọi A là tập hợp các số tự nhiên x thỏa mãn x ≤ 6</a:t>
            </a:r>
            <a:r>
              <a:rPr lang="en-US" sz="2600" dirty="0">
                <a:solidFill>
                  <a:srgbClr val="000000"/>
                </a:solidFill>
                <a:effectLst/>
                <a:latin typeface="Times New Roman" panose="02020603050405020304" pitchFamily="18" charset="0"/>
                <a:ea typeface="Calibri" panose="020F0502020204030204" pitchFamily="34" charset="0"/>
              </a:rPr>
              <a:t>.</a:t>
            </a:r>
            <a:r>
              <a:rPr lang="vi-VN" sz="2600" dirty="0">
                <a:solidFill>
                  <a:srgbClr val="000000"/>
                </a:solidFill>
                <a:effectLst/>
                <a:latin typeface="Times New Roman" panose="02020603050405020304" pitchFamily="18" charset="0"/>
                <a:ea typeface="Calibri" panose="020F0502020204030204" pitchFamily="34" charset="0"/>
              </a:rPr>
              <a:t>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A = {0; 1; 2; 3; 4; 5;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id="{88186251-A1D9-4B8D-8915-1F637A6CC0C3}"/>
              </a:ext>
            </a:extLst>
          </p:cNvPr>
          <p:cNvSpPr txBox="1"/>
          <p:nvPr/>
        </p:nvSpPr>
        <p:spPr>
          <a:xfrm>
            <a:off x="1265608" y="446852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Gọi B là tập hợp các số tự nhiên x thỏa mãn 35 ≤ x ≤ 39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B = {35; 36; 37; 38; 39}</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8" name="TextBox 17">
            <a:extLst>
              <a:ext uri="{FF2B5EF4-FFF2-40B4-BE49-F238E27FC236}">
                <a16:creationId xmlns:a16="http://schemas.microsoft.com/office/drawing/2014/main" id="{618A72CD-E4F6-4479-BFD8-A9D620B10467}"/>
              </a:ext>
            </a:extLst>
          </p:cNvPr>
          <p:cNvSpPr txBox="1"/>
          <p:nvPr/>
        </p:nvSpPr>
        <p:spPr>
          <a:xfrm>
            <a:off x="1228186" y="550314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c) Gọi C là tập hợp các số tự nhiên x thỏa mãn 216 &lt; x ≤ 219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C = {217; 218; 219}.</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4788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wheel(4)">
                                      <p:cBhvr>
                                        <p:cTn id="21" dur="2000"/>
                                        <p:tgtEl>
                                          <p:spTgt spid="10">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1000"/>
                                        <p:tgtEl>
                                          <p:spTgt spid="18"/>
                                        </p:tgtEl>
                                      </p:cBhvr>
                                    </p:animEffect>
                                    <p:anim calcmode="lin" valueType="num">
                                      <p:cBhvr>
                                        <p:cTn id="41" dur="1000" fill="hold"/>
                                        <p:tgtEl>
                                          <p:spTgt spid="18"/>
                                        </p:tgtEl>
                                        <p:attrNameLst>
                                          <p:attrName>ppt_x</p:attrName>
                                        </p:attrNameLst>
                                      </p:cBhvr>
                                      <p:tavLst>
                                        <p:tav tm="0">
                                          <p:val>
                                            <p:strVal val="#ppt_x"/>
                                          </p:val>
                                        </p:tav>
                                        <p:tav tm="100000">
                                          <p:val>
                                            <p:strVal val="#ppt_x"/>
                                          </p:val>
                                        </p:tav>
                                      </p:tavLst>
                                    </p:anim>
                                    <p:anim calcmode="lin" valueType="num">
                                      <p:cBhvr>
                                        <p:cTn id="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4" grpId="0"/>
      <p:bldP spid="16"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a:extLst>
              <a:ext uri="{FF2B5EF4-FFF2-40B4-BE49-F238E27FC236}">
                <a16:creationId xmlns:a16="http://schemas.microsoft.com/office/drawing/2014/main" id="{83105C38-A5A5-4FE8-9BA4-EE4B96BD1D7A}"/>
              </a:ext>
            </a:extLst>
          </p:cNvPr>
          <p:cNvSpPr txBox="1">
            <a:spLocks noChangeArrowheads="1"/>
          </p:cNvSpPr>
          <p:nvPr/>
        </p:nvSpPr>
        <p:spPr bwMode="auto">
          <a:xfrm>
            <a:off x="1144449" y="59493"/>
            <a:ext cx="825134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3000" dirty="0" err="1">
                <a:solidFill>
                  <a:srgbClr val="002060"/>
                </a:solidFill>
                <a:latin typeface="Times New Roman" panose="02020603050405020304" pitchFamily="18" charset="0"/>
              </a:rPr>
              <a:t>Cô</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có</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bảng</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ghi</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dân</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của</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một</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tỉnh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thành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phố</a:t>
            </a:r>
            <a:r>
              <a:rPr lang="en-US" altLang="en-US" sz="3000" dirty="0">
                <a:solidFill>
                  <a:srgbClr val="002060"/>
                </a:solidFill>
                <a:latin typeface="Times New Roman" panose="02020603050405020304" pitchFamily="18" charset="0"/>
              </a:rPr>
              <a:t> ở </a:t>
            </a:r>
            <a:r>
              <a:rPr lang="en-US" altLang="en-US" sz="3000" dirty="0" err="1">
                <a:solidFill>
                  <a:srgbClr val="002060"/>
                </a:solidFill>
                <a:latin typeface="Times New Roman" panose="02020603050405020304" pitchFamily="18" charset="0"/>
              </a:rPr>
              <a:t>nước</a:t>
            </a:r>
            <a:r>
              <a:rPr lang="en-US" altLang="en-US" sz="3000" dirty="0">
                <a:solidFill>
                  <a:srgbClr val="002060"/>
                </a:solidFill>
                <a:latin typeface="Times New Roman" panose="02020603050405020304" pitchFamily="18" charset="0"/>
              </a:rPr>
              <a:t> ta </a:t>
            </a:r>
            <a:r>
              <a:rPr lang="en-US" altLang="en-US" sz="3000" dirty="0" err="1">
                <a:solidFill>
                  <a:srgbClr val="002060"/>
                </a:solidFill>
                <a:latin typeface="Times New Roman" panose="02020603050405020304" pitchFamily="18" charset="0"/>
              </a:rPr>
              <a:t>năm</a:t>
            </a:r>
            <a:r>
              <a:rPr lang="en-US" altLang="en-US" sz="3000" dirty="0">
                <a:solidFill>
                  <a:srgbClr val="002060"/>
                </a:solidFill>
                <a:latin typeface="Times New Roman" panose="02020603050405020304" pitchFamily="18" charset="0"/>
              </a:rPr>
              <a:t> 2019. </a:t>
            </a:r>
          </a:p>
        </p:txBody>
      </p:sp>
      <p:graphicFrame>
        <p:nvGraphicFramePr>
          <p:cNvPr id="2" name="Table 2">
            <a:extLst>
              <a:ext uri="{FF2B5EF4-FFF2-40B4-BE49-F238E27FC236}">
                <a16:creationId xmlns:a16="http://schemas.microsoft.com/office/drawing/2014/main" id="{37AAEF55-A5C2-4B30-9A71-5B93E0439223}"/>
              </a:ext>
            </a:extLst>
          </p:cNvPr>
          <p:cNvGraphicFramePr>
            <a:graphicFrameLocks noGrp="1"/>
          </p:cNvGraphicFramePr>
          <p:nvPr>
            <p:extLst>
              <p:ext uri="{D42A27DB-BD31-4B8C-83A1-F6EECF244321}">
                <p14:modId xmlns:p14="http://schemas.microsoft.com/office/powerpoint/2010/main" val="806536093"/>
              </p:ext>
            </p:extLst>
          </p:nvPr>
        </p:nvGraphicFramePr>
        <p:xfrm>
          <a:off x="1961322" y="1139989"/>
          <a:ext cx="8198678" cy="3108960"/>
        </p:xfrm>
        <a:graphic>
          <a:graphicData uri="http://schemas.openxmlformats.org/drawingml/2006/table">
            <a:tbl>
              <a:tblPr firstRow="1" bandRow="1">
                <a:tableStyleId>{85BE263C-DBD7-4A20-BB59-AAB30ACAA65A}</a:tableStyleId>
              </a:tblPr>
              <a:tblGrid>
                <a:gridCol w="3644348">
                  <a:extLst>
                    <a:ext uri="{9D8B030D-6E8A-4147-A177-3AD203B41FA5}">
                      <a16:colId xmlns:a16="http://schemas.microsoft.com/office/drawing/2014/main" val="105574502"/>
                    </a:ext>
                  </a:extLst>
                </a:gridCol>
                <a:gridCol w="4554330">
                  <a:extLst>
                    <a:ext uri="{9D8B030D-6E8A-4147-A177-3AD203B41FA5}">
                      <a16:colId xmlns:a16="http://schemas.microsoft.com/office/drawing/2014/main" val="3449492426"/>
                    </a:ext>
                  </a:extLst>
                </a:gridCol>
              </a:tblGrid>
              <a:tr h="370840">
                <a:tc>
                  <a:txBody>
                    <a:bodyPr/>
                    <a:lstStyle/>
                    <a:p>
                      <a:pPr algn="ctr"/>
                      <a:r>
                        <a:rPr lang="en-US" sz="2800" dirty="0" err="1">
                          <a:latin typeface="Times New Roman" panose="02020603050405020304" pitchFamily="18" charset="0"/>
                          <a:cs typeface="Times New Roman" panose="02020603050405020304" pitchFamily="18" charset="0"/>
                        </a:rPr>
                        <a:t>Tỉnh</a:t>
                      </a:r>
                      <a:r>
                        <a:rPr lang="en-US" sz="2800" dirty="0"/>
                        <a:t> , </a:t>
                      </a:r>
                      <a:r>
                        <a:rPr lang="en-US" sz="2800" dirty="0" err="1"/>
                        <a:t>thành</a:t>
                      </a:r>
                      <a:r>
                        <a:rPr lang="en-US" sz="2800" dirty="0"/>
                        <a:t> </a:t>
                      </a:r>
                      <a:r>
                        <a:rPr lang="en-US" sz="2800" dirty="0" err="1"/>
                        <a:t>phố</a:t>
                      </a:r>
                      <a:endParaRPr lang="en-US" sz="2800" dirty="0"/>
                    </a:p>
                  </a:txBody>
                  <a:tcPr/>
                </a:tc>
                <a:tc>
                  <a:txBody>
                    <a:bodyPr/>
                    <a:lstStyle/>
                    <a:p>
                      <a:pPr algn="ctr"/>
                      <a:r>
                        <a:rPr lang="en-US" sz="2800" dirty="0" err="1"/>
                        <a:t>Dân</a:t>
                      </a:r>
                      <a:r>
                        <a:rPr lang="en-US" sz="2800" dirty="0"/>
                        <a:t> </a:t>
                      </a:r>
                      <a:r>
                        <a:rPr lang="en-US" sz="2800" dirty="0" err="1"/>
                        <a:t>số</a:t>
                      </a:r>
                      <a:r>
                        <a:rPr lang="en-US" sz="2800" dirty="0"/>
                        <a:t>( </a:t>
                      </a:r>
                      <a:r>
                        <a:rPr lang="en-US" sz="2800" dirty="0" err="1"/>
                        <a:t>đơn</a:t>
                      </a:r>
                      <a:r>
                        <a:rPr lang="en-US" sz="2800" dirty="0"/>
                        <a:t> </a:t>
                      </a:r>
                      <a:r>
                        <a:rPr lang="en-US" sz="2800" dirty="0" err="1"/>
                        <a:t>vị</a:t>
                      </a:r>
                      <a:r>
                        <a:rPr lang="en-US" sz="2800" dirty="0"/>
                        <a:t> </a:t>
                      </a:r>
                      <a:r>
                        <a:rPr lang="en-US" sz="2800" dirty="0" err="1"/>
                        <a:t>tính</a:t>
                      </a:r>
                      <a:r>
                        <a:rPr lang="en-US" sz="2800" dirty="0"/>
                        <a:t>: </a:t>
                      </a:r>
                      <a:r>
                        <a:rPr lang="en-US" sz="2800" dirty="0" err="1"/>
                        <a:t>Người</a:t>
                      </a:r>
                      <a:r>
                        <a:rPr lang="en-US" sz="2800" dirty="0"/>
                        <a:t>)</a:t>
                      </a:r>
                    </a:p>
                  </a:txBody>
                  <a:tcPr/>
                </a:tc>
                <a:extLst>
                  <a:ext uri="{0D108BD9-81ED-4DB2-BD59-A6C34878D82A}">
                    <a16:rowId xmlns:a16="http://schemas.microsoft.com/office/drawing/2014/main" val="1291393156"/>
                  </a:ext>
                </a:extLst>
              </a:tr>
              <a:tr h="370840">
                <a:tc>
                  <a:txBody>
                    <a:bodyPr/>
                    <a:lstStyle/>
                    <a:p>
                      <a:pPr algn="ctr"/>
                      <a:r>
                        <a:rPr lang="en-US" sz="2800" dirty="0" err="1"/>
                        <a:t>Cà</a:t>
                      </a:r>
                      <a:r>
                        <a:rPr lang="en-US" sz="2800" dirty="0"/>
                        <a:t> </a:t>
                      </a:r>
                      <a:r>
                        <a:rPr lang="en-US" sz="2800" dirty="0" err="1"/>
                        <a:t>mau</a:t>
                      </a:r>
                      <a:endParaRPr lang="en-US" sz="2800" dirty="0"/>
                    </a:p>
                  </a:txBody>
                  <a:tcPr/>
                </a:tc>
                <a:tc>
                  <a:txBody>
                    <a:bodyPr/>
                    <a:lstStyle/>
                    <a:p>
                      <a:pPr algn="ctr"/>
                      <a:r>
                        <a:rPr lang="en-US" sz="2800" dirty="0"/>
                        <a:t>1 194 300</a:t>
                      </a:r>
                    </a:p>
                  </a:txBody>
                  <a:tcPr/>
                </a:tc>
                <a:extLst>
                  <a:ext uri="{0D108BD9-81ED-4DB2-BD59-A6C34878D82A}">
                    <a16:rowId xmlns:a16="http://schemas.microsoft.com/office/drawing/2014/main" val="983277669"/>
                  </a:ext>
                </a:extLst>
              </a:tr>
              <a:tr h="370840">
                <a:tc>
                  <a:txBody>
                    <a:bodyPr/>
                    <a:lstStyle/>
                    <a:p>
                      <a:pPr algn="ctr"/>
                      <a:r>
                        <a:rPr lang="en-US" sz="2800" dirty="0"/>
                        <a:t>Gia </a:t>
                      </a:r>
                      <a:r>
                        <a:rPr lang="en-US" sz="2800" dirty="0" err="1"/>
                        <a:t>lai</a:t>
                      </a:r>
                      <a:endParaRPr lang="en-US" sz="2800" dirty="0"/>
                    </a:p>
                  </a:txBody>
                  <a:tcPr/>
                </a:tc>
                <a:tc>
                  <a:txBody>
                    <a:bodyPr/>
                    <a:lstStyle/>
                    <a:p>
                      <a:pPr algn="ctr"/>
                      <a:r>
                        <a:rPr lang="en-US" sz="2800" dirty="0"/>
                        <a:t>1 520 200</a:t>
                      </a:r>
                    </a:p>
                  </a:txBody>
                  <a:tcPr/>
                </a:tc>
                <a:extLst>
                  <a:ext uri="{0D108BD9-81ED-4DB2-BD59-A6C34878D82A}">
                    <a16:rowId xmlns:a16="http://schemas.microsoft.com/office/drawing/2014/main" val="2675486705"/>
                  </a:ext>
                </a:extLst>
              </a:tr>
              <a:tr h="370840">
                <a:tc>
                  <a:txBody>
                    <a:bodyPr/>
                    <a:lstStyle/>
                    <a:p>
                      <a:pPr algn="ctr"/>
                      <a:r>
                        <a:rPr lang="en-US" sz="2800" dirty="0" err="1"/>
                        <a:t>Hà</a:t>
                      </a:r>
                      <a:r>
                        <a:rPr lang="en-US" sz="2800" dirty="0"/>
                        <a:t> </a:t>
                      </a:r>
                      <a:r>
                        <a:rPr lang="en-US" sz="2800" dirty="0" err="1"/>
                        <a:t>Nội</a:t>
                      </a:r>
                      <a:endParaRPr lang="en-US" sz="2800" dirty="0"/>
                    </a:p>
                  </a:txBody>
                  <a:tcPr/>
                </a:tc>
                <a:tc>
                  <a:txBody>
                    <a:bodyPr/>
                    <a:lstStyle/>
                    <a:p>
                      <a:pPr algn="ctr"/>
                      <a:r>
                        <a:rPr lang="en-US" sz="2800" dirty="0"/>
                        <a:t>8 093 900</a:t>
                      </a:r>
                    </a:p>
                  </a:txBody>
                  <a:tcPr/>
                </a:tc>
                <a:extLst>
                  <a:ext uri="{0D108BD9-81ED-4DB2-BD59-A6C34878D82A}">
                    <a16:rowId xmlns:a16="http://schemas.microsoft.com/office/drawing/2014/main" val="637550565"/>
                  </a:ext>
                </a:extLst>
              </a:tr>
              <a:tr h="370840">
                <a:tc>
                  <a:txBody>
                    <a:bodyPr/>
                    <a:lstStyle/>
                    <a:p>
                      <a:pPr algn="ctr"/>
                      <a:r>
                        <a:rPr lang="en-US" sz="2800" dirty="0" err="1"/>
                        <a:t>Nghệ</a:t>
                      </a:r>
                      <a:r>
                        <a:rPr lang="en-US" sz="2800" dirty="0"/>
                        <a:t> An</a:t>
                      </a:r>
                    </a:p>
                  </a:txBody>
                  <a:tcPr/>
                </a:tc>
                <a:tc>
                  <a:txBody>
                    <a:bodyPr/>
                    <a:lstStyle/>
                    <a:p>
                      <a:pPr algn="ctr"/>
                      <a:r>
                        <a:rPr lang="en-US" sz="2800" dirty="0"/>
                        <a:t>3 337 200</a:t>
                      </a:r>
                    </a:p>
                  </a:txBody>
                  <a:tcPr/>
                </a:tc>
                <a:extLst>
                  <a:ext uri="{0D108BD9-81ED-4DB2-BD59-A6C34878D82A}">
                    <a16:rowId xmlns:a16="http://schemas.microsoft.com/office/drawing/2014/main" val="2483925690"/>
                  </a:ext>
                </a:extLst>
              </a:tr>
              <a:tr h="370840">
                <a:tc>
                  <a:txBody>
                    <a:bodyPr/>
                    <a:lstStyle/>
                    <a:p>
                      <a:pPr algn="ctr"/>
                      <a:r>
                        <a:rPr lang="en-US" sz="2800" dirty="0"/>
                        <a:t>TP. </a:t>
                      </a:r>
                      <a:r>
                        <a:rPr lang="en-US" sz="2800" dirty="0" err="1"/>
                        <a:t>Hồ</a:t>
                      </a:r>
                      <a:r>
                        <a:rPr lang="en-US" sz="2800" dirty="0"/>
                        <a:t> </a:t>
                      </a:r>
                      <a:r>
                        <a:rPr lang="en-US" sz="2800" dirty="0" err="1"/>
                        <a:t>Chí</a:t>
                      </a:r>
                      <a:r>
                        <a:rPr lang="en-US" sz="2800" dirty="0"/>
                        <a:t> Minh</a:t>
                      </a:r>
                    </a:p>
                  </a:txBody>
                  <a:tcPr/>
                </a:tc>
                <a:tc>
                  <a:txBody>
                    <a:bodyPr/>
                    <a:lstStyle/>
                    <a:p>
                      <a:pPr algn="ctr"/>
                      <a:r>
                        <a:rPr lang="en-US" sz="2800" dirty="0"/>
                        <a:t>9 038 600</a:t>
                      </a:r>
                    </a:p>
                  </a:txBody>
                  <a:tcPr/>
                </a:tc>
                <a:extLst>
                  <a:ext uri="{0D108BD9-81ED-4DB2-BD59-A6C34878D82A}">
                    <a16:rowId xmlns:a16="http://schemas.microsoft.com/office/drawing/2014/main" val="2215694250"/>
                  </a:ext>
                </a:extLst>
              </a:tr>
            </a:tbl>
          </a:graphicData>
        </a:graphic>
      </p:graphicFrame>
      <p:sp>
        <p:nvSpPr>
          <p:cNvPr id="7" name="AutoShape 25">
            <a:extLst>
              <a:ext uri="{FF2B5EF4-FFF2-40B4-BE49-F238E27FC236}">
                <a16:creationId xmlns:a16="http://schemas.microsoft.com/office/drawing/2014/main" id="{8D94FB0D-F711-455C-AFDB-C79566C0FEA4}"/>
              </a:ext>
            </a:extLst>
          </p:cNvPr>
          <p:cNvSpPr>
            <a:spLocks noChangeArrowheads="1"/>
          </p:cNvSpPr>
          <p:nvPr/>
        </p:nvSpPr>
        <p:spPr bwMode="auto">
          <a:xfrm>
            <a:off x="3589029" y="4313782"/>
            <a:ext cx="8198678" cy="1583435"/>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hãy</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đọc dân số tương ứng ở mỗi tỉnh </a:t>
            </a:r>
            <a:r>
              <a:rPr lang="en-US" sz="2600" dirty="0" err="1">
                <a:latin typeface="Times New Roman" panose="02020603050405020304" pitchFamily="18" charset="0"/>
                <a:cs typeface="Times New Roman" panose="02020603050405020304" pitchFamily="18" charset="0"/>
              </a:rPr>
              <a:t>trên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alt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614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heel(4)">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a:extLst>
              <a:ext uri="{FF2B5EF4-FFF2-40B4-BE49-F238E27FC236}">
                <a16:creationId xmlns:a16="http://schemas.microsoft.com/office/drawing/2014/main" id="{A992DCC2-2D5E-4FF9-B7B9-61B6CCCB6876}"/>
              </a:ext>
            </a:extLst>
          </p:cNvPr>
          <p:cNvSpPr/>
          <p:nvPr/>
        </p:nvSpPr>
        <p:spPr>
          <a:xfrm>
            <a:off x="5010473" y="5181913"/>
            <a:ext cx="646408" cy="57967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AA1F8F97-64A4-4211-BABB-2B176B65D788}"/>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2B4C654-FB81-4DFD-911A-C37D3F32B598}"/>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2E6FEE39-F699-431D-9474-A9692B8938B0}"/>
                  </a:ext>
                </a:extLst>
              </p:cNvPr>
              <p:cNvSpPr txBox="1">
                <a:spLocks noChangeArrowheads="1"/>
              </p:cNvSpPr>
              <p:nvPr/>
            </p:nvSpPr>
            <p:spPr bwMode="auto">
              <a:xfrm>
                <a:off x="0" y="1294558"/>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2E6FEE39-F699-431D-9474-A9692B8938B0}"/>
                  </a:ext>
                </a:extLst>
              </p:cNvPr>
              <p:cNvSpPr txBox="1">
                <a:spLocks noRot="1" noChangeAspect="1" noMove="1" noResize="1" noEditPoints="1" noAdjustHandles="1" noChangeArrowheads="1" noChangeShapeType="1" noTextEdit="1"/>
              </p:cNvSpPr>
              <p:nvPr/>
            </p:nvSpPr>
            <p:spPr bwMode="auto">
              <a:xfrm>
                <a:off x="0" y="1294558"/>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BAADCF0B-04A4-45D8-9833-D597E3F7D980}"/>
              </a:ext>
            </a:extLst>
          </p:cNvPr>
          <p:cNvSpPr txBox="1">
            <a:spLocks noChangeArrowheads="1"/>
          </p:cNvSpPr>
          <p:nvPr/>
        </p:nvSpPr>
        <p:spPr bwMode="auto">
          <a:xfrm>
            <a:off x="-51663" y="1924180"/>
            <a:ext cx="8803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Khái</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niệm</a:t>
            </a:r>
            <a:r>
              <a:rPr lang="en-US" altLang="en-US" sz="2800" dirty="0">
                <a:solidFill>
                  <a:srgbClr val="0033CC"/>
                </a:solidFill>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0, 1, 2, 3, 4…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p>
        </p:txBody>
      </p:sp>
      <p:sp>
        <p:nvSpPr>
          <p:cNvPr id="8" name="Text Box 3">
            <a:extLst>
              <a:ext uri="{FF2B5EF4-FFF2-40B4-BE49-F238E27FC236}">
                <a16:creationId xmlns:a16="http://schemas.microsoft.com/office/drawing/2014/main" id="{1F069B81-AD2B-43F6-AC79-A62BF62388CB}"/>
              </a:ext>
            </a:extLst>
          </p:cNvPr>
          <p:cNvSpPr txBox="1">
            <a:spLocks noChangeArrowheads="1"/>
          </p:cNvSpPr>
          <p:nvPr/>
        </p:nvSpPr>
        <p:spPr bwMode="auto">
          <a:xfrm>
            <a:off x="-190500" y="2241536"/>
            <a:ext cx="1160823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kí</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a:solidFill>
                  <a:srgbClr val="FF0000"/>
                </a:solidFill>
                <a:latin typeface="Times New Roman" panose="02020603050405020304" pitchFamily="18" charset="0"/>
              </a:rPr>
              <a:t>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tức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N = { 0; 1; 2; 3; 4…}. </a:t>
            </a:r>
          </a:p>
        </p:txBody>
      </p:sp>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FC61A38C-E4B5-4762-9397-5192721BB052}"/>
                  </a:ext>
                </a:extLst>
              </p:cNvPr>
              <p:cNvSpPr txBox="1">
                <a:spLocks noChangeArrowheads="1"/>
              </p:cNvSpPr>
              <p:nvPr/>
            </p:nvSpPr>
            <p:spPr bwMode="auto">
              <a:xfrm>
                <a:off x="165960" y="2733345"/>
                <a:ext cx="1160823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4000" dirty="0">
                    <a:solidFill>
                      <a:srgbClr val="0000CC"/>
                    </a:solidFill>
                    <a:latin typeface="Times New Roman" panose="02020603050405020304" pitchFamily="18" charset="0"/>
                  </a:rPr>
                  <a:t> </a:t>
                </a:r>
                <a:r>
                  <a:rPr lang="vi-VN" sz="2800" dirty="0">
                    <a:latin typeface="+mj-lt"/>
                  </a:rPr>
                  <a:t>Tập hợp các số tự nhiên </a:t>
                </a:r>
                <a:r>
                  <a:rPr lang="vi-VN" sz="2800" dirty="0">
                    <a:solidFill>
                      <a:srgbClr val="FF0000"/>
                    </a:solidFill>
                    <a:latin typeface="+mj-lt"/>
                  </a:rPr>
                  <a:t>khác 0 </a:t>
                </a:r>
                <a:r>
                  <a:rPr lang="vi-VN" sz="2800" dirty="0">
                    <a:latin typeface="+mj-lt"/>
                  </a:rPr>
                  <a:t>được kí hiệu là </a:t>
                </a:r>
                <a14:m>
                  <m:oMath xmlns:m="http://schemas.openxmlformats.org/officeDocument/2006/math">
                    <m:r>
                      <a:rPr lang="vi-VN" sz="2800" b="1" i="1" smtClean="0">
                        <a:solidFill>
                          <a:srgbClr val="FF0000"/>
                        </a:solidFill>
                        <a:latin typeface="Cambria Math" panose="02040503050406030204" pitchFamily="18" charset="0"/>
                      </a:rPr>
                      <m:t>ℕ</m:t>
                    </m:r>
                  </m:oMath>
                </a14:m>
                <a:r>
                  <a:rPr lang="vi-VN" sz="2800" b="1" baseline="30000" dirty="0">
                    <a:solidFill>
                      <a:srgbClr val="FF0000"/>
                    </a:solidFill>
                    <a:latin typeface="+mj-lt"/>
                  </a:rPr>
                  <a:t>*</a:t>
                </a:r>
                <a:r>
                  <a:rPr lang="vi-VN" sz="2800" dirty="0">
                    <a:latin typeface="+mj-lt"/>
                  </a:rPr>
                  <a:t>, tức </a:t>
                </a:r>
                <a:r>
                  <a:rPr lang="vi-VN" sz="2800" b="1" dirty="0">
                    <a:latin typeface="+mj-lt"/>
                  </a:rPr>
                  <a:t>N</a:t>
                </a:r>
                <a:r>
                  <a:rPr lang="vi-VN" sz="2800" b="1" baseline="30000" dirty="0">
                    <a:latin typeface="+mj-lt"/>
                  </a:rPr>
                  <a:t>*</a:t>
                </a:r>
                <a:r>
                  <a:rPr lang="vi-VN" sz="2800" b="1" dirty="0">
                    <a:latin typeface="+mj-lt"/>
                  </a:rPr>
                  <a:t> = { 1; 2; 3; 4; ...}.</a:t>
                </a:r>
                <a:endParaRPr lang="en-US" altLang="en-US" sz="2800" dirty="0">
                  <a:latin typeface="+mj-lt"/>
                </a:endParaRPr>
              </a:p>
            </p:txBody>
          </p:sp>
        </mc:Choice>
        <mc:Fallback xmlns="">
          <p:sp>
            <p:nvSpPr>
              <p:cNvPr id="9" name="Text Box 3">
                <a:extLst>
                  <a:ext uri="{FF2B5EF4-FFF2-40B4-BE49-F238E27FC236}">
                    <a16:creationId xmlns:a16="http://schemas.microsoft.com/office/drawing/2014/main" id="{FC61A38C-E4B5-4762-9397-5192721BB052}"/>
                  </a:ext>
                </a:extLst>
              </p:cNvPr>
              <p:cNvSpPr txBox="1">
                <a:spLocks noRot="1" noChangeAspect="1" noMove="1" noResize="1" noEditPoints="1" noAdjustHandles="1" noChangeArrowheads="1" noChangeShapeType="1" noTextEdit="1"/>
              </p:cNvSpPr>
              <p:nvPr/>
            </p:nvSpPr>
            <p:spPr bwMode="auto">
              <a:xfrm>
                <a:off x="165960" y="2733345"/>
                <a:ext cx="11608231" cy="707886"/>
              </a:xfrm>
              <a:prstGeom prst="rect">
                <a:avLst/>
              </a:prstGeom>
              <a:blipFill>
                <a:blip r:embed="rId4"/>
                <a:stretch>
                  <a:fillRect b="-170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0" name="Text Box 3">
            <a:extLst>
              <a:ext uri="{FF2B5EF4-FFF2-40B4-BE49-F238E27FC236}">
                <a16:creationId xmlns:a16="http://schemas.microsoft.com/office/drawing/2014/main" id="{28CFB9A3-02ED-415E-9E29-CD58B24EA17B}"/>
              </a:ext>
            </a:extLst>
          </p:cNvPr>
          <p:cNvSpPr txBox="1">
            <a:spLocks noChangeArrowheads="1"/>
          </p:cNvSpPr>
          <p:nvPr/>
        </p:nvSpPr>
        <p:spPr bwMode="auto">
          <a:xfrm>
            <a:off x="165960" y="4424169"/>
            <a:ext cx="93868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solidFill>
                  <a:srgbClr val="0000CC"/>
                </a:solidFill>
                <a:latin typeface="Times New Roman" panose="02020603050405020304" pitchFamily="18" charset="0"/>
              </a:rPr>
              <a:t>b)</a:t>
            </a:r>
            <a:r>
              <a:rPr lang="en-US" altLang="en-US" sz="2800" dirty="0" err="1">
                <a:solidFill>
                  <a:srgbClr val="0000CC"/>
                </a:solidFill>
                <a:latin typeface="Times New Roman" panose="02020603050405020304" pitchFamily="18" charset="0"/>
              </a:rPr>
              <a:t>Ví</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a:t>
            </a:r>
            <a:r>
              <a:rPr lang="en-US" altLang="en-US" sz="2800" dirty="0">
                <a:solidFill>
                  <a:srgbClr val="0000CC"/>
                </a:solidFill>
                <a:latin typeface="Times New Roman" panose="02020603050405020304" pitchFamily="18" charset="0"/>
              </a:rPr>
              <a:t> 1: </a:t>
            </a:r>
            <a:r>
              <a:rPr lang="en-US" altLang="en-US" sz="2800" dirty="0" err="1">
                <a:latin typeface="Times New Roman" panose="02020603050405020304" pitchFamily="18" charset="0"/>
              </a:rPr>
              <a:t>Trường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a:t>
            </a:r>
          </a:p>
        </p:txBody>
      </p:sp>
      <p:sp>
        <p:nvSpPr>
          <p:cNvPr id="11" name="Text Box 3">
            <a:extLst>
              <a:ext uri="{FF2B5EF4-FFF2-40B4-BE49-F238E27FC236}">
                <a16:creationId xmlns:a16="http://schemas.microsoft.com/office/drawing/2014/main" id="{D78736DE-9AAD-485F-8B15-1DF2C286712F}"/>
              </a:ext>
            </a:extLst>
          </p:cNvPr>
          <p:cNvSpPr txBox="1">
            <a:spLocks noChangeArrowheads="1"/>
          </p:cNvSpPr>
          <p:nvPr/>
        </p:nvSpPr>
        <p:spPr bwMode="auto">
          <a:xfrm>
            <a:off x="997379" y="5210138"/>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 1; 2; 3; 4;…}</a:t>
            </a:r>
          </a:p>
        </p:txBody>
      </p:sp>
      <p:sp>
        <p:nvSpPr>
          <p:cNvPr id="12" name="Text Box 3">
            <a:extLst>
              <a:ext uri="{FF2B5EF4-FFF2-40B4-BE49-F238E27FC236}">
                <a16:creationId xmlns:a16="http://schemas.microsoft.com/office/drawing/2014/main" id="{9A0F86AD-55FA-4E65-8C1A-3EDE1C2EC873}"/>
              </a:ext>
            </a:extLst>
          </p:cNvPr>
          <p:cNvSpPr txBox="1">
            <a:spLocks noChangeArrowheads="1"/>
          </p:cNvSpPr>
          <p:nvPr/>
        </p:nvSpPr>
        <p:spPr bwMode="auto">
          <a:xfrm>
            <a:off x="5227451" y="5164208"/>
            <a:ext cx="31455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B. { 0; 1; 2; 3; 4;…}</a:t>
            </a:r>
          </a:p>
        </p:txBody>
      </p:sp>
      <p:sp>
        <p:nvSpPr>
          <p:cNvPr id="13" name="Text Box 3">
            <a:extLst>
              <a:ext uri="{FF2B5EF4-FFF2-40B4-BE49-F238E27FC236}">
                <a16:creationId xmlns:a16="http://schemas.microsoft.com/office/drawing/2014/main" id="{57E875E2-50D7-4437-A41F-DB12B4F2FAD5}"/>
              </a:ext>
            </a:extLst>
          </p:cNvPr>
          <p:cNvSpPr txBox="1">
            <a:spLocks noChangeArrowheads="1"/>
          </p:cNvSpPr>
          <p:nvPr/>
        </p:nvSpPr>
        <p:spPr bwMode="auto">
          <a:xfrm>
            <a:off x="948679" y="5767285"/>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C. { 0; 1; 2; 3; 4}</a:t>
            </a:r>
          </a:p>
        </p:txBody>
      </p:sp>
      <p:sp>
        <p:nvSpPr>
          <p:cNvPr id="14" name="Text Box 3">
            <a:extLst>
              <a:ext uri="{FF2B5EF4-FFF2-40B4-BE49-F238E27FC236}">
                <a16:creationId xmlns:a16="http://schemas.microsoft.com/office/drawing/2014/main" id="{F2D683D6-EF54-467A-ABDE-F8B0CD263E1B}"/>
              </a:ext>
            </a:extLst>
          </p:cNvPr>
          <p:cNvSpPr txBox="1">
            <a:spLocks noChangeArrowheads="1"/>
          </p:cNvSpPr>
          <p:nvPr/>
        </p:nvSpPr>
        <p:spPr bwMode="auto">
          <a:xfrm>
            <a:off x="4677964" y="5703207"/>
            <a:ext cx="6018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D. { 1; 2; 3; 4; 5; 6; 7; 8; 9; 10}</a:t>
            </a:r>
          </a:p>
        </p:txBody>
      </p:sp>
      <p:sp>
        <p:nvSpPr>
          <p:cNvPr id="16" name="Rectangle 15">
            <a:extLst>
              <a:ext uri="{FF2B5EF4-FFF2-40B4-BE49-F238E27FC236}">
                <a16:creationId xmlns:a16="http://schemas.microsoft.com/office/drawing/2014/main" id="{B644F9F7-EA1A-482F-B09E-20324FBFD78C}"/>
              </a:ext>
            </a:extLst>
          </p:cNvPr>
          <p:cNvSpPr>
            <a:spLocks noChangeArrowheads="1"/>
          </p:cNvSpPr>
          <p:nvPr/>
        </p:nvSpPr>
        <p:spPr bwMode="auto">
          <a:xfrm>
            <a:off x="1164958" y="5964489"/>
            <a:ext cx="9144001"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soá</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töï</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nhieân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bao </a:t>
            </a:r>
            <a:r>
              <a:rPr lang="en-US" altLang="en-US" sz="2800" dirty="0" err="1">
                <a:solidFill>
                  <a:srgbClr val="FF0000"/>
                </a:solidFill>
                <a:latin typeface="VNI-Meli" pitchFamily="2" charset="0"/>
                <a:cs typeface="Times New Roman" panose="02020603050405020304" pitchFamily="18" charset="0"/>
              </a:rPr>
              <a:t>nhieâu</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phaàn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töû</a:t>
            </a:r>
            <a:r>
              <a:rPr lang="en-US" altLang="en-US" sz="2800" dirty="0">
                <a:solidFill>
                  <a:srgbClr val="FF0000"/>
                </a:solidFill>
                <a:latin typeface="VNI-Meli" pitchFamily="2" charset="0"/>
                <a:cs typeface="Times New Roman" panose="02020603050405020304" pitchFamily="18" charset="0"/>
              </a:rPr>
              <a:t> ? </a:t>
            </a:r>
            <a:endParaRPr lang="en-US" altLang="en-US" sz="2800" dirty="0">
              <a:solidFill>
                <a:srgbClr val="FF0000"/>
              </a:solidFill>
              <a:latin typeface="VNI-Meli" pitchFamily="2" charset="0"/>
            </a:endParaRPr>
          </a:p>
        </p:txBody>
      </p:sp>
      <p:sp>
        <p:nvSpPr>
          <p:cNvPr id="17" name="Rectangle 16">
            <a:extLst>
              <a:ext uri="{FF2B5EF4-FFF2-40B4-BE49-F238E27FC236}">
                <a16:creationId xmlns:a16="http://schemas.microsoft.com/office/drawing/2014/main" id="{654D99E2-82F5-4385-8CF8-EFD223042DB2}"/>
              </a:ext>
            </a:extLst>
          </p:cNvPr>
          <p:cNvSpPr>
            <a:spLocks noChangeArrowheads="1"/>
          </p:cNvSpPr>
          <p:nvPr/>
        </p:nvSpPr>
        <p:spPr bwMode="auto">
          <a:xfrm>
            <a:off x="1164958" y="5876834"/>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 </a:t>
            </a:r>
            <a:r>
              <a:rPr lang="en-US" altLang="en-US" sz="2800" dirty="0" err="1">
                <a:solidFill>
                  <a:srgbClr val="FF0000"/>
                </a:solidFill>
                <a:latin typeface="VNI-Meli" pitchFamily="2" charset="0"/>
                <a:cs typeface="Times New Roman" panose="02020603050405020304" pitchFamily="18" charset="0"/>
              </a:rPr>
              <a:t>vaø</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a:t>
            </a:r>
            <a:r>
              <a:rPr lang="en-US" altLang="en-US" sz="2800" baseline="30000" dirty="0">
                <a:solidFill>
                  <a:srgbClr val="FF0000"/>
                </a:solidFill>
                <a:latin typeface="VNI-Meli" pitchFamily="2" charset="0"/>
                <a:cs typeface="Times New Roman" panose="02020603050405020304" pitchFamily="18" charset="0"/>
              </a:rPr>
              <a:t>*</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gì</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khaùc</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nhau</a:t>
            </a:r>
            <a:r>
              <a:rPr lang="en-US" altLang="en-US" sz="2800" dirty="0">
                <a:solidFill>
                  <a:srgbClr val="FF0000"/>
                </a:solidFill>
                <a:latin typeface="VNI-Meli" pitchFamily="2" charset="0"/>
                <a:cs typeface="Times New Roman" panose="02020603050405020304" pitchFamily="18" charset="0"/>
              </a:rPr>
              <a:t> ?</a:t>
            </a:r>
            <a:endParaRPr lang="en-US" altLang="en-US" sz="2800" dirty="0">
              <a:solidFill>
                <a:srgbClr val="FF0000"/>
              </a:solidFill>
              <a:latin typeface="VNI-Meli" pitchFamily="2" charset="0"/>
            </a:endParaRPr>
          </a:p>
        </p:txBody>
      </p:sp>
      <p:sp>
        <p:nvSpPr>
          <p:cNvPr id="18" name="Rectangle 17">
            <a:extLst>
              <a:ext uri="{FF2B5EF4-FFF2-40B4-BE49-F238E27FC236}">
                <a16:creationId xmlns:a16="http://schemas.microsoft.com/office/drawing/2014/main" id="{EC23202F-E07D-4E87-A1EC-41FF326288E0}"/>
              </a:ext>
            </a:extLst>
          </p:cNvPr>
          <p:cNvSpPr>
            <a:spLocks noChangeArrowheads="1"/>
          </p:cNvSpPr>
          <p:nvPr/>
        </p:nvSpPr>
        <p:spPr bwMode="auto">
          <a:xfrm>
            <a:off x="-451389" y="3587771"/>
            <a:ext cx="107603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0070C0"/>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maø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boû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ñi</a:t>
            </a:r>
            <a:r>
              <a:rPr lang="en-US" altLang="en-US" sz="2800" dirty="0">
                <a:solidFill>
                  <a:schemeClr val="accent6">
                    <a:lumMod val="10000"/>
                  </a:schemeClr>
                </a:solidFill>
                <a:latin typeface="VNI-Meli" pitchFamily="2" charset="0"/>
                <a:cs typeface="Times New Roman" panose="02020603050405020304" pitchFamily="18" charset="0"/>
              </a:rPr>
              <a:t> 1 </a:t>
            </a:r>
            <a:r>
              <a:rPr lang="en-US" altLang="en-US" sz="2800" dirty="0" err="1">
                <a:solidFill>
                  <a:schemeClr val="accent6">
                    <a:lumMod val="10000"/>
                  </a:schemeClr>
                </a:solidFill>
                <a:latin typeface="VNI-Meli" pitchFamily="2" charset="0"/>
                <a:cs typeface="Times New Roman" panose="02020603050405020304" pitchFamily="18" charset="0"/>
              </a:rPr>
              <a:t>phaàn</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töû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soá</a:t>
            </a:r>
            <a:r>
              <a:rPr lang="en-US" altLang="en-US" sz="2800" dirty="0">
                <a:solidFill>
                  <a:schemeClr val="accent6">
                    <a:lumMod val="10000"/>
                  </a:schemeClr>
                </a:solidFill>
                <a:latin typeface="VNI-Meli" pitchFamily="2" charset="0"/>
                <a:cs typeface="Times New Roman" panose="02020603050405020304" pitchFamily="18" charset="0"/>
              </a:rPr>
              <a:t> 0</a:t>
            </a:r>
            <a:endParaRPr lang="en-US" altLang="en-US" sz="2800" dirty="0">
              <a:solidFill>
                <a:schemeClr val="accent6">
                  <a:lumMod val="10000"/>
                </a:schemeClr>
              </a:solidFill>
              <a:latin typeface="VNI-Meli" pitchFamily="2" charset="0"/>
            </a:endParaRPr>
          </a:p>
        </p:txBody>
      </p:sp>
    </p:spTree>
    <p:extLst>
      <p:ext uri="{BB962C8B-B14F-4D97-AF65-F5344CB8AC3E}">
        <p14:creationId xmlns:p14="http://schemas.microsoft.com/office/powerpoint/2010/main" val="183634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grpId="1" nodeType="clickEffect">
                                  <p:stCondLst>
                                    <p:cond delay="0"/>
                                  </p:stCondLst>
                                  <p:childTnLst>
                                    <p:animEffect transition="out" filter="barn(inVertical)">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Effect transition="in" filter="wheel(4)">
                                      <p:cBhvr>
                                        <p:cTn id="37" dur="2000"/>
                                        <p:tgtEl>
                                          <p:spTgt spid="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wheel(4)">
                                      <p:cBhvr>
                                        <p:cTn id="42" dur="2000"/>
                                        <p:tgtEl>
                                          <p:spTgt spid="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randombar(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xit" presetSubtype="32" fill="hold" grpId="1" nodeType="clickEffect">
                                  <p:stCondLst>
                                    <p:cond delay="0"/>
                                  </p:stCondLst>
                                  <p:childTnLst>
                                    <p:animEffect transition="out" filter="diamond(out)">
                                      <p:cBhvr>
                                        <p:cTn id="51" dur="2000"/>
                                        <p:tgtEl>
                                          <p:spTgt spid="17"/>
                                        </p:tgtEl>
                                      </p:cBhvr>
                                    </p:animEffect>
                                    <p:set>
                                      <p:cBhvr>
                                        <p:cTn id="52" dur="1" fill="hold">
                                          <p:stCondLst>
                                            <p:cond delay="1999"/>
                                          </p:stCondLst>
                                        </p:cTn>
                                        <p:tgtEl>
                                          <p:spTgt spid="17"/>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nodeType="clickEffect">
                                  <p:stCondLst>
                                    <p:cond delay="0"/>
                                  </p:stCondLst>
                                  <p:childTnLst>
                                    <p:set>
                                      <p:cBhvr>
                                        <p:cTn id="62" dur="1" fill="hold">
                                          <p:stCondLst>
                                            <p:cond delay="0"/>
                                          </p:stCondLst>
                                        </p:cTn>
                                        <p:tgtEl>
                                          <p:spTgt spid="10">
                                            <p:txEl>
                                              <p:pRg st="0" end="0"/>
                                            </p:txEl>
                                          </p:spTgt>
                                        </p:tgtEl>
                                        <p:attrNameLst>
                                          <p:attrName>style.visibility</p:attrName>
                                        </p:attrNameLst>
                                      </p:cBhvr>
                                      <p:to>
                                        <p:strVal val="visible"/>
                                      </p:to>
                                    </p:set>
                                    <p:animEffect transition="in" filter="wheel(4)">
                                      <p:cBhvr>
                                        <p:cTn id="63" dur="2000"/>
                                        <p:tgtEl>
                                          <p:spTgt spid="10">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4" fill="hold" nodeType="clickEffect">
                                  <p:stCondLst>
                                    <p:cond delay="0"/>
                                  </p:stCondLst>
                                  <p:childTnLst>
                                    <p:set>
                                      <p:cBhvr>
                                        <p:cTn id="67" dur="1" fill="hold">
                                          <p:stCondLst>
                                            <p:cond delay="0"/>
                                          </p:stCondLst>
                                        </p:cTn>
                                        <p:tgtEl>
                                          <p:spTgt spid="11">
                                            <p:txEl>
                                              <p:pRg st="0" end="0"/>
                                            </p:txEl>
                                          </p:spTgt>
                                        </p:tgtEl>
                                        <p:attrNameLst>
                                          <p:attrName>style.visibility</p:attrName>
                                        </p:attrNameLst>
                                      </p:cBhvr>
                                      <p:to>
                                        <p:strVal val="visible"/>
                                      </p:to>
                                    </p:set>
                                    <p:animEffect transition="in" filter="wheel(4)">
                                      <p:cBhvr>
                                        <p:cTn id="68" dur="2000"/>
                                        <p:tgtEl>
                                          <p:spTgt spid="11">
                                            <p:txEl>
                                              <p:pRg st="0" end="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1" presetClass="entr" presetSubtype="4" fill="hold" nodeType="clickEffect">
                                  <p:stCondLst>
                                    <p:cond delay="0"/>
                                  </p:stCondLst>
                                  <p:childTnLst>
                                    <p:set>
                                      <p:cBhvr>
                                        <p:cTn id="72" dur="1" fill="hold">
                                          <p:stCondLst>
                                            <p:cond delay="0"/>
                                          </p:stCondLst>
                                        </p:cTn>
                                        <p:tgtEl>
                                          <p:spTgt spid="12">
                                            <p:txEl>
                                              <p:pRg st="0" end="0"/>
                                            </p:txEl>
                                          </p:spTgt>
                                        </p:tgtEl>
                                        <p:attrNameLst>
                                          <p:attrName>style.visibility</p:attrName>
                                        </p:attrNameLst>
                                      </p:cBhvr>
                                      <p:to>
                                        <p:strVal val="visible"/>
                                      </p:to>
                                    </p:set>
                                    <p:animEffect transition="in" filter="wheel(4)">
                                      <p:cBhvr>
                                        <p:cTn id="73" dur="2000"/>
                                        <p:tgtEl>
                                          <p:spTgt spid="12">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1" presetClass="entr" presetSubtype="4" fill="hold" nodeType="clickEffect">
                                  <p:stCondLst>
                                    <p:cond delay="0"/>
                                  </p:stCondLst>
                                  <p:childTnLst>
                                    <p:set>
                                      <p:cBhvr>
                                        <p:cTn id="77" dur="1" fill="hold">
                                          <p:stCondLst>
                                            <p:cond delay="0"/>
                                          </p:stCondLst>
                                        </p:cTn>
                                        <p:tgtEl>
                                          <p:spTgt spid="13">
                                            <p:txEl>
                                              <p:pRg st="0" end="0"/>
                                            </p:txEl>
                                          </p:spTgt>
                                        </p:tgtEl>
                                        <p:attrNameLst>
                                          <p:attrName>style.visibility</p:attrName>
                                        </p:attrNameLst>
                                      </p:cBhvr>
                                      <p:to>
                                        <p:strVal val="visible"/>
                                      </p:to>
                                    </p:set>
                                    <p:animEffect transition="in" filter="wheel(4)">
                                      <p:cBhvr>
                                        <p:cTn id="78" dur="2000"/>
                                        <p:tgtEl>
                                          <p:spTgt spid="13">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1" presetClass="entr" presetSubtype="4" fill="hold" nodeType="clickEffect">
                                  <p:stCondLst>
                                    <p:cond delay="0"/>
                                  </p:stCondLst>
                                  <p:childTnLst>
                                    <p:set>
                                      <p:cBhvr>
                                        <p:cTn id="82" dur="1" fill="hold">
                                          <p:stCondLst>
                                            <p:cond delay="0"/>
                                          </p:stCondLst>
                                        </p:cTn>
                                        <p:tgtEl>
                                          <p:spTgt spid="14">
                                            <p:txEl>
                                              <p:pRg st="0" end="0"/>
                                            </p:txEl>
                                          </p:spTgt>
                                        </p:tgtEl>
                                        <p:attrNameLst>
                                          <p:attrName>style.visibility</p:attrName>
                                        </p:attrNameLst>
                                      </p:cBhvr>
                                      <p:to>
                                        <p:strVal val="visible"/>
                                      </p:to>
                                    </p:set>
                                    <p:animEffect transition="in" filter="wheel(4)">
                                      <p:cBhvr>
                                        <p:cTn id="83" dur="2000"/>
                                        <p:tgtEl>
                                          <p:spTgt spid="14">
                                            <p:txEl>
                                              <p:pRg st="0" end="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5"/>
                                        </p:tgtEl>
                                        <p:attrNameLst>
                                          <p:attrName>style.visibility</p:attrName>
                                        </p:attrNameLst>
                                      </p:cBhvr>
                                      <p:to>
                                        <p:strVal val="visible"/>
                                      </p:to>
                                    </p:set>
                                    <p:animEffect transition="in" filter="barn(inVertical)">
                                      <p:cBhvr>
                                        <p:cTn id="8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5" grpId="0"/>
      <p:bldP spid="6" grpId="0"/>
      <p:bldP spid="16" grpId="0"/>
      <p:bldP spid="16" grpId="1"/>
      <p:bldP spid="17" grpId="0"/>
      <p:bldP spid="17" grpId="1"/>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47CB1B85-4BB9-4272-92BD-7A9F7124057B}"/>
              </a:ext>
            </a:extLst>
          </p:cNvPr>
          <p:cNvSpPr/>
          <p:nvPr/>
        </p:nvSpPr>
        <p:spPr>
          <a:xfrm>
            <a:off x="1029991" y="3990781"/>
            <a:ext cx="646408" cy="422701"/>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id="{56B2D6C1-D120-4979-BED7-985629692FB1}"/>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A9121689-3A6D-41D6-8EE8-41671EAC1927}"/>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id="{6B62CD10-79DF-4536-B106-BDE020478F9F}"/>
                  </a:ext>
                </a:extLst>
              </p:cNvPr>
              <p:cNvSpPr txBox="1">
                <a:spLocks noChangeArrowheads="1"/>
              </p:cNvSpPr>
              <p:nvPr/>
            </p:nvSpPr>
            <p:spPr bwMode="auto">
              <a:xfrm>
                <a:off x="0" y="1080347"/>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panose="02040503050406030204" pitchFamily="18" charset="0"/>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6B62CD10-79DF-4536-B106-BDE020478F9F}"/>
                  </a:ext>
                </a:extLst>
              </p:cNvPr>
              <p:cNvSpPr txBox="1">
                <a:spLocks noRot="1" noChangeAspect="1" noMove="1" noResize="1" noEditPoints="1" noAdjustHandles="1" noChangeArrowheads="1" noChangeShapeType="1" noTextEdit="1"/>
              </p:cNvSpPr>
              <p:nvPr/>
            </p:nvSpPr>
            <p:spPr bwMode="auto">
              <a:xfrm>
                <a:off x="0" y="1080347"/>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id="{CC635543-DC5C-4397-8926-5793AB689D05}"/>
              </a:ext>
            </a:extLst>
          </p:cNvPr>
          <p:cNvSpPr txBox="1">
            <a:spLocks noChangeArrowheads="1"/>
          </p:cNvSpPr>
          <p:nvPr/>
        </p:nvSpPr>
        <p:spPr bwMode="auto">
          <a:xfrm>
            <a:off x="421037" y="1652758"/>
            <a:ext cx="6661688"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dirty="0">
                <a:solidFill>
                  <a:srgbClr val="0000CC"/>
                </a:solidFill>
                <a:latin typeface="Times New Roman" panose="02020603050405020304" pitchFamily="18" charset="0"/>
              </a:rPr>
              <a:t>c) </a:t>
            </a:r>
            <a:r>
              <a:rPr lang="en-US" altLang="en-US" sz="2800" dirty="0" err="1">
                <a:solidFill>
                  <a:srgbClr val="0000CC"/>
                </a:solidFill>
                <a:latin typeface="Times New Roman" panose="02020603050405020304" pitchFamily="18" charset="0"/>
              </a:rPr>
              <a:t>Áp</a:t>
            </a:r>
            <a:r>
              <a:rPr lang="en-US" altLang="en-US" sz="2800" dirty="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dụng</a:t>
            </a:r>
            <a:r>
              <a:rPr lang="en-US" altLang="en-US" sz="2800" dirty="0">
                <a:solidFill>
                  <a:srgbClr val="0000CC"/>
                </a:solidFill>
                <a:latin typeface="Times New Roman" panose="02020603050405020304" pitchFamily="18" charset="0"/>
              </a:rPr>
              <a:t>: </a:t>
            </a:r>
          </a:p>
          <a:p>
            <a:pPr algn="ctr" eaLnBrk="1" hangingPunct="1">
              <a:spcBef>
                <a:spcPct val="50000"/>
              </a:spcBef>
              <a:buFontTx/>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Phát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biểu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đúng</a:t>
            </a:r>
            <a:r>
              <a:rPr lang="en-US" altLang="en-US" sz="2800" dirty="0">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8" name="Text Box 3">
                <a:extLst>
                  <a:ext uri="{FF2B5EF4-FFF2-40B4-BE49-F238E27FC236}">
                    <a16:creationId xmlns:a16="http://schemas.microsoft.com/office/drawing/2014/main" id="{4C325CE7-1BB4-426C-9FC7-F81AA09BCE2A}"/>
                  </a:ext>
                </a:extLst>
              </p:cNvPr>
              <p:cNvSpPr txBox="1">
                <a:spLocks noChangeArrowheads="1"/>
              </p:cNvSpPr>
              <p:nvPr/>
            </p:nvSpPr>
            <p:spPr bwMode="auto">
              <a:xfrm>
                <a:off x="1029991" y="2765567"/>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 </m:t>
                    </m:r>
                    <m:sSup>
                      <m:sSupPr>
                        <m:ctrlPr>
                          <a:rPr lang="en-US" altLang="en-US" sz="2800" b="0" i="1" smtClean="0">
                            <a:latin typeface="Cambria Math" panose="02040503050406030204" pitchFamily="18" charset="0"/>
                            <a:ea typeface="Cambria Math" panose="02040503050406030204" pitchFamily="18" charset="0"/>
                          </a:rPr>
                        </m:ctrlPr>
                      </m:sSupPr>
                      <m:e>
                        <m:r>
                          <a:rPr lang="en-US" altLang="en-US" sz="2800" b="0" i="1" smtClean="0">
                            <a:latin typeface="Cambria Math" panose="02040503050406030204" pitchFamily="18" charset="0"/>
                            <a:ea typeface="Cambria Math" panose="02040503050406030204" pitchFamily="18" charset="0"/>
                          </a:rPr>
                          <m:t>𝑁</m:t>
                        </m:r>
                      </m:e>
                      <m:sup>
                        <m:r>
                          <a:rPr lang="en-US" altLang="en-US" sz="2800" b="0" i="1" smtClean="0">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8" name="Text Box 3">
                <a:extLst>
                  <a:ext uri="{FF2B5EF4-FFF2-40B4-BE49-F238E27FC236}">
                    <a16:creationId xmlns:a16="http://schemas.microsoft.com/office/drawing/2014/main" id="{4C325CE7-1BB4-426C-9FC7-F81AA09BCE2A}"/>
                  </a:ext>
                </a:extLst>
              </p:cNvPr>
              <p:cNvSpPr txBox="1">
                <a:spLocks noRot="1" noChangeAspect="1" noMove="1" noResize="1" noEditPoints="1" noAdjustHandles="1" noChangeArrowheads="1" noChangeShapeType="1" noTextEdit="1"/>
              </p:cNvSpPr>
              <p:nvPr/>
            </p:nvSpPr>
            <p:spPr bwMode="auto">
              <a:xfrm>
                <a:off x="1029991" y="2765567"/>
                <a:ext cx="4274949" cy="523220"/>
              </a:xfrm>
              <a:prstGeom prst="rect">
                <a:avLst/>
              </a:prstGeom>
              <a:blipFill>
                <a:blip r:embed="rId4"/>
                <a:stretch>
                  <a:fillRect l="-1141" t="-12941" b="-32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id="{08596C84-803A-4642-A7B7-B51761C7F35E}"/>
                  </a:ext>
                </a:extLst>
              </p:cNvPr>
              <p:cNvSpPr txBox="1">
                <a:spLocks noChangeArrowheads="1"/>
              </p:cNvSpPr>
              <p:nvPr/>
            </p:nvSpPr>
            <p:spPr bwMode="auto">
              <a:xfrm>
                <a:off x="1029990" y="3934788"/>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dirty="0">
                    <a:latin typeface="Times New Roman" panose="02020603050405020304" pitchFamily="18" charset="0"/>
                  </a:rPr>
                  <a:t>b)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sSup>
                      <m:sSupPr>
                        <m:ctrlPr>
                          <a:rPr lang="en-US" altLang="en-US" sz="2800" i="1">
                            <a:latin typeface="Cambria Math" panose="02040503050406030204" pitchFamily="18" charset="0"/>
                            <a:ea typeface="Cambria Math" panose="02040503050406030204" pitchFamily="18" charset="0"/>
                          </a:rPr>
                        </m:ctrlPr>
                      </m:sSupPr>
                      <m:e>
                        <m:r>
                          <a:rPr lang="en-US" altLang="en-US" sz="2800" i="1">
                            <a:latin typeface="Cambria Math" panose="02040503050406030204" pitchFamily="18" charset="0"/>
                            <a:ea typeface="Cambria Math" panose="02040503050406030204" pitchFamily="18" charset="0"/>
                          </a:rPr>
                          <m:t>𝑁</m:t>
                        </m:r>
                      </m:e>
                      <m:sup>
                        <m:r>
                          <a:rPr lang="en-US" altLang="en-US" sz="2800" i="1">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9" name="Text Box 3">
                <a:extLst>
                  <a:ext uri="{FF2B5EF4-FFF2-40B4-BE49-F238E27FC236}">
                    <a16:creationId xmlns:a16="http://schemas.microsoft.com/office/drawing/2014/main" id="{08596C84-803A-4642-A7B7-B51761C7F35E}"/>
                  </a:ext>
                </a:extLst>
              </p:cNvPr>
              <p:cNvSpPr txBox="1">
                <a:spLocks noRot="1" noChangeAspect="1" noMove="1" noResize="1" noEditPoints="1" noAdjustHandles="1" noChangeArrowheads="1" noChangeShapeType="1" noTextEdit="1"/>
              </p:cNvSpPr>
              <p:nvPr/>
            </p:nvSpPr>
            <p:spPr bwMode="auto">
              <a:xfrm>
                <a:off x="1029990" y="3934788"/>
                <a:ext cx="4274949" cy="523220"/>
              </a:xfrm>
              <a:prstGeom prst="rect">
                <a:avLst/>
              </a:prstGeom>
              <a:blipFill>
                <a:blip r:embed="rId5"/>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 Box 3">
                <a:extLst>
                  <a:ext uri="{FF2B5EF4-FFF2-40B4-BE49-F238E27FC236}">
                    <a16:creationId xmlns:a16="http://schemas.microsoft.com/office/drawing/2014/main" id="{95EC9B49-94F8-46C8-8B98-224A05AE5FDB}"/>
                  </a:ext>
                </a:extLst>
              </p:cNvPr>
              <p:cNvSpPr txBox="1">
                <a:spLocks noChangeArrowheads="1"/>
              </p:cNvSpPr>
              <p:nvPr/>
            </p:nvSpPr>
            <p:spPr bwMode="auto">
              <a:xfrm>
                <a:off x="1084881" y="3347028"/>
                <a:ext cx="6876726"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𝟎</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𝟎</m:t>
                    </m:r>
                    <m:r>
                      <a:rPr lang="en-US" altLang="en-US" sz="2800" b="1" i="1" smtClean="0">
                        <a:solidFill>
                          <a:srgbClr val="FF0000"/>
                        </a:solidFill>
                        <a:latin typeface="Cambria Math" panose="02040503050406030204" pitchFamily="18" charset="0"/>
                      </a:rPr>
                      <m:t>∈</m:t>
                    </m:r>
                    <m:r>
                      <a:rPr lang="en-US" altLang="en-US" sz="2800" b="1" i="1" smtClean="0">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𝑵𝒉</m:t>
                    </m:r>
                    <m:r>
                      <a:rPr lang="en-US" altLang="en-US" sz="2800" b="1" i="1" smtClean="0">
                        <a:latin typeface="Cambria Math" panose="02040503050406030204" pitchFamily="18" charset="0"/>
                        <a:ea typeface="Cambria Math" panose="02040503050406030204" pitchFamily="18" charset="0"/>
                      </a:rPr>
                      <m:t>ư</m:t>
                    </m:r>
                    <m:r>
                      <a:rPr lang="en-US" altLang="en-US" sz="2800" b="1" i="1" smtClean="0">
                        <a:latin typeface="Cambria Math" panose="02040503050406030204" pitchFamily="18" charset="0"/>
                        <a:ea typeface="Cambria Math" panose="02040503050406030204" pitchFamily="18" charset="0"/>
                      </a:rPr>
                      <m:t>𝒏𝒈</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𝟎</m:t>
                    </m:r>
                    <m:r>
                      <m:rPr>
                        <m:nor/>
                      </m:rPr>
                      <a:rPr lang="en-US" altLang="en-US" sz="2800" b="1" dirty="0">
                        <a:solidFill>
                          <a:srgbClr val="FF0000"/>
                        </a:solidFill>
                        <a:latin typeface="VNI-Times" pitchFamily="2" charset="0"/>
                        <a:sym typeface="Symbol" panose="05050102010706020507" pitchFamily="18" charset="2"/>
                      </a:rPr>
                      <m:t></m:t>
                    </m:r>
                    <m:sSup>
                      <m:sSupPr>
                        <m:ctrlPr>
                          <a:rPr lang="en-US" altLang="en-US" sz="2800" b="1" i="1" smtClean="0">
                            <a:latin typeface="Cambria Math" panose="02040503050406030204" pitchFamily="18" charset="0"/>
                            <a:ea typeface="Cambria Math" panose="02040503050406030204" pitchFamily="18" charset="0"/>
                          </a:rPr>
                        </m:ctrlPr>
                      </m:sSupPr>
                      <m:e>
                        <m:r>
                          <a:rPr lang="en-US" altLang="en-US" sz="2800" b="1" i="1" smtClean="0">
                            <a:latin typeface="Cambria Math" panose="02040503050406030204" pitchFamily="18" charset="0"/>
                            <a:ea typeface="Cambria Math" panose="02040503050406030204" pitchFamily="18" charset="0"/>
                          </a:rPr>
                          <m:t>𝑵</m:t>
                        </m:r>
                      </m:e>
                      <m:sup>
                        <m:r>
                          <a:rPr lang="en-US" altLang="en-US" sz="2800" b="1" i="1" smtClean="0">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2" name="Text Box 3">
                <a:extLst>
                  <a:ext uri="{FF2B5EF4-FFF2-40B4-BE49-F238E27FC236}">
                    <a16:creationId xmlns:a16="http://schemas.microsoft.com/office/drawing/2014/main" id="{95EC9B49-94F8-46C8-8B98-224A05AE5FDB}"/>
                  </a:ext>
                </a:extLst>
              </p:cNvPr>
              <p:cNvSpPr txBox="1">
                <a:spLocks noRot="1" noChangeAspect="1" noMove="1" noResize="1" noEditPoints="1" noAdjustHandles="1" noChangeArrowheads="1" noChangeShapeType="1" noTextEdit="1"/>
              </p:cNvSpPr>
              <p:nvPr/>
            </p:nvSpPr>
            <p:spPr bwMode="auto">
              <a:xfrm>
                <a:off x="1084881" y="3347028"/>
                <a:ext cx="6876726" cy="523220"/>
              </a:xfrm>
              <a:prstGeom prst="rect">
                <a:avLst/>
              </a:prstGeom>
              <a:blipFill>
                <a:blip r:embed="rId6"/>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 Box 3">
                <a:extLst>
                  <a:ext uri="{FF2B5EF4-FFF2-40B4-BE49-F238E27FC236}">
                    <a16:creationId xmlns:a16="http://schemas.microsoft.com/office/drawing/2014/main" id="{E948D4F9-5435-4D8D-A806-7BEBA887F270}"/>
                  </a:ext>
                </a:extLst>
              </p:cNvPr>
              <p:cNvSpPr txBox="1">
                <a:spLocks noChangeArrowheads="1"/>
              </p:cNvSpPr>
              <p:nvPr/>
            </p:nvSpPr>
            <p:spPr bwMode="auto">
              <a:xfrm>
                <a:off x="1029990" y="4558527"/>
                <a:ext cx="6448978"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𝟏</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𝟏</m:t>
                    </m:r>
                    <m:r>
                      <a:rPr lang="en-US" altLang="en-US" sz="2800" b="1" i="1" smtClean="0">
                        <a:solidFill>
                          <a:srgbClr val="FF0000"/>
                        </a:solidFill>
                        <a:latin typeface="Cambria Math" panose="02040503050406030204" pitchFamily="18" charset="0"/>
                      </a:rPr>
                      <m:t>∈</m:t>
                    </m:r>
                    <m:sSup>
                      <m:sSupPr>
                        <m:ctrlPr>
                          <a:rPr lang="en-US" altLang="en-US" sz="2800" b="1" i="1">
                            <a:latin typeface="Cambria Math" panose="02040503050406030204" pitchFamily="18" charset="0"/>
                            <a:ea typeface="Cambria Math" panose="02040503050406030204" pitchFamily="18" charset="0"/>
                          </a:rPr>
                        </m:ctrlPr>
                      </m:sSupPr>
                      <m:e>
                        <m:r>
                          <a:rPr lang="en-US" altLang="en-US" sz="2800" b="1" i="1">
                            <a:latin typeface="Cambria Math" panose="02040503050406030204" pitchFamily="18" charset="0"/>
                            <a:ea typeface="Cambria Math" panose="02040503050406030204" pitchFamily="18" charset="0"/>
                          </a:rPr>
                          <m:t>𝑵</m:t>
                        </m:r>
                      </m:e>
                      <m:sup>
                        <m:r>
                          <a:rPr lang="en-US" altLang="en-US" sz="2800" b="1" i="1">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𝒕𝒉</m:t>
                    </m:r>
                    <m:r>
                      <a:rPr lang="en-US" altLang="en-US" sz="2800" b="1" i="1" smtClean="0">
                        <a:latin typeface="Cambria Math" panose="02040503050406030204" pitchFamily="18" charset="0"/>
                        <a:ea typeface="Cambria Math" panose="02040503050406030204" pitchFamily="18" charset="0"/>
                      </a:rPr>
                      <m:t>ì  </m:t>
                    </m:r>
                    <m:r>
                      <m:rPr>
                        <m:nor/>
                      </m:rPr>
                      <a:rPr lang="en-US" altLang="en-US" sz="2800" b="1" i="0" smtClean="0">
                        <a:latin typeface="Cambria Math" panose="02040503050406030204" pitchFamily="18" charset="0"/>
                        <a:ea typeface="Cambria Math" panose="02040503050406030204" pitchFamily="18" charset="0"/>
                      </a:rPr>
                      <m:t>1</m:t>
                    </m:r>
                    <m:r>
                      <a:rPr lang="en-US" altLang="en-US" sz="2800" b="1" i="1">
                        <a:solidFill>
                          <a:srgbClr val="FF0000"/>
                        </a:solidFill>
                        <a:latin typeface="Cambria Math" panose="02040503050406030204" pitchFamily="18" charset="0"/>
                        <a:ea typeface="Cambria Math" panose="02040503050406030204" pitchFamily="18" charset="0"/>
                      </a:rPr>
                      <m:t>∈</m:t>
                    </m:r>
                    <m:r>
                      <a:rPr lang="en-US" altLang="en-US" sz="2800" b="1" i="1" smtClean="0">
                        <a:solidFill>
                          <a:schemeClr val="tx1"/>
                        </a:solidFill>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4" name="Text Box 3">
                <a:extLst>
                  <a:ext uri="{FF2B5EF4-FFF2-40B4-BE49-F238E27FC236}">
                    <a16:creationId xmlns:a16="http://schemas.microsoft.com/office/drawing/2014/main" id="{E948D4F9-5435-4D8D-A806-7BEBA887F270}"/>
                  </a:ext>
                </a:extLst>
              </p:cNvPr>
              <p:cNvSpPr txBox="1">
                <a:spLocks noRot="1" noChangeAspect="1" noMove="1" noResize="1" noEditPoints="1" noAdjustHandles="1" noChangeArrowheads="1" noChangeShapeType="1" noTextEdit="1"/>
              </p:cNvSpPr>
              <p:nvPr/>
            </p:nvSpPr>
            <p:spPr bwMode="auto">
              <a:xfrm>
                <a:off x="1029990" y="4558527"/>
                <a:ext cx="6448978" cy="523220"/>
              </a:xfrm>
              <a:prstGeom prst="rect">
                <a:avLst/>
              </a:prstGeom>
              <a:blipFill>
                <a:blip r:embed="rId7"/>
                <a:stretch>
                  <a:fillRect t="-12791"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02358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animEffect transition="in" filter="wheel(4)">
                                      <p:cBhvr>
                                        <p:cTn id="23" dur="2000"/>
                                        <p:tgtEl>
                                          <p:spTgt spid="1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wheel(4)">
                                      <p:cBhvr>
                                        <p:cTn id="28"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461557" y="103033"/>
            <a:ext cx="8178389" cy="536716"/>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230256" y="43640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85239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a:solidFill>
                  <a:srgbClr val="FF0000"/>
                </a:solidFill>
                <a:latin typeface="Times New Roman" panose="02020603050405020304" pitchFamily="18" charset="0"/>
              </a:rPr>
              <a:t>2. </a:t>
            </a:r>
            <a:r>
              <a:rPr lang="en-US" altLang="en-US" sz="2800" dirty="0" err="1">
                <a:solidFill>
                  <a:srgbClr val="FF0000"/>
                </a:solidFill>
                <a:latin typeface="Times New Roman" panose="02020603050405020304" pitchFamily="18" charset="0"/>
              </a:rPr>
              <a:t>Cách</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đọc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và</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viết</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số</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tự</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nhiên</a:t>
            </a:r>
            <a:r>
              <a:rPr lang="en-US" altLang="en-US" sz="2800"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id="{1AD426AE-8A6A-4092-82CB-5F405CAA6D73}"/>
              </a:ext>
            </a:extLst>
          </p:cNvPr>
          <p:cNvSpPr txBox="1">
            <a:spLocks noChangeArrowheads="1"/>
          </p:cNvSpPr>
          <p:nvPr/>
        </p:nvSpPr>
        <p:spPr bwMode="auto">
          <a:xfrm>
            <a:off x="253139" y="3497194"/>
            <a:ext cx="9386807"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a:solidFill>
                  <a:srgbClr val="0000CC"/>
                </a:solidFill>
                <a:latin typeface="Times New Roman" panose="02020603050405020304" pitchFamily="18" charset="0"/>
              </a:rPr>
              <a:t>a) </a:t>
            </a:r>
            <a:r>
              <a:rPr lang="en-US" altLang="en-US" sz="2600" dirty="0" err="1">
                <a:solidFill>
                  <a:srgbClr val="0000CC"/>
                </a:solidFill>
                <a:latin typeface="Times New Roman" panose="02020603050405020304" pitchFamily="18" charset="0"/>
              </a:rPr>
              <a:t>Ví</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dụ</a:t>
            </a:r>
            <a:r>
              <a:rPr lang="en-US" altLang="en-US" sz="2600" dirty="0">
                <a:solidFill>
                  <a:srgbClr val="0000CC"/>
                </a:solidFill>
                <a:latin typeface="Times New Roman" panose="02020603050405020304" pitchFamily="18" charset="0"/>
              </a:rPr>
              <a:t> 1:</a:t>
            </a:r>
            <a:r>
              <a:rPr lang="en-US" altLang="en-US" sz="2600" dirty="0">
                <a:latin typeface="Times New Roman" panose="02020603050405020304" pitchFamily="18" charset="0"/>
              </a:rPr>
              <a:t> - </a:t>
            </a:r>
            <a:r>
              <a:rPr lang="en-US" altLang="en-US" sz="2600" dirty="0" err="1">
                <a:latin typeface="Times New Roman" panose="02020603050405020304" pitchFamily="18" charset="0"/>
              </a:rPr>
              <a:t>Em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hãy</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đọc</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12 123 452.</a:t>
            </a:r>
          </a:p>
          <a:p>
            <a:pPr eaLnBrk="1" hangingPunct="1">
              <a:spcBef>
                <a:spcPct val="50000"/>
              </a:spcBef>
              <a:buNone/>
            </a:pPr>
            <a:r>
              <a:rPr lang="en-US" altLang="en-US" sz="2600" dirty="0">
                <a:latin typeface="Times New Roman" panose="02020603050405020304" pitchFamily="18" charset="0"/>
              </a:rPr>
              <a:t>                   - </a:t>
            </a:r>
            <a:r>
              <a:rPr lang="en-US" altLang="en-US" sz="2600" dirty="0" err="1">
                <a:latin typeface="Times New Roman" panose="02020603050405020304" pitchFamily="18" charset="0"/>
              </a:rPr>
              <a:t>Viết</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Ba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tư</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nghìn</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sáu</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trăm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chin.</a:t>
            </a:r>
          </a:p>
        </p:txBody>
      </p:sp>
      <p:sp>
        <p:nvSpPr>
          <p:cNvPr id="8" name="Text Box 3">
            <a:extLst>
              <a:ext uri="{FF2B5EF4-FFF2-40B4-BE49-F238E27FC236}">
                <a16:creationId xmlns:a16="http://schemas.microsoft.com/office/drawing/2014/main" id="{51473ABD-B9A5-40E3-8C91-E2BC46DC6C74}"/>
              </a:ext>
            </a:extLst>
          </p:cNvPr>
          <p:cNvSpPr txBox="1">
            <a:spLocks noChangeArrowheads="1"/>
          </p:cNvSpPr>
          <p:nvPr/>
        </p:nvSpPr>
        <p:spPr bwMode="auto">
          <a:xfrm>
            <a:off x="3802306" y="449212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9" name="Text Box 3">
            <a:extLst>
              <a:ext uri="{FF2B5EF4-FFF2-40B4-BE49-F238E27FC236}">
                <a16:creationId xmlns:a16="http://schemas.microsoft.com/office/drawing/2014/main" id="{26E8AC68-6674-4113-8C96-06106A727C18}"/>
              </a:ext>
            </a:extLst>
          </p:cNvPr>
          <p:cNvSpPr txBox="1">
            <a:spLocks noChangeArrowheads="1"/>
          </p:cNvSpPr>
          <p:nvPr/>
        </p:nvSpPr>
        <p:spPr bwMode="auto">
          <a:xfrm>
            <a:off x="346996" y="5005991"/>
            <a:ext cx="11591863"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600" dirty="0">
                <a:latin typeface="+mj-lt"/>
              </a:rPr>
              <a:t>- </a:t>
            </a:r>
            <a:r>
              <a:rPr lang="vi-VN" sz="2600" dirty="0">
                <a:latin typeface="+mj-lt"/>
              </a:rPr>
              <a:t> </a:t>
            </a:r>
            <a:r>
              <a:rPr lang="en-US" sz="2600" dirty="0">
                <a:latin typeface="+mj-lt"/>
              </a:rPr>
              <a:t>S</a:t>
            </a:r>
            <a:r>
              <a:rPr lang="vi-VN" sz="2600" dirty="0">
                <a:latin typeface="+mj-lt"/>
              </a:rPr>
              <a:t>ố 12 123 452: Mười hai triệu một trăm hai mươi ba nghìn bốn trăm năm mươi hai.</a:t>
            </a:r>
            <a:endParaRPr lang="en-US" sz="2600" dirty="0">
              <a:latin typeface="+mj-lt"/>
            </a:endParaRPr>
          </a:p>
        </p:txBody>
      </p:sp>
      <p:sp>
        <p:nvSpPr>
          <p:cNvPr id="10" name="Text Box 3">
            <a:extLst>
              <a:ext uri="{FF2B5EF4-FFF2-40B4-BE49-F238E27FC236}">
                <a16:creationId xmlns:a16="http://schemas.microsoft.com/office/drawing/2014/main" id="{74518099-324D-4985-8A92-87D3A0966EDD}"/>
              </a:ext>
            </a:extLst>
          </p:cNvPr>
          <p:cNvSpPr txBox="1">
            <a:spLocks noChangeArrowheads="1"/>
          </p:cNvSpPr>
          <p:nvPr/>
        </p:nvSpPr>
        <p:spPr bwMode="auto">
          <a:xfrm>
            <a:off x="435031" y="5391716"/>
            <a:ext cx="114157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dirty="0">
                <a:latin typeface="+mj-lt"/>
              </a:rPr>
              <a:t>- </a:t>
            </a:r>
            <a:r>
              <a:rPr lang="vi-VN" sz="2800" dirty="0">
                <a:latin typeface="+mj-lt"/>
              </a:rPr>
              <a:t>Viết số Ba mươi tư nghìn sáu trăm năm mươi: 34 650</a:t>
            </a:r>
            <a:endParaRPr lang="en-US" sz="2800" dirty="0">
              <a:latin typeface="+mj-lt"/>
            </a:endParaRPr>
          </a:p>
        </p:txBody>
      </p:sp>
      <p:sp>
        <p:nvSpPr>
          <p:cNvPr id="11" name="Text Box 3">
            <a:extLst>
              <a:ext uri="{FF2B5EF4-FFF2-40B4-BE49-F238E27FC236}">
                <a16:creationId xmlns:a16="http://schemas.microsoft.com/office/drawing/2014/main" id="{538BAD99-A342-43AE-B59C-C2C9F057FAB5}"/>
              </a:ext>
            </a:extLst>
          </p:cNvPr>
          <p:cNvSpPr txBox="1">
            <a:spLocks noChangeArrowheads="1"/>
          </p:cNvSpPr>
          <p:nvPr/>
        </p:nvSpPr>
        <p:spPr bwMode="auto">
          <a:xfrm>
            <a:off x="147122" y="5840342"/>
            <a:ext cx="14648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12" name="Text Box 3">
            <a:extLst>
              <a:ext uri="{FF2B5EF4-FFF2-40B4-BE49-F238E27FC236}">
                <a16:creationId xmlns:a16="http://schemas.microsoft.com/office/drawing/2014/main" id="{6DA8975E-42C6-4FE2-BF95-5B61D3696F35}"/>
              </a:ext>
            </a:extLst>
          </p:cNvPr>
          <p:cNvSpPr txBox="1">
            <a:spLocks noChangeArrowheads="1"/>
          </p:cNvSpPr>
          <p:nvPr/>
        </p:nvSpPr>
        <p:spPr bwMode="auto">
          <a:xfrm>
            <a:off x="1461557" y="5886509"/>
            <a:ext cx="101627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Khi viết các số tự nhiên có bốn chữ số trở lên, người ta thường viết tách riêng từng nhóm ba chữ số kể từ phải sang trái cho dễ đọc.</a:t>
            </a:r>
            <a:endParaRPr lang="en-US" sz="2800" dirty="0">
              <a:latin typeface="+mj-lt"/>
            </a:endParaRPr>
          </a:p>
        </p:txBody>
      </p:sp>
      <p:sp>
        <p:nvSpPr>
          <p:cNvPr id="13" name="Text Box 3">
            <a:extLst>
              <a:ext uri="{FF2B5EF4-FFF2-40B4-BE49-F238E27FC236}">
                <a16:creationId xmlns:a16="http://schemas.microsoft.com/office/drawing/2014/main" id="{6B026759-5F1E-4994-87E7-A3EEE69634FE}"/>
              </a:ext>
            </a:extLst>
          </p:cNvPr>
          <p:cNvSpPr txBox="1">
            <a:spLocks noChangeArrowheads="1"/>
          </p:cNvSpPr>
          <p:nvPr/>
        </p:nvSpPr>
        <p:spPr bwMode="auto">
          <a:xfrm>
            <a:off x="3125631" y="1408410"/>
            <a:ext cx="435861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err="1">
                <a:solidFill>
                  <a:srgbClr val="0000CC"/>
                </a:solidFill>
                <a:latin typeface="Times New Roman" panose="02020603050405020304" pitchFamily="18" charset="0"/>
              </a:rPr>
              <a:t>Nhắc</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lại</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kiến</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thức</a:t>
            </a:r>
            <a:r>
              <a:rPr lang="en-US" altLang="en-US" sz="2600" dirty="0">
                <a:solidFill>
                  <a:srgbClr val="0000CC"/>
                </a:solidFill>
                <a:latin typeface="Times New Roman" panose="02020603050405020304" pitchFamily="18" charset="0"/>
              </a:rPr>
              <a:t> ở </a:t>
            </a:r>
            <a:r>
              <a:rPr lang="en-US" altLang="en-US" sz="2600" dirty="0" err="1">
                <a:solidFill>
                  <a:srgbClr val="0000CC"/>
                </a:solidFill>
                <a:latin typeface="Times New Roman" panose="02020603050405020304" pitchFamily="18" charset="0"/>
              </a:rPr>
              <a:t>tiểu</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học</a:t>
            </a:r>
            <a:r>
              <a:rPr lang="en-US" altLang="en-US" sz="2600" dirty="0">
                <a:solidFill>
                  <a:srgbClr val="0000CC"/>
                </a:solidFill>
                <a:latin typeface="Times New Roman" panose="02020603050405020304" pitchFamily="18" charset="0"/>
              </a:rPr>
              <a:t>:</a:t>
            </a:r>
            <a:endParaRPr lang="en-US" altLang="en-US" sz="2600" dirty="0">
              <a:latin typeface="Times New Roman" panose="02020603050405020304" pitchFamily="18" charset="0"/>
            </a:endParaRPr>
          </a:p>
        </p:txBody>
      </p:sp>
      <p:graphicFrame>
        <p:nvGraphicFramePr>
          <p:cNvPr id="14" name="Table 10">
            <a:extLst>
              <a:ext uri="{FF2B5EF4-FFF2-40B4-BE49-F238E27FC236}">
                <a16:creationId xmlns:a16="http://schemas.microsoft.com/office/drawing/2014/main" id="{25CFCA5B-CBAD-4CA2-B3DE-53488020744A}"/>
              </a:ext>
            </a:extLst>
          </p:cNvPr>
          <p:cNvGraphicFramePr>
            <a:graphicFrameLocks noGrp="1"/>
          </p:cNvGraphicFramePr>
          <p:nvPr>
            <p:extLst>
              <p:ext uri="{D42A27DB-BD31-4B8C-83A1-F6EECF244321}">
                <p14:modId xmlns:p14="http://schemas.microsoft.com/office/powerpoint/2010/main" val="2276753859"/>
              </p:ext>
            </p:extLst>
          </p:nvPr>
        </p:nvGraphicFramePr>
        <p:xfrm>
          <a:off x="410815" y="1799864"/>
          <a:ext cx="11370369" cy="1798320"/>
        </p:xfrm>
        <a:graphic>
          <a:graphicData uri="http://schemas.openxmlformats.org/drawingml/2006/table">
            <a:tbl>
              <a:tblPr firstRow="1" bandRow="1">
                <a:tableStyleId>{8799B23B-EC83-4686-B30A-512413B5E67A}</a:tableStyleId>
              </a:tblPr>
              <a:tblGrid>
                <a:gridCol w="901147">
                  <a:extLst>
                    <a:ext uri="{9D8B030D-6E8A-4147-A177-3AD203B41FA5}">
                      <a16:colId xmlns:a16="http://schemas.microsoft.com/office/drawing/2014/main" val="815425973"/>
                    </a:ext>
                  </a:extLst>
                </a:gridCol>
                <a:gridCol w="851472">
                  <a:extLst>
                    <a:ext uri="{9D8B030D-6E8A-4147-A177-3AD203B41FA5}">
                      <a16:colId xmlns:a16="http://schemas.microsoft.com/office/drawing/2014/main" val="1587608272"/>
                    </a:ext>
                  </a:extLst>
                </a:gridCol>
                <a:gridCol w="961775">
                  <a:extLst>
                    <a:ext uri="{9D8B030D-6E8A-4147-A177-3AD203B41FA5}">
                      <a16:colId xmlns:a16="http://schemas.microsoft.com/office/drawing/2014/main" val="457903857"/>
                    </a:ext>
                  </a:extLst>
                </a:gridCol>
                <a:gridCol w="961775">
                  <a:extLst>
                    <a:ext uri="{9D8B030D-6E8A-4147-A177-3AD203B41FA5}">
                      <a16:colId xmlns:a16="http://schemas.microsoft.com/office/drawing/2014/main" val="2281964169"/>
                    </a:ext>
                  </a:extLst>
                </a:gridCol>
                <a:gridCol w="961775">
                  <a:extLst>
                    <a:ext uri="{9D8B030D-6E8A-4147-A177-3AD203B41FA5}">
                      <a16:colId xmlns:a16="http://schemas.microsoft.com/office/drawing/2014/main" val="2690985783"/>
                    </a:ext>
                  </a:extLst>
                </a:gridCol>
                <a:gridCol w="961775">
                  <a:extLst>
                    <a:ext uri="{9D8B030D-6E8A-4147-A177-3AD203B41FA5}">
                      <a16:colId xmlns:a16="http://schemas.microsoft.com/office/drawing/2014/main" val="3722410316"/>
                    </a:ext>
                  </a:extLst>
                </a:gridCol>
                <a:gridCol w="961775">
                  <a:extLst>
                    <a:ext uri="{9D8B030D-6E8A-4147-A177-3AD203B41FA5}">
                      <a16:colId xmlns:a16="http://schemas.microsoft.com/office/drawing/2014/main" val="1772197166"/>
                    </a:ext>
                  </a:extLst>
                </a:gridCol>
                <a:gridCol w="961775">
                  <a:extLst>
                    <a:ext uri="{9D8B030D-6E8A-4147-A177-3AD203B41FA5}">
                      <a16:colId xmlns:a16="http://schemas.microsoft.com/office/drawing/2014/main" val="3101670578"/>
                    </a:ext>
                  </a:extLst>
                </a:gridCol>
                <a:gridCol w="961775">
                  <a:extLst>
                    <a:ext uri="{9D8B030D-6E8A-4147-A177-3AD203B41FA5}">
                      <a16:colId xmlns:a16="http://schemas.microsoft.com/office/drawing/2014/main" val="4085261720"/>
                    </a:ext>
                  </a:extLst>
                </a:gridCol>
                <a:gridCol w="961775">
                  <a:extLst>
                    <a:ext uri="{9D8B030D-6E8A-4147-A177-3AD203B41FA5}">
                      <a16:colId xmlns:a16="http://schemas.microsoft.com/office/drawing/2014/main" val="2903965677"/>
                    </a:ext>
                  </a:extLst>
                </a:gridCol>
                <a:gridCol w="961775">
                  <a:extLst>
                    <a:ext uri="{9D8B030D-6E8A-4147-A177-3AD203B41FA5}">
                      <a16:colId xmlns:a16="http://schemas.microsoft.com/office/drawing/2014/main" val="3640288741"/>
                    </a:ext>
                  </a:extLst>
                </a:gridCol>
                <a:gridCol w="961775">
                  <a:extLst>
                    <a:ext uri="{9D8B030D-6E8A-4147-A177-3AD203B41FA5}">
                      <a16:colId xmlns:a16="http://schemas.microsoft.com/office/drawing/2014/main" val="2448671133"/>
                    </a:ext>
                  </a:extLst>
                </a:gridCol>
              </a:tblGrid>
              <a:tr h="370840">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tỉ</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triệu</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nghìn</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vị</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8470861"/>
                  </a:ext>
                </a:extLst>
              </a:tr>
              <a:tr h="370840">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tram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r>
                        <a:rPr lang="en-US" sz="2000" dirty="0">
                          <a:latin typeface="Times New Roman" panose="02020603050405020304" pitchFamily="18" charset="0"/>
                          <a:cs typeface="Times New Roman" panose="02020603050405020304" pitchFamily="18" charset="0"/>
                        </a:rPr>
                        <a:t> </a:t>
                      </a: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82427330"/>
                  </a:ext>
                </a:extLst>
              </a:tr>
              <a:tr h="370840">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tc>
                  <a:txBody>
                    <a:bodyPr/>
                    <a:lstStyle/>
                    <a:p>
                      <a:pPr algn="ctr"/>
                      <a:r>
                        <a:rPr lang="en-US" sz="2000" dirty="0">
                          <a:latin typeface="Times New Roman" panose="02020603050405020304" pitchFamily="18" charset="0"/>
                          <a:cs typeface="Times New Roman" panose="02020603050405020304" pitchFamily="18" charset="0"/>
                        </a:rPr>
                        <a:t>9</a:t>
                      </a:r>
                    </a:p>
                  </a:txBody>
                  <a:tcPr/>
                </a:tc>
                <a:tc>
                  <a:txBody>
                    <a:bodyPr/>
                    <a:lstStyle/>
                    <a:p>
                      <a:pPr algn="ctr"/>
                      <a:r>
                        <a:rPr lang="en-US" sz="2000" dirty="0">
                          <a:latin typeface="Times New Roman" panose="02020603050405020304" pitchFamily="18" charset="0"/>
                          <a:cs typeface="Times New Roman" panose="02020603050405020304" pitchFamily="18" charset="0"/>
                        </a:rPr>
                        <a:t>8</a:t>
                      </a:r>
                    </a:p>
                  </a:txBody>
                  <a:tcPr/>
                </a:tc>
                <a:tc>
                  <a:txBody>
                    <a:bodyPr/>
                    <a:lstStyle/>
                    <a:p>
                      <a:pPr algn="ctr"/>
                      <a:r>
                        <a:rPr lang="en-US" sz="2000" dirty="0">
                          <a:latin typeface="Times New Roman" panose="02020603050405020304" pitchFamily="18" charset="0"/>
                          <a:cs typeface="Times New Roman" panose="02020603050405020304" pitchFamily="18" charset="0"/>
                        </a:rPr>
                        <a:t>7</a:t>
                      </a:r>
                    </a:p>
                  </a:txBody>
                  <a:tcPr/>
                </a:tc>
                <a:tc>
                  <a:txBody>
                    <a:bodyPr/>
                    <a:lstStyle/>
                    <a:p>
                      <a:pPr algn="ctr"/>
                      <a:r>
                        <a:rPr lang="en-US" sz="2000" dirty="0">
                          <a:latin typeface="Times New Roman" panose="02020603050405020304" pitchFamily="18" charset="0"/>
                          <a:cs typeface="Times New Roman" panose="02020603050405020304" pitchFamily="18" charset="0"/>
                        </a:rPr>
                        <a:t>6</a:t>
                      </a:r>
                    </a:p>
                  </a:txBody>
                  <a:tcPr/>
                </a:tc>
                <a:tc>
                  <a:txBody>
                    <a:bodyPr/>
                    <a:lstStyle/>
                    <a:p>
                      <a:pPr algn="ctr"/>
                      <a:r>
                        <a:rPr lang="en-US" sz="2000" dirty="0">
                          <a:latin typeface="Times New Roman" panose="02020603050405020304" pitchFamily="18" charset="0"/>
                          <a:cs typeface="Times New Roman" panose="02020603050405020304" pitchFamily="18" charset="0"/>
                        </a:rPr>
                        <a:t>5</a:t>
                      </a:r>
                    </a:p>
                  </a:txBody>
                  <a:tcPr/>
                </a:tc>
                <a:tc>
                  <a:txBody>
                    <a:bodyPr/>
                    <a:lstStyle/>
                    <a:p>
                      <a:pPr algn="ctr"/>
                      <a:r>
                        <a:rPr lang="en-US" sz="2000" dirty="0">
                          <a:latin typeface="Times New Roman" panose="02020603050405020304" pitchFamily="18" charset="0"/>
                          <a:cs typeface="Times New Roman" panose="02020603050405020304" pitchFamily="18" charset="0"/>
                        </a:rPr>
                        <a:t>4</a:t>
                      </a:r>
                    </a:p>
                  </a:txBody>
                  <a:tcPr/>
                </a:tc>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val="815366344"/>
                  </a:ext>
                </a:extLst>
              </a:tr>
            </a:tbl>
          </a:graphicData>
        </a:graphic>
      </p:graphicFrame>
    </p:spTree>
    <p:extLst>
      <p:ext uri="{BB962C8B-B14F-4D97-AF65-F5344CB8AC3E}">
        <p14:creationId xmlns:p14="http://schemas.microsoft.com/office/powerpoint/2010/main" val="365447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heel(4)">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heel(4)">
                                      <p:cBhvr>
                                        <p:cTn id="32" dur="20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wheel(4)">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wheel(4)">
                                      <p:cBhvr>
                                        <p:cTn id="42" dur="2000"/>
                                        <p:tgtEl>
                                          <p:spTgt spid="1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wheel(4)">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nodeType="clickEffect">
                                  <p:stCondLst>
                                    <p:cond delay="0"/>
                                  </p:stCondLst>
                                  <p:childTnLst>
                                    <p:set>
                                      <p:cBhvr>
                                        <p:cTn id="51" dur="1" fill="hold">
                                          <p:stCondLst>
                                            <p:cond delay="0"/>
                                          </p:stCondLst>
                                        </p:cTn>
                                        <p:tgtEl>
                                          <p:spTgt spid="12">
                                            <p:txEl>
                                              <p:pRg st="0" end="0"/>
                                            </p:txEl>
                                          </p:spTgt>
                                        </p:tgtEl>
                                        <p:attrNameLst>
                                          <p:attrName>style.visibility</p:attrName>
                                        </p:attrNameLst>
                                      </p:cBhvr>
                                      <p:to>
                                        <p:strVal val="visible"/>
                                      </p:to>
                                    </p:set>
                                    <p:animEffect transition="in" filter="wheel(4)">
                                      <p:cBhvr>
                                        <p:cTn id="52"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966903" y="2154666"/>
            <a:ext cx="63615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2: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a:p>
            <a:pPr marL="514350" indent="-514350" eaLnBrk="1" hangingPunct="1">
              <a:spcBef>
                <a:spcPct val="50000"/>
              </a:spcBef>
              <a:buAutoNum type="alphaLcParenR"/>
            </a:pPr>
            <a:r>
              <a:rPr lang="en-US" altLang="en-US" sz="2800" dirty="0">
                <a:latin typeface="Times New Roman" panose="02020603050405020304" pitchFamily="18" charset="0"/>
              </a:rPr>
              <a:t>71 219 367</a:t>
            </a:r>
          </a:p>
          <a:p>
            <a:pPr marL="514350" indent="-514350" eaLnBrk="1" hangingPunct="1">
              <a:spcBef>
                <a:spcPct val="50000"/>
              </a:spcBef>
              <a:buAutoNum type="alphaLcParenR"/>
            </a:pPr>
            <a:r>
              <a:rPr lang="en-US" altLang="en-US" sz="2800" dirty="0">
                <a:latin typeface="Times New Roman" panose="02020603050405020304" pitchFamily="18" charset="0"/>
              </a:rPr>
              <a:t>1 153 692 305</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3531199" y="397054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17798" y="4273313"/>
            <a:ext cx="11344367"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a) </a:t>
            </a:r>
            <a:r>
              <a:rPr lang="vi-VN" sz="2600" dirty="0">
                <a:solidFill>
                  <a:srgbClr val="000000"/>
                </a:solidFill>
                <a:effectLst/>
                <a:latin typeface="Times New Roman" panose="02020603050405020304" pitchFamily="18" charset="0"/>
                <a:ea typeface="Calibri" panose="020F0502020204030204" pitchFamily="34" charset="0"/>
              </a:rPr>
              <a:t> 71 219 367: </a:t>
            </a:r>
            <a:r>
              <a:rPr lang="vi-VN" sz="2600" i="1" dirty="0">
                <a:solidFill>
                  <a:srgbClr val="000000"/>
                </a:solidFill>
                <a:effectLst/>
                <a:latin typeface="Times New Roman" panose="02020603050405020304" pitchFamily="18" charset="0"/>
                <a:ea typeface="Calibri" panose="020F0502020204030204" pitchFamily="34" charset="0"/>
              </a:rPr>
              <a:t>Bảy mươi mốt triệu hai trăm mười chín nghìn ba trăm sáu mươi bảy</a:t>
            </a:r>
            <a:r>
              <a:rPr lang="vi-VN" sz="2600" dirty="0">
                <a:solidFill>
                  <a:srgbClr val="000000"/>
                </a:solidFill>
                <a:effectLst/>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id="{E4365C56-4BEC-400D-BF45-96EAB1370584}"/>
              </a:ext>
            </a:extLst>
          </p:cNvPr>
          <p:cNvSpPr txBox="1"/>
          <p:nvPr/>
        </p:nvSpPr>
        <p:spPr>
          <a:xfrm>
            <a:off x="317798" y="5339076"/>
            <a:ext cx="10363200" cy="1220783"/>
          </a:xfrm>
          <a:prstGeom prst="rect">
            <a:avLst/>
          </a:prstGeom>
          <a:noFill/>
        </p:spPr>
        <p:txBody>
          <a:bodyPr wrap="square">
            <a:spAutoFit/>
          </a:bodyPr>
          <a:lstStyle/>
          <a:p>
            <a:pPr algn="just">
              <a:lnSpc>
                <a:spcPct val="150000"/>
              </a:lnSpc>
            </a:pPr>
            <a:r>
              <a:rPr lang="en-US" sz="2600" dirty="0">
                <a:solidFill>
                  <a:srgbClr val="000000"/>
                </a:solidFill>
                <a:latin typeface="Times New Roman" panose="02020603050405020304" pitchFamily="18" charset="0"/>
                <a:ea typeface="Calibri" panose="020F0502020204030204" pitchFamily="34" charset="0"/>
              </a:rPr>
              <a:t>b)</a:t>
            </a:r>
            <a:r>
              <a:rPr lang="vi-VN" sz="2600" dirty="0">
                <a:solidFill>
                  <a:srgbClr val="000000"/>
                </a:solidFill>
                <a:effectLst/>
                <a:latin typeface="Times New Roman" panose="02020603050405020304" pitchFamily="18" charset="0"/>
                <a:ea typeface="Calibri" panose="020F0502020204030204" pitchFamily="34" charset="0"/>
              </a:rPr>
              <a:t> 1 153 692 305: </a:t>
            </a:r>
            <a:r>
              <a:rPr lang="vi-VN" sz="2600" i="1" dirty="0">
                <a:solidFill>
                  <a:srgbClr val="000000"/>
                </a:solidFill>
                <a:effectLst/>
                <a:latin typeface="Times New Roman" panose="02020603050405020304" pitchFamily="18" charset="0"/>
                <a:ea typeface="Calibri" panose="020F0502020204030204" pitchFamily="34" charset="0"/>
              </a:rPr>
              <a:t>Một tỉ  một trăm năm mươi ba triệu sáu trăm chín mươi hai nghìn ba trăm linh năm.</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2116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heel(4)">
                                      <p:cBhvr>
                                        <p:cTn id="7" dur="20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wheel(4)">
                                      <p:cBhvr>
                                        <p:cTn id="17" dur="20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circle(in)">
                                      <p:cBhvr>
                                        <p:cTn id="22" dur="20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ircle(in)">
                                      <p:cBhvr>
                                        <p:cTn id="2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1" name="Text Box 3">
            <a:extLst>
              <a:ext uri="{FF2B5EF4-FFF2-40B4-BE49-F238E27FC236}">
                <a16:creationId xmlns:a16="http://schemas.microsoft.com/office/drawing/2014/main" id="{09818560-3DA4-4081-8CCC-4E2CB56C8FBD}"/>
              </a:ext>
            </a:extLst>
          </p:cNvPr>
          <p:cNvSpPr txBox="1">
            <a:spLocks noChangeArrowheads="1"/>
          </p:cNvSpPr>
          <p:nvPr/>
        </p:nvSpPr>
        <p:spPr bwMode="auto">
          <a:xfrm>
            <a:off x="655476" y="1771173"/>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b) </a:t>
            </a:r>
            <a:r>
              <a:rPr lang="en-US" altLang="en-US" sz="2800" dirty="0" err="1">
                <a:solidFill>
                  <a:srgbClr val="0033CC"/>
                </a:solidFill>
                <a:latin typeface="Times New Roman" panose="02020603050405020304" pitchFamily="18" charset="0"/>
              </a:rPr>
              <a:t>Áp</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dụng</a:t>
            </a:r>
            <a:r>
              <a:rPr lang="en-US" altLang="en-US" sz="2800" dirty="0">
                <a:solidFill>
                  <a:srgbClr val="0033CC"/>
                </a:solidFill>
                <a:latin typeface="Times New Roman" panose="02020603050405020304" pitchFamily="18" charset="0"/>
              </a:rPr>
              <a:t> :  </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870793" y="2254856"/>
            <a:ext cx="1038097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3: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 Ba </a:t>
            </a:r>
            <a:r>
              <a:rPr lang="en-US" altLang="en-US" sz="2800" dirty="0" err="1">
                <a:latin typeface="Times New Roman" panose="02020603050405020304" pitchFamily="18" charset="0"/>
              </a:rPr>
              <a:t>tỉ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chin </a:t>
            </a:r>
            <a:r>
              <a:rPr lang="en-US" altLang="en-US" sz="2800" dirty="0" err="1">
                <a:latin typeface="Times New Roman" panose="02020603050405020304" pitchFamily="18" charset="0"/>
              </a:rPr>
              <a:t>triệu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sáu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nghìn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bảy</a:t>
            </a:r>
            <a:r>
              <a:rPr lang="en-US" altLang="en-US" sz="2800" dirty="0">
                <a:latin typeface="Times New Roman" panose="02020603050405020304" pitchFamily="18" charset="0"/>
              </a:rPr>
              <a:t>. </a:t>
            </a:r>
          </a:p>
        </p:txBody>
      </p:sp>
      <p:sp>
        <p:nvSpPr>
          <p:cNvPr id="13" name="Text Box 3">
            <a:extLst>
              <a:ext uri="{FF2B5EF4-FFF2-40B4-BE49-F238E27FC236}">
                <a16:creationId xmlns:a16="http://schemas.microsoft.com/office/drawing/2014/main" id="{B826FB87-DE4C-475E-9F1E-AE5E69B9D5BF}"/>
              </a:ext>
            </a:extLst>
          </p:cNvPr>
          <p:cNvSpPr txBox="1">
            <a:spLocks noChangeArrowheads="1"/>
          </p:cNvSpPr>
          <p:nvPr/>
        </p:nvSpPr>
        <p:spPr bwMode="auto">
          <a:xfrm>
            <a:off x="4254453" y="320654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4" name="TextBox 13">
            <a:extLst>
              <a:ext uri="{FF2B5EF4-FFF2-40B4-BE49-F238E27FC236}">
                <a16:creationId xmlns:a16="http://schemas.microsoft.com/office/drawing/2014/main" id="{DAAEEFF6-A4C5-4237-921E-EEEBCE4ED600}"/>
              </a:ext>
            </a:extLst>
          </p:cNvPr>
          <p:cNvSpPr txBox="1"/>
          <p:nvPr/>
        </p:nvSpPr>
        <p:spPr>
          <a:xfrm>
            <a:off x="389096" y="3649038"/>
            <a:ext cx="11344367"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Ba tỉ hai trăm năm mươi chín triệu sáu trăm ba mươi nghìn hai trăm mười bảy: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600" b="1" i="1" dirty="0">
                <a:solidFill>
                  <a:srgbClr val="000000"/>
                </a:solidFill>
                <a:effectLst/>
                <a:latin typeface="Times New Roman" panose="02020603050405020304" pitchFamily="18" charset="0"/>
                <a:ea typeface="Calibri" panose="020F0502020204030204" pitchFamily="34" charset="0"/>
              </a:rPr>
              <a:t>3 259 633 217.</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1794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heel(4)">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id="{D283EB7B-F33F-4B60-BF66-4B136B196BA7}"/>
              </a:ext>
            </a:extLst>
          </p:cNvPr>
          <p:cNvSpPr txBox="1">
            <a:spLocks noChangeArrowheads="1"/>
          </p:cNvSpPr>
          <p:nvPr/>
        </p:nvSpPr>
        <p:spPr bwMode="auto">
          <a:xfrm>
            <a:off x="0" y="1144015"/>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Biểu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diễn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tia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id="{77450128-89CB-40FA-9078-570D07E37306}"/>
              </a:ext>
            </a:extLst>
          </p:cNvPr>
          <p:cNvSpPr txBox="1">
            <a:spLocks noChangeArrowheads="1"/>
          </p:cNvSpPr>
          <p:nvPr/>
        </p:nvSpPr>
        <p:spPr bwMode="auto">
          <a:xfrm>
            <a:off x="173367" y="1885662"/>
            <a:ext cx="113443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 Các số tự nhiên được biểu diễn trên tia số. Mỗi số tự nhiên ứng với một điểm trên tia số:</a:t>
            </a:r>
            <a:endParaRPr lang="en-US" sz="2800" dirty="0">
              <a:latin typeface="+mj-lt"/>
            </a:endParaRPr>
          </a:p>
        </p:txBody>
      </p:sp>
      <p:sp>
        <p:nvSpPr>
          <p:cNvPr id="7" name="Arrow: Right 6">
            <a:extLst>
              <a:ext uri="{FF2B5EF4-FFF2-40B4-BE49-F238E27FC236}">
                <a16:creationId xmlns:a16="http://schemas.microsoft.com/office/drawing/2014/main" id="{7268AF7A-8200-48AE-A8C4-13266A24422B}"/>
              </a:ext>
            </a:extLst>
          </p:cNvPr>
          <p:cNvSpPr/>
          <p:nvPr/>
        </p:nvSpPr>
        <p:spPr>
          <a:xfrm flipV="1">
            <a:off x="2603714" y="3079065"/>
            <a:ext cx="6912245" cy="19454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8AFC168-1D42-4DF0-BEC5-3F37E566A043}"/>
              </a:ext>
            </a:extLst>
          </p:cNvPr>
          <p:cNvSpPr/>
          <p:nvPr/>
        </p:nvSpPr>
        <p:spPr>
          <a:xfrm>
            <a:off x="2552053" y="3079065"/>
            <a:ext cx="134321" cy="1945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95ACDD7-A3B1-449F-926F-A1AA33EA6321}"/>
              </a:ext>
            </a:extLst>
          </p:cNvPr>
          <p:cNvSpPr txBox="1"/>
          <p:nvPr/>
        </p:nvSpPr>
        <p:spPr>
          <a:xfrm>
            <a:off x="2461970" y="3345864"/>
            <a:ext cx="586028" cy="477054"/>
          </a:xfrm>
          <a:prstGeom prst="rect">
            <a:avLst/>
          </a:prstGeom>
          <a:noFill/>
        </p:spPr>
        <p:txBody>
          <a:bodyPr wrap="square" rtlCol="0">
            <a:spAutoFit/>
          </a:bodyPr>
          <a:lstStyle/>
          <a:p>
            <a:r>
              <a:rPr lang="en-US" sz="2500" dirty="0"/>
              <a:t>0</a:t>
            </a:r>
          </a:p>
        </p:txBody>
      </p:sp>
      <p:cxnSp>
        <p:nvCxnSpPr>
          <p:cNvPr id="15" name="Straight Connector 14">
            <a:extLst>
              <a:ext uri="{FF2B5EF4-FFF2-40B4-BE49-F238E27FC236}">
                <a16:creationId xmlns:a16="http://schemas.microsoft.com/office/drawing/2014/main" id="{E7F48EA5-628D-4ADD-930B-36E4F8C2EEE4}"/>
              </a:ext>
            </a:extLst>
          </p:cNvPr>
          <p:cNvCxnSpPr>
            <a:cxnSpLocks/>
          </p:cNvCxnSpPr>
          <p:nvPr/>
        </p:nvCxnSpPr>
        <p:spPr>
          <a:xfrm>
            <a:off x="3456122" y="3050005"/>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7" name="TextBox 16">
            <a:extLst>
              <a:ext uri="{FF2B5EF4-FFF2-40B4-BE49-F238E27FC236}">
                <a16:creationId xmlns:a16="http://schemas.microsoft.com/office/drawing/2014/main" id="{5AEC226D-09C4-4021-8CB4-D1B069E8F3D0}"/>
              </a:ext>
            </a:extLst>
          </p:cNvPr>
          <p:cNvSpPr txBox="1"/>
          <p:nvPr/>
        </p:nvSpPr>
        <p:spPr>
          <a:xfrm>
            <a:off x="3294117" y="3414299"/>
            <a:ext cx="586028" cy="477054"/>
          </a:xfrm>
          <a:prstGeom prst="rect">
            <a:avLst/>
          </a:prstGeom>
          <a:noFill/>
        </p:spPr>
        <p:txBody>
          <a:bodyPr wrap="square" rtlCol="0">
            <a:spAutoFit/>
          </a:bodyPr>
          <a:lstStyle/>
          <a:p>
            <a:r>
              <a:rPr lang="en-US" sz="2500" dirty="0"/>
              <a:t>1</a:t>
            </a:r>
          </a:p>
        </p:txBody>
      </p:sp>
      <p:cxnSp>
        <p:nvCxnSpPr>
          <p:cNvPr id="18" name="Straight Connector 17">
            <a:extLst>
              <a:ext uri="{FF2B5EF4-FFF2-40B4-BE49-F238E27FC236}">
                <a16:creationId xmlns:a16="http://schemas.microsoft.com/office/drawing/2014/main" id="{1A7B2869-6866-4B31-A59F-FE0B67580163}"/>
              </a:ext>
            </a:extLst>
          </p:cNvPr>
          <p:cNvCxnSpPr>
            <a:cxnSpLocks/>
          </p:cNvCxnSpPr>
          <p:nvPr/>
        </p:nvCxnSpPr>
        <p:spPr>
          <a:xfrm>
            <a:off x="4228454"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9" name="TextBox 18">
            <a:extLst>
              <a:ext uri="{FF2B5EF4-FFF2-40B4-BE49-F238E27FC236}">
                <a16:creationId xmlns:a16="http://schemas.microsoft.com/office/drawing/2014/main" id="{27DF96BE-3AC4-4A95-BFF6-64BF48C04625}"/>
              </a:ext>
            </a:extLst>
          </p:cNvPr>
          <p:cNvSpPr txBox="1"/>
          <p:nvPr/>
        </p:nvSpPr>
        <p:spPr>
          <a:xfrm>
            <a:off x="4157260" y="3397300"/>
            <a:ext cx="586028" cy="477054"/>
          </a:xfrm>
          <a:prstGeom prst="rect">
            <a:avLst/>
          </a:prstGeom>
          <a:noFill/>
        </p:spPr>
        <p:txBody>
          <a:bodyPr wrap="square" rtlCol="0">
            <a:spAutoFit/>
          </a:bodyPr>
          <a:lstStyle/>
          <a:p>
            <a:r>
              <a:rPr lang="en-US" sz="2500" dirty="0"/>
              <a:t>2</a:t>
            </a:r>
          </a:p>
        </p:txBody>
      </p:sp>
      <p:cxnSp>
        <p:nvCxnSpPr>
          <p:cNvPr id="20" name="Straight Connector 19">
            <a:extLst>
              <a:ext uri="{FF2B5EF4-FFF2-40B4-BE49-F238E27FC236}">
                <a16:creationId xmlns:a16="http://schemas.microsoft.com/office/drawing/2014/main" id="{F724D504-7D62-4852-A08D-707E86175869}"/>
              </a:ext>
            </a:extLst>
          </p:cNvPr>
          <p:cNvCxnSpPr>
            <a:cxnSpLocks/>
          </p:cNvCxnSpPr>
          <p:nvPr/>
        </p:nvCxnSpPr>
        <p:spPr>
          <a:xfrm>
            <a:off x="4985288"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C82B139B-D961-413A-8A8E-E0E3AA4068F2}"/>
              </a:ext>
            </a:extLst>
          </p:cNvPr>
          <p:cNvSpPr txBox="1"/>
          <p:nvPr/>
        </p:nvSpPr>
        <p:spPr>
          <a:xfrm>
            <a:off x="4821427" y="3407589"/>
            <a:ext cx="586028" cy="477054"/>
          </a:xfrm>
          <a:prstGeom prst="rect">
            <a:avLst/>
          </a:prstGeom>
          <a:noFill/>
        </p:spPr>
        <p:txBody>
          <a:bodyPr wrap="square" rtlCol="0">
            <a:spAutoFit/>
          </a:bodyPr>
          <a:lstStyle/>
          <a:p>
            <a:r>
              <a:rPr lang="en-US" sz="2500" dirty="0"/>
              <a:t>3</a:t>
            </a:r>
          </a:p>
        </p:txBody>
      </p:sp>
      <p:cxnSp>
        <p:nvCxnSpPr>
          <p:cNvPr id="22" name="Straight Connector 21">
            <a:extLst>
              <a:ext uri="{FF2B5EF4-FFF2-40B4-BE49-F238E27FC236}">
                <a16:creationId xmlns:a16="http://schemas.microsoft.com/office/drawing/2014/main" id="{BE5E3621-5003-4BF6-BA4D-3468C9A73951}"/>
              </a:ext>
            </a:extLst>
          </p:cNvPr>
          <p:cNvCxnSpPr>
            <a:cxnSpLocks/>
          </p:cNvCxnSpPr>
          <p:nvPr/>
        </p:nvCxnSpPr>
        <p:spPr>
          <a:xfrm>
            <a:off x="5744811"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id="{15A54066-FCBC-40BE-B447-711B8D3AADBB}"/>
              </a:ext>
            </a:extLst>
          </p:cNvPr>
          <p:cNvSpPr txBox="1"/>
          <p:nvPr/>
        </p:nvSpPr>
        <p:spPr>
          <a:xfrm>
            <a:off x="5631050" y="3461396"/>
            <a:ext cx="586028" cy="477054"/>
          </a:xfrm>
          <a:prstGeom prst="rect">
            <a:avLst/>
          </a:prstGeom>
          <a:noFill/>
        </p:spPr>
        <p:txBody>
          <a:bodyPr wrap="square" rtlCol="0">
            <a:spAutoFit/>
          </a:bodyPr>
          <a:lstStyle/>
          <a:p>
            <a:r>
              <a:rPr lang="en-US" sz="2500" dirty="0"/>
              <a:t>4</a:t>
            </a:r>
          </a:p>
        </p:txBody>
      </p:sp>
      <p:cxnSp>
        <p:nvCxnSpPr>
          <p:cNvPr id="24" name="Straight Connector 23">
            <a:extLst>
              <a:ext uri="{FF2B5EF4-FFF2-40B4-BE49-F238E27FC236}">
                <a16:creationId xmlns:a16="http://schemas.microsoft.com/office/drawing/2014/main" id="{DBA123D4-7B6C-494C-9263-125059AE0548}"/>
              </a:ext>
            </a:extLst>
          </p:cNvPr>
          <p:cNvCxnSpPr>
            <a:cxnSpLocks/>
          </p:cNvCxnSpPr>
          <p:nvPr/>
        </p:nvCxnSpPr>
        <p:spPr>
          <a:xfrm>
            <a:off x="6501645" y="3064042"/>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5" name="TextBox 24">
            <a:extLst>
              <a:ext uri="{FF2B5EF4-FFF2-40B4-BE49-F238E27FC236}">
                <a16:creationId xmlns:a16="http://schemas.microsoft.com/office/drawing/2014/main" id="{C9BBE207-A6A8-4660-BC4B-B12275CA56F2}"/>
              </a:ext>
            </a:extLst>
          </p:cNvPr>
          <p:cNvSpPr txBox="1"/>
          <p:nvPr/>
        </p:nvSpPr>
        <p:spPr>
          <a:xfrm>
            <a:off x="6348737" y="3461396"/>
            <a:ext cx="586028" cy="477054"/>
          </a:xfrm>
          <a:prstGeom prst="rect">
            <a:avLst/>
          </a:prstGeom>
          <a:noFill/>
        </p:spPr>
        <p:txBody>
          <a:bodyPr wrap="square" rtlCol="0">
            <a:spAutoFit/>
          </a:bodyPr>
          <a:lstStyle/>
          <a:p>
            <a:r>
              <a:rPr lang="en-US" sz="2500" dirty="0"/>
              <a:t>5</a:t>
            </a:r>
          </a:p>
        </p:txBody>
      </p:sp>
      <p:sp>
        <p:nvSpPr>
          <p:cNvPr id="26" name="Text Box 3">
            <a:extLst>
              <a:ext uri="{FF2B5EF4-FFF2-40B4-BE49-F238E27FC236}">
                <a16:creationId xmlns:a16="http://schemas.microsoft.com/office/drawing/2014/main" id="{1256CB38-6767-4C32-B97D-FDCB0E1BE756}"/>
              </a:ext>
            </a:extLst>
          </p:cNvPr>
          <p:cNvSpPr txBox="1">
            <a:spLocks noChangeArrowheads="1"/>
          </p:cNvSpPr>
          <p:nvPr/>
        </p:nvSpPr>
        <p:spPr bwMode="auto">
          <a:xfrm>
            <a:off x="0" y="3635827"/>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id="{825DF913-5D99-4347-9EAC-C86B5A08CD4A}"/>
              </a:ext>
            </a:extLst>
          </p:cNvPr>
          <p:cNvSpPr txBox="1">
            <a:spLocks noChangeArrowheads="1"/>
          </p:cNvSpPr>
          <p:nvPr/>
        </p:nvSpPr>
        <p:spPr bwMode="auto">
          <a:xfrm>
            <a:off x="288512" y="4175232"/>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 </a:t>
            </a: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du :  </a:t>
            </a:r>
          </a:p>
        </p:txBody>
      </p:sp>
      <p:sp>
        <p:nvSpPr>
          <p:cNvPr id="28" name="Text Box 3">
            <a:extLst>
              <a:ext uri="{FF2B5EF4-FFF2-40B4-BE49-F238E27FC236}">
                <a16:creationId xmlns:a16="http://schemas.microsoft.com/office/drawing/2014/main" id="{6220FD85-8A5D-4031-8772-B57597010326}"/>
              </a:ext>
            </a:extLst>
          </p:cNvPr>
          <p:cNvSpPr txBox="1">
            <a:spLocks noChangeArrowheads="1"/>
          </p:cNvSpPr>
          <p:nvPr/>
        </p:nvSpPr>
        <p:spPr bwMode="auto">
          <a:xfrm>
            <a:off x="1772505" y="4174618"/>
            <a:ext cx="1056414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966, 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eaLnBrk="1" hangingPunct="1">
              <a:spcBef>
                <a:spcPct val="50000"/>
              </a:spcBef>
              <a:buNone/>
            </a:pPr>
            <a:r>
              <a:rPr lang="en-US" altLang="en-US" sz="2800" dirty="0">
                <a:latin typeface="Times New Roman" panose="02020603050405020304" pitchFamily="18" charset="0"/>
              </a:rPr>
              <a:t>966 = 900 + 60 + 6 = 9 x 100 + 6 x 10 + 6</a:t>
            </a:r>
          </a:p>
        </p:txBody>
      </p:sp>
    </p:spTree>
    <p:extLst>
      <p:ext uri="{BB962C8B-B14F-4D97-AF65-F5344CB8AC3E}">
        <p14:creationId xmlns:p14="http://schemas.microsoft.com/office/powerpoint/2010/main" val="237190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wheel(4)">
                                      <p:cBhvr>
                                        <p:cTn id="17" dur="20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arn(inVertic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arn(inVertical)">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1000"/>
                                        <p:tgtEl>
                                          <p:spTgt spid="20"/>
                                        </p:tgtEl>
                                      </p:cBhvr>
                                    </p:animEffect>
                                    <p:anim calcmode="lin" valueType="num">
                                      <p:cBhvr>
                                        <p:cTn id="60" dur="1000" fill="hold"/>
                                        <p:tgtEl>
                                          <p:spTgt spid="20"/>
                                        </p:tgtEl>
                                        <p:attrNameLst>
                                          <p:attrName>ppt_x</p:attrName>
                                        </p:attrNameLst>
                                      </p:cBhvr>
                                      <p:tavLst>
                                        <p:tav tm="0">
                                          <p:val>
                                            <p:strVal val="#ppt_x"/>
                                          </p:val>
                                        </p:tav>
                                        <p:tav tm="100000">
                                          <p:val>
                                            <p:strVal val="#ppt_x"/>
                                          </p:val>
                                        </p:tav>
                                      </p:tavLst>
                                    </p:anim>
                                    <p:anim calcmode="lin" valueType="num">
                                      <p:cBhvr>
                                        <p:cTn id="6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arn(inVertical)">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1000"/>
                                        <p:tgtEl>
                                          <p:spTgt spid="22"/>
                                        </p:tgtEl>
                                      </p:cBhvr>
                                    </p:animEffect>
                                    <p:anim calcmode="lin" valueType="num">
                                      <p:cBhvr>
                                        <p:cTn id="72" dur="1000" fill="hold"/>
                                        <p:tgtEl>
                                          <p:spTgt spid="22"/>
                                        </p:tgtEl>
                                        <p:attrNameLst>
                                          <p:attrName>ppt_x</p:attrName>
                                        </p:attrNameLst>
                                      </p:cBhvr>
                                      <p:tavLst>
                                        <p:tav tm="0">
                                          <p:val>
                                            <p:strVal val="#ppt_x"/>
                                          </p:val>
                                        </p:tav>
                                        <p:tav tm="100000">
                                          <p:val>
                                            <p:strVal val="#ppt_x"/>
                                          </p:val>
                                        </p:tav>
                                      </p:tavLst>
                                    </p:anim>
                                    <p:anim calcmode="lin" valueType="num">
                                      <p:cBhvr>
                                        <p:cTn id="7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arn(inVertical)">
                                      <p:cBhvr>
                                        <p:cTn id="78" dur="500"/>
                                        <p:tgtEl>
                                          <p:spTgt spid="23"/>
                                        </p:tgtEl>
                                      </p:cBhvr>
                                    </p:animEffec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fade">
                                      <p:cBhvr>
                                        <p:cTn id="83" dur="1000"/>
                                        <p:tgtEl>
                                          <p:spTgt spid="24"/>
                                        </p:tgtEl>
                                      </p:cBhvr>
                                    </p:animEffect>
                                    <p:anim calcmode="lin" valueType="num">
                                      <p:cBhvr>
                                        <p:cTn id="84" dur="1000" fill="hold"/>
                                        <p:tgtEl>
                                          <p:spTgt spid="24"/>
                                        </p:tgtEl>
                                        <p:attrNameLst>
                                          <p:attrName>ppt_x</p:attrName>
                                        </p:attrNameLst>
                                      </p:cBhvr>
                                      <p:tavLst>
                                        <p:tav tm="0">
                                          <p:val>
                                            <p:strVal val="#ppt_x"/>
                                          </p:val>
                                        </p:tav>
                                        <p:tav tm="100000">
                                          <p:val>
                                            <p:strVal val="#ppt_x"/>
                                          </p:val>
                                        </p:tav>
                                      </p:tavLst>
                                    </p:anim>
                                    <p:anim calcmode="lin" valueType="num">
                                      <p:cBhvr>
                                        <p:cTn id="8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barn(inVertical)">
                                      <p:cBhvr>
                                        <p:cTn id="90" dur="500"/>
                                        <p:tgtEl>
                                          <p:spTgt spid="25"/>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animEffect transition="in" filter="barn(inVertical)">
                                      <p:cBhvr>
                                        <p:cTn id="95" dur="500"/>
                                        <p:tgtEl>
                                          <p:spTgt spid="26"/>
                                        </p:tgtEl>
                                      </p:cBhvr>
                                    </p:animEffect>
                                  </p:childTnLst>
                                </p:cTn>
                              </p:par>
                            </p:childTnLst>
                          </p:cTn>
                        </p:par>
                      </p:childTnLst>
                    </p:cTn>
                  </p:par>
                  <p:par>
                    <p:cTn id="96" fill="hold">
                      <p:stCondLst>
                        <p:cond delay="indefinite"/>
                      </p:stCondLst>
                      <p:childTnLst>
                        <p:par>
                          <p:cTn id="97" fill="hold">
                            <p:stCondLst>
                              <p:cond delay="0"/>
                            </p:stCondLst>
                            <p:childTnLst>
                              <p:par>
                                <p:cTn id="98" presetID="21" presetClass="entr" presetSubtype="4" fill="hold" nodeType="clickEffect">
                                  <p:stCondLst>
                                    <p:cond delay="0"/>
                                  </p:stCondLst>
                                  <p:childTnLst>
                                    <p:set>
                                      <p:cBhvr>
                                        <p:cTn id="99" dur="1" fill="hold">
                                          <p:stCondLst>
                                            <p:cond delay="0"/>
                                          </p:stCondLst>
                                        </p:cTn>
                                        <p:tgtEl>
                                          <p:spTgt spid="27">
                                            <p:txEl>
                                              <p:pRg st="0" end="0"/>
                                            </p:txEl>
                                          </p:spTgt>
                                        </p:tgtEl>
                                        <p:attrNameLst>
                                          <p:attrName>style.visibility</p:attrName>
                                        </p:attrNameLst>
                                      </p:cBhvr>
                                      <p:to>
                                        <p:strVal val="visible"/>
                                      </p:to>
                                    </p:set>
                                    <p:animEffect transition="in" filter="wheel(4)">
                                      <p:cBhvr>
                                        <p:cTn id="100" dur="2000"/>
                                        <p:tgtEl>
                                          <p:spTgt spid="27">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1" presetClass="entr" presetSubtype="4" fill="hold" nodeType="clickEffect">
                                  <p:stCondLst>
                                    <p:cond delay="0"/>
                                  </p:stCondLst>
                                  <p:childTnLst>
                                    <p:set>
                                      <p:cBhvr>
                                        <p:cTn id="104" dur="1" fill="hold">
                                          <p:stCondLst>
                                            <p:cond delay="0"/>
                                          </p:stCondLst>
                                        </p:cTn>
                                        <p:tgtEl>
                                          <p:spTgt spid="28">
                                            <p:txEl>
                                              <p:pRg st="0" end="0"/>
                                            </p:txEl>
                                          </p:spTgt>
                                        </p:tgtEl>
                                        <p:attrNameLst>
                                          <p:attrName>style.visibility</p:attrName>
                                        </p:attrNameLst>
                                      </p:cBhvr>
                                      <p:to>
                                        <p:strVal val="visible"/>
                                      </p:to>
                                    </p:set>
                                    <p:animEffect transition="in" filter="wheel(4)">
                                      <p:cBhvr>
                                        <p:cTn id="105" dur="2000"/>
                                        <p:tgtEl>
                                          <p:spTgt spid="28">
                                            <p:txEl>
                                              <p:pRg st="0" end="0"/>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21" presetClass="entr" presetSubtype="4" fill="hold" nodeType="clickEffect">
                                  <p:stCondLst>
                                    <p:cond delay="0"/>
                                  </p:stCondLst>
                                  <p:childTnLst>
                                    <p:set>
                                      <p:cBhvr>
                                        <p:cTn id="109" dur="1" fill="hold">
                                          <p:stCondLst>
                                            <p:cond delay="0"/>
                                          </p:stCondLst>
                                        </p:cTn>
                                        <p:tgtEl>
                                          <p:spTgt spid="28">
                                            <p:txEl>
                                              <p:pRg st="1" end="1"/>
                                            </p:txEl>
                                          </p:spTgt>
                                        </p:tgtEl>
                                        <p:attrNameLst>
                                          <p:attrName>style.visibility</p:attrName>
                                        </p:attrNameLst>
                                      </p:cBhvr>
                                      <p:to>
                                        <p:strVal val="visible"/>
                                      </p:to>
                                    </p:set>
                                    <p:animEffect transition="in" filter="wheel(4)">
                                      <p:cBhvr>
                                        <p:cTn id="110" dur="2000"/>
                                        <p:tgtEl>
                                          <p:spTgt spid="28">
                                            <p:txEl>
                                              <p:pRg st="1" end="1"/>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21" presetClass="entr" presetSubtype="4" fill="hold" nodeType="clickEffect">
                                  <p:stCondLst>
                                    <p:cond delay="0"/>
                                  </p:stCondLst>
                                  <p:childTnLst>
                                    <p:set>
                                      <p:cBhvr>
                                        <p:cTn id="114" dur="1" fill="hold">
                                          <p:stCondLst>
                                            <p:cond delay="0"/>
                                          </p:stCondLst>
                                        </p:cTn>
                                        <p:tgtEl>
                                          <p:spTgt spid="28">
                                            <p:txEl>
                                              <p:pRg st="2" end="2"/>
                                            </p:txEl>
                                          </p:spTgt>
                                        </p:tgtEl>
                                        <p:attrNameLst>
                                          <p:attrName>style.visibility</p:attrName>
                                        </p:attrNameLst>
                                      </p:cBhvr>
                                      <p:to>
                                        <p:strVal val="visible"/>
                                      </p:to>
                                    </p:set>
                                    <p:animEffect transition="in" filter="wheel(4)">
                                      <p:cBhvr>
                                        <p:cTn id="115" dur="2000"/>
                                        <p:tgtEl>
                                          <p:spTgt spid="28">
                                            <p:txEl>
                                              <p:pRg st="2" end="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21" presetClass="entr" presetSubtype="4" fill="hold" nodeType="clickEffect">
                                  <p:stCondLst>
                                    <p:cond delay="0"/>
                                  </p:stCondLst>
                                  <p:childTnLst>
                                    <p:set>
                                      <p:cBhvr>
                                        <p:cTn id="119" dur="1" fill="hold">
                                          <p:stCondLst>
                                            <p:cond delay="0"/>
                                          </p:stCondLst>
                                        </p:cTn>
                                        <p:tgtEl>
                                          <p:spTgt spid="28">
                                            <p:txEl>
                                              <p:pRg st="3" end="3"/>
                                            </p:txEl>
                                          </p:spTgt>
                                        </p:tgtEl>
                                        <p:attrNameLst>
                                          <p:attrName>style.visibility</p:attrName>
                                        </p:attrNameLst>
                                      </p:cBhvr>
                                      <p:to>
                                        <p:strVal val="visible"/>
                                      </p:to>
                                    </p:set>
                                    <p:animEffect transition="in" filter="wheel(4)">
                                      <p:cBhvr>
                                        <p:cTn id="120" dur="2000"/>
                                        <p:tgtEl>
                                          <p:spTgt spid="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p:bldP spid="17" grpId="0"/>
      <p:bldP spid="19" grpId="0"/>
      <p:bldP spid="21" grpId="0"/>
      <p:bldP spid="23" grpId="0"/>
      <p:bldP spid="25" grpId="0"/>
      <p:bldP spid="26" grpId="0"/>
    </p:bld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954</TotalTime>
  <Words>3108</Words>
  <Application>Microsoft Office PowerPoint</Application>
  <PresentationFormat>Widescreen</PresentationFormat>
  <Paragraphs>337</Paragraphs>
  <Slides>22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Calibri</vt:lpstr>
      <vt:lpstr>Cambria Math</vt:lpstr>
      <vt:lpstr>Corbel</vt:lpstr>
      <vt:lpstr>Times New Roman</vt:lpstr>
      <vt:lpstr>VNI-Meli</vt:lpstr>
      <vt:lpstr>VNI-Times</vt:lpstr>
      <vt:lpstr>Wingdings</vt:lpstr>
      <vt:lpstr>Wingdings 2</vt:lpstr>
      <vt:lpstr>Frame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Hoài Thu</dc:creator>
  <cp:lastModifiedBy>Vũ Hồng Hiệp</cp:lastModifiedBy>
  <cp:revision>123</cp:revision>
  <dcterms:created xsi:type="dcterms:W3CDTF">2021-07-26T12:23:10Z</dcterms:created>
  <dcterms:modified xsi:type="dcterms:W3CDTF">2025-04-08T01:26:07Z</dcterms:modified>
</cp:coreProperties>
</file>