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95" r:id="rId2"/>
    <p:sldId id="501" r:id="rId3"/>
    <p:sldId id="500" r:id="rId4"/>
    <p:sldId id="461" r:id="rId5"/>
    <p:sldId id="502" r:id="rId6"/>
    <p:sldId id="499" r:id="rId7"/>
    <p:sldId id="484" r:id="rId8"/>
    <p:sldId id="523" r:id="rId9"/>
    <p:sldId id="495" r:id="rId10"/>
    <p:sldId id="503" r:id="rId11"/>
    <p:sldId id="504" r:id="rId12"/>
    <p:sldId id="505" r:id="rId13"/>
    <p:sldId id="506" r:id="rId14"/>
    <p:sldId id="507" r:id="rId15"/>
    <p:sldId id="508" r:id="rId16"/>
    <p:sldId id="509" r:id="rId17"/>
    <p:sldId id="510" r:id="rId18"/>
    <p:sldId id="511" r:id="rId19"/>
    <p:sldId id="512" r:id="rId20"/>
    <p:sldId id="513" r:id="rId21"/>
    <p:sldId id="514" r:id="rId22"/>
    <p:sldId id="515" r:id="rId23"/>
    <p:sldId id="516" r:id="rId24"/>
    <p:sldId id="517" r:id="rId25"/>
    <p:sldId id="518" r:id="rId26"/>
    <p:sldId id="519" r:id="rId27"/>
    <p:sldId id="520" r:id="rId28"/>
    <p:sldId id="521" r:id="rId29"/>
    <p:sldId id="522" r:id="rId30"/>
    <p:sldId id="539" r:id="rId31"/>
    <p:sldId id="278" r:id="rId32"/>
    <p:sldId id="524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532" r:id="rId41"/>
    <p:sldId id="533" r:id="rId42"/>
    <p:sldId id="534" r:id="rId43"/>
    <p:sldId id="535" r:id="rId44"/>
    <p:sldId id="536" r:id="rId45"/>
    <p:sldId id="537" r:id="rId46"/>
    <p:sldId id="27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4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747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042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303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123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8145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54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7F2E1-5D37-4F1C-D4E7-47ED3A386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F2BC27-5E56-09FB-3FE9-47D937922E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DFAF1-81E7-C0FF-0ACD-88AEB415DF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6D1EE-B242-DD56-C140-0D52D7EE0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0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22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5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5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4251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2.sv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sv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4.svg"/><Relationship Id="rId3" Type="http://schemas.openxmlformats.org/officeDocument/2006/relationships/image" Target="../media/image50.svg"/><Relationship Id="rId7" Type="http://schemas.openxmlformats.org/officeDocument/2006/relationships/image" Target="../media/image60.svg"/><Relationship Id="rId12" Type="http://schemas.openxmlformats.org/officeDocument/2006/relationships/image" Target="../media/image6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svg"/><Relationship Id="rId5" Type="http://schemas.openxmlformats.org/officeDocument/2006/relationships/image" Target="../media/image36.svg"/><Relationship Id="rId10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openxmlformats.org/officeDocument/2006/relationships/image" Target="../media/image48.svg"/><Relationship Id="rId1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68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11" Type="http://schemas.openxmlformats.org/officeDocument/2006/relationships/image" Target="../media/image69.pn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64.svg"/><Relationship Id="rId3" Type="http://schemas.openxmlformats.org/officeDocument/2006/relationships/image" Target="../media/image50.svg"/><Relationship Id="rId7" Type="http://schemas.openxmlformats.org/officeDocument/2006/relationships/image" Target="../media/image60.svg"/><Relationship Id="rId12" Type="http://schemas.openxmlformats.org/officeDocument/2006/relationships/image" Target="../media/image6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2.svg"/><Relationship Id="rId5" Type="http://schemas.openxmlformats.org/officeDocument/2006/relationships/image" Target="../media/image36.svg"/><Relationship Id="rId10" Type="http://schemas.openxmlformats.org/officeDocument/2006/relationships/image" Target="../media/image61.png"/><Relationship Id="rId4" Type="http://schemas.openxmlformats.org/officeDocument/2006/relationships/image" Target="../media/image35.png"/><Relationship Id="rId9" Type="http://schemas.openxmlformats.org/officeDocument/2006/relationships/image" Target="../media/image48.svg"/><Relationship Id="rId1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svg"/><Relationship Id="rId3" Type="http://schemas.openxmlformats.org/officeDocument/2006/relationships/image" Target="../media/image51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svg"/><Relationship Id="rId9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8.svg"/><Relationship Id="rId2" Type="http://schemas.openxmlformats.org/officeDocument/2006/relationships/image" Target="../media/image27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1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17" Type="http://schemas.openxmlformats.org/officeDocument/2006/relationships/image" Target="../media/image8.svg"/><Relationship Id="rId2" Type="http://schemas.openxmlformats.org/officeDocument/2006/relationships/image" Target="../media/image27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1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10" Type="http://schemas.openxmlformats.org/officeDocument/2006/relationships/image" Target="../media/image50.sv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2689693" y="2511524"/>
            <a:ext cx="6858002" cy="1834953"/>
          </a:xfrm>
          <a:custGeom>
            <a:avLst/>
            <a:gdLst/>
            <a:ahLst/>
            <a:cxnLst/>
            <a:rect l="l" t="t" r="r" b="b"/>
            <a:pathLst>
              <a:path w="10522735" h="5490954">
                <a:moveTo>
                  <a:pt x="0" y="0"/>
                </a:moveTo>
                <a:lnTo>
                  <a:pt x="10522734" y="0"/>
                </a:lnTo>
                <a:lnTo>
                  <a:pt x="10522734" y="5490954"/>
                </a:lnTo>
                <a:lnTo>
                  <a:pt x="0" y="5490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6527465" y="5887885"/>
            <a:ext cx="3305297" cy="4322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67"/>
              </a:lnSpc>
            </a:pPr>
            <a:r>
              <a:rPr lang="en-US" sz="2000">
                <a:solidFill>
                  <a:srgbClr val="FCFEFF"/>
                </a:solidFill>
                <a:latin typeface="Source Sans Pro Bold"/>
              </a:rPr>
              <a:t>PPT XINH DUONG HUNG</a:t>
            </a:r>
          </a:p>
        </p:txBody>
      </p:sp>
      <p:sp>
        <p:nvSpPr>
          <p:cNvPr id="23" name="Freeform 3">
            <a:extLst>
              <a:ext uri="{FF2B5EF4-FFF2-40B4-BE49-F238E27FC236}">
                <a16:creationId xmlns:a16="http://schemas.microsoft.com/office/drawing/2014/main" id="{DA8F1860-F51B-0532-237A-F8821ADDD7EF}"/>
              </a:ext>
            </a:extLst>
          </p:cNvPr>
          <p:cNvSpPr/>
          <p:nvPr/>
        </p:nvSpPr>
        <p:spPr>
          <a:xfrm rot="584447">
            <a:off x="10835566" y="5388591"/>
            <a:ext cx="1460931" cy="1430887"/>
          </a:xfrm>
          <a:custGeom>
            <a:avLst/>
            <a:gdLst/>
            <a:ahLst/>
            <a:cxnLst/>
            <a:rect l="l" t="t" r="r" b="b"/>
            <a:pathLst>
              <a:path w="2979759" h="3052249">
                <a:moveTo>
                  <a:pt x="0" y="0"/>
                </a:moveTo>
                <a:lnTo>
                  <a:pt x="2979759" y="0"/>
                </a:lnTo>
                <a:lnTo>
                  <a:pt x="2979759" y="3052250"/>
                </a:lnTo>
                <a:lnTo>
                  <a:pt x="0" y="30522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81000"/>
            </a:blip>
            <a:stretch>
              <a:fillRect/>
            </a:stretch>
          </a:blipFill>
        </p:spPr>
      </p:sp>
      <p:sp>
        <p:nvSpPr>
          <p:cNvPr id="24" name="Freeform 10">
            <a:extLst>
              <a:ext uri="{FF2B5EF4-FFF2-40B4-BE49-F238E27FC236}">
                <a16:creationId xmlns:a16="http://schemas.microsoft.com/office/drawing/2014/main" id="{6D58CC05-FEE6-2C6E-0133-00AFD92F3A8A}"/>
              </a:ext>
            </a:extLst>
          </p:cNvPr>
          <p:cNvSpPr/>
          <p:nvPr/>
        </p:nvSpPr>
        <p:spPr>
          <a:xfrm>
            <a:off x="-677792" y="-1087663"/>
            <a:ext cx="2157629" cy="2100991"/>
          </a:xfrm>
          <a:custGeom>
            <a:avLst/>
            <a:gdLst/>
            <a:ahLst/>
            <a:cxnLst/>
            <a:rect l="l" t="t" r="r" b="b"/>
            <a:pathLst>
              <a:path w="3236444" h="3151487">
                <a:moveTo>
                  <a:pt x="0" y="0"/>
                </a:moveTo>
                <a:lnTo>
                  <a:pt x="3236444" y="0"/>
                </a:lnTo>
                <a:lnTo>
                  <a:pt x="3236444" y="3151487"/>
                </a:lnTo>
                <a:lnTo>
                  <a:pt x="0" y="31514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7000"/>
            </a:blip>
            <a:stretch>
              <a:fillRect/>
            </a:stretch>
          </a:blipFill>
        </p:spPr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A528C5B7-BA74-3921-CAD9-2706A7E80FB5}"/>
              </a:ext>
            </a:extLst>
          </p:cNvPr>
          <p:cNvGrpSpPr/>
          <p:nvPr/>
        </p:nvGrpSpPr>
        <p:grpSpPr>
          <a:xfrm>
            <a:off x="1909759" y="1454950"/>
            <a:ext cx="8510052" cy="3899230"/>
            <a:chOff x="0" y="-38100"/>
            <a:chExt cx="2982731" cy="158703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0B8FD3DE-D5E7-A2E5-B0E6-F5F299035887}"/>
                </a:ext>
              </a:extLst>
            </p:cNvPr>
            <p:cNvSpPr/>
            <p:nvPr/>
          </p:nvSpPr>
          <p:spPr>
            <a:xfrm>
              <a:off x="0" y="0"/>
              <a:ext cx="2982731" cy="1548931"/>
            </a:xfrm>
            <a:custGeom>
              <a:avLst/>
              <a:gdLst/>
              <a:ahLst/>
              <a:cxnLst/>
              <a:rect l="l" t="t" r="r" b="b"/>
              <a:pathLst>
                <a:path w="2982731" h="1765653">
                  <a:moveTo>
                    <a:pt x="21192" y="0"/>
                  </a:moveTo>
                  <a:lnTo>
                    <a:pt x="2961539" y="0"/>
                  </a:lnTo>
                  <a:cubicBezTo>
                    <a:pt x="2967159" y="0"/>
                    <a:pt x="2972549" y="2233"/>
                    <a:pt x="2976524" y="6207"/>
                  </a:cubicBezTo>
                  <a:cubicBezTo>
                    <a:pt x="2980498" y="10181"/>
                    <a:pt x="2982731" y="15571"/>
                    <a:pt x="2982731" y="21192"/>
                  </a:cubicBezTo>
                  <a:lnTo>
                    <a:pt x="2982731" y="1744461"/>
                  </a:lnTo>
                  <a:cubicBezTo>
                    <a:pt x="2982731" y="1750082"/>
                    <a:pt x="2980498" y="1755472"/>
                    <a:pt x="2976524" y="1759446"/>
                  </a:cubicBezTo>
                  <a:cubicBezTo>
                    <a:pt x="2972549" y="1763421"/>
                    <a:pt x="2967159" y="1765653"/>
                    <a:pt x="2961539" y="1765653"/>
                  </a:cubicBezTo>
                  <a:lnTo>
                    <a:pt x="21192" y="1765653"/>
                  </a:lnTo>
                  <a:cubicBezTo>
                    <a:pt x="15571" y="1765653"/>
                    <a:pt x="10181" y="1763421"/>
                    <a:pt x="6207" y="1759446"/>
                  </a:cubicBezTo>
                  <a:cubicBezTo>
                    <a:pt x="2233" y="1755472"/>
                    <a:pt x="0" y="1750082"/>
                    <a:pt x="0" y="1744461"/>
                  </a:cubicBezTo>
                  <a:lnTo>
                    <a:pt x="0" y="21192"/>
                  </a:lnTo>
                  <a:cubicBezTo>
                    <a:pt x="0" y="15571"/>
                    <a:pt x="2233" y="10181"/>
                    <a:pt x="6207" y="6207"/>
                  </a:cubicBezTo>
                  <a:cubicBezTo>
                    <a:pt x="10181" y="2233"/>
                    <a:pt x="15571" y="0"/>
                    <a:pt x="21192" y="0"/>
                  </a:cubicBezTo>
                  <a:close/>
                </a:path>
              </a:pathLst>
            </a:custGeom>
            <a:grpFill/>
          </p:spPr>
        </p:sp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E9FFB9F7-73EF-8CB8-4C6D-54B1A70EF558}"/>
                </a:ext>
              </a:extLst>
            </p:cNvPr>
            <p:cNvSpPr txBox="1"/>
            <p:nvPr/>
          </p:nvSpPr>
          <p:spPr>
            <a:xfrm>
              <a:off x="0" y="-38100"/>
              <a:ext cx="2982731" cy="1562140"/>
            </a:xfrm>
            <a:prstGeom prst="rect">
              <a:avLst/>
            </a:prstGeom>
            <a:grpFill/>
            <a:ln>
              <a:solidFill>
                <a:srgbClr val="3333FF"/>
              </a:solidFill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333"/>
                </a:lnSpc>
              </a:pPr>
              <a:endParaRPr sz="1200"/>
            </a:p>
          </p:txBody>
        </p:sp>
      </p:grpSp>
      <p:sp>
        <p:nvSpPr>
          <p:cNvPr id="32" name="Freeform 18">
            <a:extLst>
              <a:ext uri="{FF2B5EF4-FFF2-40B4-BE49-F238E27FC236}">
                <a16:creationId xmlns:a16="http://schemas.microsoft.com/office/drawing/2014/main" id="{01B178BB-65B5-9C93-00F5-8A35CF9D49E7}"/>
              </a:ext>
            </a:extLst>
          </p:cNvPr>
          <p:cNvSpPr/>
          <p:nvPr/>
        </p:nvSpPr>
        <p:spPr>
          <a:xfrm rot="-5268899">
            <a:off x="-317416" y="6059571"/>
            <a:ext cx="1771310" cy="1932635"/>
          </a:xfrm>
          <a:custGeom>
            <a:avLst/>
            <a:gdLst/>
            <a:ahLst/>
            <a:cxnLst/>
            <a:rect l="l" t="t" r="r" b="b"/>
            <a:pathLst>
              <a:path w="4450576" h="4055588">
                <a:moveTo>
                  <a:pt x="0" y="0"/>
                </a:moveTo>
                <a:lnTo>
                  <a:pt x="4450576" y="0"/>
                </a:lnTo>
                <a:lnTo>
                  <a:pt x="4450576" y="4055588"/>
                </a:lnTo>
                <a:lnTo>
                  <a:pt x="0" y="40555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2000"/>
            </a:blip>
            <a:stretch>
              <a:fillRect/>
            </a:stretch>
          </a:blipFill>
        </p:spPr>
      </p:sp>
      <p:sp>
        <p:nvSpPr>
          <p:cNvPr id="33" name="TextBox 19">
            <a:extLst>
              <a:ext uri="{FF2B5EF4-FFF2-40B4-BE49-F238E27FC236}">
                <a16:creationId xmlns:a16="http://schemas.microsoft.com/office/drawing/2014/main" id="{06339708-0DE2-8E02-FA33-AB1A86BBE583}"/>
              </a:ext>
            </a:extLst>
          </p:cNvPr>
          <p:cNvSpPr txBox="1"/>
          <p:nvPr/>
        </p:nvSpPr>
        <p:spPr>
          <a:xfrm>
            <a:off x="2326849" y="2084770"/>
            <a:ext cx="7905866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spc="-165">
                <a:solidFill>
                  <a:srgbClr val="3C3C3D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Sitka Subheading Semibold" pitchFamily="2" charset="0"/>
              </a:rPr>
              <a:t>CHÀO MỪNG CÁC EM ĐẾN VỚI TIẾT HỌC HÔM NAY</a:t>
            </a:r>
          </a:p>
        </p:txBody>
      </p:sp>
      <p:sp>
        <p:nvSpPr>
          <p:cNvPr id="38" name="Freeform 2">
            <a:extLst>
              <a:ext uri="{FF2B5EF4-FFF2-40B4-BE49-F238E27FC236}">
                <a16:creationId xmlns:a16="http://schemas.microsoft.com/office/drawing/2014/main" id="{2ECC247C-AD76-46B1-95DE-821EB091C9FB}"/>
              </a:ext>
            </a:extLst>
          </p:cNvPr>
          <p:cNvSpPr/>
          <p:nvPr/>
        </p:nvSpPr>
        <p:spPr>
          <a:xfrm flipH="1">
            <a:off x="10902528" y="4552826"/>
            <a:ext cx="1055195" cy="1400998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">
            <a:extLst>
              <a:ext uri="{FF2B5EF4-FFF2-40B4-BE49-F238E27FC236}">
                <a16:creationId xmlns:a16="http://schemas.microsoft.com/office/drawing/2014/main" id="{81EBAB2F-B02A-428D-085F-59FFE61157CF}"/>
              </a:ext>
            </a:extLst>
          </p:cNvPr>
          <p:cNvSpPr/>
          <p:nvPr/>
        </p:nvSpPr>
        <p:spPr>
          <a:xfrm>
            <a:off x="270928" y="801958"/>
            <a:ext cx="1385857" cy="128281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2" name="Freeform 9">
            <a:extLst>
              <a:ext uri="{FF2B5EF4-FFF2-40B4-BE49-F238E27FC236}">
                <a16:creationId xmlns:a16="http://schemas.microsoft.com/office/drawing/2014/main" id="{01CD6BB7-A189-FB46-96EB-47436B7BEADC}"/>
              </a:ext>
            </a:extLst>
          </p:cNvPr>
          <p:cNvSpPr/>
          <p:nvPr/>
        </p:nvSpPr>
        <p:spPr>
          <a:xfrm flipH="1">
            <a:off x="274952" y="3770705"/>
            <a:ext cx="3493316" cy="3004807"/>
          </a:xfrm>
          <a:custGeom>
            <a:avLst/>
            <a:gdLst/>
            <a:ahLst/>
            <a:cxnLst/>
            <a:rect l="l" t="t" r="r" b="b"/>
            <a:pathLst>
              <a:path w="5778474" h="4507210">
                <a:moveTo>
                  <a:pt x="0" y="0"/>
                </a:moveTo>
                <a:lnTo>
                  <a:pt x="5778474" y="0"/>
                </a:lnTo>
                <a:lnTo>
                  <a:pt x="5778474" y="4507210"/>
                </a:lnTo>
                <a:lnTo>
                  <a:pt x="0" y="45072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17">
            <a:extLst>
              <a:ext uri="{FF2B5EF4-FFF2-40B4-BE49-F238E27FC236}">
                <a16:creationId xmlns:a16="http://schemas.microsoft.com/office/drawing/2014/main" id="{65D9E3A9-C201-D160-8E43-B6BE492117C8}"/>
              </a:ext>
            </a:extLst>
          </p:cNvPr>
          <p:cNvSpPr/>
          <p:nvPr/>
        </p:nvSpPr>
        <p:spPr>
          <a:xfrm>
            <a:off x="11136805" y="988366"/>
            <a:ext cx="1202137" cy="1525573"/>
          </a:xfrm>
          <a:custGeom>
            <a:avLst/>
            <a:gdLst/>
            <a:ahLst/>
            <a:cxnLst/>
            <a:rect l="l" t="t" r="r" b="b"/>
            <a:pathLst>
              <a:path w="2895048" h="3421643">
                <a:moveTo>
                  <a:pt x="0" y="0"/>
                </a:moveTo>
                <a:lnTo>
                  <a:pt x="2895048" y="0"/>
                </a:lnTo>
                <a:lnTo>
                  <a:pt x="2895048" y="3421643"/>
                </a:lnTo>
                <a:lnTo>
                  <a:pt x="0" y="34216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81000"/>
            </a:blip>
            <a:stretch>
              <a:fillRect/>
            </a:stretch>
          </a:blipFill>
        </p:spPr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E3428292-66EE-A220-FCA6-4A364C20A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3674" y="305442"/>
            <a:ext cx="673221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UBND HUYỆN CÁT HẢI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TRƯỜNG TH&amp;THCS HÀ SEN</a:t>
            </a:r>
            <a:endParaRPr lang="en-US" altLang="en-US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3BF782D-CBF6-57AF-F596-96B2A04DB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5807" y="5811646"/>
            <a:ext cx="56166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Giáo viên: </a:t>
            </a:r>
            <a:r>
              <a:rPr lang="en-US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Thị Thanh Hằng</a:t>
            </a:r>
            <a:endParaRPr lang="en-US" altLang="en-US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Hành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"Tung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xu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"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thur.</a:t>
                </a:r>
                <a:br>
                  <a:rPr lang="en-US" dirty="0"/>
                </a:br>
                <a:r>
                  <a:rPr lang="en-US" dirty="0" err="1"/>
                  <a:t>Chẳng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, </a:t>
                </a:r>
                <a:r>
                  <a:rPr lang="en-US" dirty="0" err="1"/>
                  <a:t>gieo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, </a:t>
                </a:r>
                <a:r>
                  <a:rPr lang="en-US" dirty="0" err="1"/>
                  <a:t>lấy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bóng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hộp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ví</a:t>
                </a:r>
                <a:r>
                  <a:rPr lang="en-US" dirty="0"/>
                  <a:t> </a:t>
                </a:r>
                <a:r>
                  <a:rPr lang="en-US" dirty="0" err="1"/>
                  <a:t>dụ</a:t>
                </a:r>
                <a:r>
                  <a:rPr lang="en-US" dirty="0"/>
                  <a:t> </a:t>
                </a:r>
                <a:r>
                  <a:rPr lang="en-US" dirty="0" err="1"/>
                  <a:t>về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"Tung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dồng</a:t>
                </a:r>
                <a:r>
                  <a:rPr lang="en-US" dirty="0"/>
                  <a:t> </a:t>
                </a:r>
                <a:r>
                  <a:rPr lang="en-US" dirty="0" err="1"/>
                  <a:t>xu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đọc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ô-</a:t>
                </a:r>
                <a:r>
                  <a:rPr lang="en-US" dirty="0" err="1"/>
                  <a:t>mê</a:t>
                </a:r>
                <a:r>
                  <a:rPr lang="en-US" dirty="0"/>
                  <a:t>-</a:t>
                </a:r>
                <a:r>
                  <a:rPr lang="en-US" dirty="0" err="1"/>
                  <a:t>ga</a:t>
                </a:r>
                <a:r>
                  <a:rPr lang="en-US" dirty="0"/>
                  <a:t>)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xu</a:t>
                </a:r>
                <a:r>
                  <a:rPr lang="en-US" dirty="0"/>
                  <a:t>.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?</a:t>
                </a:r>
                <a:endParaRPr lang="fr-FR" sz="4622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940" b="-324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60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hoàn</a:t>
                </a:r>
                <a:r>
                  <a:rPr lang="en-US" dirty="0"/>
                  <a:t> </a:t>
                </a:r>
                <a:r>
                  <a:rPr lang="en-US" dirty="0" err="1"/>
                  <a:t>toàn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(cu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={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). </a:t>
                </a:r>
                <a:r>
                  <a:rPr lang="en-US" dirty="0" err="1"/>
                  <a:t>Tuy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,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, ta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đoán</a:t>
                </a:r>
                <a:r>
                  <a:rPr lang="en-US" dirty="0"/>
                  <a:t> </a:t>
                </a:r>
                <a:r>
                  <a:rPr lang="en-US" dirty="0" err="1"/>
                  <a:t>trước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.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thỉ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9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CC07F779-3AC4-4C51-8C23-0F04A3D00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CF568FF-BAF4-4DE2-9682-E71C90C45D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109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gốm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hoàn</a:t>
                </a:r>
                <a:r>
                  <a:rPr lang="en-US" dirty="0"/>
                  <a:t> </a:t>
                </a:r>
                <a:r>
                  <a:rPr lang="en-US" dirty="0" err="1"/>
                  <a:t>toàn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. </a:t>
                </a:r>
                <a:r>
                  <a:rPr lang="en-US" dirty="0" err="1"/>
                  <a:t>Tuy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,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, ta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đoán</a:t>
                </a:r>
                <a:r>
                  <a:rPr lang="en-US" dirty="0"/>
                  <a:t> </a:t>
                </a:r>
                <a:r>
                  <a:rPr lang="en-US" dirty="0" err="1"/>
                  <a:t>trước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.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như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ngã̛u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(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tắt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)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845" r="-9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691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ý!</a:t>
              </a:r>
            </a:p>
          </p:txBody>
        </p:sp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836D68D-A5EC-0686-9D55-24417C472224}"/>
              </a:ext>
            </a:extLst>
          </p:cNvPr>
          <p:cNvSpPr txBox="1">
            <a:spLocks/>
          </p:cNvSpPr>
          <p:nvPr/>
        </p:nvSpPr>
        <p:spPr>
          <a:xfrm>
            <a:off x="311904" y="1006659"/>
            <a:ext cx="11655091" cy="5430779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thuận</a:t>
            </a:r>
            <a:r>
              <a:rPr lang="en-US" dirty="0"/>
              <a:t> </a:t>
            </a:r>
            <a:r>
              <a:rPr lang="en-US" dirty="0" err="1"/>
              <a:t>lợi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A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thừ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A </a:t>
            </a:r>
            <a:r>
              <a:rPr lang="en-US" dirty="0" err="1"/>
              <a:t>xảy</a:t>
            </a:r>
            <a:r>
              <a:rPr lang="en-US" dirty="0"/>
              <a:t> ra.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C07F779-3AC4-4C51-8C23-0F04A3D00D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7618639">
            <a:off x="3372" y="5685309"/>
            <a:ext cx="1254232" cy="11155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ECF568FF-BAF4-4DE2-9682-E71C90C45D7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2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91620"/>
                <a:ext cx="10739540" cy="553562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"</a:t>
                </a:r>
                <a:r>
                  <a:rPr lang="en-US" dirty="0" err="1"/>
                  <a:t>Gieo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".</a:t>
                </a:r>
                <a:br>
                  <a:rPr lang="en-US" dirty="0"/>
                </a:br>
                <a:r>
                  <a:rPr lang="en-US" dirty="0"/>
                  <a:t>a) </a:t>
                </a:r>
                <a:r>
                  <a:rPr lang="en-US" dirty="0" err="1"/>
                  <a:t>Nêu</a:t>
                </a:r>
                <a:r>
                  <a:rPr lang="en-US" dirty="0"/>
                  <a:t> </a:t>
                </a: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b)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xúc</a:t>
                </a:r>
                <a:r>
                  <a:rPr lang="en-US" dirty="0"/>
                  <a:t> </a:t>
                </a:r>
                <a:r>
                  <a:rPr lang="en-US" dirty="0" err="1"/>
                  <a:t>xắc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:r>
                  <a:rPr lang="en-US" dirty="0" err="1"/>
                  <a:t>mặt</a:t>
                </a:r>
                <a:r>
                  <a:rPr lang="en-US" dirty="0"/>
                  <a:t> 1 </a:t>
                </a:r>
                <a:r>
                  <a:rPr lang="en-US" dirty="0" err="1"/>
                  <a:t>chấm</a:t>
                </a:r>
                <a:r>
                  <a:rPr lang="en-US" dirty="0"/>
                  <a:t>; </a:t>
                </a:r>
                <a:r>
                  <a:rPr lang="en-US" dirty="0" err="1"/>
                  <a:t>mặt</a:t>
                </a:r>
                <a:r>
                  <a:rPr lang="en-US" dirty="0"/>
                  <a:t> 2 </a:t>
                </a:r>
                <a:r>
                  <a:rPr lang="en-US" dirty="0" err="1"/>
                  <a:t>chấm</a:t>
                </a:r>
                <a:r>
                  <a:rPr lang="en-US" dirty="0"/>
                  <a:t>; </a:t>
                </a:r>
                <a:r>
                  <a:rPr lang="en-US" dirty="0" err="1"/>
                  <a:t>mặt</a:t>
                </a:r>
                <a:r>
                  <a:rPr lang="en-US" dirty="0"/>
                  <a:t> 3 </a:t>
                </a:r>
                <a:r>
                  <a:rPr lang="en-US" dirty="0" err="1"/>
                  <a:t>chấm</a:t>
                </a:r>
                <a:r>
                  <a:rPr lang="en-US" dirty="0"/>
                  <a:t>; </a:t>
                </a:r>
                <a:r>
                  <a:rPr lang="en-US" dirty="0" err="1"/>
                  <a:t>mặt</a:t>
                </a:r>
                <a:r>
                  <a:rPr lang="en-US" dirty="0"/>
                  <a:t> 4 </a:t>
                </a:r>
                <a:r>
                  <a:rPr lang="en-US" dirty="0" err="1"/>
                  <a:t>chấm</a:t>
                </a:r>
                <a:r>
                  <a:rPr lang="en-US" dirty="0"/>
                  <a:t>; </a:t>
                </a:r>
                <a:r>
                  <a:rPr lang="en-US" dirty="0" err="1"/>
                  <a:t>mặt</a:t>
                </a:r>
                <a:r>
                  <a:rPr lang="en-US" dirty="0"/>
                  <a:t> 5 </a:t>
                </a:r>
                <a:r>
                  <a:rPr lang="en-US" dirty="0" err="1"/>
                  <a:t>chấm</a:t>
                </a:r>
                <a:r>
                  <a:rPr lang="en-US" dirty="0"/>
                  <a:t>; </a:t>
                </a:r>
                <a:r>
                  <a:rPr lang="en-US" dirty="0" err="1"/>
                  <a:t>mặt</a:t>
                </a:r>
                <a:r>
                  <a:rPr lang="en-US" dirty="0"/>
                  <a:t> 6 </a:t>
                </a:r>
                <a:r>
                  <a:rPr lang="en-US" dirty="0" err="1"/>
                  <a:t>chấm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={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mặt</a:t>
                </a:r>
                <a:r>
                  <a:rPr lang="en-US" dirty="0"/>
                  <a:t> 1 </a:t>
                </a:r>
                <a:r>
                  <a:rPr lang="en-US" dirty="0" err="1"/>
                  <a:t>chấm</a:t>
                </a:r>
                <a:r>
                  <a:rPr lang="en-US" dirty="0"/>
                  <a:t>; </a:t>
                </a:r>
                <a:r>
                  <a:rPr lang="en-US" dirty="0" err="1"/>
                  <a:t>mặt</a:t>
                </a:r>
                <a:r>
                  <a:rPr lang="en-US" dirty="0"/>
                  <a:t> 2 </a:t>
                </a:r>
                <a:r>
                  <a:rPr lang="en-US" dirty="0" err="1"/>
                  <a:t>chấm</a:t>
                </a:r>
                <a:r>
                  <a:rPr lang="en-US" dirty="0"/>
                  <a:t>; </a:t>
                </a:r>
                <a:r>
                  <a:rPr lang="en-US" dirty="0" err="1"/>
                  <a:t>mặt</a:t>
                </a:r>
                <a:r>
                  <a:rPr lang="en-US" dirty="0"/>
                  <a:t> 3 </a:t>
                </a:r>
                <a:r>
                  <a:rPr lang="en-US" dirty="0" err="1"/>
                  <a:t>chấm</a:t>
                </a:r>
                <a:r>
                  <a:rPr lang="en-US" dirty="0"/>
                  <a:t>; </a:t>
                </a:r>
                <a:r>
                  <a:rPr lang="en-US" dirty="0" err="1"/>
                  <a:t>mặt</a:t>
                </a:r>
                <a:r>
                  <a:rPr lang="en-US" dirty="0"/>
                  <a:t> 4 </a:t>
                </a:r>
                <a:r>
                  <a:rPr lang="en-US" dirty="0" err="1"/>
                  <a:t>chấm</a:t>
                </a:r>
                <a:r>
                  <a:rPr lang="en-US" dirty="0"/>
                  <a:t>; </a:t>
                </a:r>
                <a:r>
                  <a:rPr lang="en-US" dirty="0" err="1"/>
                  <a:t>mặt</a:t>
                </a:r>
                <a:r>
                  <a:rPr lang="en-US" dirty="0"/>
                  <a:t> 5 </a:t>
                </a:r>
                <a:r>
                  <a:rPr lang="en-US" dirty="0" err="1"/>
                  <a:t>chấm</a:t>
                </a:r>
                <a:r>
                  <a:rPr lang="en-US" dirty="0"/>
                  <a:t>; </a:t>
                </a:r>
                <a:r>
                  <a:rPr lang="en-US" dirty="0" err="1"/>
                  <a:t>mặt</a:t>
                </a:r>
                <a:r>
                  <a:rPr lang="en-US" dirty="0"/>
                  <a:t> 6 </a:t>
                </a:r>
                <a:r>
                  <a:rPr lang="en-US" dirty="0" err="1"/>
                  <a:t>chấm</a:t>
                </a:r>
                <a:r>
                  <a:rPr lang="en-US" dirty="0"/>
                  <a:t>}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91620"/>
                <a:ext cx="10739540" cy="5535625"/>
              </a:xfrm>
              <a:prstGeom prst="rect">
                <a:avLst/>
              </a:prstGeom>
              <a:blipFill>
                <a:blip r:embed="rId3"/>
                <a:stretch>
                  <a:fillRect l="-68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624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12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 2, 3, …, 12;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“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”.</a:t>
            </a:r>
          </a:p>
          <a:p>
            <a:pPr>
              <a:lnSpc>
                <a:spcPct val="160000"/>
              </a:lnSpc>
            </a:pPr>
            <a:r>
              <a:rPr lang="en-US" dirty="0"/>
              <a:t>a) </a:t>
            </a: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rút</a:t>
            </a:r>
            <a:r>
              <a:rPr lang="en-US" dirty="0"/>
              <a:t> ra.</a:t>
            </a:r>
          </a:p>
          <a:p>
            <a:pPr>
              <a:lnSpc>
                <a:spcPct val="160000"/>
              </a:lnSpc>
            </a:pPr>
            <a:r>
              <a:rPr lang="en-US" dirty="0"/>
              <a:t>b)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pPr algn="ctr">
              <a:lnSpc>
                <a:spcPct val="16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a)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rút</a:t>
            </a:r>
            <a:r>
              <a:rPr lang="en-US" dirty="0"/>
              <a:t> ra </a:t>
            </a:r>
            <a:r>
              <a:rPr lang="en-US" dirty="0" err="1"/>
              <a:t>là</a:t>
            </a:r>
            <a:r>
              <a:rPr lang="en-US" dirty="0"/>
              <a:t>: </a:t>
            </a:r>
            <a:r>
              <a:rPr lang="en-US" dirty="0" err="1"/>
              <a:t>số</a:t>
            </a:r>
            <a:r>
              <a:rPr lang="en-US" dirty="0"/>
              <a:t> 1; </a:t>
            </a:r>
            <a:r>
              <a:rPr lang="en-US" dirty="0" err="1"/>
              <a:t>số</a:t>
            </a:r>
            <a:r>
              <a:rPr lang="en-US" dirty="0"/>
              <a:t> 2; </a:t>
            </a:r>
            <a:r>
              <a:rPr lang="en-US" dirty="0" err="1"/>
              <a:t>số</a:t>
            </a:r>
            <a:r>
              <a:rPr lang="en-US" dirty="0"/>
              <a:t> 3; </a:t>
            </a:r>
            <a:r>
              <a:rPr lang="en-US" dirty="0" err="1"/>
              <a:t>số</a:t>
            </a:r>
            <a:r>
              <a:rPr lang="en-US" dirty="0"/>
              <a:t> 4; </a:t>
            </a:r>
            <a:r>
              <a:rPr lang="en-US" dirty="0" err="1"/>
              <a:t>số</a:t>
            </a:r>
            <a:r>
              <a:rPr lang="en-US" dirty="0"/>
              <a:t> 5; </a:t>
            </a:r>
            <a:r>
              <a:rPr lang="en-US" dirty="0" err="1"/>
              <a:t>số</a:t>
            </a:r>
            <a:r>
              <a:rPr lang="en-US" dirty="0"/>
              <a:t> 6; </a:t>
            </a:r>
            <a:r>
              <a:rPr lang="en-US" dirty="0" err="1"/>
              <a:t>số</a:t>
            </a:r>
            <a:r>
              <a:rPr lang="en-US" dirty="0"/>
              <a:t> 7; </a:t>
            </a:r>
            <a:r>
              <a:rPr lang="en-US" dirty="0" err="1"/>
              <a:t>số</a:t>
            </a:r>
            <a:r>
              <a:rPr lang="en-US" dirty="0"/>
              <a:t> 8; </a:t>
            </a:r>
            <a:r>
              <a:rPr lang="en-US" dirty="0" err="1"/>
              <a:t>số</a:t>
            </a:r>
            <a:r>
              <a:rPr lang="en-US" dirty="0"/>
              <a:t> 9; </a:t>
            </a:r>
            <a:r>
              <a:rPr lang="en-US" dirty="0" err="1"/>
              <a:t>số</a:t>
            </a:r>
            <a:r>
              <a:rPr lang="en-US" dirty="0"/>
              <a:t> 10; </a:t>
            </a:r>
            <a:r>
              <a:rPr lang="en-US" dirty="0" err="1"/>
              <a:t>số</a:t>
            </a:r>
            <a:r>
              <a:rPr lang="en-US" dirty="0"/>
              <a:t> 11; </a:t>
            </a:r>
            <a:r>
              <a:rPr lang="en-US" dirty="0" err="1"/>
              <a:t>số</a:t>
            </a:r>
            <a:r>
              <a:rPr lang="en-US" dirty="0"/>
              <a:t> 12.</a:t>
            </a:r>
          </a:p>
          <a:p>
            <a:pPr>
              <a:lnSpc>
                <a:spcPct val="160000"/>
              </a:lnSpc>
            </a:pPr>
            <a:r>
              <a:rPr lang="en-US" dirty="0"/>
              <a:t>b)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  <a:p>
            <a:pPr>
              <a:lnSpc>
                <a:spcPct val="160000"/>
              </a:lnSpc>
            </a:pPr>
            <a:r>
              <a:rPr lang="en-US" dirty="0"/>
              <a:t>Ω = {</a:t>
            </a:r>
            <a:r>
              <a:rPr lang="en-US" dirty="0" err="1"/>
              <a:t>số</a:t>
            </a:r>
            <a:r>
              <a:rPr lang="en-US" dirty="0"/>
              <a:t> 1; </a:t>
            </a:r>
            <a:r>
              <a:rPr lang="en-US" dirty="0" err="1"/>
              <a:t>số</a:t>
            </a:r>
            <a:r>
              <a:rPr lang="en-US" dirty="0"/>
              <a:t> 2; </a:t>
            </a:r>
            <a:r>
              <a:rPr lang="en-US" dirty="0" err="1"/>
              <a:t>số</a:t>
            </a:r>
            <a:r>
              <a:rPr lang="en-US" dirty="0"/>
              <a:t> 3; </a:t>
            </a:r>
            <a:r>
              <a:rPr lang="en-US" dirty="0" err="1"/>
              <a:t>số</a:t>
            </a:r>
            <a:r>
              <a:rPr lang="en-US" dirty="0"/>
              <a:t> 4; </a:t>
            </a:r>
            <a:r>
              <a:rPr lang="en-US" dirty="0" err="1"/>
              <a:t>số</a:t>
            </a:r>
            <a:r>
              <a:rPr lang="en-US" dirty="0"/>
              <a:t> 5; </a:t>
            </a:r>
            <a:r>
              <a:rPr lang="en-US" dirty="0" err="1"/>
              <a:t>số</a:t>
            </a:r>
            <a:r>
              <a:rPr lang="en-US" dirty="0"/>
              <a:t> 6; </a:t>
            </a:r>
            <a:r>
              <a:rPr lang="en-US" dirty="0" err="1"/>
              <a:t>số</a:t>
            </a:r>
            <a:r>
              <a:rPr lang="en-US" dirty="0"/>
              <a:t> 7; </a:t>
            </a:r>
            <a:r>
              <a:rPr lang="en-US" dirty="0" err="1"/>
              <a:t>số</a:t>
            </a:r>
            <a:r>
              <a:rPr lang="en-US" dirty="0"/>
              <a:t> 8; </a:t>
            </a:r>
            <a:r>
              <a:rPr lang="en-US" dirty="0" err="1"/>
              <a:t>số</a:t>
            </a:r>
            <a:r>
              <a:rPr lang="en-US" dirty="0"/>
              <a:t> 9; </a:t>
            </a:r>
            <a:r>
              <a:rPr lang="en-US" dirty="0" err="1"/>
              <a:t>số</a:t>
            </a:r>
            <a:r>
              <a:rPr lang="en-US" dirty="0"/>
              <a:t> 10; </a:t>
            </a:r>
            <a:r>
              <a:rPr lang="en-US" dirty="0" err="1"/>
              <a:t>số</a:t>
            </a:r>
            <a:r>
              <a:rPr lang="en-US" dirty="0"/>
              <a:t> 11; </a:t>
            </a:r>
            <a:r>
              <a:rPr lang="en-US" dirty="0" err="1"/>
              <a:t>số</a:t>
            </a:r>
            <a:r>
              <a:rPr lang="en-US" dirty="0"/>
              <a:t> 12}.</a:t>
            </a:r>
          </a:p>
        </p:txBody>
      </p:sp>
    </p:spTree>
    <p:extLst>
      <p:ext uri="{BB962C8B-B14F-4D97-AF65-F5344CB8AC3E}">
        <p14:creationId xmlns:p14="http://schemas.microsoft.com/office/powerpoint/2010/main" val="506039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65FCF3-C9F3-44E2-82C1-4D12DA3E43DD}"/>
              </a:ext>
            </a:extLst>
          </p:cNvPr>
          <p:cNvGrpSpPr/>
          <p:nvPr/>
        </p:nvGrpSpPr>
        <p:grpSpPr>
          <a:xfrm>
            <a:off x="1371827" y="1301453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EC9FD311-F81C-4F62-B7D9-5526A28B1C44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B169B3E9-EC47-45A8-93D8-742B291E111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FC41592E-FFAE-4C3C-A7C1-4F04388CAA3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D9555CB6-4BFF-4EFF-88C0-2196F7841C8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DAF69F3E-6EF7-46DB-AAF3-D0FE7D0B56D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B98A5966-F518-49D4-BD1C-F1ECE6AE3042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76702EFD-55F8-4EAB-9C76-8B2AB79A4DC8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C170C45C-169C-4570-B2A1-D6AE6EE2DA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FD662D18-7EED-4E62-A5E3-CA83003B713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FC239CF8-FBF5-4902-B84B-77C6023F65D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FA1D96F7-12D7-4B45-AFD5-D7675C2A15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7EAF9C9E-95FA-4BE3-B7DC-D4F81F695DA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F9E7C9B2-DAC0-4586-9014-E2893B5DC5EE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6DB34EC9-0B0A-4D69-A05E-AEB33D285A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000CBACA-EBB1-4FB9-9C2D-54C1504B52AE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56F3A091-A368-4490-A3DA-904E4020D31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302CA15-0EA9-47B5-8761-A866020F9216}"/>
              </a:ext>
            </a:extLst>
          </p:cNvPr>
          <p:cNvSpPr/>
          <p:nvPr/>
        </p:nvSpPr>
        <p:spPr>
          <a:xfrm>
            <a:off x="1424239" y="129156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A1A4C95B-3EB4-4E26-9781-15FA50372AB1}"/>
              </a:ext>
            </a:extLst>
          </p:cNvPr>
          <p:cNvSpPr txBox="1">
            <a:spLocks/>
          </p:cNvSpPr>
          <p:nvPr/>
        </p:nvSpPr>
        <p:spPr>
          <a:xfrm>
            <a:off x="1605505" y="2065704"/>
            <a:ext cx="6584544" cy="130962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b="1" dirty="0"/>
              <a:t>XÁC SUẤT CỦA BIẾN CỐ</a:t>
            </a:r>
            <a:endParaRPr lang="en-US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6D254B4-AB56-4540-8D39-D701FED48A6F}"/>
              </a:ext>
            </a:extLst>
          </p:cNvPr>
          <p:cNvSpPr txBox="1">
            <a:spLocks/>
          </p:cNvSpPr>
          <p:nvPr/>
        </p:nvSpPr>
        <p:spPr>
          <a:xfrm>
            <a:off x="2075893" y="1359916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/>
              <a:t>XÁC SUẤT CỦA BIẾN CỐ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24848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59996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dirty="0" err="1"/>
              <a:t>Hình</a:t>
            </a:r>
            <a:r>
              <a:rPr lang="en-US" sz="2000" dirty="0"/>
              <a:t> 27 </a:t>
            </a:r>
            <a:r>
              <a:rPr lang="en-US" sz="2000" dirty="0" err="1"/>
              <a:t>mô</a:t>
            </a:r>
            <a:r>
              <a:rPr lang="en-US" sz="2000" dirty="0"/>
              <a:t> </a:t>
            </a:r>
            <a:r>
              <a:rPr lang="en-US" sz="2000" dirty="0" err="1"/>
              <a:t>tả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bìa</a:t>
            </a:r>
            <a:r>
              <a:rPr lang="en-US" sz="2000" dirty="0"/>
              <a:t> </a:t>
            </a:r>
            <a:r>
              <a:rPr lang="en-US" sz="2000" dirty="0" err="1"/>
              <a:t>cứng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chia </a:t>
            </a:r>
            <a:r>
              <a:rPr lang="en-US" sz="2000" dirty="0" err="1"/>
              <a:t>làm</a:t>
            </a:r>
            <a:r>
              <a:rPr lang="en-US" sz="2000" dirty="0"/>
              <a:t> 12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…, 12;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gắn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trục</a:t>
            </a:r>
            <a:r>
              <a:rPr lang="en-US" sz="2000" dirty="0"/>
              <a:t> quay ở </a:t>
            </a:r>
            <a:r>
              <a:rPr lang="en-US" sz="2000" dirty="0" err="1"/>
              <a:t>tâm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thử</a:t>
            </a:r>
            <a:r>
              <a:rPr lang="en-US" sz="2000" dirty="0"/>
              <a:t> “Quay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”.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Ω 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ở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mà</a:t>
            </a:r>
            <a:r>
              <a:rPr lang="en-US" sz="2000" dirty="0"/>
              <a:t>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khi</a:t>
            </a:r>
            <a:r>
              <a:rPr lang="en-US" sz="2000" dirty="0"/>
              <a:t> </a:t>
            </a:r>
            <a:r>
              <a:rPr lang="en-US" sz="2000" dirty="0" err="1"/>
              <a:t>đĩa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Liệt</a:t>
            </a:r>
            <a:r>
              <a:rPr lang="en-US" sz="2000" dirty="0"/>
              <a:t> </a:t>
            </a:r>
            <a:r>
              <a:rPr lang="en-US" sz="2000" dirty="0" err="1"/>
              <a:t>kê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A: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“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kim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quạt</a:t>
            </a:r>
            <a:r>
              <a:rPr lang="en-US" sz="2000" dirty="0"/>
              <a:t>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tỉ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giữa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Ω.</a:t>
            </a:r>
          </a:p>
        </p:txBody>
      </p:sp>
      <p:pic>
        <p:nvPicPr>
          <p:cNvPr id="14" name="Picture 13" descr="Hoạt động 2 trang 36 Toán 9 Tập 2 Cánh diều | Giải Toán 9">
            <a:extLst>
              <a:ext uri="{FF2B5EF4-FFF2-40B4-BE49-F238E27FC236}">
                <a16:creationId xmlns:a16="http://schemas.microsoft.com/office/drawing/2014/main" id="{F4C4A2BA-6F0A-4233-A7A8-57BF60204298}"/>
              </a:ext>
            </a:extLst>
          </p:cNvPr>
          <p:cNvPicPr/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08" y="2146772"/>
            <a:ext cx="4110332" cy="31361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59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Ω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ghi</a:t>
                </a:r>
                <a:r>
                  <a:rPr lang="en-US" dirty="0"/>
                  <a:t> ở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quạt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kim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đĩa</a:t>
                </a:r>
                <a:r>
                  <a:rPr lang="en-US" dirty="0"/>
                  <a:t> </a:t>
                </a:r>
                <a:r>
                  <a:rPr lang="en-US" dirty="0" err="1"/>
                  <a:t>dừng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Ω = {1; 2; 3; 4; 5; 6; 7; 8; 9; 10; 11; 12}.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1; 2; 3; 4; 5; 6; 7; 8; 9; 10; 11; 12, </a:t>
                </a:r>
                <a:r>
                  <a:rPr lang="en-US" dirty="0" err="1"/>
                  <a:t>có</a:t>
                </a:r>
                <a:r>
                  <a:rPr lang="en-US" dirty="0"/>
                  <a:t> 3 </a:t>
                </a:r>
                <a:r>
                  <a:rPr lang="en-US" dirty="0" err="1"/>
                  <a:t>số</a:t>
                </a:r>
                <a:r>
                  <a:rPr lang="en-US" dirty="0"/>
                  <a:t> chia </a:t>
                </a:r>
                <a:r>
                  <a:rPr lang="en-US" dirty="0" err="1"/>
                  <a:t>hết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3 </a:t>
                </a:r>
                <a:r>
                  <a:rPr lang="en-US" dirty="0" err="1"/>
                  <a:t>là</a:t>
                </a:r>
                <a:r>
                  <a:rPr lang="en-US" dirty="0"/>
                  <a:t>: 3; 6; 9; 12.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A </a:t>
                </a:r>
                <a:r>
                  <a:rPr lang="en-US" dirty="0" err="1"/>
                  <a:t>là</a:t>
                </a:r>
                <a:r>
                  <a:rPr lang="en-US" dirty="0"/>
                  <a:t>: 3; 6; 9; 12.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c)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C31DD162-D3A6-29D9-E63D-CD70AC2E5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906" y="936646"/>
                <a:ext cx="11430000" cy="5599964"/>
              </a:xfrm>
              <a:prstGeom prst="rect">
                <a:avLst/>
              </a:prstGeom>
              <a:blipFill>
                <a:blip r:embed="rId11"/>
                <a:stretch>
                  <a:fillRect l="-479" r="-58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683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Giả</a:t>
                </a:r>
                <a:r>
                  <a:rPr lang="en-US" dirty="0"/>
                  <a:t> </a:t>
                </a:r>
                <a:r>
                  <a:rPr lang="en-US" dirty="0" err="1"/>
                  <a:t>thiết</a:t>
                </a:r>
                <a:r>
                  <a:rPr lang="en-US" dirty="0"/>
                  <a:t> </a:t>
                </a:r>
                <a:r>
                  <a:rPr lang="en-US" dirty="0" err="1"/>
                  <a:t>rẳng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đổng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.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bằng</a:t>
                </a:r>
                <a:r>
                  <a:rPr lang="en-US" dirty="0"/>
                  <a:t> </a:t>
                </a:r>
                <a:r>
                  <a:rPr lang="en-US" dirty="0" err="1"/>
                  <a:t>tỉ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giữa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tổng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ra.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S</m:t>
                          </m:r>
                          <m:r>
                            <m:rPr>
                              <m:nor/>
                            </m:rPr>
                            <a:rPr lang="en-US"/>
                            <m:t>ố </m:t>
                          </m:r>
                          <m:r>
                            <m:rPr>
                              <m:nor/>
                            </m:rPr>
                            <a:rPr lang="en-US"/>
                            <m:t>k</m:t>
                          </m:r>
                          <m:r>
                            <m:rPr>
                              <m:nor/>
                            </m:rPr>
                            <a:rPr lang="en-US"/>
                            <m:t>ế</m:t>
                          </m:r>
                          <m:r>
                            <m:rPr>
                              <m:nor/>
                            </m:rPr>
                            <a:rPr lang="en-US"/>
                            <m:t>t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qu</m:t>
                          </m:r>
                          <m:r>
                            <m:rPr>
                              <m:nor/>
                            </m:rPr>
                            <a:rPr lang="en-US"/>
                            <m:t>ả </m:t>
                          </m:r>
                          <m:r>
                            <m:rPr>
                              <m:nor/>
                            </m:rPr>
                            <a:rPr lang="en-US"/>
                            <m:t>thu</m:t>
                          </m:r>
                          <m:r>
                            <m:rPr>
                              <m:nor/>
                            </m:rPr>
                            <a:rPr lang="en-US"/>
                            <m:t>â</m:t>
                          </m:r>
                          <m:r>
                            <m:rPr>
                              <m:nor/>
                            </m:rPr>
                            <a:rPr lang="en-US"/>
                            <m:t>n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l</m:t>
                          </m:r>
                          <m:r>
                            <m:rPr>
                              <m:nor/>
                            </m:rPr>
                            <a:rPr lang="en-US"/>
                            <m:t>ợ</m:t>
                          </m:r>
                          <m:r>
                            <m:rPr>
                              <m:nor/>
                            </m:rPr>
                            <a:rPr lang="en-US"/>
                            <m:t>i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cho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T</m:t>
                          </m:r>
                          <m:r>
                            <m:rPr>
                              <m:nor/>
                            </m:rPr>
                            <a:rPr lang="en-US"/>
                            <m:t>ố</m:t>
                          </m:r>
                          <m:r>
                            <m:rPr>
                              <m:nor/>
                            </m:rPr>
                            <a:rPr lang="en-US"/>
                            <m:t>ng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s</m:t>
                          </m:r>
                          <m:r>
                            <m:rPr>
                              <m:nor/>
                            </m:rPr>
                            <a:rPr lang="en-US"/>
                            <m:t>ố </m:t>
                          </m:r>
                          <m:r>
                            <m:rPr>
                              <m:nor/>
                            </m:rPr>
                            <a:rPr lang="en-US"/>
                            <m:t>k</m:t>
                          </m:r>
                          <m:r>
                            <m:rPr>
                              <m:nor/>
                            </m:rPr>
                            <a:rPr lang="en-US"/>
                            <m:t>ế</m:t>
                          </m:r>
                          <m:r>
                            <m:rPr>
                              <m:nor/>
                            </m:rPr>
                            <a:rPr lang="en-US"/>
                            <m:t>t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qu</m:t>
                          </m:r>
                          <m:r>
                            <m:rPr>
                              <m:nor/>
                            </m:rPr>
                            <a:rPr lang="en-US"/>
                            <m:t>ả </m:t>
                          </m:r>
                          <m:r>
                            <m:rPr>
                              <m:nor/>
                            </m:rPr>
                            <a:rPr lang="en-US"/>
                            <m:t>c</m:t>
                          </m:r>
                          <m:r>
                            <m:rPr>
                              <m:nor/>
                            </m:rPr>
                            <a:rPr lang="en-US"/>
                            <m:t>ó </m:t>
                          </m:r>
                          <m:r>
                            <m:rPr>
                              <m:nor/>
                            </m:rPr>
                            <a:rPr lang="en-US"/>
                            <m:t>th</m:t>
                          </m:r>
                          <m:r>
                            <m:rPr>
                              <m:nor/>
                            </m:rPr>
                            <a:rPr lang="en-US"/>
                            <m:t>ể </m:t>
                          </m:r>
                          <m:r>
                            <m:rPr>
                              <m:nor/>
                            </m:rPr>
                            <a:rPr lang="en-US"/>
                            <m:t>x</m:t>
                          </m:r>
                          <m:r>
                            <m:rPr>
                              <m:nor/>
                            </m:rPr>
                            <a:rPr lang="en-US"/>
                            <m:t>ả</m:t>
                          </m:r>
                          <m:r>
                            <m:rPr>
                              <m:nor/>
                            </m:rPr>
                            <a:rPr lang="en-US"/>
                            <m:t>y</m:t>
                          </m:r>
                          <m:r>
                            <m:rPr>
                              <m:nor/>
                            </m:rPr>
                            <a:rPr lang="en-US"/>
                            <m:t> </m:t>
                          </m:r>
                          <m:r>
                            <m:rPr>
                              <m:nor/>
                            </m:rPr>
                            <a:rPr lang="en-US"/>
                            <m:t>ra</m:t>
                          </m:r>
                          <m:r>
                            <m:rPr>
                              <m:nor/>
                            </m:rPr>
                            <a:rPr lang="en-US" i="1"/>
                            <m:t> </m:t>
                          </m:r>
                        </m:den>
                      </m:f>
                      <m:r>
                        <m:rPr>
                          <m:nor/>
                        </m:rPr>
                        <a:rPr lang="en-US"/>
                        <m:t>.</m:t>
                      </m:r>
                      <m:r>
                        <m:rPr>
                          <m:nor/>
                        </m:rPr>
                        <a:rPr lang="en-US" i="1"/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207598"/>
              </a:xfrm>
              <a:prstGeom prst="rect">
                <a:avLst/>
              </a:prstGeom>
              <a:blipFill>
                <a:blip r:embed="rId14"/>
                <a:stretch>
                  <a:fillRect l="-845" r="-30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959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42903" y="126310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65580" y="2149025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3992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3333FF"/>
                </a:solidFill>
                <a:latin typeface="More Sugar"/>
              </a:rPr>
              <a:t>BÀI 1: PHÉP THỬ NGẪU NHIÊN VÀ KHÔNG GIAN MẪU – XÁC  SUẤT CỦA BIẾN CỐ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84188" y="4929007"/>
            <a:ext cx="1163880" cy="954527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0472C25E-0A15-47F4-8D97-171751CF6589}"/>
              </a:ext>
            </a:extLst>
          </p:cNvPr>
          <p:cNvSpPr/>
          <p:nvPr/>
        </p:nvSpPr>
        <p:spPr>
          <a:xfrm>
            <a:off x="9902098" y="2740072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4756AB98-8CCC-4933-8F04-88A098C7C2B7}"/>
              </a:ext>
            </a:extLst>
          </p:cNvPr>
          <p:cNvSpPr/>
          <p:nvPr/>
        </p:nvSpPr>
        <p:spPr>
          <a:xfrm rot="813216">
            <a:off x="9873763" y="3484080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633850" y="1405430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88594" y="3289264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3850" y="5191783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25004" y="111459"/>
            <a:ext cx="11825612" cy="6543451"/>
            <a:chOff x="0" y="-38100"/>
            <a:chExt cx="4521135" cy="25653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725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4000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7" name="Freeform 37"/>
          <p:cNvSpPr/>
          <p:nvPr/>
        </p:nvSpPr>
        <p:spPr>
          <a:xfrm rot="782942">
            <a:off x="10932314" y="-499086"/>
            <a:ext cx="1661864" cy="1305319"/>
          </a:xfrm>
          <a:custGeom>
            <a:avLst/>
            <a:gdLst/>
            <a:ahLst/>
            <a:cxnLst/>
            <a:rect l="l" t="t" r="r" b="b"/>
            <a:pathLst>
              <a:path w="2492796" h="1957978">
                <a:moveTo>
                  <a:pt x="0" y="0"/>
                </a:moveTo>
                <a:lnTo>
                  <a:pt x="2492796" y="0"/>
                </a:lnTo>
                <a:lnTo>
                  <a:pt x="2492796" y="1957978"/>
                </a:lnTo>
                <a:lnTo>
                  <a:pt x="0" y="19579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F796866-7BC1-B2A6-A10D-F65F21007924}"/>
              </a:ext>
            </a:extLst>
          </p:cNvPr>
          <p:cNvGrpSpPr/>
          <p:nvPr/>
        </p:nvGrpSpPr>
        <p:grpSpPr>
          <a:xfrm>
            <a:off x="225004" y="203090"/>
            <a:ext cx="3184036" cy="918594"/>
            <a:chOff x="225004" y="817307"/>
            <a:chExt cx="3184036" cy="918594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280ED9DF-F4D0-3F7A-6906-EF36200A3763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Rounded Rectangle 9"/>
            <p:cNvSpPr/>
            <p:nvPr/>
          </p:nvSpPr>
          <p:spPr>
            <a:xfrm>
              <a:off x="630487" y="1034778"/>
              <a:ext cx="2285107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indent="-457200" algn="ctr">
                <a:buFont typeface="Wingdings" panose="05000000000000000000" pitchFamily="2" charset="2"/>
                <a:buChar char="q"/>
              </a:pP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, ta </a:t>
                </a:r>
                <a:r>
                  <a:rPr lang="en-US" sz="2800" dirty="0" err="1"/>
                  <a:t>cỏ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/>
                  <a:t>Buớc</a:t>
                </a:r>
                <a:r>
                  <a:rPr lang="en-US" sz="2800" b="1" dirty="0"/>
                  <a:t> 1. </a:t>
                </a:r>
                <a:r>
                  <a:rPr lang="en-US" sz="2800" dirty="0" err="1"/>
                  <a:t>Kiểm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xảy</a:t>
                </a:r>
                <a:r>
                  <a:rPr lang="en-US" sz="2800" dirty="0"/>
                  <a:t> ra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thử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/>
                  <a:t>Buớc</a:t>
                </a:r>
                <a:r>
                  <a:rPr lang="en-US" sz="2800" b="1" dirty="0"/>
                  <a:t> 2. </a:t>
                </a:r>
                <a:r>
                  <a:rPr lang="en-US" sz="2800" dirty="0" err="1"/>
                  <a:t>Đếm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xảy</a:t>
                </a:r>
                <a:r>
                  <a:rPr lang="en-US" sz="2800" dirty="0"/>
                  <a:t> ra, </a:t>
                </a:r>
                <a:r>
                  <a:rPr lang="en-US" sz="2800" dirty="0" err="1"/>
                  <a:t>tức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mẫu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/>
                  <a:t>Bước</a:t>
                </a:r>
                <a:r>
                  <a:rPr lang="en-US" sz="2800" b="1" dirty="0"/>
                  <a:t> 3. </a:t>
                </a:r>
                <a:r>
                  <a:rPr lang="en-US" sz="2800" dirty="0" err="1"/>
                  <a:t>Đếm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/>
                  <a:t>Buớc</a:t>
                </a:r>
                <a:r>
                  <a:rPr lang="en-US" sz="2800" b="1" dirty="0"/>
                  <a:t> 4.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giữa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thuận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tổng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xảy</a:t>
                </a:r>
                <a:r>
                  <a:rPr lang="en-US" sz="2800" dirty="0"/>
                  <a:t> ra.</a:t>
                </a:r>
              </a:p>
            </p:txBody>
          </p:sp>
        </mc:Choice>
        <mc:Fallback xmlns="">
          <p:sp>
            <p:nvSpPr>
              <p:cNvPr id="30" name="Content Placeholder 2">
                <a:extLst>
                  <a:ext uri="{FF2B5EF4-FFF2-40B4-BE49-F238E27FC236}">
                    <a16:creationId xmlns:a16="http://schemas.microsoft.com/office/drawing/2014/main" id="{3836D68D-A5EC-0686-9D55-24417C472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4" y="1006659"/>
                <a:ext cx="11655091" cy="5430779"/>
              </a:xfrm>
              <a:prstGeom prst="rect">
                <a:avLst/>
              </a:prstGeom>
              <a:blipFill>
                <a:blip r:embed="rId9"/>
                <a:stretch>
                  <a:fillRect l="-679" b="-123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Picture 33">
            <a:extLst>
              <a:ext uri="{FF2B5EF4-FFF2-40B4-BE49-F238E27FC236}">
                <a16:creationId xmlns:a16="http://schemas.microsoft.com/office/drawing/2014/main" id="{7CAA986E-86EF-4AE5-A6C4-71AC4A92CE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54145" y="5556362"/>
            <a:ext cx="1796471" cy="106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75DAE-FB24-9546-A001-68834E94850F}"/>
              </a:ext>
            </a:extLst>
          </p:cNvPr>
          <p:cNvSpPr txBox="1">
            <a:spLocks/>
          </p:cNvSpPr>
          <p:nvPr/>
        </p:nvSpPr>
        <p:spPr>
          <a:xfrm>
            <a:off x="1003846" y="891620"/>
            <a:ext cx="10739540" cy="5535625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dirty="0"/>
              <a:t>Hai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, </a:t>
            </a:r>
            <a:r>
              <a:rPr lang="en-US" dirty="0" err="1"/>
              <a:t>Dũng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Dung, </a:t>
            </a:r>
            <a:r>
              <a:rPr lang="en-US" dirty="0" err="1"/>
              <a:t>Nguyệt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9 A.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song ca.</a:t>
            </a:r>
            <a:br>
              <a:rPr lang="en-US" dirty="0"/>
            </a:br>
            <a:r>
              <a:rPr lang="en-US" dirty="0"/>
              <a:t>a) </a:t>
            </a:r>
            <a:r>
              <a:rPr lang="en-US" dirty="0" err="1"/>
              <a:t>Liệt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song ca.</a:t>
            </a:r>
            <a:br>
              <a:rPr lang="en-US" dirty="0"/>
            </a:br>
            <a:r>
              <a:rPr lang="en-US" dirty="0"/>
              <a:t>b)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lnSpc>
                <a:spcPct val="170000"/>
              </a:lnSpc>
            </a:pPr>
            <a:r>
              <a:rPr lang="en-US" dirty="0"/>
              <a:t>B: "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dược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ra,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nư</a:t>
            </a:r>
            <a:r>
              <a:rPr lang="en-US" dirty="0"/>
              <a:t>"";</a:t>
            </a:r>
            <a:br>
              <a:rPr lang="en-US" dirty="0"/>
            </a:br>
            <a:r>
              <a:rPr lang="en-US" dirty="0"/>
              <a:t>C: "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ra,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Nguyệt</a:t>
            </a:r>
            <a:r>
              <a:rPr lang="en-US" dirty="0"/>
              <a:t>".</a:t>
            </a:r>
          </a:p>
          <a:p>
            <a:pPr algn="ctr">
              <a:lnSpc>
                <a:spcPct val="17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70000"/>
              </a:lnSpc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"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song ca".</a:t>
            </a:r>
          </a:p>
          <a:p>
            <a:pPr>
              <a:lnSpc>
                <a:spcPct val="170000"/>
              </a:lnSpc>
            </a:pPr>
            <a:r>
              <a:rPr lang="en-US" dirty="0"/>
              <a:t>Ta </a:t>
            </a:r>
            <a:r>
              <a:rPr lang="en-US" dirty="0" err="1"/>
              <a:t>thấy</a:t>
            </a:r>
            <a:r>
              <a:rPr lang="en-US" dirty="0"/>
              <a:t>,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.</a:t>
            </a:r>
            <a:endParaRPr lang="fr-FR" sz="4622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006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6" y="891620"/>
                <a:ext cx="10739540" cy="553562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Có</a:t>
                </a:r>
                <a:r>
                  <a:rPr lang="en-US" dirty="0"/>
                  <a:t> 6 </a:t>
                </a:r>
                <a:r>
                  <a:rPr lang="en-US" dirty="0" err="1"/>
                  <a:t>cách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ra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bạn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hát</a:t>
                </a:r>
                <a:r>
                  <a:rPr lang="en-US" dirty="0"/>
                  <a:t> song ca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:r>
                  <a:rPr lang="en-US" dirty="0" err="1"/>
                  <a:t>Hùng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Dũng</a:t>
                </a:r>
                <a:r>
                  <a:rPr lang="en-US" dirty="0"/>
                  <a:t>; </a:t>
                </a:r>
                <a:r>
                  <a:rPr lang="en-US" dirty="0" err="1"/>
                  <a:t>Hùng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Dung; </a:t>
                </a:r>
                <a:r>
                  <a:rPr lang="en-US" dirty="0" err="1"/>
                  <a:t>Hùng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Nguyệt</a:t>
                </a:r>
                <a:r>
                  <a:rPr lang="en-US" dirty="0"/>
                  <a:t>; </a:t>
                </a:r>
                <a:r>
                  <a:rPr lang="en-US" dirty="0" err="1"/>
                  <a:t>Dũng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Dung; </a:t>
                </a:r>
                <a:r>
                  <a:rPr lang="en-US" dirty="0" err="1"/>
                  <a:t>Dũng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Nguyệt</a:t>
                </a:r>
                <a:r>
                  <a:rPr lang="en-US" dirty="0"/>
                  <a:t>; Dung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Nguyệt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Có</a:t>
                </a:r>
                <a:r>
                  <a:rPr lang="en-US" dirty="0"/>
                  <a:t> 4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:r>
                  <a:rPr lang="en-US" dirty="0" err="1"/>
                  <a:t>Hùng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Dung; </a:t>
                </a:r>
                <a:r>
                  <a:rPr lang="en-US" dirty="0" err="1"/>
                  <a:t>Hùng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Nguyệt</a:t>
                </a:r>
                <a:r>
                  <a:rPr lang="en-US" dirty="0"/>
                  <a:t>; </a:t>
                </a:r>
                <a:r>
                  <a:rPr lang="en-US" dirty="0" err="1"/>
                  <a:t>Dũng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Dung; </a:t>
                </a:r>
                <a:r>
                  <a:rPr lang="en-US" dirty="0" err="1"/>
                  <a:t>Dũng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Nguyệt</a:t>
                </a:r>
                <a:r>
                  <a:rPr lang="en-US" dirty="0"/>
                  <a:t>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3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Hùng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Nguyệt</a:t>
                </a:r>
                <a:r>
                  <a:rPr lang="en-US" dirty="0"/>
                  <a:t>; </a:t>
                </a:r>
                <a:r>
                  <a:rPr lang="en-US" dirty="0" err="1"/>
                  <a:t>Dũng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Nguyệt</a:t>
                </a:r>
                <a:r>
                  <a:rPr lang="en-US" dirty="0"/>
                  <a:t>; Dung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Nguyệt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6" y="891620"/>
                <a:ext cx="10739540" cy="5535625"/>
              </a:xfrm>
              <a:prstGeom prst="rect">
                <a:avLst/>
              </a:prstGeom>
              <a:blipFill>
                <a:blip r:embed="rId3"/>
                <a:stretch>
                  <a:fillRect l="-170" r="-17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252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Hoạt</a:t>
                </a:r>
                <a:r>
                  <a:rPr lang="en-US" dirty="0"/>
                  <a:t> </a:t>
                </a:r>
                <a:r>
                  <a:rPr lang="en-US" dirty="0" err="1"/>
                  <a:t>động</a:t>
                </a:r>
                <a:r>
                  <a:rPr lang="en-US" dirty="0"/>
                  <a:t> 2,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D: “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kim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quạt</a:t>
                </a:r>
                <a:r>
                  <a:rPr lang="en-US" dirty="0"/>
                  <a:t> </a:t>
                </a:r>
                <a:r>
                  <a:rPr lang="en-US" dirty="0" err="1"/>
                  <a:t>ghi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nguyên</a:t>
                </a:r>
                <a:r>
                  <a:rPr lang="en-US" dirty="0"/>
                  <a:t> </a:t>
                </a:r>
                <a:r>
                  <a:rPr lang="en-US" dirty="0" err="1"/>
                  <a:t>tố</a:t>
                </a:r>
                <a:r>
                  <a:rPr lang="en-US" dirty="0"/>
                  <a:t>”.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Ω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ghi</a:t>
                </a:r>
                <a:r>
                  <a:rPr lang="en-US" dirty="0"/>
                  <a:t> ở </a:t>
                </a:r>
                <a:r>
                  <a:rPr lang="en-US" dirty="0" err="1"/>
                  <a:t>hình</a:t>
                </a:r>
                <a:r>
                  <a:rPr lang="en-US" dirty="0"/>
                  <a:t> </a:t>
                </a:r>
                <a:r>
                  <a:rPr lang="en-US" dirty="0" err="1"/>
                  <a:t>quạt</a:t>
                </a:r>
                <a:r>
                  <a:rPr lang="en-US" dirty="0"/>
                  <a:t> </a:t>
                </a:r>
                <a:r>
                  <a:rPr lang="en-US" dirty="0" err="1"/>
                  <a:t>mà</a:t>
                </a:r>
                <a:r>
                  <a:rPr lang="en-US" dirty="0"/>
                  <a:t> </a:t>
                </a:r>
                <a:r>
                  <a:rPr lang="en-US" dirty="0" err="1"/>
                  <a:t>chiếc</a:t>
                </a:r>
                <a:r>
                  <a:rPr lang="en-US" dirty="0"/>
                  <a:t> </a:t>
                </a:r>
                <a:r>
                  <a:rPr lang="en-US" dirty="0" err="1"/>
                  <a:t>kim</a:t>
                </a:r>
                <a:r>
                  <a:rPr lang="en-US" dirty="0"/>
                  <a:t> </a:t>
                </a:r>
                <a:r>
                  <a:rPr lang="en-US" dirty="0" err="1"/>
                  <a:t>chỉ</a:t>
                </a:r>
                <a:r>
                  <a:rPr lang="en-US" dirty="0"/>
                  <a:t> </a:t>
                </a:r>
                <a:r>
                  <a:rPr lang="en-US" dirty="0" err="1"/>
                  <a:t>vào</a:t>
                </a:r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đĩa</a:t>
                </a:r>
                <a:r>
                  <a:rPr lang="en-US" dirty="0"/>
                  <a:t> </a:t>
                </a:r>
                <a:r>
                  <a:rPr lang="en-US" dirty="0" err="1"/>
                  <a:t>dừng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Ω = {1; 2; 3; 4; 5; 6; 7; 8; 9; 10; 11; 12}.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“Quay </a:t>
                </a:r>
                <a:r>
                  <a:rPr lang="en-US" dirty="0" err="1"/>
                  <a:t>đĩa</a:t>
                </a:r>
                <a:r>
                  <a:rPr lang="en-US" dirty="0"/>
                  <a:t> </a:t>
                </a:r>
                <a:r>
                  <a:rPr lang="en-US" dirty="0" err="1"/>
                  <a:t>tròn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”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Có</a:t>
                </a:r>
                <a:r>
                  <a:rPr lang="en-US" dirty="0"/>
                  <a:t> 5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D </a:t>
                </a:r>
                <a:r>
                  <a:rPr lang="en-US" dirty="0" err="1"/>
                  <a:t>là</a:t>
                </a:r>
                <a:r>
                  <a:rPr lang="en-US" dirty="0"/>
                  <a:t>: 2; 3; 5; 7; 11.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596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3" y="891620"/>
                <a:ext cx="10739540" cy="553562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lẻ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  <a:br>
                  <a:rPr lang="en-US" dirty="0"/>
                </a:br>
                <a:r>
                  <a:rPr lang="en-US" dirty="0"/>
                  <a:t>a)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tữ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xày</a:t>
                </a:r>
                <a:r>
                  <a:rPr lang="en-US" dirty="0"/>
                  <a:t> ra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ra.</a:t>
                </a:r>
                <a:br>
                  <a:rPr lang="en-US" dirty="0"/>
                </a:br>
                <a:r>
                  <a:rPr lang="en-US" dirty="0"/>
                  <a:t>b)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: "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ra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bội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9".</a:t>
                </a:r>
              </a:p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"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lẻ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hai</a:t>
                </a:r>
                <a:r>
                  <a:rPr lang="en-US" dirty="0"/>
                  <a:t> </a:t>
                </a:r>
                <a:r>
                  <a:rPr lang="en-US" dirty="0" err="1"/>
                  <a:t>chữ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".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thấy</a:t>
                </a:r>
                <a:r>
                  <a:rPr lang="en-US" dirty="0"/>
                  <a:t>,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gồm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;…;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45.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3" y="891620"/>
                <a:ext cx="10739540" cy="5535625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005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3: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713" y="891620"/>
                <a:ext cx="10739540" cy="553562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27;45;63;81;99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5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45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713" y="891620"/>
                <a:ext cx="10739540" cy="5535625"/>
              </a:xfrm>
              <a:prstGeom prst="rect">
                <a:avLst/>
              </a:prstGeom>
              <a:blipFill>
                <a:blip r:embed="rId3"/>
                <a:stretch>
                  <a:fillRect l="-10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07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Nền</a:t>
            </a:r>
            <a:r>
              <a:rPr lang="en-US" sz="2400" dirty="0"/>
              <a:t> </a:t>
            </a:r>
            <a:r>
              <a:rPr lang="en-US" sz="2400" dirty="0" err="1"/>
              <a:t>ẩm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Việt</a:t>
            </a:r>
            <a:r>
              <a:rPr lang="en-US" sz="2400" dirty="0"/>
              <a:t> Nam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đánh</a:t>
            </a:r>
            <a:r>
              <a:rPr lang="en-US" sz="2400" dirty="0"/>
              <a:t> </a:t>
            </a:r>
            <a:r>
              <a:rPr lang="en-US" sz="2400" dirty="0" err="1"/>
              <a:t>giá</a:t>
            </a:r>
            <a:r>
              <a:rPr lang="en-US" sz="2400" dirty="0"/>
              <a:t> </a:t>
            </a:r>
            <a:r>
              <a:rPr lang="en-US" sz="2400" dirty="0" err="1"/>
              <a:t>cao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,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hút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sành</a:t>
            </a:r>
            <a:r>
              <a:rPr lang="en-US" sz="2400" dirty="0"/>
              <a:t> </a:t>
            </a:r>
            <a:r>
              <a:rPr lang="en-US" sz="2400" dirty="0" err="1"/>
              <a:t>ăn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nước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quốc</a:t>
            </a:r>
            <a:r>
              <a:rPr lang="en-US" sz="2400" dirty="0"/>
              <a:t> </a:t>
            </a:r>
            <a:r>
              <a:rPr lang="en-US" sz="2400" dirty="0" err="1"/>
              <a:t>tế</a:t>
            </a:r>
            <a:r>
              <a:rPr lang="en-US" sz="2400" dirty="0"/>
              <a:t>. 16 </a:t>
            </a:r>
            <a:r>
              <a:rPr lang="en-US" sz="2400" dirty="0" err="1"/>
              <a:t>món</a:t>
            </a:r>
            <a:r>
              <a:rPr lang="en-US" sz="2400" dirty="0"/>
              <a:t> </a:t>
            </a:r>
            <a:r>
              <a:rPr lang="en-US" sz="2400" dirty="0" err="1"/>
              <a:t>ngon</a:t>
            </a:r>
            <a:r>
              <a:rPr lang="en-US" sz="2400" dirty="0"/>
              <a:t> </a:t>
            </a:r>
            <a:r>
              <a:rPr lang="en-US" sz="2400" dirty="0" err="1"/>
              <a:t>đặc</a:t>
            </a:r>
            <a:r>
              <a:rPr lang="en-US" sz="2400" dirty="0"/>
              <a:t> </a:t>
            </a:r>
            <a:r>
              <a:rPr lang="en-US" sz="2400" dirty="0" err="1"/>
              <a:t>sắc</a:t>
            </a:r>
            <a:r>
              <a:rPr lang="en-US" sz="2400" dirty="0"/>
              <a:t>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tinh</a:t>
            </a:r>
            <a:r>
              <a:rPr lang="en-US" sz="2400" dirty="0"/>
              <a:t>,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ra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 </a:t>
            </a:r>
            <a:r>
              <a:rPr lang="en-US" sz="2400" dirty="0" err="1"/>
              <a:t>phở</a:t>
            </a:r>
            <a:r>
              <a:rPr lang="en-US" sz="2400" dirty="0"/>
              <a:t> Thin (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), </a:t>
            </a:r>
            <a:r>
              <a:rPr lang="en-US" sz="2400" dirty="0" err="1"/>
              <a:t>bánh</a:t>
            </a:r>
            <a:r>
              <a:rPr lang="en-US" sz="2400" dirty="0"/>
              <a:t> </a:t>
            </a:r>
            <a:r>
              <a:rPr lang="en-US" sz="2400" dirty="0" err="1"/>
              <a:t>đa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(</a:t>
            </a:r>
            <a:r>
              <a:rPr lang="en-US" sz="2400" dirty="0" err="1"/>
              <a:t>Bắc</a:t>
            </a:r>
            <a:r>
              <a:rPr lang="en-US" sz="2400" dirty="0"/>
              <a:t> </a:t>
            </a:r>
            <a:r>
              <a:rPr lang="en-US" sz="2400" dirty="0" err="1"/>
              <a:t>Ninh</a:t>
            </a:r>
            <a:r>
              <a:rPr lang="en-US" sz="2400" dirty="0"/>
              <a:t>), </a:t>
            </a:r>
            <a:r>
              <a:rPr lang="en-US" sz="2400" dirty="0" err="1"/>
              <a:t>bánh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 (</a:t>
            </a:r>
            <a:r>
              <a:rPr lang="en-US" sz="2400" dirty="0" err="1"/>
              <a:t>Hải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), </a:t>
            </a:r>
            <a:r>
              <a:rPr lang="en-US" sz="2400" dirty="0" err="1"/>
              <a:t>bún</a:t>
            </a:r>
            <a:r>
              <a:rPr lang="en-US" sz="2400" dirty="0"/>
              <a:t> </a:t>
            </a:r>
            <a:r>
              <a:rPr lang="en-US" sz="2400" dirty="0" err="1"/>
              <a:t>cá</a:t>
            </a:r>
            <a:r>
              <a:rPr lang="en-US" sz="2400" dirty="0"/>
              <a:t> cay (</a:t>
            </a:r>
            <a:r>
              <a:rPr lang="en-US" sz="2400" dirty="0" err="1"/>
              <a:t>Hải</a:t>
            </a:r>
            <a:r>
              <a:rPr lang="en-US" sz="2400" dirty="0"/>
              <a:t> </a:t>
            </a:r>
            <a:r>
              <a:rPr lang="en-US" sz="2400" dirty="0" err="1"/>
              <a:t>Phòng</a:t>
            </a:r>
            <a:r>
              <a:rPr lang="en-US" sz="2400" dirty="0"/>
              <a:t>), </a:t>
            </a:r>
            <a:r>
              <a:rPr lang="en-US" sz="2400" dirty="0" err="1"/>
              <a:t>gà</a:t>
            </a:r>
            <a:r>
              <a:rPr lang="en-US" sz="2400" dirty="0"/>
              <a:t> </a:t>
            </a:r>
            <a:r>
              <a:rPr lang="en-US" sz="2400" dirty="0" err="1"/>
              <a:t>đồi</a:t>
            </a:r>
            <a:r>
              <a:rPr lang="en-US" sz="2400" dirty="0"/>
              <a:t> </a:t>
            </a:r>
            <a:r>
              <a:rPr lang="en-US" sz="2400" dirty="0" err="1"/>
              <a:t>Yên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(</a:t>
            </a:r>
            <a:r>
              <a:rPr lang="en-US" sz="2400" dirty="0" err="1"/>
              <a:t>Bắc</a:t>
            </a:r>
            <a:r>
              <a:rPr lang="en-US" sz="2400" dirty="0"/>
              <a:t> </a:t>
            </a:r>
            <a:r>
              <a:rPr lang="en-US" sz="2400" dirty="0" err="1"/>
              <a:t>Giang</a:t>
            </a:r>
            <a:r>
              <a:rPr lang="en-US" sz="2400" dirty="0"/>
              <a:t>), </a:t>
            </a:r>
            <a:r>
              <a:rPr lang="en-US" sz="2400" dirty="0" err="1"/>
              <a:t>nộm</a:t>
            </a:r>
            <a:r>
              <a:rPr lang="en-US" sz="2400" dirty="0"/>
              <a:t> da </a:t>
            </a:r>
            <a:r>
              <a:rPr lang="en-US" sz="2400" dirty="0" err="1"/>
              <a:t>trâu</a:t>
            </a:r>
            <a:r>
              <a:rPr lang="en-US" sz="2400" dirty="0"/>
              <a:t> (</a:t>
            </a:r>
            <a:r>
              <a:rPr lang="en-US" sz="2400" dirty="0" err="1"/>
              <a:t>Sơn</a:t>
            </a:r>
            <a:r>
              <a:rPr lang="en-US" sz="2400" dirty="0"/>
              <a:t> La), </a:t>
            </a:r>
            <a:r>
              <a:rPr lang="en-US" sz="2400" dirty="0" err="1"/>
              <a:t>thắng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(</a:t>
            </a:r>
            <a:r>
              <a:rPr lang="en-US" sz="2400" dirty="0" err="1"/>
              <a:t>Lào</a:t>
            </a:r>
            <a:r>
              <a:rPr lang="en-US" sz="2400" dirty="0"/>
              <a:t> Cai), </a:t>
            </a:r>
            <a:r>
              <a:rPr lang="en-US" sz="2400" dirty="0" err="1"/>
              <a:t>miến</a:t>
            </a:r>
            <a:r>
              <a:rPr lang="en-US" sz="2400" dirty="0"/>
              <a:t> </a:t>
            </a:r>
            <a:r>
              <a:rPr lang="en-US" sz="2400" dirty="0" err="1"/>
              <a:t>lươn</a:t>
            </a:r>
            <a:r>
              <a:rPr lang="en-US" sz="2400" dirty="0"/>
              <a:t> (</a:t>
            </a:r>
            <a:r>
              <a:rPr lang="en-US" sz="2400" dirty="0" err="1"/>
              <a:t>Nghệ</a:t>
            </a:r>
            <a:r>
              <a:rPr lang="en-US" sz="2400" dirty="0"/>
              <a:t> An),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hến</a:t>
            </a:r>
            <a:r>
              <a:rPr lang="en-US" sz="2400" dirty="0"/>
              <a:t> (</a:t>
            </a:r>
            <a:r>
              <a:rPr lang="en-US" sz="2400" dirty="0" err="1"/>
              <a:t>Huế</a:t>
            </a:r>
            <a:r>
              <a:rPr lang="en-US" sz="2400" dirty="0"/>
              <a:t>),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mực</a:t>
            </a:r>
            <a:r>
              <a:rPr lang="en-US" sz="2400" dirty="0"/>
              <a:t> </a:t>
            </a:r>
            <a:r>
              <a:rPr lang="en-US" sz="2400" dirty="0" err="1"/>
              <a:t>nhảy</a:t>
            </a:r>
            <a:r>
              <a:rPr lang="en-US" sz="2400" dirty="0"/>
              <a:t> (</a:t>
            </a:r>
            <a:r>
              <a:rPr lang="en-US" sz="2400" dirty="0" err="1"/>
              <a:t>Hà</a:t>
            </a:r>
            <a:r>
              <a:rPr lang="en-US" sz="2400" dirty="0"/>
              <a:t> </a:t>
            </a:r>
            <a:r>
              <a:rPr lang="en-US" sz="2400" dirty="0" err="1"/>
              <a:t>Tĩnh</a:t>
            </a:r>
            <a:r>
              <a:rPr lang="en-US" sz="2400" dirty="0"/>
              <a:t>), </a:t>
            </a:r>
            <a:r>
              <a:rPr lang="en-US" sz="2400" dirty="0" err="1"/>
              <a:t>bánh</a:t>
            </a:r>
            <a:r>
              <a:rPr lang="en-US" sz="2400" dirty="0"/>
              <a:t> mi </a:t>
            </a:r>
            <a:r>
              <a:rPr lang="en-US" sz="2400" dirty="0" err="1"/>
              <a:t>Hội</a:t>
            </a:r>
            <a:r>
              <a:rPr lang="en-US" sz="2400" dirty="0"/>
              <a:t> An (</a:t>
            </a:r>
            <a:r>
              <a:rPr lang="en-US" sz="2400" dirty="0" err="1"/>
              <a:t>Quảng</a:t>
            </a:r>
            <a:r>
              <a:rPr lang="en-US" sz="2400" dirty="0"/>
              <a:t> Nam), </a:t>
            </a:r>
            <a:r>
              <a:rPr lang="en-US" sz="2400" dirty="0" err="1"/>
              <a:t>sủi</a:t>
            </a:r>
            <a:r>
              <a:rPr lang="en-US" sz="2400" dirty="0"/>
              <a:t> </a:t>
            </a:r>
            <a:r>
              <a:rPr lang="en-US" sz="2400" dirty="0" err="1"/>
              <a:t>cảo</a:t>
            </a:r>
            <a:r>
              <a:rPr lang="en-US" sz="2400" dirty="0"/>
              <a:t> (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phố</a:t>
            </a:r>
            <a:r>
              <a:rPr lang="en-US" sz="2400" dirty="0"/>
              <a:t> </a:t>
            </a:r>
            <a:r>
              <a:rPr lang="en-US" sz="2400" dirty="0" err="1"/>
              <a:t>Hồ</a:t>
            </a:r>
            <a:r>
              <a:rPr lang="en-US" sz="2400" dirty="0"/>
              <a:t> Chi Minh), </a:t>
            </a:r>
            <a:r>
              <a:rPr lang="en-US" sz="2400" dirty="0" err="1"/>
              <a:t>bánh</a:t>
            </a:r>
            <a:r>
              <a:rPr lang="en-US" sz="2400" dirty="0"/>
              <a:t> </a:t>
            </a:r>
            <a:r>
              <a:rPr lang="en-US" sz="2400" dirty="0" err="1"/>
              <a:t>canh</a:t>
            </a:r>
            <a:r>
              <a:rPr lang="en-US" sz="2400" dirty="0"/>
              <a:t> Trang </a:t>
            </a:r>
            <a:r>
              <a:rPr lang="en-US" sz="2400" dirty="0" err="1"/>
              <a:t>Bàng</a:t>
            </a:r>
            <a:r>
              <a:rPr lang="en-US" sz="2400" dirty="0"/>
              <a:t> (</a:t>
            </a:r>
            <a:r>
              <a:rPr lang="en-US" sz="2400" dirty="0" err="1"/>
              <a:t>Tây</a:t>
            </a:r>
            <a:r>
              <a:rPr lang="en-US" sz="2400" dirty="0"/>
              <a:t> </a:t>
            </a:r>
            <a:r>
              <a:rPr lang="en-US" sz="2400" dirty="0" err="1"/>
              <a:t>Ninh</a:t>
            </a:r>
            <a:r>
              <a:rPr lang="en-US" sz="2400" dirty="0"/>
              <a:t>), </a:t>
            </a:r>
            <a:r>
              <a:rPr lang="en-US" sz="2400" dirty="0" err="1"/>
              <a:t>cá</a:t>
            </a:r>
            <a:r>
              <a:rPr lang="en-US" sz="2400" dirty="0"/>
              <a:t> </a:t>
            </a:r>
            <a:r>
              <a:rPr lang="en-US" sz="2400" dirty="0" err="1"/>
              <a:t>lóc</a:t>
            </a:r>
            <a:r>
              <a:rPr lang="en-US" sz="2400" dirty="0"/>
              <a:t> </a:t>
            </a:r>
            <a:r>
              <a:rPr lang="en-US" sz="2400" dirty="0" err="1"/>
              <a:t>nướng</a:t>
            </a:r>
            <a:r>
              <a:rPr lang="en-US" sz="2400" dirty="0"/>
              <a:t> (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Thơ</a:t>
            </a:r>
            <a:r>
              <a:rPr lang="en-US" sz="2400" dirty="0"/>
              <a:t>), </a:t>
            </a:r>
            <a:r>
              <a:rPr lang="en-US" sz="2400" dirty="0" err="1"/>
              <a:t>cơm</a:t>
            </a:r>
            <a:r>
              <a:rPr lang="en-US" sz="2400" dirty="0"/>
              <a:t> </a:t>
            </a:r>
            <a:r>
              <a:rPr lang="en-US" sz="2400" dirty="0" err="1"/>
              <a:t>dừa</a:t>
            </a:r>
            <a:r>
              <a:rPr lang="en-US" sz="2400" dirty="0"/>
              <a:t> (</a:t>
            </a:r>
            <a:r>
              <a:rPr lang="en-US" sz="2400" dirty="0" err="1"/>
              <a:t>Bến</a:t>
            </a:r>
            <a:r>
              <a:rPr lang="en-US" sz="2400" dirty="0"/>
              <a:t> Tre), </a:t>
            </a:r>
            <a:r>
              <a:rPr lang="en-US" sz="2400" dirty="0" err="1"/>
              <a:t>gỏi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 (</a:t>
            </a:r>
            <a:r>
              <a:rPr lang="en-US" sz="2400" dirty="0" err="1"/>
              <a:t>Kiên</a:t>
            </a:r>
            <a:r>
              <a:rPr lang="en-US" sz="2400" dirty="0"/>
              <a:t> </a:t>
            </a:r>
            <a:r>
              <a:rPr lang="en-US" sz="2400" dirty="0" err="1"/>
              <a:t>Giang</a:t>
            </a:r>
            <a:r>
              <a:rPr lang="en-US" sz="2400" dirty="0"/>
              <a:t>).</a:t>
            </a:r>
            <a:br>
              <a:rPr lang="en-US" sz="2400" dirty="0"/>
            </a:b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món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16 </a:t>
            </a:r>
            <a:r>
              <a:rPr lang="en-US" sz="2400" dirty="0" err="1"/>
              <a:t>món</a:t>
            </a:r>
            <a:r>
              <a:rPr lang="en-US" sz="2400" dirty="0"/>
              <a:t> </a:t>
            </a:r>
            <a:r>
              <a:rPr lang="en-US" sz="2400" dirty="0" err="1"/>
              <a:t>ngon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cố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38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3000" dirty="0"/>
              <a:t>a) S: "</a:t>
            </a:r>
            <a:r>
              <a:rPr lang="en-US" sz="3000" dirty="0" err="1"/>
              <a:t>Món</a:t>
            </a:r>
            <a:r>
              <a:rPr lang="en-US" sz="3000" dirty="0"/>
              <a:t> </a:t>
            </a:r>
            <a:r>
              <a:rPr lang="en-US" sz="3000" dirty="0" err="1"/>
              <a:t>ngon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chọn</a:t>
            </a:r>
            <a:r>
              <a:rPr lang="en-US" sz="3000" dirty="0"/>
              <a:t> </a:t>
            </a:r>
            <a:r>
              <a:rPr lang="en-US" sz="3000" dirty="0" err="1"/>
              <a:t>thuộc</a:t>
            </a:r>
            <a:r>
              <a:rPr lang="en-US" sz="3000" dirty="0"/>
              <a:t> </a:t>
            </a:r>
            <a:r>
              <a:rPr lang="en-US" sz="3000" dirty="0" err="1"/>
              <a:t>miền</a:t>
            </a:r>
            <a:r>
              <a:rPr lang="en-US" sz="3000" dirty="0"/>
              <a:t> </a:t>
            </a:r>
            <a:r>
              <a:rPr lang="en-US" sz="3000" dirty="0" err="1"/>
              <a:t>Bắc</a:t>
            </a:r>
            <a:r>
              <a:rPr lang="en-US" sz="3000" dirty="0"/>
              <a:t>";</a:t>
            </a:r>
          </a:p>
          <a:p>
            <a:pPr>
              <a:lnSpc>
                <a:spcPct val="170000"/>
              </a:lnSpc>
            </a:pPr>
            <a:r>
              <a:rPr lang="en-US" sz="3000" dirty="0"/>
              <a:t>b) T: "</a:t>
            </a:r>
            <a:r>
              <a:rPr lang="en-US" sz="3000" dirty="0" err="1"/>
              <a:t>Món</a:t>
            </a:r>
            <a:r>
              <a:rPr lang="en-US" sz="3000" dirty="0"/>
              <a:t> </a:t>
            </a:r>
            <a:r>
              <a:rPr lang="en-US" sz="3000" dirty="0" err="1"/>
              <a:t>ngon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chọn</a:t>
            </a:r>
            <a:r>
              <a:rPr lang="en-US" sz="3000" dirty="0"/>
              <a:t> </a:t>
            </a:r>
            <a:r>
              <a:rPr lang="en-US" sz="3000" dirty="0" err="1"/>
              <a:t>thuộc</a:t>
            </a:r>
            <a:r>
              <a:rPr lang="en-US" sz="3000" dirty="0"/>
              <a:t> </a:t>
            </a:r>
            <a:r>
              <a:rPr lang="en-US" sz="3000" dirty="0" err="1"/>
              <a:t>miền</a:t>
            </a:r>
            <a:r>
              <a:rPr lang="en-US" sz="3000" dirty="0"/>
              <a:t> </a:t>
            </a:r>
            <a:r>
              <a:rPr lang="en-US" sz="3000" dirty="0" err="1"/>
              <a:t>Trung</a:t>
            </a:r>
            <a:r>
              <a:rPr lang="en-US" sz="3000" dirty="0"/>
              <a:t>";</a:t>
            </a:r>
          </a:p>
          <a:p>
            <a:pPr>
              <a:lnSpc>
                <a:spcPct val="170000"/>
              </a:lnSpc>
            </a:pPr>
            <a:r>
              <a:rPr lang="en-US" sz="3000" dirty="0"/>
              <a:t>c) U: "</a:t>
            </a:r>
            <a:r>
              <a:rPr lang="en-US" sz="3000" dirty="0" err="1"/>
              <a:t>Món</a:t>
            </a:r>
            <a:r>
              <a:rPr lang="en-US" sz="3000" dirty="0"/>
              <a:t> </a:t>
            </a:r>
            <a:r>
              <a:rPr lang="en-US" sz="3000" dirty="0" err="1"/>
              <a:t>ngon</a:t>
            </a:r>
            <a:r>
              <a:rPr lang="en-US" sz="3000" dirty="0"/>
              <a:t> </a:t>
            </a:r>
            <a:r>
              <a:rPr lang="en-US" sz="3000" dirty="0" err="1"/>
              <a:t>được</a:t>
            </a:r>
            <a:r>
              <a:rPr lang="en-US" sz="3000" dirty="0"/>
              <a:t> </a:t>
            </a:r>
            <a:r>
              <a:rPr lang="en-US" sz="3000" dirty="0" err="1"/>
              <a:t>chọn</a:t>
            </a:r>
            <a:r>
              <a:rPr lang="en-US" sz="3000" dirty="0"/>
              <a:t> </a:t>
            </a:r>
            <a:r>
              <a:rPr lang="en-US" sz="3000" dirty="0" err="1"/>
              <a:t>thuộc</a:t>
            </a:r>
            <a:r>
              <a:rPr lang="en-US" sz="3000" dirty="0"/>
              <a:t> </a:t>
            </a:r>
            <a:r>
              <a:rPr lang="en-US" sz="3000" dirty="0" err="1"/>
              <a:t>miền</a:t>
            </a:r>
            <a:r>
              <a:rPr lang="en-US" sz="3000" dirty="0"/>
              <a:t> Nam".</a:t>
            </a:r>
          </a:p>
          <a:p>
            <a:pPr algn="ctr">
              <a:lnSpc>
                <a:spcPct val="170000"/>
              </a:lnSpc>
            </a:pPr>
            <a:r>
              <a:rPr lang="en-US" sz="3000" b="1" dirty="0"/>
              <a:t>Lời </a:t>
            </a:r>
            <a:r>
              <a:rPr lang="en-US" sz="3000" b="1" dirty="0" err="1"/>
              <a:t>giải</a:t>
            </a:r>
            <a:endParaRPr lang="en-US" sz="3000" dirty="0"/>
          </a:p>
          <a:p>
            <a:pPr>
              <a:lnSpc>
                <a:spcPct val="170000"/>
              </a:lnSpc>
            </a:pPr>
            <a:r>
              <a:rPr lang="en-US" sz="3000" dirty="0" err="1"/>
              <a:t>Xét</a:t>
            </a:r>
            <a:r>
              <a:rPr lang="en-US" sz="3000" dirty="0"/>
              <a:t> </a:t>
            </a:r>
            <a:r>
              <a:rPr lang="en-US" sz="3000" dirty="0" err="1"/>
              <a:t>phép</a:t>
            </a:r>
            <a:r>
              <a:rPr lang="en-US" sz="3000" dirty="0"/>
              <a:t> </a:t>
            </a:r>
            <a:r>
              <a:rPr lang="en-US" sz="3000" dirty="0" err="1"/>
              <a:t>thử</a:t>
            </a:r>
            <a:r>
              <a:rPr lang="en-US" sz="3000" dirty="0"/>
              <a:t> “</a:t>
            </a:r>
            <a:r>
              <a:rPr lang="en-US" sz="3000" dirty="0" err="1"/>
              <a:t>Chọn</a:t>
            </a:r>
            <a:r>
              <a:rPr lang="en-US" sz="3000" dirty="0"/>
              <a:t> </a:t>
            </a:r>
            <a:r>
              <a:rPr lang="en-US" sz="3000" dirty="0" err="1"/>
              <a:t>ngẫu</a:t>
            </a:r>
            <a:r>
              <a:rPr lang="en-US" sz="3000" dirty="0"/>
              <a:t> </a:t>
            </a:r>
            <a:r>
              <a:rPr lang="en-US" sz="3000" dirty="0" err="1"/>
              <a:t>nhiên</a:t>
            </a:r>
            <a:r>
              <a:rPr lang="en-US" sz="3000" dirty="0"/>
              <a:t>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món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16 </a:t>
            </a:r>
            <a:r>
              <a:rPr lang="en-US" sz="3000" dirty="0" err="1"/>
              <a:t>món</a:t>
            </a:r>
            <a:r>
              <a:rPr lang="en-US" sz="3000" dirty="0"/>
              <a:t>”.</a:t>
            </a:r>
          </a:p>
          <a:p>
            <a:pPr>
              <a:lnSpc>
                <a:spcPct val="170000"/>
              </a:lnSpc>
            </a:pPr>
            <a:r>
              <a:rPr lang="en-US" sz="3000" dirty="0"/>
              <a:t>Ta </a:t>
            </a:r>
            <a:r>
              <a:rPr lang="en-US" sz="3000" dirty="0" err="1"/>
              <a:t>thấy</a:t>
            </a:r>
            <a:r>
              <a:rPr lang="en-US" sz="3000" dirty="0"/>
              <a:t>, </a:t>
            </a:r>
            <a:r>
              <a:rPr lang="en-US" sz="3000" dirty="0" err="1"/>
              <a:t>các</a:t>
            </a:r>
            <a:r>
              <a:rPr lang="en-US" sz="3000" dirty="0"/>
              <a:t> </a:t>
            </a:r>
            <a:r>
              <a:rPr lang="en-US" sz="3000" dirty="0" err="1"/>
              <a:t>kết</a:t>
            </a:r>
            <a:r>
              <a:rPr lang="en-US" sz="3000" dirty="0"/>
              <a:t> </a:t>
            </a:r>
            <a:r>
              <a:rPr lang="en-US" sz="3000" dirty="0" err="1"/>
              <a:t>quả</a:t>
            </a:r>
            <a:r>
              <a:rPr lang="en-US" sz="3000" dirty="0"/>
              <a:t> </a:t>
            </a:r>
            <a:r>
              <a:rPr lang="en-US" sz="3000" dirty="0" err="1"/>
              <a:t>xảy</a:t>
            </a:r>
            <a:r>
              <a:rPr lang="en-US" sz="3000" dirty="0"/>
              <a:t> ra </a:t>
            </a:r>
            <a:r>
              <a:rPr lang="en-US" sz="3000" dirty="0" err="1"/>
              <a:t>của</a:t>
            </a:r>
            <a:r>
              <a:rPr lang="en-US" sz="3000" dirty="0"/>
              <a:t> </a:t>
            </a:r>
            <a:r>
              <a:rPr lang="en-US" sz="3000" dirty="0" err="1"/>
              <a:t>phép</a:t>
            </a:r>
            <a:r>
              <a:rPr lang="en-US" sz="3000" dirty="0"/>
              <a:t> </a:t>
            </a:r>
            <a:r>
              <a:rPr lang="en-US" sz="3000" dirty="0" err="1"/>
              <a:t>thử</a:t>
            </a:r>
            <a:r>
              <a:rPr lang="en-US" sz="3000" dirty="0"/>
              <a:t> </a:t>
            </a:r>
            <a:r>
              <a:rPr lang="en-US" sz="3000" dirty="0" err="1"/>
              <a:t>là</a:t>
            </a:r>
            <a:r>
              <a:rPr lang="en-US" sz="3000" dirty="0"/>
              <a:t> </a:t>
            </a:r>
            <a:r>
              <a:rPr lang="en-US" sz="3000" dirty="0" err="1"/>
              <a:t>đồng</a:t>
            </a:r>
            <a:r>
              <a:rPr lang="en-US" sz="3000" dirty="0"/>
              <a:t> </a:t>
            </a:r>
            <a:r>
              <a:rPr lang="en-US" sz="3000" dirty="0" err="1"/>
              <a:t>khả</a:t>
            </a:r>
            <a:r>
              <a:rPr lang="en-US" sz="3000" dirty="0"/>
              <a:t> </a:t>
            </a:r>
            <a:r>
              <a:rPr lang="en-US" sz="3000" dirty="0" err="1"/>
              <a:t>năng</a:t>
            </a:r>
            <a:r>
              <a:rPr lang="en-US" sz="3000" dirty="0"/>
              <a:t> </a:t>
            </a:r>
            <a:r>
              <a:rPr lang="en-US" sz="3000" dirty="0" err="1"/>
              <a:t>và</a:t>
            </a:r>
            <a:r>
              <a:rPr lang="en-US" sz="3000" dirty="0"/>
              <a:t> </a:t>
            </a:r>
            <a:r>
              <a:rPr lang="en-US" sz="3000" dirty="0" err="1"/>
              <a:t>có</a:t>
            </a:r>
            <a:r>
              <a:rPr lang="en-US" sz="3000" dirty="0"/>
              <a:t> 16 </a:t>
            </a:r>
            <a:r>
              <a:rPr lang="en-US" sz="3000" dirty="0" err="1"/>
              <a:t>cách</a:t>
            </a:r>
            <a:r>
              <a:rPr lang="en-US" sz="3000" dirty="0"/>
              <a:t> </a:t>
            </a:r>
            <a:r>
              <a:rPr lang="en-US" sz="3000" dirty="0" err="1"/>
              <a:t>chọn</a:t>
            </a:r>
            <a:r>
              <a:rPr lang="en-US" sz="3000" dirty="0"/>
              <a:t> ra </a:t>
            </a:r>
            <a:r>
              <a:rPr lang="en-US" sz="3000" dirty="0" err="1"/>
              <a:t>một</a:t>
            </a:r>
            <a:r>
              <a:rPr lang="en-US" sz="3000" dirty="0"/>
              <a:t> </a:t>
            </a:r>
            <a:r>
              <a:rPr lang="en-US" sz="3000" dirty="0" err="1"/>
              <a:t>món</a:t>
            </a:r>
            <a:r>
              <a:rPr lang="en-US" sz="3000" dirty="0"/>
              <a:t> </a:t>
            </a:r>
            <a:r>
              <a:rPr lang="en-US" sz="3000" dirty="0" err="1"/>
              <a:t>trong</a:t>
            </a:r>
            <a:r>
              <a:rPr lang="en-US" sz="3000" dirty="0"/>
              <a:t> 16 </a:t>
            </a:r>
            <a:r>
              <a:rPr lang="en-US" sz="3000" dirty="0" err="1"/>
              <a:t>món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254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3000" b="1" dirty="0"/>
                  <a:t>Lời </a:t>
                </a:r>
                <a:r>
                  <a:rPr lang="en-US" sz="3000" b="1" dirty="0" err="1"/>
                  <a:t>giải</a:t>
                </a:r>
                <a:endParaRPr lang="en-US" sz="3000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tỉnh</a:t>
                </a:r>
                <a:r>
                  <a:rPr lang="en-US" dirty="0"/>
                  <a:t>/ </a:t>
                </a:r>
                <a:r>
                  <a:rPr lang="en-US" dirty="0" err="1"/>
                  <a:t>thành</a:t>
                </a:r>
                <a:r>
                  <a:rPr lang="en-US" dirty="0"/>
                  <a:t> </a:t>
                </a:r>
                <a:r>
                  <a:rPr lang="en-US" dirty="0" err="1"/>
                  <a:t>phố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Bắc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:r>
                  <a:rPr lang="en-US" dirty="0" err="1"/>
                  <a:t>Hà</a:t>
                </a:r>
                <a:r>
                  <a:rPr lang="en-US" dirty="0"/>
                  <a:t> </a:t>
                </a:r>
                <a:r>
                  <a:rPr lang="en-US" dirty="0" err="1"/>
                  <a:t>Nội</a:t>
                </a:r>
                <a:r>
                  <a:rPr lang="en-US" dirty="0"/>
                  <a:t>, </a:t>
                </a:r>
                <a:r>
                  <a:rPr lang="en-US" dirty="0" err="1"/>
                  <a:t>Quảng</a:t>
                </a:r>
                <a:r>
                  <a:rPr lang="en-US" dirty="0"/>
                  <a:t> </a:t>
                </a:r>
                <a:r>
                  <a:rPr lang="en-US" dirty="0" err="1"/>
                  <a:t>Ninh</a:t>
                </a:r>
                <a:r>
                  <a:rPr lang="en-US" dirty="0"/>
                  <a:t>, </a:t>
                </a:r>
                <a:r>
                  <a:rPr lang="en-US" dirty="0" err="1"/>
                  <a:t>Hải</a:t>
                </a:r>
                <a:r>
                  <a:rPr lang="en-US" dirty="0"/>
                  <a:t> </a:t>
                </a:r>
                <a:r>
                  <a:rPr lang="en-US" dirty="0" err="1"/>
                  <a:t>Dương</a:t>
                </a:r>
                <a:r>
                  <a:rPr lang="en-US" dirty="0"/>
                  <a:t>, </a:t>
                </a:r>
                <a:r>
                  <a:rPr lang="en-US" dirty="0" err="1"/>
                  <a:t>Hải</a:t>
                </a:r>
                <a:r>
                  <a:rPr lang="en-US" dirty="0"/>
                  <a:t> </a:t>
                </a:r>
                <a:r>
                  <a:rPr lang="en-US" dirty="0" err="1"/>
                  <a:t>Phòng</a:t>
                </a:r>
                <a:r>
                  <a:rPr lang="en-US" dirty="0"/>
                  <a:t>, </a:t>
                </a:r>
                <a:r>
                  <a:rPr lang="en-US" dirty="0" err="1"/>
                  <a:t>Bắc</a:t>
                </a:r>
                <a:r>
                  <a:rPr lang="en-US" dirty="0"/>
                  <a:t> </a:t>
                </a:r>
                <a:r>
                  <a:rPr lang="en-US" dirty="0" err="1"/>
                  <a:t>Giang</a:t>
                </a:r>
                <a:r>
                  <a:rPr lang="en-US" dirty="0"/>
                  <a:t>, </a:t>
                </a:r>
                <a:r>
                  <a:rPr lang="en-US" dirty="0" err="1"/>
                  <a:t>Sơn</a:t>
                </a:r>
                <a:r>
                  <a:rPr lang="en-US" dirty="0"/>
                  <a:t> La, </a:t>
                </a:r>
                <a:r>
                  <a:rPr lang="en-US" dirty="0" err="1"/>
                  <a:t>Lào</a:t>
                </a:r>
                <a:r>
                  <a:rPr lang="en-US" dirty="0"/>
                  <a:t> Cai.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7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S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:r>
                  <a:rPr lang="en-US" dirty="0" err="1"/>
                  <a:t>cốm</a:t>
                </a:r>
                <a:r>
                  <a:rPr lang="en-US" dirty="0"/>
                  <a:t> </a:t>
                </a:r>
                <a:r>
                  <a:rPr lang="en-US" dirty="0" err="1"/>
                  <a:t>Vòng</a:t>
                </a:r>
                <a:r>
                  <a:rPr lang="en-US" dirty="0"/>
                  <a:t>, </a:t>
                </a:r>
                <a:r>
                  <a:rPr lang="en-US" dirty="0" err="1"/>
                  <a:t>chả</a:t>
                </a:r>
                <a:r>
                  <a:rPr lang="en-US" dirty="0"/>
                  <a:t> </a:t>
                </a:r>
                <a:r>
                  <a:rPr lang="en-US" dirty="0" err="1"/>
                  <a:t>mực</a:t>
                </a:r>
                <a:r>
                  <a:rPr lang="en-US" dirty="0"/>
                  <a:t>, </a:t>
                </a:r>
                <a:r>
                  <a:rPr lang="en-US" dirty="0" err="1"/>
                  <a:t>bánh</a:t>
                </a:r>
                <a:r>
                  <a:rPr lang="en-US" dirty="0"/>
                  <a:t> </a:t>
                </a:r>
                <a:r>
                  <a:rPr lang="en-US" dirty="0" err="1"/>
                  <a:t>đậu</a:t>
                </a:r>
                <a:r>
                  <a:rPr lang="en-US" dirty="0"/>
                  <a:t> </a:t>
                </a:r>
                <a:r>
                  <a:rPr lang="en-US" dirty="0" err="1"/>
                  <a:t>xanh</a:t>
                </a:r>
                <a:r>
                  <a:rPr lang="en-US" dirty="0"/>
                  <a:t>, </a:t>
                </a:r>
                <a:r>
                  <a:rPr lang="en-US" dirty="0" err="1"/>
                  <a:t>bún</a:t>
                </a:r>
                <a:r>
                  <a:rPr lang="en-US" dirty="0"/>
                  <a:t> </a:t>
                </a:r>
                <a:r>
                  <a:rPr lang="en-US" dirty="0" err="1"/>
                  <a:t>cá</a:t>
                </a:r>
                <a:r>
                  <a:rPr lang="en-US" dirty="0"/>
                  <a:t> cay, </a:t>
                </a:r>
                <a:r>
                  <a:rPr lang="en-US" dirty="0" err="1"/>
                  <a:t>gà</a:t>
                </a:r>
                <a:r>
                  <a:rPr lang="en-US" dirty="0"/>
                  <a:t> </a:t>
                </a:r>
                <a:r>
                  <a:rPr lang="en-US" dirty="0" err="1"/>
                  <a:t>đồi</a:t>
                </a:r>
                <a:r>
                  <a:rPr lang="en-US" dirty="0"/>
                  <a:t> </a:t>
                </a:r>
                <a:r>
                  <a:rPr lang="en-US" dirty="0" err="1"/>
                  <a:t>Yên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, </a:t>
                </a:r>
                <a:r>
                  <a:rPr lang="en-US" dirty="0" err="1"/>
                  <a:t>nộm</a:t>
                </a:r>
                <a:r>
                  <a:rPr lang="en-US" dirty="0"/>
                  <a:t> da </a:t>
                </a:r>
                <a:r>
                  <a:rPr lang="en-US" dirty="0" err="1"/>
                  <a:t>trâu</a:t>
                </a:r>
                <a:r>
                  <a:rPr lang="en-US" dirty="0"/>
                  <a:t>,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tỉnh</a:t>
                </a:r>
                <a:r>
                  <a:rPr lang="en-US" dirty="0"/>
                  <a:t>/ </a:t>
                </a:r>
                <a:r>
                  <a:rPr lang="en-US" dirty="0" err="1"/>
                  <a:t>thành</a:t>
                </a:r>
                <a:r>
                  <a:rPr lang="en-US" dirty="0"/>
                  <a:t> </a:t>
                </a:r>
                <a:r>
                  <a:rPr lang="en-US" dirty="0" err="1"/>
                  <a:t>phố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</a:t>
                </a:r>
                <a:r>
                  <a:rPr lang="en-US" dirty="0" err="1"/>
                  <a:t>Trung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:r>
                  <a:rPr lang="en-US" dirty="0" err="1"/>
                  <a:t>Nghệ</a:t>
                </a:r>
                <a:r>
                  <a:rPr lang="en-US" dirty="0"/>
                  <a:t> An, </a:t>
                </a:r>
                <a:r>
                  <a:rPr lang="en-US" dirty="0" err="1"/>
                  <a:t>Huế</a:t>
                </a:r>
                <a:r>
                  <a:rPr lang="en-US" dirty="0"/>
                  <a:t>, </a:t>
                </a:r>
                <a:r>
                  <a:rPr lang="en-US" dirty="0" err="1"/>
                  <a:t>Hà</a:t>
                </a:r>
                <a:r>
                  <a:rPr lang="en-US" dirty="0"/>
                  <a:t> </a:t>
                </a:r>
                <a:r>
                  <a:rPr lang="en-US" dirty="0" err="1"/>
                  <a:t>Tĩnh</a:t>
                </a:r>
                <a:r>
                  <a:rPr lang="en-US" dirty="0"/>
                  <a:t>, </a:t>
                </a:r>
                <a:r>
                  <a:rPr lang="en-US" dirty="0" err="1"/>
                  <a:t>Quảng</a:t>
                </a:r>
                <a:r>
                  <a:rPr lang="en-US" dirty="0"/>
                  <a:t> Nam.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4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S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:r>
                  <a:rPr lang="en-US" dirty="0" err="1"/>
                  <a:t>miến</a:t>
                </a:r>
                <a:r>
                  <a:rPr lang="en-US" dirty="0"/>
                  <a:t> </a:t>
                </a:r>
                <a:r>
                  <a:rPr lang="en-US" dirty="0" err="1"/>
                  <a:t>lươn</a:t>
                </a:r>
                <a:r>
                  <a:rPr lang="en-US" dirty="0"/>
                  <a:t>, </a:t>
                </a:r>
                <a:r>
                  <a:rPr lang="en-US" dirty="0" err="1"/>
                  <a:t>cơm</a:t>
                </a:r>
                <a:r>
                  <a:rPr lang="en-US" dirty="0"/>
                  <a:t> </a:t>
                </a:r>
                <a:r>
                  <a:rPr lang="en-US" dirty="0" err="1"/>
                  <a:t>hến</a:t>
                </a:r>
                <a:r>
                  <a:rPr lang="en-US" dirty="0"/>
                  <a:t>, </a:t>
                </a:r>
                <a:r>
                  <a:rPr lang="en-US" dirty="0" err="1"/>
                  <a:t>cá</a:t>
                </a:r>
                <a:r>
                  <a:rPr lang="en-US" dirty="0"/>
                  <a:t> </a:t>
                </a:r>
                <a:r>
                  <a:rPr lang="en-US" dirty="0" err="1"/>
                  <a:t>mực</a:t>
                </a:r>
                <a:r>
                  <a:rPr lang="en-US" dirty="0"/>
                  <a:t> </a:t>
                </a:r>
                <a:r>
                  <a:rPr lang="en-US" dirty="0" err="1"/>
                  <a:t>nhảy</a:t>
                </a:r>
                <a:r>
                  <a:rPr lang="en-US" dirty="0"/>
                  <a:t>, </a:t>
                </a:r>
                <a:r>
                  <a:rPr lang="en-US" dirty="0" err="1"/>
                  <a:t>bánh</a:t>
                </a:r>
                <a:r>
                  <a:rPr lang="en-US" dirty="0"/>
                  <a:t> mi </a:t>
                </a:r>
                <a:r>
                  <a:rPr lang="en-US" dirty="0" err="1"/>
                  <a:t>Hội</a:t>
                </a:r>
                <a:r>
                  <a:rPr lang="en-US" dirty="0"/>
                  <a:t> An.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528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3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3000" b="1" dirty="0"/>
                  <a:t>Lời </a:t>
                </a:r>
                <a:r>
                  <a:rPr lang="en-US" sz="3000" b="1" dirty="0" err="1"/>
                  <a:t>giải</a:t>
                </a:r>
                <a:endParaRPr lang="en-US" sz="30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c)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tỉnh</a:t>
                </a:r>
                <a:r>
                  <a:rPr lang="en-US" dirty="0"/>
                  <a:t>/ </a:t>
                </a:r>
                <a:r>
                  <a:rPr lang="en-US" dirty="0" err="1"/>
                  <a:t>thành</a:t>
                </a:r>
                <a:r>
                  <a:rPr lang="en-US" dirty="0"/>
                  <a:t> </a:t>
                </a:r>
                <a:r>
                  <a:rPr lang="en-US" dirty="0" err="1"/>
                  <a:t>phố</a:t>
                </a:r>
                <a:r>
                  <a:rPr lang="en-US" dirty="0"/>
                  <a:t> </a:t>
                </a:r>
                <a:r>
                  <a:rPr lang="en-US" dirty="0" err="1"/>
                  <a:t>thuộc</a:t>
                </a:r>
                <a:r>
                  <a:rPr lang="en-US" dirty="0"/>
                  <a:t> </a:t>
                </a:r>
                <a:r>
                  <a:rPr lang="en-US" dirty="0" err="1"/>
                  <a:t>miền</a:t>
                </a:r>
                <a:r>
                  <a:rPr lang="en-US" dirty="0"/>
                  <a:t> Nam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:r>
                  <a:rPr lang="en-US" dirty="0" err="1"/>
                  <a:t>Thành</a:t>
                </a:r>
                <a:r>
                  <a:rPr lang="en-US" dirty="0"/>
                  <a:t> </a:t>
                </a:r>
                <a:r>
                  <a:rPr lang="en-US" dirty="0" err="1"/>
                  <a:t>phố</a:t>
                </a:r>
                <a:r>
                  <a:rPr lang="en-US" dirty="0"/>
                  <a:t> </a:t>
                </a:r>
                <a:r>
                  <a:rPr lang="en-US" dirty="0" err="1"/>
                  <a:t>Hồ</a:t>
                </a:r>
                <a:r>
                  <a:rPr lang="en-US" dirty="0"/>
                  <a:t> </a:t>
                </a:r>
                <a:r>
                  <a:rPr lang="en-US" dirty="0" err="1"/>
                  <a:t>Chí</a:t>
                </a:r>
                <a:r>
                  <a:rPr lang="en-US" dirty="0"/>
                  <a:t> Minh, </a:t>
                </a:r>
                <a:r>
                  <a:rPr lang="en-US" dirty="0" err="1"/>
                  <a:t>Tây</a:t>
                </a:r>
                <a:r>
                  <a:rPr lang="en-US" dirty="0"/>
                  <a:t> </a:t>
                </a:r>
                <a:r>
                  <a:rPr lang="en-US" dirty="0" err="1"/>
                  <a:t>Ninh</a:t>
                </a:r>
                <a:r>
                  <a:rPr lang="en-US" dirty="0"/>
                  <a:t>, </a:t>
                </a:r>
                <a:r>
                  <a:rPr lang="en-US" dirty="0" err="1"/>
                  <a:t>Cần</a:t>
                </a:r>
                <a:r>
                  <a:rPr lang="en-US" dirty="0"/>
                  <a:t> </a:t>
                </a:r>
                <a:r>
                  <a:rPr lang="en-US" dirty="0" err="1"/>
                  <a:t>Thơ</a:t>
                </a:r>
                <a:r>
                  <a:rPr lang="en-US" dirty="0"/>
                  <a:t>, </a:t>
                </a:r>
                <a:r>
                  <a:rPr lang="en-US" dirty="0" err="1"/>
                  <a:t>Bến</a:t>
                </a:r>
                <a:r>
                  <a:rPr lang="en-US" dirty="0"/>
                  <a:t> Tre, </a:t>
                </a:r>
                <a:r>
                  <a:rPr lang="en-US" dirty="0" err="1"/>
                  <a:t>Kiên</a:t>
                </a:r>
                <a:r>
                  <a:rPr lang="en-US" dirty="0"/>
                  <a:t> </a:t>
                </a:r>
                <a:r>
                  <a:rPr lang="en-US" dirty="0" err="1"/>
                  <a:t>Giang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5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:r>
                  <a:rPr lang="en-US" dirty="0" err="1"/>
                  <a:t>sủi</a:t>
                </a:r>
                <a:r>
                  <a:rPr lang="en-US" dirty="0"/>
                  <a:t> </a:t>
                </a:r>
                <a:r>
                  <a:rPr lang="en-US" dirty="0" err="1"/>
                  <a:t>cảo</a:t>
                </a:r>
                <a:r>
                  <a:rPr lang="en-US" dirty="0"/>
                  <a:t>, </a:t>
                </a:r>
                <a:r>
                  <a:rPr lang="en-US" dirty="0" err="1"/>
                  <a:t>bánh</a:t>
                </a:r>
                <a:r>
                  <a:rPr lang="en-US" dirty="0"/>
                  <a:t> </a:t>
                </a:r>
                <a:r>
                  <a:rPr lang="en-US" dirty="0" err="1"/>
                  <a:t>canh</a:t>
                </a:r>
                <a:r>
                  <a:rPr lang="en-US" dirty="0"/>
                  <a:t> </a:t>
                </a:r>
                <a:r>
                  <a:rPr lang="en-US" dirty="0" err="1"/>
                  <a:t>Trảng</a:t>
                </a:r>
                <a:r>
                  <a:rPr lang="en-US" dirty="0"/>
                  <a:t> </a:t>
                </a:r>
                <a:r>
                  <a:rPr lang="en-US" dirty="0" err="1"/>
                  <a:t>Bàng</a:t>
                </a:r>
                <a:r>
                  <a:rPr lang="en-US" dirty="0"/>
                  <a:t>, </a:t>
                </a:r>
                <a:r>
                  <a:rPr lang="en-US" dirty="0" err="1"/>
                  <a:t>cá</a:t>
                </a:r>
                <a:r>
                  <a:rPr lang="en-US" dirty="0"/>
                  <a:t> </a:t>
                </a:r>
                <a:r>
                  <a:rPr lang="en-US" dirty="0" err="1"/>
                  <a:t>lóc</a:t>
                </a:r>
                <a:r>
                  <a:rPr lang="en-US" dirty="0"/>
                  <a:t> </a:t>
                </a:r>
                <a:r>
                  <a:rPr lang="en-US" dirty="0" err="1"/>
                  <a:t>nướng</a:t>
                </a:r>
                <a:r>
                  <a:rPr lang="en-US" dirty="0"/>
                  <a:t>, </a:t>
                </a:r>
                <a:r>
                  <a:rPr lang="en-US" dirty="0" err="1"/>
                  <a:t>cơm</a:t>
                </a:r>
                <a:r>
                  <a:rPr lang="en-US" dirty="0"/>
                  <a:t> </a:t>
                </a:r>
                <a:r>
                  <a:rPr lang="en-US" dirty="0" err="1"/>
                  <a:t>dừa</a:t>
                </a:r>
                <a:r>
                  <a:rPr lang="en-US" dirty="0"/>
                  <a:t>, </a:t>
                </a:r>
                <a:r>
                  <a:rPr lang="en-US" dirty="0" err="1"/>
                  <a:t>gỏi</a:t>
                </a:r>
                <a:r>
                  <a:rPr lang="en-US" dirty="0"/>
                  <a:t> </a:t>
                </a:r>
                <a:r>
                  <a:rPr lang="en-US" dirty="0" err="1"/>
                  <a:t>cá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8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438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A65FCF3-C9F3-44E2-82C1-4D12DA3E43DD}"/>
              </a:ext>
            </a:extLst>
          </p:cNvPr>
          <p:cNvGrpSpPr/>
          <p:nvPr/>
        </p:nvGrpSpPr>
        <p:grpSpPr>
          <a:xfrm>
            <a:off x="4664099" y="250751"/>
            <a:ext cx="7245582" cy="6327030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EC9FD311-F81C-4F62-B7D9-5526A28B1C44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B169B3E9-EC47-45A8-93D8-742B291E111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FC41592E-FFAE-4C3C-A7C1-4F04388CAA3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D9555CB6-4BFF-4EFF-88C0-2196F7841C8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DAF69F3E-6EF7-46DB-AAF3-D0FE7D0B56D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B98A5966-F518-49D4-BD1C-F1ECE6AE3042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76702EFD-55F8-4EAB-9C76-8B2AB79A4DC8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C170C45C-169C-4570-B2A1-D6AE6EE2DAE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FD662D18-7EED-4E62-A5E3-CA83003B7139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FC239CF8-FBF5-4902-B84B-77C6023F65D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FA1D96F7-12D7-4B45-AFD5-D7675C2A15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7EAF9C9E-95FA-4BE3-B7DC-D4F81F695DA6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F9E7C9B2-DAC0-4586-9014-E2893B5DC5EE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6DB34EC9-0B0A-4D69-A05E-AEB33D285A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000CBACA-EBB1-4FB9-9C2D-54C1504B52AE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56F3A091-A368-4490-A3DA-904E4020D317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302CA15-0EA9-47B5-8761-A866020F9216}"/>
              </a:ext>
            </a:extLst>
          </p:cNvPr>
          <p:cNvSpPr/>
          <p:nvPr/>
        </p:nvSpPr>
        <p:spPr>
          <a:xfrm>
            <a:off x="4898872" y="1922310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6D254B4-AB56-4540-8D39-D701FED48A6F}"/>
              </a:ext>
            </a:extLst>
          </p:cNvPr>
          <p:cNvSpPr txBox="1">
            <a:spLocks/>
          </p:cNvSpPr>
          <p:nvPr/>
        </p:nvSpPr>
        <p:spPr>
          <a:xfrm>
            <a:off x="5850822" y="1971088"/>
            <a:ext cx="5519071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/>
              <a:t>PHÉP THỬ NGẪU NHIÊN VÀ KHÔNG GIAN MẪU</a:t>
            </a:r>
            <a:endParaRPr lang="en-US" sz="800" dirty="0"/>
          </a:p>
        </p:txBody>
      </p:sp>
      <p:sp>
        <p:nvSpPr>
          <p:cNvPr id="26" name="Folded Corner 39">
            <a:extLst>
              <a:ext uri="{FF2B5EF4-FFF2-40B4-BE49-F238E27FC236}">
                <a16:creationId xmlns:a16="http://schemas.microsoft.com/office/drawing/2014/main" id="{D151D3E3-DEDC-CCFB-D105-5912E2A8F4C0}"/>
              </a:ext>
            </a:extLst>
          </p:cNvPr>
          <p:cNvSpPr/>
          <p:nvPr/>
        </p:nvSpPr>
        <p:spPr>
          <a:xfrm>
            <a:off x="4898872" y="4351693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6AD227CC-FA4D-EF77-ED4D-D05ABBC66C40}"/>
              </a:ext>
            </a:extLst>
          </p:cNvPr>
          <p:cNvSpPr txBox="1">
            <a:spLocks/>
          </p:cNvSpPr>
          <p:nvPr/>
        </p:nvSpPr>
        <p:spPr>
          <a:xfrm>
            <a:off x="5870039" y="4176635"/>
            <a:ext cx="5269462" cy="991220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dirty="0"/>
              <a:t>XÁC SUẤT CỦA BIẾN CỐ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7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839483" y="1428457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HOẠT ĐỘNG LUYỆN TẬP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75702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20 </a:t>
            </a:r>
            <a:r>
              <a:rPr lang="en-US" dirty="0" err="1"/>
              <a:t>viên</a:t>
            </a:r>
            <a:r>
              <a:rPr lang="en-US" dirty="0"/>
              <a:t> bi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thước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khối</a:t>
            </a:r>
            <a:r>
              <a:rPr lang="en-US" dirty="0"/>
              <a:t> </a:t>
            </a:r>
            <a:r>
              <a:rPr lang="en-US" dirty="0" err="1"/>
              <a:t>lượng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lên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bi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 2, 3, …, 20;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bi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“</a:t>
            </a:r>
            <a:r>
              <a:rPr lang="en-US" dirty="0" err="1"/>
              <a:t>Lấy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bi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”.</a:t>
            </a:r>
          </a:p>
          <a:p>
            <a:pPr>
              <a:lnSpc>
                <a:spcPct val="150000"/>
              </a:lnSpc>
            </a:pPr>
            <a:r>
              <a:rPr lang="en-US" dirty="0"/>
              <a:t>a) </a:t>
            </a:r>
            <a:r>
              <a:rPr lang="en-US" dirty="0" err="1"/>
              <a:t>Liệt</a:t>
            </a:r>
            <a:r>
              <a:rPr lang="en-US" dirty="0"/>
              <a:t> </a:t>
            </a:r>
            <a:r>
              <a:rPr lang="en-US" dirty="0" err="1"/>
              <a:t>kê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bi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ra.</a:t>
            </a:r>
          </a:p>
          <a:p>
            <a:pPr>
              <a:lnSpc>
                <a:spcPct val="150000"/>
              </a:lnSpc>
            </a:pPr>
            <a:r>
              <a:rPr lang="en-US" dirty="0"/>
              <a:t>b)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gian</a:t>
            </a:r>
            <a:r>
              <a:rPr lang="en-US" dirty="0"/>
              <a:t> </a:t>
            </a:r>
            <a:r>
              <a:rPr lang="en-US" dirty="0" err="1"/>
              <a:t>mẫu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c)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: “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viên</a:t>
            </a:r>
            <a:r>
              <a:rPr lang="en-US" dirty="0"/>
              <a:t> bi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lấy</a:t>
            </a:r>
            <a:r>
              <a:rPr lang="en-US" dirty="0"/>
              <a:t> ra chia </a:t>
            </a:r>
            <a:r>
              <a:rPr lang="en-US" dirty="0" err="1"/>
              <a:t>cho</a:t>
            </a:r>
            <a:r>
              <a:rPr lang="en-US" dirty="0"/>
              <a:t> 7 </a:t>
            </a:r>
            <a:r>
              <a:rPr lang="en-US" dirty="0" err="1"/>
              <a:t>dư</a:t>
            </a:r>
            <a:r>
              <a:rPr lang="en-US" dirty="0"/>
              <a:t> 1”.</a:t>
            </a:r>
          </a:p>
        </p:txBody>
      </p:sp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viên</a:t>
                </a:r>
                <a:r>
                  <a:rPr lang="en-US" dirty="0"/>
                  <a:t> bi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lấy</a:t>
                </a:r>
                <a:r>
                  <a:rPr lang="en-US" dirty="0"/>
                  <a:t> ra </a:t>
                </a:r>
                <a:r>
                  <a:rPr lang="en-US" dirty="0" err="1"/>
                  <a:t>là</a:t>
                </a:r>
                <a:r>
                  <a:rPr lang="en-US" dirty="0"/>
                  <a:t>: 1; 2; 3; …; 20.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: Ω = {1; 2; 3; …; 20}.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c) Ta </a:t>
                </a:r>
                <a:r>
                  <a:rPr lang="en-US" dirty="0" err="1"/>
                  <a:t>thấy</a:t>
                </a:r>
                <a:r>
                  <a:rPr lang="en-US" dirty="0"/>
                  <a:t>,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gian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20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A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“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viên</a:t>
                </a:r>
                <a:r>
                  <a:rPr lang="en-US" dirty="0"/>
                  <a:t> bi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lấy</a:t>
                </a:r>
                <a:r>
                  <a:rPr lang="en-US" dirty="0"/>
                  <a:t> ra chia </a:t>
                </a:r>
                <a:r>
                  <a:rPr lang="en-US" dirty="0" err="1"/>
                  <a:t>cho</a:t>
                </a:r>
                <a:r>
                  <a:rPr lang="en-US" dirty="0"/>
                  <a:t> 7 </a:t>
                </a:r>
                <a:r>
                  <a:rPr lang="en-US" dirty="0" err="1"/>
                  <a:t>dư</a:t>
                </a:r>
                <a:r>
                  <a:rPr lang="en-US" dirty="0"/>
                  <a:t> 1”.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Những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A </a:t>
                </a:r>
                <a:r>
                  <a:rPr lang="en-US" dirty="0" err="1"/>
                  <a:t>là</a:t>
                </a:r>
                <a:r>
                  <a:rPr lang="en-US" dirty="0"/>
                  <a:t>: 1; 8; 15.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3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A.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 b="-405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238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2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499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1 000.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cả</a:t>
                </a:r>
                <a:r>
                  <a:rPr lang="en-US" dirty="0"/>
                  <a:t> bao </a:t>
                </a:r>
                <a:r>
                  <a:rPr lang="en-US" dirty="0" err="1"/>
                  <a:t>nhiêu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Tính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sau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A: “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ra chia </a:t>
                </a:r>
                <a:r>
                  <a:rPr lang="en-US" dirty="0" err="1"/>
                  <a:t>hết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100”;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B: “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ra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lập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”.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:r>
                  <a:rPr lang="en-US" dirty="0" err="1"/>
                  <a:t>tất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dirty="0" err="1"/>
                  <a:t>ngẫu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tự</a:t>
                </a:r>
                <a:r>
                  <a:rPr lang="en-US" dirty="0"/>
                  <a:t> </a:t>
                </a:r>
                <a:r>
                  <a:rPr lang="en-US" dirty="0" err="1"/>
                  <a:t>nhiên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499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1 000 </a:t>
                </a:r>
                <a:r>
                  <a:rPr lang="en-US" dirty="0" err="1"/>
                  <a:t>là</a:t>
                </a:r>
                <a:r>
                  <a:rPr lang="en-US" dirty="0"/>
                  <a:t> Ω = {500; 501; 502; …; 999}.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phần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999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500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500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360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2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Ta </a:t>
                </a:r>
                <a:r>
                  <a:rPr lang="en-US" dirty="0" err="1"/>
                  <a:t>thấy</a:t>
                </a:r>
                <a:r>
                  <a:rPr lang="en-US" dirty="0"/>
                  <a:t>,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xảy</a:t>
                </a:r>
                <a:r>
                  <a:rPr lang="en-US" dirty="0"/>
                  <a:t> ra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khả</a:t>
                </a:r>
                <a:r>
                  <a:rPr lang="en-US" dirty="0"/>
                  <a:t> </a:t>
                </a:r>
                <a:r>
                  <a:rPr lang="en-US" dirty="0" err="1"/>
                  <a:t>năng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A </a:t>
                </a:r>
                <a:r>
                  <a:rPr lang="en-US" dirty="0" err="1"/>
                  <a:t>là</a:t>
                </a:r>
                <a:r>
                  <a:rPr lang="en-US" dirty="0"/>
                  <a:t>: 500; 600; 700; 800; 900 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5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B </a:t>
                </a:r>
                <a:r>
                  <a:rPr lang="en-US" dirty="0" err="1"/>
                  <a:t>là</a:t>
                </a:r>
                <a:r>
                  <a:rPr lang="en-US" dirty="0"/>
                  <a:t>: 512; 729 (</a:t>
                </a:r>
                <a:r>
                  <a:rPr lang="en-US" dirty="0" err="1"/>
                  <a:t>vì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512=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729=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2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B.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500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250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797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3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7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52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,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 2, 3, …, 52;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ghi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r>
              <a:rPr lang="en-US" dirty="0"/>
              <a:t>a) “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rút</a:t>
            </a:r>
            <a:r>
              <a:rPr lang="en-US" dirty="0"/>
              <a:t> ra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27”;</a:t>
            </a:r>
          </a:p>
          <a:p>
            <a:pPr>
              <a:lnSpc>
                <a:spcPct val="150000"/>
              </a:lnSpc>
            </a:pPr>
            <a:r>
              <a:rPr lang="en-US" dirty="0"/>
              <a:t>b) “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rút</a:t>
            </a:r>
            <a:r>
              <a:rPr lang="en-US" dirty="0"/>
              <a:t> ra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19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51”.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: “</a:t>
            </a:r>
            <a:r>
              <a:rPr lang="en-US" dirty="0" err="1"/>
              <a:t>Rút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thẻ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”.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tất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r>
              <a:rPr lang="en-US" dirty="0"/>
              <a:t>Ω = {1; 2; 3; …; 52}.</a:t>
            </a:r>
          </a:p>
          <a:p>
            <a:pPr>
              <a:lnSpc>
                <a:spcPct val="150000"/>
              </a:lnSpc>
            </a:pPr>
            <a:r>
              <a:rPr lang="en-US" dirty="0"/>
              <a:t>Ta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khả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Ω </a:t>
            </a:r>
            <a:r>
              <a:rPr lang="en-US" dirty="0" err="1"/>
              <a:t>là</a:t>
            </a:r>
            <a:r>
              <a:rPr lang="en-US" dirty="0"/>
              <a:t> 52.</a:t>
            </a:r>
          </a:p>
          <a:p>
            <a:pPr>
              <a:lnSpc>
                <a:spcPct val="16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5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3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Gọi</a:t>
                </a:r>
                <a:r>
                  <a:rPr lang="en-US" dirty="0"/>
                  <a:t> A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“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thẻ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rút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27”.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A </a:t>
                </a:r>
                <a:r>
                  <a:rPr lang="en-US" dirty="0" err="1"/>
                  <a:t>là</a:t>
                </a:r>
                <a:r>
                  <a:rPr lang="en-US" dirty="0"/>
                  <a:t>: 1; 2; 3; …; 26.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26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A.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Gọi</a:t>
                </a:r>
                <a:r>
                  <a:rPr lang="en-US" dirty="0"/>
                  <a:t> B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"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thẻ</a:t>
                </a:r>
                <a:r>
                  <a:rPr lang="en-US" dirty="0"/>
                  <a:t>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rút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19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 51".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B </a:t>
                </a:r>
                <a:r>
                  <a:rPr lang="en-US" dirty="0" err="1"/>
                  <a:t>là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20;21;…;50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50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+1=31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kết</a:t>
                </a:r>
                <a:r>
                  <a:rPr lang="en-US" dirty="0"/>
                  <a:t> </a:t>
                </a:r>
                <a:r>
                  <a:rPr lang="en-US" dirty="0" err="1"/>
                  <a:t>quả</a:t>
                </a:r>
                <a:r>
                  <a:rPr lang="en-US" dirty="0"/>
                  <a:t> </a:t>
                </a:r>
                <a:r>
                  <a:rPr lang="en-US" dirty="0" err="1"/>
                  <a:t>thuận</a:t>
                </a:r>
                <a:r>
                  <a:rPr lang="en-US" dirty="0"/>
                  <a:t> </a:t>
                </a:r>
                <a:r>
                  <a:rPr lang="en-US" dirty="0" err="1"/>
                  <a:t>lợi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0226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4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nguyện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khối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sở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9A);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Quý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9A);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9C)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: An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9A);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9B);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9D).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ngẫu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nguyện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nhiêu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ra?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suất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A: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”;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9A”.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148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4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Lời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giải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ngẫu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nguyện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”.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nhóm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tham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nguyện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9A);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Quý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9A);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9C); An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9A);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9B);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lớp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9D).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1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4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Lời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giải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b)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3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kết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quả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của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biến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A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là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: An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lớp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9A);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Châu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lớp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9B);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Hương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lớp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9D).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Vậy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𝐴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num>
                      <m:den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den>
                    </m:f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3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kết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quả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của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biến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cố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B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là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: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Trung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lớp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9A);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Quý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lớp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9A); An (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lớp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9A).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Vậy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𝐵</m:t>
                    </m:r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num>
                      <m:den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den>
                    </m:f>
                    <m: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6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6308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5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mặt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phẳng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phân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A, B, C, D, E,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. Hai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A, B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C, D, 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ngẫu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suất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P: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ra,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A”;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Q: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ra,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C”.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2786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5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6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Lời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giải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6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Xét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phép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thử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: “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Chọn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ra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ngẫu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nhiên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điểm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tổ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màu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đỏ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điểm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màu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xanh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(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trong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năm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điểm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)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để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nối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thẳng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”.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6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thấy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,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các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kết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quả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xảy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ra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phép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thử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đồng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khả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năng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6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a)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6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cách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chọn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ra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điểm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tổ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màu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đỏ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một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điểm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tô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màu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xanh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: 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C; 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D; 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E; B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C; B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D; B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6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b)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3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kết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quả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biến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P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: 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C; 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D; A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E.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6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den>
                    </m:f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6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4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kết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quả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biến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𝑄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𝐴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𝐷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𝐴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𝐸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𝐵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𝐷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;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𝐵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𝐸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6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𝑄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4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den>
                    </m:f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6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10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00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6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Linh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ngẫu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Linh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suất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R: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ra,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”;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ra,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”.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465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6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Lời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giải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: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ngẫu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gồm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”.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hiệu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lượt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Đ1, Đ2, Đ3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V.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xảy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khả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6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chọn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Linh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thể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Đ1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Đ2; Đ1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Đ3; Đ2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Đ3; Đ1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V; Đ2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V; Đ3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hu Van An" panose="02020603050405020304" pitchFamily="18" charset="0"/>
                <a:ea typeface="+mn-ea"/>
                <a:cs typeface="Chu Van An" panose="02020603050405020304" pitchFamily="18" charset="0"/>
              </a:rPr>
              <a:t> V.</a:t>
            </a:r>
          </a:p>
          <a:p>
            <a:pPr marL="0" marR="0" lvl="0" indent="0" algn="l" defTabSz="914400" rtl="0" eaLnBrk="1" fontAlgn="auto" latinLnBrk="0" hangingPunct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hu Van An" panose="02020603050405020304" pitchFamily="18" charset="0"/>
              <a:ea typeface="+mn-ea"/>
              <a:cs typeface="Chu Van 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80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kumimoji="0" lang="en-US" sz="2533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Bài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Yu Gothic UI Semibold" panose="020B0700000000000000" pitchFamily="34" charset="-128"/>
                <a:cs typeface="Arial" panose="020B0604020202020204" pitchFamily="34" charset="0"/>
              </a:rPr>
              <a:t> 6</a:t>
            </a:r>
            <a:r>
              <a:rPr kumimoji="0" lang="en-US" sz="25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7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Lời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giải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7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b)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3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kết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quả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biến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Đ1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𝑉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Đ2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𝑉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Đ3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𝑉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7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𝑅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3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den>
                    </m:f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1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7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Có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6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kết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quả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của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biến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cố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T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là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: Đ1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Đ2; Đ1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Đ3; Đ2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Đ3; Đ1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V; Đ2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V; Đ3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và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𝑉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7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Vậy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𝑃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(</m:t>
                    </m:r>
                    <m:r>
                      <a:rPr kumimoji="0" lang="en-US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𝑇</m:t>
                    </m:r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)=</m:t>
                    </m:r>
                    <m:f>
                      <m:fPr>
                        <m:ctrlPr>
                          <a:rPr kumimoji="0" lang="en-US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</m:ctrlPr>
                      </m:fPr>
                      <m:num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num>
                      <m:den>
                        <m:r>
                          <a:rPr kumimoji="0" lang="en-US" sz="3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</a:rPr>
                          <m:t>6</m:t>
                        </m:r>
                      </m:den>
                    </m:f>
                    <m:r>
                      <a:rPr kumimoji="0" lang="en-US" sz="3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</a:rPr>
                      <m:t>=1</m:t>
                    </m:r>
                  </m:oMath>
                </a14:m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uLnTx/>
                    <a:uFillTx/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6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8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63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trong</a:t>
            </a:r>
            <a:r>
              <a:rPr lang="en-US" sz="2800" dirty="0">
                <a:cs typeface="Arial" panose="020B0604020202020204" pitchFamily="34" charset="0"/>
              </a:rPr>
              <a:t> SBT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381000" y="341670"/>
            <a:ext cx="11430000" cy="6326415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lớp</a:t>
            </a:r>
            <a:r>
              <a:rPr lang="en-US" dirty="0"/>
              <a:t> 9A </a:t>
            </a:r>
            <a:r>
              <a:rPr lang="en-US" dirty="0" err="1"/>
              <a:t>có</a:t>
            </a:r>
            <a:r>
              <a:rPr lang="en-US" dirty="0"/>
              <a:t> 3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3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.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đội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6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hát</a:t>
            </a:r>
            <a:r>
              <a:rPr lang="en-US" dirty="0"/>
              <a:t> song ca.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 “</a:t>
            </a:r>
            <a:r>
              <a:rPr lang="en-US" dirty="0" err="1"/>
              <a:t>Trong</a:t>
            </a:r>
            <a:r>
              <a:rPr lang="en-US" dirty="0"/>
              <a:t> 2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ra, </a:t>
            </a:r>
            <a:r>
              <a:rPr lang="en-US" dirty="0" err="1"/>
              <a:t>có</a:t>
            </a:r>
            <a:r>
              <a:rPr lang="en-US" dirty="0"/>
              <a:t>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nam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1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”.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đuợc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ngẫu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?</a:t>
            </a:r>
          </a:p>
        </p:txBody>
      </p:sp>
      <p:pic>
        <p:nvPicPr>
          <p:cNvPr id="5" name="Picture 4" descr="Khởi động trang 35 Toán 9 Tập 2 Cánh diều | Giải Toán 9">
            <a:extLst>
              <a:ext uri="{FF2B5EF4-FFF2-40B4-BE49-F238E27FC236}">
                <a16:creationId xmlns:a16="http://schemas.microsoft.com/office/drawing/2014/main" id="{2CBB2C02-8179-4E8D-B441-AD3094FDDAB5}"/>
              </a:ext>
            </a:extLst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98" y="2799471"/>
            <a:ext cx="5366019" cy="2490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7978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41670"/>
                <a:ext cx="11430000" cy="632641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b="1" dirty="0"/>
                  <a:t>Sau </a:t>
                </a:r>
                <a:r>
                  <a:rPr lang="en-US" sz="2000" b="1" dirty="0" err="1"/>
                  <a:t>bài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học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này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chúng</a:t>
                </a:r>
                <a:r>
                  <a:rPr lang="en-US" sz="2000" b="1" dirty="0"/>
                  <a:t> ta </a:t>
                </a:r>
                <a:r>
                  <a:rPr lang="en-US" sz="2000" b="1" dirty="0" err="1"/>
                  <a:t>trả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lời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được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câu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hỏi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trên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như</a:t>
                </a:r>
                <a:r>
                  <a:rPr lang="en-US" sz="2000" b="1" dirty="0"/>
                  <a:t> </a:t>
                </a:r>
                <a:r>
                  <a:rPr lang="en-US" sz="2000" b="1" dirty="0" err="1"/>
                  <a:t>sau</a:t>
                </a:r>
                <a:r>
                  <a:rPr lang="en-US" sz="2000" b="1" dirty="0"/>
                  <a:t>: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Giả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văn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nghệ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9A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A, B, C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D, E, 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phép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thử</a:t>
                </a:r>
                <a:r>
                  <a:rPr lang="en-US" sz="2000" dirty="0"/>
                  <a:t>: “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6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hát</a:t>
                </a:r>
                <a:r>
                  <a:rPr lang="en-US" sz="2000" dirty="0"/>
                  <a:t> song ca”.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thấy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phép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năng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Có</a:t>
                </a:r>
                <a:r>
                  <a:rPr lang="en-US" sz="2000" dirty="0"/>
                  <a:t> 15 </a:t>
                </a:r>
                <a:r>
                  <a:rPr lang="en-US" sz="2000" dirty="0" err="1"/>
                  <a:t>cách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hát</a:t>
                </a:r>
                <a:r>
                  <a:rPr lang="en-US" sz="2000" dirty="0"/>
                  <a:t> song ca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A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B; A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C; A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D; A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E; A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G; B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C; B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D; B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E; B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G; C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D; C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E; C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G; D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E; D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G; E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Có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M: “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2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A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D; A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E; A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G; B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D; B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E; B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G; C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D; C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E; C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G.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41670"/>
                <a:ext cx="11430000" cy="6326415"/>
              </a:xfrm>
              <a:prstGeom prst="rect">
                <a:avLst/>
              </a:prstGeom>
              <a:blipFill>
                <a:blip r:embed="rId4"/>
                <a:stretch>
                  <a:fillRect l="-16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468597" y="1447182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91274" y="233310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554270" y="4562131"/>
            <a:ext cx="1552999" cy="1296394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0CEAF45D-5C13-440C-A0B8-16CB08725493}"/>
              </a:ext>
            </a:extLst>
          </p:cNvPr>
          <p:cNvSpPr/>
          <p:nvPr/>
        </p:nvSpPr>
        <p:spPr>
          <a:xfrm>
            <a:off x="9847941" y="2472704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35478D47-DF0F-4EE7-AE61-399EB517D0FA}"/>
              </a:ext>
            </a:extLst>
          </p:cNvPr>
          <p:cNvSpPr/>
          <p:nvPr/>
        </p:nvSpPr>
        <p:spPr>
          <a:xfrm rot="813216">
            <a:off x="9819606" y="3216712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01BAE-BB1D-87A5-B3B7-34ED9846B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23A3D87-40EF-3C8A-0D2F-27A9D79B355F}"/>
              </a:ext>
            </a:extLst>
          </p:cNvPr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sp>
        <p:nvSpPr>
          <p:cNvPr id="54" name="Freeform 43">
            <a:extLst>
              <a:ext uri="{FF2B5EF4-FFF2-40B4-BE49-F238E27FC236}">
                <a16:creationId xmlns:a16="http://schemas.microsoft.com/office/drawing/2014/main" id="{4E46578A-4920-D9E2-3B0B-DAE8A845A9F0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63ABB3F-D2A1-0862-371D-4EBA6B140D26}"/>
              </a:ext>
            </a:extLst>
          </p:cNvPr>
          <p:cNvGrpSpPr/>
          <p:nvPr/>
        </p:nvGrpSpPr>
        <p:grpSpPr>
          <a:xfrm>
            <a:off x="1371827" y="1301453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407C75BF-0011-FDFF-A0AA-C89C36098D4C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344004FD-A04C-4F45-7C17-208CC3B91AEB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5202714C-BE41-297E-B88E-0C7A3AAB4AE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729C1AAA-E5CE-4F83-4FA5-D0C6AB619A1F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F80EEF46-3191-94A7-239D-EC98A3094221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A531FF69-3CA8-62D4-EB61-DD519E00DC56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90275F14-6DF8-67EC-370B-2159E73C2B9B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39AF57B8-CC83-AF07-0EE4-BD6660029C8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F504488A-D47F-0D95-FB57-2A2FCB051C9A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EDF03AEB-6070-6779-F5FC-80D6C816EA2F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8A49EC92-5DFA-E263-43D5-D719D810E6E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941A5492-1B95-09A8-3569-A5A9361739E5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DC839D4A-379F-0310-2828-DC58A3D04C3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EEE5621B-B569-6AA3-BA5A-DAAFE7D40A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AB242B08-F41D-2191-BE7B-C24499ED7B9E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F04629C7-9186-50E2-F2DA-98A07B58147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DEFD6C98-E165-C52D-EEB0-F9814A5B6C20}"/>
              </a:ext>
            </a:extLst>
          </p:cNvPr>
          <p:cNvSpPr/>
          <p:nvPr/>
        </p:nvSpPr>
        <p:spPr>
          <a:xfrm>
            <a:off x="1424239" y="129156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F4BE3FCC-4157-B624-697B-1BF906BCDD17}"/>
              </a:ext>
            </a:extLst>
          </p:cNvPr>
          <p:cNvSpPr txBox="1">
            <a:spLocks/>
          </p:cNvSpPr>
          <p:nvPr/>
        </p:nvSpPr>
        <p:spPr>
          <a:xfrm>
            <a:off x="1605505" y="2065704"/>
            <a:ext cx="6584544" cy="130962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/>
              <a:t>PHÉP THỬ NGẪU NHIÊN VÀ KHÔNG GIAN MẪU</a:t>
            </a:r>
            <a:endParaRPr lang="en-US" sz="8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1354F35A-E829-CF30-CAE8-E153F72376D1}"/>
              </a:ext>
            </a:extLst>
          </p:cNvPr>
          <p:cNvSpPr txBox="1">
            <a:spLocks/>
          </p:cNvSpPr>
          <p:nvPr/>
        </p:nvSpPr>
        <p:spPr>
          <a:xfrm>
            <a:off x="2075893" y="1359916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 dirty="0"/>
              <a:t>PHÉP THỬ NGẪU NHIÊN VÀ KHÔNG GIAN MẪU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7872435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59996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a)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: Tung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xu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/>
              <a:t>b)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“Tung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xu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”.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Ω (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 ô-</a:t>
            </a:r>
            <a:r>
              <a:rPr lang="en-US" dirty="0" err="1"/>
              <a:t>mê</a:t>
            </a:r>
            <a:r>
              <a:rPr lang="en-US" dirty="0"/>
              <a:t>-</a:t>
            </a:r>
            <a:r>
              <a:rPr lang="en-US" dirty="0" err="1"/>
              <a:t>ga</a:t>
            </a:r>
            <a:r>
              <a:rPr lang="en-US" dirty="0"/>
              <a:t>)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xảy</a:t>
            </a:r>
            <a:r>
              <a:rPr lang="en-US" dirty="0"/>
              <a:t> ra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xu</a:t>
            </a:r>
            <a:r>
              <a:rPr lang="en-US" dirty="0"/>
              <a:t>.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Ω </a:t>
            </a:r>
            <a:r>
              <a:rPr lang="en-US" dirty="0" err="1"/>
              <a:t>có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?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a) HS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tung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xu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GV </a:t>
            </a:r>
            <a:r>
              <a:rPr lang="en-US" dirty="0" err="1"/>
              <a:t>và</a:t>
            </a:r>
            <a:r>
              <a:rPr lang="en-US" dirty="0"/>
              <a:t> SGK.</a:t>
            </a:r>
          </a:p>
          <a:p>
            <a:pPr>
              <a:lnSpc>
                <a:spcPct val="150000"/>
              </a:lnSpc>
            </a:pPr>
            <a:r>
              <a:rPr lang="en-US" dirty="0"/>
              <a:t>b) Ta </a:t>
            </a:r>
            <a:r>
              <a:rPr lang="en-US" dirty="0" err="1"/>
              <a:t>có</a:t>
            </a:r>
            <a:r>
              <a:rPr lang="en-US" dirty="0"/>
              <a:t> Ω = {</a:t>
            </a:r>
            <a:r>
              <a:rPr lang="en-US" dirty="0" err="1"/>
              <a:t>Sấp</a:t>
            </a:r>
            <a:r>
              <a:rPr lang="en-US" dirty="0"/>
              <a:t>; </a:t>
            </a:r>
            <a:r>
              <a:rPr lang="en-US" dirty="0" err="1"/>
              <a:t>Ngửa</a:t>
            </a:r>
            <a:r>
              <a:rPr lang="en-US" dirty="0"/>
              <a:t>}.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Ω </a:t>
            </a:r>
            <a:r>
              <a:rPr lang="en-US" dirty="0" err="1"/>
              <a:t>có</a:t>
            </a:r>
            <a:r>
              <a:rPr lang="en-US" dirty="0"/>
              <a:t> 2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tử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4527</Words>
  <Application>Microsoft Office PowerPoint</Application>
  <PresentationFormat>Widescreen</PresentationFormat>
  <Paragraphs>323</Paragraphs>
  <Slides>46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60" baseType="lpstr">
      <vt:lpstr>Yu Gothic UI Semibold</vt:lpstr>
      <vt:lpstr>Arial</vt:lpstr>
      <vt:lpstr>Asap</vt:lpstr>
      <vt:lpstr>Calibri</vt:lpstr>
      <vt:lpstr>Calibri Light</vt:lpstr>
      <vt:lpstr>Cambria Math</vt:lpstr>
      <vt:lpstr>Chu Van An</vt:lpstr>
      <vt:lpstr>More Sugar</vt:lpstr>
      <vt:lpstr>Sitka Subheading Semibold</vt:lpstr>
      <vt:lpstr>Sniglet</vt:lpstr>
      <vt:lpstr>Source Sans Pro Bold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Duong Hung</dc:creator>
  <cp:lastModifiedBy>Vũ Hồng Hiệp</cp:lastModifiedBy>
  <cp:revision>43</cp:revision>
  <dcterms:created xsi:type="dcterms:W3CDTF">2024-06-15T07:10:17Z</dcterms:created>
  <dcterms:modified xsi:type="dcterms:W3CDTF">2025-04-08T01:52:22Z</dcterms:modified>
</cp:coreProperties>
</file>