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56" r:id="rId3"/>
    <p:sldId id="275" r:id="rId4"/>
    <p:sldId id="278" r:id="rId5"/>
    <p:sldId id="277" r:id="rId6"/>
    <p:sldId id="276" r:id="rId7"/>
    <p:sldId id="279" r:id="rId8"/>
    <p:sldId id="280" r:id="rId9"/>
    <p:sldId id="281" r:id="rId10"/>
    <p:sldId id="282" r:id="rId11"/>
    <p:sldId id="266" r:id="rId12"/>
    <p:sldId id="283" r:id="rId13"/>
    <p:sldId id="285" r:id="rId14"/>
    <p:sldId id="286" r:id="rId15"/>
    <p:sldId id="288" r:id="rId16"/>
    <p:sldId id="290" r:id="rId17"/>
    <p:sldId id="289" r:id="rId18"/>
    <p:sldId id="291" r:id="rId19"/>
    <p:sldId id="287"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267" r:id="rId34"/>
    <p:sldId id="305" r:id="rId35"/>
  </p:sldIdLst>
  <p:sldSz cx="18288000" cy="10287000"/>
  <p:notesSz cx="6858000" cy="9144000"/>
  <p:embeddedFontLst>
    <p:embeddedFont>
      <p:font typeface="Amasis MT Pro Black" panose="020B0604020202020204" charset="0"/>
      <p:bold r:id="rId37"/>
      <p:bold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44A79-D00E-4539-9E2D-5ECBF489421F}">
          <p14:sldIdLst>
            <p14:sldId id="256"/>
            <p14:sldId id="275"/>
            <p14:sldId id="278"/>
            <p14:sldId id="277"/>
            <p14:sldId id="276"/>
            <p14:sldId id="279"/>
            <p14:sldId id="280"/>
            <p14:sldId id="281"/>
            <p14:sldId id="282"/>
            <p14:sldId id="266"/>
            <p14:sldId id="283"/>
            <p14:sldId id="285"/>
            <p14:sldId id="286"/>
            <p14:sldId id="288"/>
            <p14:sldId id="290"/>
            <p14:sldId id="289"/>
            <p14:sldId id="291"/>
            <p14:sldId id="287"/>
            <p14:sldId id="292"/>
            <p14:sldId id="293"/>
            <p14:sldId id="294"/>
            <p14:sldId id="295"/>
            <p14:sldId id="296"/>
            <p14:sldId id="297"/>
            <p14:sldId id="298"/>
            <p14:sldId id="299"/>
            <p14:sldId id="300"/>
            <p14:sldId id="301"/>
            <p14:sldId id="302"/>
            <p14:sldId id="303"/>
            <p14:sldId id="304"/>
            <p14:sldId id="267"/>
            <p14:sldId id="30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699"/>
    <a:srgbClr val="DAE3F3"/>
    <a:srgbClr val="F1EE73"/>
    <a:srgbClr val="FDD772"/>
    <a:srgbClr val="CD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4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3CAA-218F-44F6-89F7-54A6E72BCCB1}"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E10F-4946-4EF0-9DCD-7D9EA71D1567}" type="slidenum">
              <a:rPr lang="en-US" smtClean="0"/>
              <a:t>‹#›</a:t>
            </a:fld>
            <a:endParaRPr lang="en-US"/>
          </a:p>
        </p:txBody>
      </p:sp>
    </p:spTree>
    <p:extLst>
      <p:ext uri="{BB962C8B-B14F-4D97-AF65-F5344CB8AC3E}">
        <p14:creationId xmlns:p14="http://schemas.microsoft.com/office/powerpoint/2010/main" val="235072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6E10F-4946-4EF0-9DCD-7D9EA71D1567}" type="slidenum">
              <a:rPr lang="en-US" smtClean="0"/>
              <a:t>11</a:t>
            </a:fld>
            <a:endParaRPr lang="en-US"/>
          </a:p>
        </p:txBody>
      </p:sp>
    </p:spTree>
    <p:extLst>
      <p:ext uri="{BB962C8B-B14F-4D97-AF65-F5344CB8AC3E}">
        <p14:creationId xmlns:p14="http://schemas.microsoft.com/office/powerpoint/2010/main" val="31381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5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94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90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9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79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19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7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4" name="Google Shape;14;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5" name="Google Shape;15;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6" name="Google Shape;16;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459426026"/>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1" name="Google Shape;21;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2" name="Google Shape;22;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815924607"/>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049745492"/>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spd="med">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xml"/><Relationship Id="rId7"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9.png"/><Relationship Id="rId10" Type="http://schemas.openxmlformats.org/officeDocument/2006/relationships/image" Target="../media/image42.svg"/><Relationship Id="rId4" Type="http://schemas.openxmlformats.org/officeDocument/2006/relationships/image" Target="../media/image4.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25.xm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slide" Target="slide27.xml"/><Relationship Id="rId4" Type="http://schemas.openxmlformats.org/officeDocument/2006/relationships/slide" Target="slide24.xml"/><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43.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6" name="TextBox 6"/>
          <p:cNvSpPr txBox="1"/>
          <p:nvPr/>
        </p:nvSpPr>
        <p:spPr>
          <a:xfrm>
            <a:off x="642650" y="3224504"/>
            <a:ext cx="17002700" cy="3421001"/>
          </a:xfrm>
          <a:prstGeom prst="rect">
            <a:avLst/>
          </a:prstGeom>
        </p:spPr>
        <p:txBody>
          <a:bodyPr wrap="square" lIns="0" tIns="0" rIns="0" bIns="0" rtlCol="0" anchor="t">
            <a:spAutoFit/>
          </a:bodyPr>
          <a:lstStyle/>
          <a:p>
            <a:pPr marL="0" lvl="0" indent="0" algn="ctr">
              <a:lnSpc>
                <a:spcPct val="150000"/>
              </a:lnSpc>
            </a:pPr>
            <a:r>
              <a:rPr lang="en-US" sz="7898" b="1" spc="236">
                <a:solidFill>
                  <a:srgbClr val="043679"/>
                </a:solidFill>
                <a:latin typeface="Arial" panose="020B0604020202020204" pitchFamily="34" charset="0"/>
                <a:cs typeface="Arial" panose="020B0604020202020204" pitchFamily="34" charset="0"/>
              </a:rPr>
              <a:t>CHÀO MỪNG CÁC EM ĐẾN VỚI BUỔI HỌC NGÀY HÔM NAY!</a:t>
            </a:r>
          </a:p>
        </p:txBody>
      </p:sp>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5" name="Freeform 15"/>
          <p:cNvSpPr/>
          <p:nvPr/>
        </p:nvSpPr>
        <p:spPr>
          <a:xfrm rot="3568955">
            <a:off x="15408618" y="7001417"/>
            <a:ext cx="810351" cy="37770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6" name="Freeform 23">
            <a:extLst>
              <a:ext uri="{FF2B5EF4-FFF2-40B4-BE49-F238E27FC236}">
                <a16:creationId xmlns:a16="http://schemas.microsoft.com/office/drawing/2014/main" xmlns="" id="{657BEDD2-E4B8-AB13-84AF-FBA3EF036079}"/>
              </a:ext>
            </a:extLst>
          </p:cNvPr>
          <p:cNvSpPr/>
          <p:nvPr/>
        </p:nvSpPr>
        <p:spPr>
          <a:xfrm rot="19970556">
            <a:off x="860290" y="7472632"/>
            <a:ext cx="1236965" cy="1731122"/>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a:off x="1546698" y="4457700"/>
            <a:ext cx="4015047" cy="5334000"/>
          </a:xfrm>
          <a:custGeom>
            <a:avLst/>
            <a:gdLst/>
            <a:ahLst/>
            <a:cxnLst/>
            <a:rect l="l" t="t" r="r" b="b"/>
            <a:pathLst>
              <a:path w="4938914" h="6561360">
                <a:moveTo>
                  <a:pt x="0" y="0"/>
                </a:moveTo>
                <a:lnTo>
                  <a:pt x="4938915" y="0"/>
                </a:lnTo>
                <a:lnTo>
                  <a:pt x="4938915" y="6561360"/>
                </a:lnTo>
                <a:lnTo>
                  <a:pt x="0" y="65613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xmlns="" id="{D0333E10-9EBE-40EA-85B5-C9BC69C6F05D}"/>
              </a:ext>
            </a:extLst>
          </p:cNvPr>
          <p:cNvPicPr>
            <a:picLocks noChangeAspect="1"/>
          </p:cNvPicPr>
          <p:nvPr/>
        </p:nvPicPr>
        <p:blipFill rotWithShape="1">
          <a:blip r:embed="rId7">
            <a:extLst>
              <a:ext uri="{28A0092B-C50C-407E-A947-70E740481C1C}">
                <a14:useLocalDpi xmlns:a14="http://schemas.microsoft.com/office/drawing/2010/main" val="0"/>
              </a:ext>
            </a:extLst>
          </a:blip>
          <a:srcRect l="2004" r="63482" b="26349"/>
          <a:stretch/>
        </p:blipFill>
        <p:spPr>
          <a:xfrm>
            <a:off x="7086600" y="534359"/>
            <a:ext cx="9090285" cy="5750196"/>
          </a:xfrm>
          <a:prstGeom prst="rect">
            <a:avLst/>
          </a:prstGeom>
        </p:spPr>
      </p:pic>
      <p:sp>
        <p:nvSpPr>
          <p:cNvPr id="13" name="Speech Bubble: Rectangle with Corners Rounded 12">
            <a:extLst>
              <a:ext uri="{FF2B5EF4-FFF2-40B4-BE49-F238E27FC236}">
                <a16:creationId xmlns:a16="http://schemas.microsoft.com/office/drawing/2014/main" xmlns="" id="{B7F6667F-B9C6-BCFC-7350-103341076A8F}"/>
              </a:ext>
            </a:extLst>
          </p:cNvPr>
          <p:cNvSpPr/>
          <p:nvPr/>
        </p:nvSpPr>
        <p:spPr>
          <a:xfrm>
            <a:off x="6755139" y="6673075"/>
            <a:ext cx="10287000" cy="2895600"/>
          </a:xfrm>
          <a:prstGeom prst="wedgeRoundRectCallout">
            <a:avLst>
              <a:gd name="adj1" fmla="val -53037"/>
              <a:gd name="adj2" fmla="val -43109"/>
              <a:gd name="adj3" fmla="val 16667"/>
            </a:avLst>
          </a:prstGeom>
          <a:solidFill>
            <a:srgbClr val="FDD77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Biểu diễn dữ liệu bằng biểu đồ sẽ làm cho dữ liệu trực quan và dễ hiểu hơn </a:t>
            </a:r>
            <a:endParaRPr lang="en-US" sz="4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111F0FA-1746-4587-4036-E3A20B73688A}"/>
              </a:ext>
            </a:extLst>
          </p:cNvPr>
          <p:cNvGrpSpPr/>
          <p:nvPr/>
        </p:nvGrpSpPr>
        <p:grpSpPr>
          <a:xfrm>
            <a:off x="233360" y="1104900"/>
            <a:ext cx="7996240" cy="3354081"/>
            <a:chOff x="381000" y="190500"/>
            <a:chExt cx="7996240" cy="3354081"/>
          </a:xfrm>
        </p:grpSpPr>
        <p:grpSp>
          <p:nvGrpSpPr>
            <p:cNvPr id="8" name="Group 7">
              <a:extLst>
                <a:ext uri="{FF2B5EF4-FFF2-40B4-BE49-F238E27FC236}">
                  <a16:creationId xmlns:a16="http://schemas.microsoft.com/office/drawing/2014/main" xmlns="" id="{370F72D1-1861-6CC9-B2C0-31C4CF62620F}"/>
                </a:ext>
              </a:extLst>
            </p:cNvPr>
            <p:cNvGrpSpPr/>
            <p:nvPr/>
          </p:nvGrpSpPr>
          <p:grpSpPr>
            <a:xfrm>
              <a:off x="609600" y="190500"/>
              <a:ext cx="5867400" cy="1458119"/>
              <a:chOff x="990600" y="506453"/>
              <a:chExt cx="5867400" cy="1458119"/>
            </a:xfrm>
          </p:grpSpPr>
          <p:sp>
            <p:nvSpPr>
              <p:cNvPr id="6" name="TextBox 5">
                <a:extLst>
                  <a:ext uri="{FF2B5EF4-FFF2-40B4-BE49-F238E27FC236}">
                    <a16:creationId xmlns:a16="http://schemas.microsoft.com/office/drawing/2014/main" xmlns="" id="{C11F48B8-419D-D8EE-C1F2-FD2A63CD3243}"/>
                  </a:ext>
                </a:extLst>
              </p:cNvPr>
              <p:cNvSpPr txBox="1"/>
              <p:nvPr/>
            </p:nvSpPr>
            <p:spPr>
              <a:xfrm>
                <a:off x="2552700" y="1256686"/>
                <a:ext cx="43053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a:t>
                </a:r>
              </a:p>
            </p:txBody>
          </p:sp>
          <p:sp>
            <p:nvSpPr>
              <p:cNvPr id="7" name="Freeform 3">
                <a:extLst>
                  <a:ext uri="{FF2B5EF4-FFF2-40B4-BE49-F238E27FC236}">
                    <a16:creationId xmlns:a16="http://schemas.microsoft.com/office/drawing/2014/main" xmlns="" id="{8434B661-79F9-B92C-C6C3-38C6528AF34A}"/>
                  </a:ext>
                </a:extLst>
              </p:cNvPr>
              <p:cNvSpPr/>
              <p:nvPr/>
            </p:nvSpPr>
            <p:spPr>
              <a:xfrm>
                <a:off x="990600" y="506453"/>
                <a:ext cx="1371600" cy="1328738"/>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sp>
          <p:nvSpPr>
            <p:cNvPr id="10" name="TextBox 9">
              <a:extLst>
                <a:ext uri="{FF2B5EF4-FFF2-40B4-BE49-F238E27FC236}">
                  <a16:creationId xmlns:a16="http://schemas.microsoft.com/office/drawing/2014/main" xmlns="" id="{2A2CA0A4-A8D3-4359-15BD-FE3D3A798B25}"/>
                </a:ext>
              </a:extLst>
            </p:cNvPr>
            <p:cNvSpPr txBox="1"/>
            <p:nvPr/>
          </p:nvSpPr>
          <p:spPr>
            <a:xfrm>
              <a:off x="381000" y="1704975"/>
              <a:ext cx="7996240" cy="1839606"/>
            </a:xfrm>
            <a:prstGeom prst="rect">
              <a:avLst/>
            </a:prstGeom>
            <a:noFill/>
          </p:spPr>
          <p:txBody>
            <a:bodyPr wrap="square">
              <a:spAutoFit/>
            </a:bodyPr>
            <a:lstStyle/>
            <a:p>
              <a:pPr algn="just">
                <a:lnSpc>
                  <a:spcPct val="150000"/>
                </a:lnSpc>
              </a:pPr>
              <a:r>
                <a:rPr lang="vi-VN" sz="4000">
                  <a:solidFill>
                    <a:srgbClr val="000000"/>
                  </a:solidFill>
                  <a:effectLst/>
                  <a:ea typeface="Calibri" panose="020F0502020204030204" pitchFamily="34" charset="0"/>
                  <a:cs typeface="Times New Roman" panose="02020603050405020304" pitchFamily="18" charset="0"/>
                </a:rPr>
                <a:t>Em hãy nối các tình huống thực tế với dạng biểu đồ tương ứng</a:t>
              </a:r>
              <a:endParaRPr lang="en-US" sz="4000"/>
            </a:p>
          </p:txBody>
        </p:sp>
      </p:grpSp>
      <p:graphicFrame>
        <p:nvGraphicFramePr>
          <p:cNvPr id="15" name="Object 14">
            <a:extLst>
              <a:ext uri="{FF2B5EF4-FFF2-40B4-BE49-F238E27FC236}">
                <a16:creationId xmlns:a16="http://schemas.microsoft.com/office/drawing/2014/main" xmlns="" id="{C9367647-5635-EA95-2DC4-A0FA93FA8E10}"/>
              </a:ext>
            </a:extLst>
          </p:cNvPr>
          <p:cNvGraphicFramePr>
            <a:graphicFrameLocks noChangeAspect="1"/>
          </p:cNvGraphicFramePr>
          <p:nvPr>
            <p:extLst>
              <p:ext uri="{D42A27DB-BD31-4B8C-83A1-F6EECF244321}">
                <p14:modId xmlns:p14="http://schemas.microsoft.com/office/powerpoint/2010/main" val="1786151350"/>
              </p:ext>
            </p:extLst>
          </p:nvPr>
        </p:nvGraphicFramePr>
        <p:xfrm>
          <a:off x="8467723" y="190500"/>
          <a:ext cx="9820277" cy="10662570"/>
        </p:xfrm>
        <a:graphic>
          <a:graphicData uri="http://schemas.openxmlformats.org/presentationml/2006/ole">
            <mc:AlternateContent xmlns:mc="http://schemas.openxmlformats.org/markup-compatibility/2006">
              <mc:Choice xmlns:v="urn:schemas-microsoft-com:vml" Requires="v">
                <p:oleObj spid="_x0000_s1032" name="Document" r:id="rId7" imgW="5968480" imgH="6735523" progId="Word.Document.12">
                  <p:embed/>
                </p:oleObj>
              </mc:Choice>
              <mc:Fallback>
                <p:oleObj name="Document" r:id="rId7" imgW="5968480" imgH="6735523" progId="Word.Document.12">
                  <p:embed/>
                  <p:pic>
                    <p:nvPicPr>
                      <p:cNvPr id="0" name=""/>
                      <p:cNvPicPr/>
                      <p:nvPr/>
                    </p:nvPicPr>
                    <p:blipFill>
                      <a:blip r:embed="rId8"/>
                      <a:stretch>
                        <a:fillRect/>
                      </a:stretch>
                    </p:blipFill>
                    <p:spPr>
                      <a:xfrm>
                        <a:off x="8467723" y="190500"/>
                        <a:ext cx="9820277" cy="10662570"/>
                      </a:xfrm>
                      <a:prstGeom prst="rect">
                        <a:avLst/>
                      </a:prstGeom>
                    </p:spPr>
                  </p:pic>
                </p:oleObj>
              </mc:Fallback>
            </mc:AlternateContent>
          </a:graphicData>
        </a:graphic>
      </p:graphicFrame>
      <p:sp>
        <p:nvSpPr>
          <p:cNvPr id="18" name="Rectangle: Rounded Corners 17">
            <a:extLst>
              <a:ext uri="{FF2B5EF4-FFF2-40B4-BE49-F238E27FC236}">
                <a16:creationId xmlns:a16="http://schemas.microsoft.com/office/drawing/2014/main" xmlns="" id="{6A7340BD-0B73-B39C-5EC4-51551835FAB1}"/>
              </a:ext>
            </a:extLst>
          </p:cNvPr>
          <p:cNvSpPr/>
          <p:nvPr/>
        </p:nvSpPr>
        <p:spPr>
          <a:xfrm>
            <a:off x="309560" y="5143500"/>
            <a:ext cx="7843840" cy="3581400"/>
          </a:xfrm>
          <a:prstGeom prst="roundRect">
            <a:avLst/>
          </a:prstGeom>
          <a:solidFill>
            <a:schemeClr val="accent6">
              <a:lumMod val="20000"/>
              <a:lumOff val="80000"/>
            </a:schemeClr>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rPr>
              <a:t>Biểu đồ cột: a, c, d</a:t>
            </a:r>
          </a:p>
          <a:p>
            <a:pPr marL="571500" indent="-571500" algn="just">
              <a:lnSpc>
                <a:spcPct val="150000"/>
              </a:lnSpc>
              <a:buFont typeface="Arial" panose="020B0604020202020204" pitchFamily="34" charset="0"/>
              <a:buChar char="•"/>
            </a:pPr>
            <a:r>
              <a:rPr lang="vi-VN" sz="4000">
                <a:solidFill>
                  <a:schemeClr val="tx1"/>
                </a:solidFill>
              </a:rPr>
              <a:t>Biểu đồ đường: e, h, i </a:t>
            </a:r>
          </a:p>
          <a:p>
            <a:pPr marL="571500" indent="-571500" algn="just">
              <a:lnSpc>
                <a:spcPct val="150000"/>
              </a:lnSpc>
              <a:buFont typeface="Arial" panose="020B0604020202020204" pitchFamily="34" charset="0"/>
              <a:buChar char="•"/>
            </a:pPr>
            <a:r>
              <a:rPr lang="vi-VN" sz="4000">
                <a:solidFill>
                  <a:schemeClr val="tx1"/>
                </a:solidFill>
              </a:rPr>
              <a:t>Biểu đồ hình tròn: b, g, k </a:t>
            </a:r>
          </a:p>
        </p:txBody>
      </p:sp>
      <p:pic>
        <p:nvPicPr>
          <p:cNvPr id="1027" name="Picture 69" descr="A graph with arrows pointing to the top&#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03350" cy="1403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72" descr="A graph with lines and dots&#10;&#10;Description automatically generat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367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6" descr="Biểu diễn dữ liệu sử dụng Biểu đồ Tròn (Pie Ch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4414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raph with arrows pointing to the top&#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03350" cy="1403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graph with lines and dots&#10;&#10;Description automatically generat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367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u diễn dữ liệu sử dụng Biểu đồ Tròn (Pie Ch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4414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7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75BE6A-D6A5-33F7-3459-4E2E29FF61B0}"/>
              </a:ext>
            </a:extLst>
          </p:cNvPr>
          <p:cNvSpPr/>
          <p:nvPr/>
        </p:nvSpPr>
        <p:spPr>
          <a:xfrm>
            <a:off x="-533400" y="2788624"/>
            <a:ext cx="19812000" cy="579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8E7D47B-BA10-5A44-6E15-EDD365811B41}"/>
              </a:ext>
            </a:extLst>
          </p:cNvPr>
          <p:cNvPicPr>
            <a:picLocks noChangeAspect="1"/>
          </p:cNvPicPr>
          <p:nvPr/>
        </p:nvPicPr>
        <p:blipFill rotWithShape="1">
          <a:blip r:embed="rId2">
            <a:extLst>
              <a:ext uri="{28A0092B-C50C-407E-A947-70E740481C1C}">
                <a14:useLocalDpi xmlns:a14="http://schemas.microsoft.com/office/drawing/2010/main" val="0"/>
              </a:ext>
            </a:extLst>
          </a:blip>
          <a:srcRect l="40444" r="8793"/>
          <a:stretch/>
        </p:blipFill>
        <p:spPr>
          <a:xfrm>
            <a:off x="685800" y="876300"/>
            <a:ext cx="7815862" cy="8896350"/>
          </a:xfrm>
          <a:prstGeom prst="roundRect">
            <a:avLst/>
          </a:prstGeom>
        </p:spPr>
      </p:pic>
      <p:sp>
        <p:nvSpPr>
          <p:cNvPr id="5" name="TextBox 4">
            <a:extLst>
              <a:ext uri="{FF2B5EF4-FFF2-40B4-BE49-F238E27FC236}">
                <a16:creationId xmlns:a16="http://schemas.microsoft.com/office/drawing/2014/main" xmlns="" id="{CD9ED58C-88DF-233E-94B0-6944D5C9CB10}"/>
              </a:ext>
            </a:extLst>
          </p:cNvPr>
          <p:cNvSpPr txBox="1"/>
          <p:nvPr/>
        </p:nvSpPr>
        <p:spPr>
          <a:xfrm>
            <a:off x="8991600" y="2917761"/>
            <a:ext cx="8610600" cy="5532925"/>
          </a:xfrm>
          <a:prstGeom prst="rect">
            <a:avLst/>
          </a:prstGeom>
          <a:noFill/>
        </p:spPr>
        <p:txBody>
          <a:bodyPr wrap="square">
            <a:spAutoFit/>
          </a:bodyPr>
          <a:lstStyle/>
          <a:p>
            <a:pPr algn="just">
              <a:lnSpc>
                <a:spcPct val="150000"/>
              </a:lnSpc>
            </a:pPr>
            <a:r>
              <a:rPr lang="vi-VN" sz="4000"/>
              <a:t>Biểu đồ là cách biểu diễn dữ liệu một cách trực quan dưới dạng hình ảnh, giúp ta dễ dàng so sánh sự khác nhau, nhận thấy xu hướng thay đổi, đánh giá tỉ lệ giữa các thành phần của một dãy số liệu</a:t>
            </a:r>
            <a:r>
              <a:rPr lang="en-US" sz="4000">
                <a:latin typeface="Arial" panose="020B0604020202020204" pitchFamily="34" charset="0"/>
                <a:cs typeface="Arial" panose="020B0604020202020204" pitchFamily="34" charset="0"/>
              </a:rPr>
              <a:t>.</a:t>
            </a:r>
          </a:p>
        </p:txBody>
      </p:sp>
      <p:pic>
        <p:nvPicPr>
          <p:cNvPr id="2050" name="Picture 2" descr="Info ">
            <a:extLst>
              <a:ext uri="{FF2B5EF4-FFF2-40B4-BE49-F238E27FC236}">
                <a16:creationId xmlns:a16="http://schemas.microsoft.com/office/drawing/2014/main" xmlns="" id="{A8101E76-082C-236D-F8A9-7D0A93A50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89525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arch ">
            <a:extLst>
              <a:ext uri="{FF2B5EF4-FFF2-40B4-BE49-F238E27FC236}">
                <a16:creationId xmlns:a16="http://schemas.microsoft.com/office/drawing/2014/main" xmlns="" id="{AD571185-E69A-6220-2A34-847CB2A1A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200" y="870896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6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8F02195-7C44-9E0F-CBC4-7F679D0B5912}"/>
              </a:ext>
            </a:extLst>
          </p:cNvPr>
          <p:cNvSpPr/>
          <p:nvPr/>
        </p:nvSpPr>
        <p:spPr>
          <a:xfrm>
            <a:off x="1447800" y="495300"/>
            <a:ext cx="15392400" cy="990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Một số dạng biểu đồ phổ biến trong PMBT Excel </a:t>
            </a:r>
          </a:p>
        </p:txBody>
      </p:sp>
      <p:grpSp>
        <p:nvGrpSpPr>
          <p:cNvPr id="11" name="Group 10">
            <a:extLst>
              <a:ext uri="{FF2B5EF4-FFF2-40B4-BE49-F238E27FC236}">
                <a16:creationId xmlns:a16="http://schemas.microsoft.com/office/drawing/2014/main" xmlns="" id="{2D8A6CA5-9CB0-8368-786B-DE77DA2A4E06}"/>
              </a:ext>
            </a:extLst>
          </p:cNvPr>
          <p:cNvGrpSpPr/>
          <p:nvPr/>
        </p:nvGrpSpPr>
        <p:grpSpPr>
          <a:xfrm>
            <a:off x="914399" y="1514475"/>
            <a:ext cx="16278225" cy="5161793"/>
            <a:chOff x="914399" y="1932816"/>
            <a:chExt cx="16278225" cy="5161793"/>
          </a:xfrm>
        </p:grpSpPr>
        <p:pic>
          <p:nvPicPr>
            <p:cNvPr id="3" name="Picture 2" descr="A graph with lines and dots&#10;&#10;Description automatically generated">
              <a:extLst>
                <a:ext uri="{FF2B5EF4-FFF2-40B4-BE49-F238E27FC236}">
                  <a16:creationId xmlns:a16="http://schemas.microsoft.com/office/drawing/2014/main" xmlns="" id="{EEF463DC-5651-BD8C-16FE-85768079F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2080453"/>
              <a:ext cx="4419601" cy="4419601"/>
            </a:xfrm>
            <a:prstGeom prst="rect">
              <a:avLst/>
            </a:prstGeom>
          </p:spPr>
        </p:pic>
        <p:pic>
          <p:nvPicPr>
            <p:cNvPr id="4" name="Picture 3" descr="Biểu diễn dữ liệu sử dụng Biểu đồ Tròn (Pie Chart)">
              <a:extLst>
                <a:ext uri="{FF2B5EF4-FFF2-40B4-BE49-F238E27FC236}">
                  <a16:creationId xmlns:a16="http://schemas.microsoft.com/office/drawing/2014/main" xmlns="" id="{E960FB5E-760D-6492-7469-6D31EF09A4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786" y="1932816"/>
              <a:ext cx="4588828" cy="4125085"/>
            </a:xfrm>
            <a:prstGeom prst="rect">
              <a:avLst/>
            </a:prstGeom>
            <a:noFill/>
            <a:ln>
              <a:noFill/>
            </a:ln>
          </p:spPr>
        </p:pic>
        <p:pic>
          <p:nvPicPr>
            <p:cNvPr id="5" name="Picture 4" descr="A graph with arrows pointing to the top&#10;&#10;Description automatically generated">
              <a:extLst>
                <a:ext uri="{FF2B5EF4-FFF2-40B4-BE49-F238E27FC236}">
                  <a16:creationId xmlns:a16="http://schemas.microsoft.com/office/drawing/2014/main" xmlns="" id="{49D151AC-87AC-AFEE-7E63-F1BEC7B6C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3025" y="2080455"/>
              <a:ext cx="4419599" cy="4419599"/>
            </a:xfrm>
            <a:prstGeom prst="rect">
              <a:avLst/>
            </a:prstGeom>
          </p:spPr>
        </p:pic>
        <p:sp>
          <p:nvSpPr>
            <p:cNvPr id="6" name="TextBox 5">
              <a:extLst>
                <a:ext uri="{FF2B5EF4-FFF2-40B4-BE49-F238E27FC236}">
                  <a16:creationId xmlns:a16="http://schemas.microsoft.com/office/drawing/2014/main" xmlns="" id="{3288F581-0D7D-D4A9-D0B0-C7223B27038A}"/>
                </a:ext>
              </a:extLst>
            </p:cNvPr>
            <p:cNvSpPr txBox="1"/>
            <p:nvPr/>
          </p:nvSpPr>
          <p:spPr>
            <a:xfrm>
              <a:off x="13115925"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cột </a:t>
              </a:r>
            </a:p>
          </p:txBody>
        </p:sp>
        <p:sp>
          <p:nvSpPr>
            <p:cNvPr id="7" name="TextBox 6">
              <a:extLst>
                <a:ext uri="{FF2B5EF4-FFF2-40B4-BE49-F238E27FC236}">
                  <a16:creationId xmlns:a16="http://schemas.microsoft.com/office/drawing/2014/main" xmlns="" id="{9D0D4192-E50D-02F6-3FE9-576D75CBE4FA}"/>
                </a:ext>
              </a:extLst>
            </p:cNvPr>
            <p:cNvSpPr txBox="1"/>
            <p:nvPr/>
          </p:nvSpPr>
          <p:spPr>
            <a:xfrm>
              <a:off x="7353300" y="6500054"/>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tròn</a:t>
              </a:r>
            </a:p>
          </p:txBody>
        </p:sp>
        <p:sp>
          <p:nvSpPr>
            <p:cNvPr id="8" name="TextBox 7">
              <a:extLst>
                <a:ext uri="{FF2B5EF4-FFF2-40B4-BE49-F238E27FC236}">
                  <a16:creationId xmlns:a16="http://schemas.microsoft.com/office/drawing/2014/main" xmlns="" id="{A8C215C2-5FCD-FA02-C844-EC706E171A50}"/>
                </a:ext>
              </a:extLst>
            </p:cNvPr>
            <p:cNvSpPr txBox="1"/>
            <p:nvPr/>
          </p:nvSpPr>
          <p:spPr>
            <a:xfrm>
              <a:off x="1257300"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đường </a:t>
              </a:r>
            </a:p>
          </p:txBody>
        </p:sp>
      </p:grpSp>
      <p:sp>
        <p:nvSpPr>
          <p:cNvPr id="10" name="TextBox 9">
            <a:extLst>
              <a:ext uri="{FF2B5EF4-FFF2-40B4-BE49-F238E27FC236}">
                <a16:creationId xmlns:a16="http://schemas.microsoft.com/office/drawing/2014/main" xmlns="" id="{82417FEA-3526-90B5-BA74-8172237C710B}"/>
              </a:ext>
            </a:extLst>
          </p:cNvPr>
          <p:cNvSpPr txBox="1"/>
          <p:nvPr/>
        </p:nvSpPr>
        <p:spPr>
          <a:xfrm>
            <a:off x="12496800" y="6716825"/>
            <a:ext cx="5195887" cy="1621213"/>
          </a:xfrm>
          <a:prstGeom prst="rect">
            <a:avLst/>
          </a:prstGeom>
          <a:noFill/>
        </p:spPr>
        <p:txBody>
          <a:bodyPr wrap="square">
            <a:spAutoFit/>
          </a:bodyPr>
          <a:lstStyle/>
          <a:p>
            <a:pPr algn="just">
              <a:lnSpc>
                <a:spcPct val="150000"/>
              </a:lnSpc>
            </a:pPr>
            <a:r>
              <a:rPr lang="vi-VN" sz="3500"/>
              <a:t>Thích hợp khi so sánh dữ liệu nói chung </a:t>
            </a:r>
            <a:endParaRPr lang="en-US" sz="3500"/>
          </a:p>
        </p:txBody>
      </p:sp>
      <p:sp>
        <p:nvSpPr>
          <p:cNvPr id="12" name="TextBox 11">
            <a:extLst>
              <a:ext uri="{FF2B5EF4-FFF2-40B4-BE49-F238E27FC236}">
                <a16:creationId xmlns:a16="http://schemas.microsoft.com/office/drawing/2014/main" xmlns="" id="{56F477B4-9F4F-0F16-8839-10B6AB8B7434}"/>
              </a:ext>
            </a:extLst>
          </p:cNvPr>
          <p:cNvSpPr txBox="1"/>
          <p:nvPr/>
        </p:nvSpPr>
        <p:spPr>
          <a:xfrm>
            <a:off x="6622256" y="6716825"/>
            <a:ext cx="5195887" cy="2429127"/>
          </a:xfrm>
          <a:prstGeom prst="rect">
            <a:avLst/>
          </a:prstGeom>
          <a:noFill/>
        </p:spPr>
        <p:txBody>
          <a:bodyPr wrap="square">
            <a:spAutoFit/>
          </a:bodyPr>
          <a:lstStyle/>
          <a:p>
            <a:pPr algn="just">
              <a:lnSpc>
                <a:spcPct val="150000"/>
              </a:lnSpc>
            </a:pPr>
            <a:r>
              <a:rPr lang="vi-VN" sz="3500"/>
              <a:t>Biểu diễn tỉ lệ hoặc mức đóng góp của dữ liệu so với tổng thể </a:t>
            </a:r>
            <a:endParaRPr lang="en-US" sz="3500"/>
          </a:p>
        </p:txBody>
      </p:sp>
      <p:sp>
        <p:nvSpPr>
          <p:cNvPr id="13" name="TextBox 12">
            <a:extLst>
              <a:ext uri="{FF2B5EF4-FFF2-40B4-BE49-F238E27FC236}">
                <a16:creationId xmlns:a16="http://schemas.microsoft.com/office/drawing/2014/main" xmlns="" id="{50C4A9F0-0486-ADC7-688D-A2C47BA41D58}"/>
              </a:ext>
            </a:extLst>
          </p:cNvPr>
          <p:cNvSpPr txBox="1"/>
          <p:nvPr/>
        </p:nvSpPr>
        <p:spPr>
          <a:xfrm>
            <a:off x="526255" y="6716825"/>
            <a:ext cx="5195887" cy="3237040"/>
          </a:xfrm>
          <a:prstGeom prst="rect">
            <a:avLst/>
          </a:prstGeom>
          <a:noFill/>
        </p:spPr>
        <p:txBody>
          <a:bodyPr wrap="square">
            <a:spAutoFit/>
          </a:bodyPr>
          <a:lstStyle/>
          <a:p>
            <a:pPr algn="just">
              <a:lnSpc>
                <a:spcPct val="150000"/>
              </a:lnSpc>
            </a:pPr>
            <a:r>
              <a:rPr lang="vi-VN" sz="3500"/>
              <a:t>Dữ liệu thay đổi theo thời gian và để xác định xu hướng tăng hay giảm của dữ liệu </a:t>
            </a:r>
            <a:endParaRPr lang="en-US" sz="3500"/>
          </a:p>
        </p:txBody>
      </p:sp>
    </p:spTree>
    <p:extLst>
      <p:ext uri="{BB962C8B-B14F-4D97-AF65-F5344CB8AC3E}">
        <p14:creationId xmlns:p14="http://schemas.microsoft.com/office/powerpoint/2010/main" val="20125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75B2C1-A4E2-0A52-F7B4-AEF1254BA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9" y="266700"/>
            <a:ext cx="14097000" cy="7048500"/>
          </a:xfrm>
          <a:prstGeom prst="rect">
            <a:avLst/>
          </a:prstGeom>
          <a:effectLst>
            <a:softEdge rad="317500"/>
          </a:effectLst>
        </p:spPr>
      </p:pic>
      <p:sp>
        <p:nvSpPr>
          <p:cNvPr id="6" name="TextBox 5">
            <a:extLst>
              <a:ext uri="{FF2B5EF4-FFF2-40B4-BE49-F238E27FC236}">
                <a16:creationId xmlns:a16="http://schemas.microsoft.com/office/drawing/2014/main" xmlns="" id="{23BFDFF7-0AC4-83C6-7096-2C98BABFBCE9}"/>
              </a:ext>
            </a:extLst>
          </p:cNvPr>
          <p:cNvSpPr txBox="1"/>
          <p:nvPr/>
        </p:nvSpPr>
        <p:spPr>
          <a:xfrm>
            <a:off x="1176337" y="7200900"/>
            <a:ext cx="15935325" cy="2041456"/>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Lựa chọn một dạng biểu đồ hợp lí sẽ tạo nên hiệu quả tốt trong việc trực quan hóa dữ liệu. </a:t>
            </a:r>
          </a:p>
        </p:txBody>
      </p:sp>
      <p:cxnSp>
        <p:nvCxnSpPr>
          <p:cNvPr id="8" name="Straight Connector 7">
            <a:extLst>
              <a:ext uri="{FF2B5EF4-FFF2-40B4-BE49-F238E27FC236}">
                <a16:creationId xmlns:a16="http://schemas.microsoft.com/office/drawing/2014/main" xmlns="" id="{303A1BE4-DB4B-FBD3-036C-376CAAAA45B1}"/>
              </a:ext>
            </a:extLst>
          </p:cNvPr>
          <p:cNvCxnSpPr/>
          <p:nvPr/>
        </p:nvCxnSpPr>
        <p:spPr>
          <a:xfrm>
            <a:off x="838200" y="-114300"/>
            <a:ext cx="0" cy="50292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CBC746C-4036-8C18-602B-95B3665E8282}"/>
              </a:ext>
            </a:extLst>
          </p:cNvPr>
          <p:cNvCxnSpPr>
            <a:cxnSpLocks/>
          </p:cNvCxnSpPr>
          <p:nvPr/>
        </p:nvCxnSpPr>
        <p:spPr>
          <a:xfrm flipV="1">
            <a:off x="17540287" y="7200900"/>
            <a:ext cx="0" cy="34290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2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F7CD349-A6DF-03DB-EBDB-D536A41A5453}"/>
              </a:ext>
            </a:extLst>
          </p:cNvPr>
          <p:cNvSpPr/>
          <p:nvPr/>
        </p:nvSpPr>
        <p:spPr>
          <a:xfrm>
            <a:off x="-304800" y="-647700"/>
            <a:ext cx="8382000" cy="11049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49EBFC31-DE22-C36D-DE15-F38E5343A9CA}"/>
              </a:ext>
            </a:extLst>
          </p:cNvPr>
          <p:cNvGrpSpPr/>
          <p:nvPr/>
        </p:nvGrpSpPr>
        <p:grpSpPr>
          <a:xfrm>
            <a:off x="3867150" y="-836680"/>
            <a:ext cx="10553700" cy="2265433"/>
            <a:chOff x="3867150" y="-552034"/>
            <a:chExt cx="10553700" cy="2265433"/>
          </a:xfrm>
        </p:grpSpPr>
        <p:sp>
          <p:nvSpPr>
            <p:cNvPr id="11" name="Rectangle 10">
              <a:extLst>
                <a:ext uri="{FF2B5EF4-FFF2-40B4-BE49-F238E27FC236}">
                  <a16:creationId xmlns:a16="http://schemas.microsoft.com/office/drawing/2014/main" xmlns="" id="{B89993DE-7E2A-9A41-FDD2-FA06C21235A9}"/>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0984B70-F2CD-0B36-F5B6-9781FF7FDBC9}"/>
                </a:ext>
              </a:extLst>
            </p:cNvPr>
            <p:cNvSpPr txBox="1"/>
            <p:nvPr/>
          </p:nvSpPr>
          <p:spPr>
            <a:xfrm>
              <a:off x="4533900" y="547344"/>
              <a:ext cx="9220200" cy="784830"/>
            </a:xfrm>
            <a:prstGeom prst="rect">
              <a:avLst/>
            </a:prstGeom>
            <a:noFill/>
          </p:spPr>
          <p:txBody>
            <a:bodyPr wrap="square" rtlCol="0">
              <a:spAutoFit/>
            </a:bodyPr>
            <a:lstStyle/>
            <a:p>
              <a:pPr algn="ctr"/>
              <a:r>
                <a:rPr lang="en-US" sz="4500" b="1">
                  <a:solidFill>
                    <a:schemeClr val="bg1"/>
                  </a:solidFill>
                  <a:latin typeface="Arial" panose="020B0604020202020204" pitchFamily="34" charset="0"/>
                  <a:cs typeface="Arial" panose="020B0604020202020204" pitchFamily="34" charset="0"/>
                </a:rPr>
                <a:t>2. Tính tự động của biểu đồ </a:t>
              </a:r>
            </a:p>
          </p:txBody>
        </p:sp>
      </p:grpSp>
      <p:grpSp>
        <p:nvGrpSpPr>
          <p:cNvPr id="9" name="Group 8">
            <a:extLst>
              <a:ext uri="{FF2B5EF4-FFF2-40B4-BE49-F238E27FC236}">
                <a16:creationId xmlns:a16="http://schemas.microsoft.com/office/drawing/2014/main" xmlns="" id="{39510ADD-F77A-E5F3-5735-ED580C5F43CB}"/>
              </a:ext>
            </a:extLst>
          </p:cNvPr>
          <p:cNvGrpSpPr/>
          <p:nvPr/>
        </p:nvGrpSpPr>
        <p:grpSpPr>
          <a:xfrm>
            <a:off x="381000" y="2339151"/>
            <a:ext cx="6738937" cy="1335345"/>
            <a:chOff x="304800" y="1745783"/>
            <a:chExt cx="6738937" cy="1335345"/>
          </a:xfrm>
        </p:grpSpPr>
        <p:sp>
          <p:nvSpPr>
            <p:cNvPr id="2" name="TextBox 1">
              <a:extLst>
                <a:ext uri="{FF2B5EF4-FFF2-40B4-BE49-F238E27FC236}">
                  <a16:creationId xmlns:a16="http://schemas.microsoft.com/office/drawing/2014/main" xmlns="" id="{CEA3AB9F-4695-E198-44DB-DC8F2DEB3286}"/>
                </a:ext>
              </a:extLst>
            </p:cNvPr>
            <p:cNvSpPr txBox="1"/>
            <p:nvPr/>
          </p:nvSpPr>
          <p:spPr>
            <a:xfrm>
              <a:off x="1633537" y="2373242"/>
              <a:ext cx="54102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xmlns="" id="{27BF9E7D-0BFF-9C98-68ED-BAB5B96AF869}"/>
                </a:ext>
              </a:extLst>
            </p:cNvPr>
            <p:cNvSpPr/>
            <p:nvPr/>
          </p:nvSpPr>
          <p:spPr>
            <a:xfrm>
              <a:off x="304800" y="1745783"/>
              <a:ext cx="1295400" cy="1254919"/>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xmlns="" id="{BE98B00D-A7E2-4F73-6506-66DBABED62A2}"/>
              </a:ext>
            </a:extLst>
          </p:cNvPr>
          <p:cNvSpPr txBox="1"/>
          <p:nvPr/>
        </p:nvSpPr>
        <p:spPr>
          <a:xfrm>
            <a:off x="381000" y="3765416"/>
            <a:ext cx="7198519" cy="4988866"/>
          </a:xfrm>
          <a:prstGeom prst="rect">
            <a:avLst/>
          </a:prstGeom>
          <a:noFill/>
        </p:spPr>
        <p:txBody>
          <a:bodyPr wrap="square">
            <a:spAutoFit/>
          </a:bodyPr>
          <a:lstStyle/>
          <a:p>
            <a:pPr algn="just">
              <a:lnSpc>
                <a:spcPct val="150000"/>
              </a:lnSpc>
            </a:pPr>
            <a:r>
              <a:rPr lang="vi-VN" sz="3600"/>
              <a:t>Tạo bảng số liệu Thành tích SEA Games 31 như trong </a:t>
            </a:r>
            <a:r>
              <a:rPr lang="vi-VN" sz="3600" i="1"/>
              <a:t>Hình 2</a:t>
            </a:r>
            <a:r>
              <a:rPr lang="vi-VN" sz="3600"/>
              <a:t>. Tiếp đến, chọn toàn bộ bảng (khối ô </a:t>
            </a:r>
            <a:r>
              <a:rPr lang="vi-VN" sz="3600" b="1"/>
              <a:t>A2:C7</a:t>
            </a:r>
            <a:r>
              <a:rPr lang="vi-VN" sz="3600"/>
              <a:t>) rồi nhấn tổ hợp phím </a:t>
            </a:r>
            <a:r>
              <a:rPr lang="vi-VN" sz="3600" b="1"/>
              <a:t>Alt+F1 </a:t>
            </a:r>
            <a:r>
              <a:rPr lang="vi-VN" sz="3600"/>
              <a:t>để thu được biểu đồ cột tương tự như trong </a:t>
            </a:r>
            <a:r>
              <a:rPr lang="vi-VN" sz="3600" i="1"/>
              <a:t>Hình 3</a:t>
            </a:r>
            <a:r>
              <a:rPr lang="vi-VN" sz="3600"/>
              <a:t>.</a:t>
            </a:r>
            <a:endParaRPr lang="en-US" sz="3600"/>
          </a:p>
        </p:txBody>
      </p:sp>
      <p:pic>
        <p:nvPicPr>
          <p:cNvPr id="21" name="Picture 20">
            <a:extLst>
              <a:ext uri="{FF2B5EF4-FFF2-40B4-BE49-F238E27FC236}">
                <a16:creationId xmlns:a16="http://schemas.microsoft.com/office/drawing/2014/main" xmlns="" id="{C66C3FCE-E365-30BC-704B-13D68032303F}"/>
              </a:ext>
            </a:extLst>
          </p:cNvPr>
          <p:cNvPicPr>
            <a:picLocks noChangeAspect="1"/>
          </p:cNvPicPr>
          <p:nvPr/>
        </p:nvPicPr>
        <p:blipFill>
          <a:blip r:embed="rId4"/>
          <a:stretch>
            <a:fillRect/>
          </a:stretch>
        </p:blipFill>
        <p:spPr>
          <a:xfrm>
            <a:off x="9048750" y="1568743"/>
            <a:ext cx="8001000" cy="8222957"/>
          </a:xfrm>
          <a:prstGeom prst="rect">
            <a:avLst/>
          </a:prstGeom>
        </p:spPr>
      </p:pic>
    </p:spTree>
    <p:extLst>
      <p:ext uri="{BB962C8B-B14F-4D97-AF65-F5344CB8AC3E}">
        <p14:creationId xmlns:p14="http://schemas.microsoft.com/office/powerpoint/2010/main" val="3073659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70D1C57-A7A9-5145-A250-4B0C3261C7E5}"/>
              </a:ext>
            </a:extLst>
          </p:cNvPr>
          <p:cNvPicPr>
            <a:picLocks noChangeAspect="1"/>
          </p:cNvPicPr>
          <p:nvPr/>
        </p:nvPicPr>
        <p:blipFill rotWithShape="1">
          <a:blip r:embed="rId2"/>
          <a:srcRect t="6234"/>
          <a:stretch/>
        </p:blipFill>
        <p:spPr>
          <a:xfrm>
            <a:off x="1539140" y="293800"/>
            <a:ext cx="15209720" cy="6268651"/>
          </a:xfrm>
          <a:prstGeom prst="rect">
            <a:avLst/>
          </a:prstGeom>
        </p:spPr>
      </p:pic>
      <p:sp>
        <p:nvSpPr>
          <p:cNvPr id="6" name="Freeform 4">
            <a:extLst>
              <a:ext uri="{FF2B5EF4-FFF2-40B4-BE49-F238E27FC236}">
                <a16:creationId xmlns:a16="http://schemas.microsoft.com/office/drawing/2014/main" xmlns="" id="{9E730C23-E9B0-9793-851F-20AE1CD8B580}"/>
              </a:ext>
            </a:extLst>
          </p:cNvPr>
          <p:cNvSpPr/>
          <p:nvPr/>
        </p:nvSpPr>
        <p:spPr>
          <a:xfrm>
            <a:off x="0" y="7138877"/>
            <a:ext cx="3982535" cy="3178787"/>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15">
            <a:extLst>
              <a:ext uri="{FF2B5EF4-FFF2-40B4-BE49-F238E27FC236}">
                <a16:creationId xmlns:a16="http://schemas.microsoft.com/office/drawing/2014/main" xmlns="" id="{D1338D70-D394-2976-A5D9-9730F085266C}"/>
              </a:ext>
            </a:extLst>
          </p:cNvPr>
          <p:cNvSpPr/>
          <p:nvPr/>
        </p:nvSpPr>
        <p:spPr>
          <a:xfrm rot="3568955">
            <a:off x="16462488" y="-116475"/>
            <a:ext cx="572742" cy="26695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xmlns="" id="{E51315E4-9C03-CF57-2984-F98EA51B54A3}"/>
              </a:ext>
            </a:extLst>
          </p:cNvPr>
          <p:cNvGrpSpPr/>
          <p:nvPr/>
        </p:nvGrpSpPr>
        <p:grpSpPr>
          <a:xfrm>
            <a:off x="4572000" y="7174846"/>
            <a:ext cx="12862660" cy="2495876"/>
            <a:chOff x="4876800" y="7174846"/>
            <a:chExt cx="12862660" cy="2495876"/>
          </a:xfrm>
        </p:grpSpPr>
        <p:sp>
          <p:nvSpPr>
            <p:cNvPr id="9" name="TextBox 8">
              <a:extLst>
                <a:ext uri="{FF2B5EF4-FFF2-40B4-BE49-F238E27FC236}">
                  <a16:creationId xmlns:a16="http://schemas.microsoft.com/office/drawing/2014/main" xmlns="" id="{4EEE1B7C-A6C8-B77E-4354-70CD21E99449}"/>
                </a:ext>
              </a:extLst>
            </p:cNvPr>
            <p:cNvSpPr txBox="1"/>
            <p:nvPr/>
          </p:nvSpPr>
          <p:spPr>
            <a:xfrm>
              <a:off x="6781800" y="7174846"/>
              <a:ext cx="10957660" cy="2495876"/>
            </a:xfrm>
            <a:prstGeom prst="rect">
              <a:avLst/>
            </a:prstGeom>
            <a:noFill/>
          </p:spPr>
          <p:txBody>
            <a:bodyPr wrap="square">
              <a:spAutoFit/>
            </a:bodyPr>
            <a:lstStyle/>
            <a:p>
              <a:pPr algn="just">
                <a:lnSpc>
                  <a:spcPct val="150000"/>
                </a:lnSpc>
              </a:pPr>
              <a:r>
                <a:rPr lang="vi-VN" sz="3600"/>
                <a:t>Thay đổi các giá trị trong các cột HCV, Tổng của bảng số liệu và quan sát những thay đổi tương ứng với biểu đồ vừa tạo ra. Em có nhận xét gì?</a:t>
              </a:r>
              <a:endParaRPr lang="en-US" sz="3600"/>
            </a:p>
          </p:txBody>
        </p:sp>
        <p:sp>
          <p:nvSpPr>
            <p:cNvPr id="10" name="Freeform 5">
              <a:extLst>
                <a:ext uri="{FF2B5EF4-FFF2-40B4-BE49-F238E27FC236}">
                  <a16:creationId xmlns:a16="http://schemas.microsoft.com/office/drawing/2014/main" xmlns="" id="{7865BC16-9DAE-D8A7-201B-249E19B65C44}"/>
                </a:ext>
              </a:extLst>
            </p:cNvPr>
            <p:cNvSpPr/>
            <p:nvPr/>
          </p:nvSpPr>
          <p:spPr>
            <a:xfrm>
              <a:off x="4876800" y="7734300"/>
              <a:ext cx="1631622" cy="163162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spTree>
    <p:extLst>
      <p:ext uri="{BB962C8B-B14F-4D97-AF65-F5344CB8AC3E}">
        <p14:creationId xmlns:p14="http://schemas.microsoft.com/office/powerpoint/2010/main" val="1196158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E6E6E743-0C49-CD29-B2A6-19597F2F5A0F}"/>
              </a:ext>
            </a:extLst>
          </p:cNvPr>
          <p:cNvGraphicFramePr>
            <a:graphicFrameLocks noGrp="1"/>
          </p:cNvGraphicFramePr>
          <p:nvPr>
            <p:extLst>
              <p:ext uri="{D42A27DB-BD31-4B8C-83A1-F6EECF244321}">
                <p14:modId xmlns:p14="http://schemas.microsoft.com/office/powerpoint/2010/main" val="464905177"/>
              </p:ext>
            </p:extLst>
          </p:nvPr>
        </p:nvGraphicFramePr>
        <p:xfrm>
          <a:off x="457200" y="2552104"/>
          <a:ext cx="7848600" cy="5182792"/>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xmlns="" val="3717351850"/>
                    </a:ext>
                  </a:extLst>
                </a:gridCol>
                <a:gridCol w="2616200">
                  <a:extLst>
                    <a:ext uri="{9D8B030D-6E8A-4147-A177-3AD203B41FA5}">
                      <a16:colId xmlns:a16="http://schemas.microsoft.com/office/drawing/2014/main" xmlns="" val="2428099411"/>
                    </a:ext>
                  </a:extLst>
                </a:gridCol>
                <a:gridCol w="2616200">
                  <a:extLst>
                    <a:ext uri="{9D8B030D-6E8A-4147-A177-3AD203B41FA5}">
                      <a16:colId xmlns:a16="http://schemas.microsoft.com/office/drawing/2014/main" xmlns="" val="1163590328"/>
                    </a:ext>
                  </a:extLst>
                </a:gridCol>
              </a:tblGrid>
              <a:tr h="520273">
                <a:tc gridSpan="3">
                  <a:txBody>
                    <a:bodyPr/>
                    <a:lstStyle/>
                    <a:p>
                      <a:pPr algn="ctr"/>
                      <a:r>
                        <a:rPr lang="en-US" sz="3500" b="0">
                          <a:solidFill>
                            <a:schemeClr val="tx1"/>
                          </a:solidFill>
                          <a:latin typeface="Arial" panose="020B0604020202020204" pitchFamily="34" charset="0"/>
                          <a:cs typeface="Arial" panose="020B0604020202020204" pitchFamily="34" charset="0"/>
                        </a:rPr>
                        <a:t>BẢNG THÀNH TÍCH SEA GAME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469709"/>
                  </a:ext>
                </a:extLst>
              </a:tr>
              <a:tr h="748894">
                <a:tc>
                  <a:txBody>
                    <a:bodyPr/>
                    <a:lstStyle/>
                    <a:p>
                      <a:r>
                        <a:rPr lang="en-US" sz="3500" b="0">
                          <a:latin typeface="Arial" panose="020B0604020202020204" pitchFamily="34" charset="0"/>
                          <a:cs typeface="Arial" panose="020B0604020202020204" pitchFamily="34" charset="0"/>
                        </a:rPr>
                        <a:t>Quốc gia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500" b="0">
                          <a:latin typeface="Arial" panose="020B0604020202020204" pitchFamily="34" charset="0"/>
                          <a:cs typeface="Arial" panose="020B0604020202020204" pitchFamily="34" charset="0"/>
                        </a:rPr>
                        <a:t>HCV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500" b="0">
                          <a:latin typeface="Arial" panose="020B0604020202020204" pitchFamily="34" charset="0"/>
                          <a:cs typeface="Arial" panose="020B0604020202020204" pitchFamily="34" charset="0"/>
                        </a:rPr>
                        <a:t>Tổng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9865546"/>
                  </a:ext>
                </a:extLst>
              </a:tr>
              <a:tr h="748894">
                <a:tc>
                  <a:txBody>
                    <a:bodyPr/>
                    <a:lstStyle/>
                    <a:p>
                      <a:r>
                        <a:rPr lang="en-US" sz="3500">
                          <a:latin typeface="Arial" panose="020B0604020202020204" pitchFamily="34" charset="0"/>
                          <a:cs typeface="Arial" panose="020B0604020202020204" pitchFamily="34"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8732326"/>
                  </a:ext>
                </a:extLst>
              </a:tr>
              <a:tr h="813482">
                <a:tc>
                  <a:txBody>
                    <a:bodyPr/>
                    <a:lstStyle/>
                    <a:p>
                      <a:r>
                        <a:rPr lang="en-US" sz="3500">
                          <a:latin typeface="Arial" panose="020B0604020202020204" pitchFamily="34" charset="0"/>
                          <a:cs typeface="Arial" panose="020B0604020202020204" pitchFamily="34" charset="0"/>
                        </a:rPr>
                        <a:t>Philippines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1536916"/>
                  </a:ext>
                </a:extLst>
              </a:tr>
              <a:tr h="748894">
                <a:tc>
                  <a:txBody>
                    <a:bodyPr/>
                    <a:lstStyle/>
                    <a:p>
                      <a:r>
                        <a:rPr lang="en-US" sz="3500">
                          <a:latin typeface="Arial" panose="020B0604020202020204" pitchFamily="34" charset="0"/>
                          <a:cs typeface="Arial" panose="020B0604020202020204" pitchFamily="34" charset="0"/>
                        </a:rPr>
                        <a:t>Singapore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465473"/>
                  </a:ext>
                </a:extLst>
              </a:tr>
              <a:tr h="748894">
                <a:tc>
                  <a:txBody>
                    <a:bodyPr/>
                    <a:lstStyle/>
                    <a:p>
                      <a:r>
                        <a:rPr lang="en-US" sz="3500">
                          <a:latin typeface="Arial" panose="020B0604020202020204" pitchFamily="34" charset="0"/>
                          <a:cs typeface="Arial" panose="020B0604020202020204" pitchFamily="34" charset="0"/>
                        </a:rPr>
                        <a:t>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332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2426858"/>
                  </a:ext>
                </a:extLst>
              </a:tr>
              <a:tr h="748894">
                <a:tc>
                  <a:txBody>
                    <a:bodyPr/>
                    <a:lstStyle/>
                    <a:p>
                      <a:r>
                        <a:rPr lang="en-US" sz="3500">
                          <a:latin typeface="Arial" panose="020B0604020202020204" pitchFamily="34" charset="0"/>
                          <a:cs typeface="Arial" panose="020B0604020202020204" pitchFamily="34" charset="0"/>
                        </a:rPr>
                        <a:t>Vietnam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3500">
                          <a:latin typeface="Arial" panose="020B0604020202020204" pitchFamily="34" charset="0"/>
                          <a:cs typeface="Arial" panose="020B0604020202020204" pitchFamily="34" charset="0"/>
                        </a:rPr>
                        <a:t>446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42876701"/>
                  </a:ext>
                </a:extLst>
              </a:tr>
            </a:tbl>
          </a:graphicData>
        </a:graphic>
      </p:graphicFrame>
      <p:pic>
        <p:nvPicPr>
          <p:cNvPr id="4" name="Picture 3">
            <a:extLst>
              <a:ext uri="{FF2B5EF4-FFF2-40B4-BE49-F238E27FC236}">
                <a16:creationId xmlns:a16="http://schemas.microsoft.com/office/drawing/2014/main" xmlns="" id="{7C7BF4F1-864F-93DF-23C5-420C3F2B4449}"/>
              </a:ext>
            </a:extLst>
          </p:cNvPr>
          <p:cNvPicPr>
            <a:picLocks noChangeAspect="1"/>
          </p:cNvPicPr>
          <p:nvPr/>
        </p:nvPicPr>
        <p:blipFill>
          <a:blip r:embed="rId2"/>
          <a:stretch>
            <a:fillRect/>
          </a:stretch>
        </p:blipFill>
        <p:spPr>
          <a:xfrm>
            <a:off x="9786937" y="71625"/>
            <a:ext cx="7620000" cy="4427618"/>
          </a:xfrm>
          <a:prstGeom prst="rect">
            <a:avLst/>
          </a:prstGeom>
        </p:spPr>
      </p:pic>
      <p:grpSp>
        <p:nvGrpSpPr>
          <p:cNvPr id="12" name="Group 11">
            <a:extLst>
              <a:ext uri="{FF2B5EF4-FFF2-40B4-BE49-F238E27FC236}">
                <a16:creationId xmlns:a16="http://schemas.microsoft.com/office/drawing/2014/main" xmlns="" id="{A59ACDF4-69D2-C7DC-5B7E-CB2C9D49FACA}"/>
              </a:ext>
            </a:extLst>
          </p:cNvPr>
          <p:cNvGrpSpPr/>
          <p:nvPr/>
        </p:nvGrpSpPr>
        <p:grpSpPr>
          <a:xfrm>
            <a:off x="3409950" y="876300"/>
            <a:ext cx="6415087" cy="1675804"/>
            <a:chOff x="3352800" y="876300"/>
            <a:chExt cx="6415087" cy="1675804"/>
          </a:xfrm>
        </p:grpSpPr>
        <p:sp>
          <p:nvSpPr>
            <p:cNvPr id="8" name="Rectangle 7">
              <a:extLst>
                <a:ext uri="{FF2B5EF4-FFF2-40B4-BE49-F238E27FC236}">
                  <a16:creationId xmlns:a16="http://schemas.microsoft.com/office/drawing/2014/main" xmlns="" id="{AB2E9B98-30C9-42D8-3E8B-0248EFF6EE19}"/>
                </a:ext>
              </a:extLst>
            </p:cNvPr>
            <p:cNvSpPr/>
            <p:nvPr/>
          </p:nvSpPr>
          <p:spPr>
            <a:xfrm>
              <a:off x="3352800" y="876300"/>
              <a:ext cx="4953000" cy="1023341"/>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Arial" panose="020B0604020202020204" pitchFamily="34" charset="0"/>
                  <a:cs typeface="Arial" panose="020B0604020202020204" pitchFamily="34" charset="0"/>
                </a:rPr>
                <a:t>Chọn khối </a:t>
              </a:r>
              <a:r>
                <a:rPr lang="en-US" sz="3200">
                  <a:solidFill>
                    <a:srgbClr val="002060"/>
                  </a:solidFill>
                  <a:latin typeface="Arial" panose="020B0604020202020204" pitchFamily="34" charset="0"/>
                  <a:cs typeface="Arial" panose="020B0604020202020204" pitchFamily="34" charset="0"/>
                  <a:sym typeface="Wingdings" panose="05000000000000000000" pitchFamily="2" charset="2"/>
                </a:rPr>
                <a:t> Ctrl +F1</a:t>
              </a:r>
              <a:endParaRPr lang="en-US" sz="320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9AC8858D-FE2A-3BB7-5B58-DF969630F865}"/>
                </a:ext>
              </a:extLst>
            </p:cNvPr>
            <p:cNvCxnSpPr/>
            <p:nvPr/>
          </p:nvCxnSpPr>
          <p:spPr>
            <a:xfrm>
              <a:off x="7239000" y="1899641"/>
              <a:ext cx="0" cy="65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xmlns="" id="{1139C4E6-1B4B-B772-D3C0-E6809E6F7CF8}"/>
                </a:ext>
              </a:extLst>
            </p:cNvPr>
            <p:cNvSpPr/>
            <p:nvPr/>
          </p:nvSpPr>
          <p:spPr>
            <a:xfrm>
              <a:off x="8296275" y="1387970"/>
              <a:ext cx="1471612" cy="636721"/>
            </a:xfrm>
            <a:custGeom>
              <a:avLst/>
              <a:gdLst>
                <a:gd name="connsiteX0" fmla="*/ 0 w 1471612"/>
                <a:gd name="connsiteY0" fmla="*/ 36646 h 636721"/>
                <a:gd name="connsiteX1" fmla="*/ 571500 w 1471612"/>
                <a:gd name="connsiteY1" fmla="*/ 65221 h 636721"/>
                <a:gd name="connsiteX2" fmla="*/ 1471612 w 1471612"/>
                <a:gd name="connsiteY2" fmla="*/ 636721 h 636721"/>
              </a:gdLst>
              <a:ahLst/>
              <a:cxnLst>
                <a:cxn ang="0">
                  <a:pos x="connsiteX0" y="connsiteY0"/>
                </a:cxn>
                <a:cxn ang="0">
                  <a:pos x="connsiteX1" y="connsiteY1"/>
                </a:cxn>
                <a:cxn ang="0">
                  <a:pos x="connsiteX2" y="connsiteY2"/>
                </a:cxn>
              </a:cxnLst>
              <a:rect l="l" t="t" r="r" b="b"/>
              <a:pathLst>
                <a:path w="1471612" h="636721">
                  <a:moveTo>
                    <a:pt x="0" y="36646"/>
                  </a:moveTo>
                  <a:cubicBezTo>
                    <a:pt x="163115" y="927"/>
                    <a:pt x="326231" y="-34791"/>
                    <a:pt x="571500" y="65221"/>
                  </a:cubicBezTo>
                  <a:cubicBezTo>
                    <a:pt x="816769" y="165233"/>
                    <a:pt x="1144190" y="400977"/>
                    <a:pt x="1471612" y="636721"/>
                  </a:cubicBezTo>
                </a:path>
              </a:pathLst>
            </a:custGeom>
            <a:noFill/>
            <a:ln w="3810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32DED96E-3576-3732-B6FC-284F768CB931}"/>
              </a:ext>
            </a:extLst>
          </p:cNvPr>
          <p:cNvPicPr>
            <a:picLocks noChangeAspect="1"/>
          </p:cNvPicPr>
          <p:nvPr/>
        </p:nvPicPr>
        <p:blipFill>
          <a:blip r:embed="rId3"/>
          <a:stretch>
            <a:fillRect/>
          </a:stretch>
        </p:blipFill>
        <p:spPr>
          <a:xfrm>
            <a:off x="10233739" y="5974022"/>
            <a:ext cx="7269322" cy="4241353"/>
          </a:xfrm>
          <a:prstGeom prst="rect">
            <a:avLst/>
          </a:prstGeom>
        </p:spPr>
      </p:pic>
      <p:cxnSp>
        <p:nvCxnSpPr>
          <p:cNvPr id="14" name="Straight Connector 13">
            <a:extLst>
              <a:ext uri="{FF2B5EF4-FFF2-40B4-BE49-F238E27FC236}">
                <a16:creationId xmlns:a16="http://schemas.microsoft.com/office/drawing/2014/main" xmlns="" id="{4B399E9D-56CC-D0B8-6958-61C525FEF85F}"/>
              </a:ext>
            </a:extLst>
          </p:cNvPr>
          <p:cNvCxnSpPr>
            <a:cxnSpLocks/>
          </p:cNvCxnSpPr>
          <p:nvPr/>
        </p:nvCxnSpPr>
        <p:spPr>
          <a:xfrm>
            <a:off x="13868400" y="4303257"/>
            <a:ext cx="0" cy="1830843"/>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18CD4EEC-3500-80AE-2DD2-765CCB46D9C7}"/>
              </a:ext>
            </a:extLst>
          </p:cNvPr>
          <p:cNvSpPr/>
          <p:nvPr/>
        </p:nvSpPr>
        <p:spPr>
          <a:xfrm>
            <a:off x="11353800" y="4631829"/>
            <a:ext cx="4953000" cy="1023341"/>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Arial" panose="020B0604020202020204" pitchFamily="34" charset="0"/>
                <a:cs typeface="Arial" panose="020B0604020202020204" pitchFamily="34" charset="0"/>
              </a:rPr>
              <a:t>Thay đổi dữ liệu </a:t>
            </a:r>
          </a:p>
        </p:txBody>
      </p:sp>
      <p:sp>
        <p:nvSpPr>
          <p:cNvPr id="18" name="TextBox 17">
            <a:extLst>
              <a:ext uri="{FF2B5EF4-FFF2-40B4-BE49-F238E27FC236}">
                <a16:creationId xmlns:a16="http://schemas.microsoft.com/office/drawing/2014/main" xmlns="" id="{CC2F9E93-A4D0-AA1C-ABCE-ACB3C225C64E}"/>
              </a:ext>
            </a:extLst>
          </p:cNvPr>
          <p:cNvSpPr txBox="1"/>
          <p:nvPr/>
        </p:nvSpPr>
        <p:spPr>
          <a:xfrm>
            <a:off x="1524000" y="8033416"/>
            <a:ext cx="57150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Bảng số liệu </a:t>
            </a:r>
          </a:p>
        </p:txBody>
      </p:sp>
      <p:sp>
        <p:nvSpPr>
          <p:cNvPr id="19" name="Freeform 23">
            <a:extLst>
              <a:ext uri="{FF2B5EF4-FFF2-40B4-BE49-F238E27FC236}">
                <a16:creationId xmlns:a16="http://schemas.microsoft.com/office/drawing/2014/main" xmlns="" id="{76FD2F0F-944D-F91B-7ED8-D1199482B27A}"/>
              </a:ext>
            </a:extLst>
          </p:cNvPr>
          <p:cNvSpPr/>
          <p:nvPr/>
        </p:nvSpPr>
        <p:spPr>
          <a:xfrm rot="1738994">
            <a:off x="301299" y="8525734"/>
            <a:ext cx="1150003" cy="1540845"/>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15">
            <a:extLst>
              <a:ext uri="{FF2B5EF4-FFF2-40B4-BE49-F238E27FC236}">
                <a16:creationId xmlns:a16="http://schemas.microsoft.com/office/drawing/2014/main" xmlns="" id="{0A1AEAA1-EB3E-8DE2-DF65-77D9A27CC842}"/>
              </a:ext>
            </a:extLst>
          </p:cNvPr>
          <p:cNvSpPr/>
          <p:nvPr/>
        </p:nvSpPr>
        <p:spPr>
          <a:xfrm rot="17487085">
            <a:off x="1067269" y="179574"/>
            <a:ext cx="346321" cy="1614206"/>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17424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63BD8255-CC49-CE00-2CE3-CA53562FCC11}"/>
              </a:ext>
            </a:extLst>
          </p:cNvPr>
          <p:cNvGrpSpPr/>
          <p:nvPr/>
        </p:nvGrpSpPr>
        <p:grpSpPr>
          <a:xfrm>
            <a:off x="1219200" y="723900"/>
            <a:ext cx="8653463" cy="9058275"/>
            <a:chOff x="1176337" y="940026"/>
            <a:chExt cx="8653463" cy="9058275"/>
          </a:xfrm>
        </p:grpSpPr>
        <p:grpSp>
          <p:nvGrpSpPr>
            <p:cNvPr id="10" name="Group 9">
              <a:extLst>
                <a:ext uri="{FF2B5EF4-FFF2-40B4-BE49-F238E27FC236}">
                  <a16:creationId xmlns:a16="http://schemas.microsoft.com/office/drawing/2014/main" xmlns="" id="{3F4BCDDD-26BD-F12F-9A54-65641DAB2543}"/>
                </a:ext>
              </a:extLst>
            </p:cNvPr>
            <p:cNvGrpSpPr/>
            <p:nvPr/>
          </p:nvGrpSpPr>
          <p:grpSpPr>
            <a:xfrm>
              <a:off x="1219200" y="1562100"/>
              <a:ext cx="8610600" cy="8436201"/>
              <a:chOff x="1219200" y="1714500"/>
              <a:chExt cx="8610600" cy="8436201"/>
            </a:xfrm>
          </p:grpSpPr>
          <p:sp>
            <p:nvSpPr>
              <p:cNvPr id="3" name="Rectangle 2">
                <a:extLst>
                  <a:ext uri="{FF2B5EF4-FFF2-40B4-BE49-F238E27FC236}">
                    <a16:creationId xmlns:a16="http://schemas.microsoft.com/office/drawing/2014/main" xmlns="" id="{ADA68B75-8D78-2CE4-0E58-77A53A650361}"/>
                  </a:ext>
                </a:extLst>
              </p:cNvPr>
              <p:cNvSpPr/>
              <p:nvPr/>
            </p:nvSpPr>
            <p:spPr>
              <a:xfrm>
                <a:off x="1219200" y="1714500"/>
                <a:ext cx="8458200" cy="76962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942BB361-5ABC-CF20-E9E9-3779F53922CD}"/>
                  </a:ext>
                </a:extLst>
              </p:cNvPr>
              <p:cNvSpPr/>
              <p:nvPr/>
            </p:nvSpPr>
            <p:spPr>
              <a:xfrm>
                <a:off x="1371600" y="1943100"/>
                <a:ext cx="8458200" cy="762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A36AA2E-67B0-2733-7E4E-C7E724323F61}"/>
                  </a:ext>
                </a:extLst>
              </p:cNvPr>
              <p:cNvSpPr txBox="1"/>
              <p:nvPr/>
            </p:nvSpPr>
            <p:spPr>
              <a:xfrm>
                <a:off x="1905000" y="2247900"/>
                <a:ext cx="7239000" cy="3080202"/>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Biểu đồ PMBT Excel tự động cập nhật theo sự thay đổi của số liệu.</a:t>
                </a:r>
              </a:p>
            </p:txBody>
          </p:sp>
          <p:pic>
            <p:nvPicPr>
              <p:cNvPr id="9" name="Picture 8" descr="A graph with lines and dots&#10;&#10;Description automatically generated">
                <a:extLst>
                  <a:ext uri="{FF2B5EF4-FFF2-40B4-BE49-F238E27FC236}">
                    <a16:creationId xmlns:a16="http://schemas.microsoft.com/office/drawing/2014/main" xmlns="" id="{3213709D-A892-0B01-62D2-AC1F2A08B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88101"/>
                <a:ext cx="5562600" cy="5562600"/>
              </a:xfrm>
              <a:prstGeom prst="rect">
                <a:avLst/>
              </a:prstGeom>
            </p:spPr>
          </p:pic>
        </p:grpSp>
        <p:sp>
          <p:nvSpPr>
            <p:cNvPr id="11" name="Rectangle 10">
              <a:extLst>
                <a:ext uri="{FF2B5EF4-FFF2-40B4-BE49-F238E27FC236}">
                  <a16:creationId xmlns:a16="http://schemas.microsoft.com/office/drawing/2014/main" xmlns="" id="{A3267172-45CF-FC2B-4469-6EAA3C3ABE33}"/>
                </a:ext>
              </a:extLst>
            </p:cNvPr>
            <p:cNvSpPr/>
            <p:nvPr/>
          </p:nvSpPr>
          <p:spPr>
            <a:xfrm>
              <a:off x="1176337" y="940026"/>
              <a:ext cx="4438650" cy="1136424"/>
            </a:xfrm>
            <a:prstGeom prst="rect">
              <a:avLst/>
            </a:prstGeom>
            <a:solidFill>
              <a:srgbClr val="FDD772"/>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KẾT LUẬN </a:t>
              </a:r>
            </a:p>
          </p:txBody>
        </p:sp>
      </p:grpSp>
      <p:sp>
        <p:nvSpPr>
          <p:cNvPr id="15" name="Freeform 12">
            <a:extLst>
              <a:ext uri="{FF2B5EF4-FFF2-40B4-BE49-F238E27FC236}">
                <a16:creationId xmlns:a16="http://schemas.microsoft.com/office/drawing/2014/main" xmlns="" id="{742A69C3-C215-EAC4-DD76-F33BCD6D836D}"/>
              </a:ext>
            </a:extLst>
          </p:cNvPr>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6" name="Freeform 13">
            <a:extLst>
              <a:ext uri="{FF2B5EF4-FFF2-40B4-BE49-F238E27FC236}">
                <a16:creationId xmlns:a16="http://schemas.microsoft.com/office/drawing/2014/main" xmlns="" id="{B20222F9-A114-6E77-4053-A15D2974CD5D}"/>
              </a:ext>
            </a:extLst>
          </p:cNvPr>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xmlns="" id="{313E6332-AADC-1F2F-08D4-205EC47DEB64}"/>
              </a:ext>
            </a:extLst>
          </p:cNvPr>
          <p:cNvSpPr/>
          <p:nvPr/>
        </p:nvSpPr>
        <p:spPr>
          <a:xfrm flipH="1">
            <a:off x="13254064" y="1498345"/>
            <a:ext cx="4148137" cy="7620000"/>
          </a:xfrm>
          <a:custGeom>
            <a:avLst/>
            <a:gdLst/>
            <a:ahLst/>
            <a:cxnLst/>
            <a:rect l="l" t="t" r="r" b="b"/>
            <a:pathLst>
              <a:path w="3982392" h="5809856">
                <a:moveTo>
                  <a:pt x="0" y="0"/>
                </a:moveTo>
                <a:lnTo>
                  <a:pt x="3982393" y="0"/>
                </a:lnTo>
                <a:lnTo>
                  <a:pt x="3982393" y="5809856"/>
                </a:lnTo>
                <a:lnTo>
                  <a:pt x="0" y="580985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8" name="Oval 17">
            <a:extLst>
              <a:ext uri="{FF2B5EF4-FFF2-40B4-BE49-F238E27FC236}">
                <a16:creationId xmlns:a16="http://schemas.microsoft.com/office/drawing/2014/main" xmlns="" id="{565F6A7C-7DBF-2321-1CD0-32F65B361309}"/>
              </a:ext>
            </a:extLst>
          </p:cNvPr>
          <p:cNvSpPr/>
          <p:nvPr/>
        </p:nvSpPr>
        <p:spPr>
          <a:xfrm>
            <a:off x="12775467" y="9080274"/>
            <a:ext cx="4626734" cy="4625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xmlns="" id="{CEAA1725-13AE-D4C7-F968-DC9044C53375}"/>
              </a:ext>
            </a:extLst>
          </p:cNvPr>
          <p:cNvSpPr/>
          <p:nvPr/>
        </p:nvSpPr>
        <p:spPr>
          <a:xfrm rot="1958033">
            <a:off x="9267303" y="651149"/>
            <a:ext cx="1210720" cy="1694392"/>
          </a:xfrm>
          <a:custGeom>
            <a:avLst/>
            <a:gdLst/>
            <a:ahLst/>
            <a:cxnLst/>
            <a:rect l="l" t="t" r="r" b="b"/>
            <a:pathLst>
              <a:path w="2074088" h="2902667">
                <a:moveTo>
                  <a:pt x="0" y="0"/>
                </a:moveTo>
                <a:lnTo>
                  <a:pt x="2074087" y="0"/>
                </a:lnTo>
                <a:lnTo>
                  <a:pt x="2074087" y="2902668"/>
                </a:lnTo>
                <a:lnTo>
                  <a:pt x="0" y="290266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20" name="Freeform 12">
            <a:extLst>
              <a:ext uri="{FF2B5EF4-FFF2-40B4-BE49-F238E27FC236}">
                <a16:creationId xmlns:a16="http://schemas.microsoft.com/office/drawing/2014/main" xmlns="" id="{DE06458D-4C2B-4F17-8F27-1D51BDE1FF5A}"/>
              </a:ext>
            </a:extLst>
          </p:cNvPr>
          <p:cNvSpPr/>
          <p:nvPr/>
        </p:nvSpPr>
        <p:spPr>
          <a:xfrm>
            <a:off x="10220245" y="6912703"/>
            <a:ext cx="3004023" cy="2386833"/>
          </a:xfrm>
          <a:custGeom>
            <a:avLst/>
            <a:gdLst/>
            <a:ahLst/>
            <a:cxnLst/>
            <a:rect l="l" t="t" r="r" b="b"/>
            <a:pathLst>
              <a:path w="4485801" h="3564173">
                <a:moveTo>
                  <a:pt x="0" y="0"/>
                </a:moveTo>
                <a:lnTo>
                  <a:pt x="4485801" y="0"/>
                </a:lnTo>
                <a:lnTo>
                  <a:pt x="4485801" y="3564173"/>
                </a:lnTo>
                <a:lnTo>
                  <a:pt x="0" y="356417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extLst>
      <p:ext uri="{BB962C8B-B14F-4D97-AF65-F5344CB8AC3E}">
        <p14:creationId xmlns:p14="http://schemas.microsoft.com/office/powerpoint/2010/main" val="41202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825AE428-B326-4846-B150-49AB0AF8C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070" y="3960893"/>
            <a:ext cx="9405688" cy="5997830"/>
          </a:xfrm>
          <a:prstGeom prst="rect">
            <a:avLst/>
          </a:prstGeom>
        </p:spPr>
      </p:pic>
      <p:grpSp>
        <p:nvGrpSpPr>
          <p:cNvPr id="2" name="Group 1">
            <a:extLst>
              <a:ext uri="{FF2B5EF4-FFF2-40B4-BE49-F238E27FC236}">
                <a16:creationId xmlns:a16="http://schemas.microsoft.com/office/drawing/2014/main" xmlns="" id="{A3C846CC-9A0A-1509-F353-150DAB9B2A4D}"/>
              </a:ext>
            </a:extLst>
          </p:cNvPr>
          <p:cNvGrpSpPr/>
          <p:nvPr/>
        </p:nvGrpSpPr>
        <p:grpSpPr>
          <a:xfrm>
            <a:off x="3867150" y="-836680"/>
            <a:ext cx="10553700" cy="2265433"/>
            <a:chOff x="3867150" y="-552034"/>
            <a:chExt cx="10553700" cy="2265433"/>
          </a:xfrm>
        </p:grpSpPr>
        <p:sp>
          <p:nvSpPr>
            <p:cNvPr id="3" name="Rectangle 2">
              <a:extLst>
                <a:ext uri="{FF2B5EF4-FFF2-40B4-BE49-F238E27FC236}">
                  <a16:creationId xmlns:a16="http://schemas.microsoft.com/office/drawing/2014/main" xmlns="" id="{31AC6265-A92C-52A7-CA5D-E1FBFBAF63BF}"/>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97D9346-16C2-1AB5-D437-0C38E850545E}"/>
                </a:ext>
              </a:extLst>
            </p:cNvPr>
            <p:cNvSpPr txBox="1"/>
            <p:nvPr/>
          </p:nvSpPr>
          <p:spPr>
            <a:xfrm>
              <a:off x="4533900" y="547344"/>
              <a:ext cx="9220200" cy="784830"/>
            </a:xfrm>
            <a:prstGeom prst="rect">
              <a:avLst/>
            </a:prstGeom>
            <a:noFill/>
          </p:spPr>
          <p:txBody>
            <a:bodyPr wrap="square" rtlCol="0">
              <a:spAutoFit/>
            </a:bodyPr>
            <a:lstStyle/>
            <a:p>
              <a:pPr algn="ctr"/>
              <a:r>
                <a:rPr lang="en-US" sz="4500" b="1">
                  <a:solidFill>
                    <a:schemeClr val="bg1"/>
                  </a:solidFill>
                  <a:latin typeface="Arial" panose="020B0604020202020204" pitchFamily="34" charset="0"/>
                  <a:cs typeface="Arial" panose="020B0604020202020204" pitchFamily="34" charset="0"/>
                </a:rPr>
                <a:t>3. Các thành phần của biểu đồ </a:t>
              </a:r>
            </a:p>
          </p:txBody>
        </p:sp>
      </p:grpSp>
      <p:sp>
        <p:nvSpPr>
          <p:cNvPr id="5" name="TextBox 4">
            <a:extLst>
              <a:ext uri="{FF2B5EF4-FFF2-40B4-BE49-F238E27FC236}">
                <a16:creationId xmlns:a16="http://schemas.microsoft.com/office/drawing/2014/main" xmlns="" id="{3E006FAA-11AF-7E5A-8D17-133639A63708}"/>
              </a:ext>
            </a:extLst>
          </p:cNvPr>
          <p:cNvSpPr txBox="1"/>
          <p:nvPr/>
        </p:nvSpPr>
        <p:spPr>
          <a:xfrm>
            <a:off x="5133975" y="1792963"/>
            <a:ext cx="8020050" cy="707886"/>
          </a:xfrm>
          <a:prstGeom prst="rect">
            <a:avLst/>
          </a:prstGeom>
          <a:noFill/>
        </p:spPr>
        <p:txBody>
          <a:bodyPr wrap="square" rtlCol="0">
            <a:spAutoFit/>
          </a:bodyPr>
          <a:lstStyle/>
          <a:p>
            <a:pPr algn="ctr"/>
            <a:r>
              <a:rPr lang="en-US" sz="4000" b="1">
                <a:solidFill>
                  <a:srgbClr val="002060"/>
                </a:solidFill>
                <a:latin typeface="Arial" panose="020B0604020202020204" pitchFamily="34" charset="0"/>
                <a:cs typeface="Arial" panose="020B0604020202020204" pitchFamily="34" charset="0"/>
              </a:rPr>
              <a:t>Trò chơi “Ai nhanh ai đúng” </a:t>
            </a:r>
          </a:p>
        </p:txBody>
      </p:sp>
      <p:sp>
        <p:nvSpPr>
          <p:cNvPr id="7" name="TextBox 6">
            <a:extLst>
              <a:ext uri="{FF2B5EF4-FFF2-40B4-BE49-F238E27FC236}">
                <a16:creationId xmlns:a16="http://schemas.microsoft.com/office/drawing/2014/main" xmlns="" id="{68B35505-EB1D-3BC1-CDDD-B025182F616B}"/>
              </a:ext>
            </a:extLst>
          </p:cNvPr>
          <p:cNvSpPr txBox="1"/>
          <p:nvPr/>
        </p:nvSpPr>
        <p:spPr>
          <a:xfrm>
            <a:off x="495300" y="2705100"/>
            <a:ext cx="17297400" cy="707886"/>
          </a:xfrm>
          <a:prstGeom prst="rect">
            <a:avLst/>
          </a:prstGeom>
          <a:noFill/>
        </p:spPr>
        <p:txBody>
          <a:bodyPr wrap="square">
            <a:spAutoFit/>
          </a:bodyPr>
          <a:lstStyle/>
          <a:p>
            <a:pPr algn="ctr"/>
            <a:r>
              <a:rPr lang="vi-VN" sz="4000"/>
              <a:t>Em hãy gắn các thẻ dưới đây vào vị trí các thành phần của biểu đồ </a:t>
            </a:r>
            <a:endParaRPr lang="en-US" sz="4000"/>
          </a:p>
        </p:txBody>
      </p:sp>
      <p:sp>
        <p:nvSpPr>
          <p:cNvPr id="9" name="Rectangle: Rounded Corners 8">
            <a:extLst>
              <a:ext uri="{FF2B5EF4-FFF2-40B4-BE49-F238E27FC236}">
                <a16:creationId xmlns:a16="http://schemas.microsoft.com/office/drawing/2014/main" xmlns="" id="{DEDF4E8D-0532-B4DF-3950-13558608502F}"/>
              </a:ext>
            </a:extLst>
          </p:cNvPr>
          <p:cNvSpPr/>
          <p:nvPr/>
        </p:nvSpPr>
        <p:spPr>
          <a:xfrm>
            <a:off x="4503869" y="4263062"/>
            <a:ext cx="4117782" cy="1066800"/>
          </a:xfrm>
          <a:prstGeom prst="roundRect">
            <a:avLst/>
          </a:prstGeom>
          <a:solidFill>
            <a:schemeClr val="accent6">
              <a:lumMod val="20000"/>
              <a:lumOff val="80000"/>
            </a:schemeClr>
          </a:solidFill>
          <a:ln w="381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Tiêu đề của biểu đồ </a:t>
            </a:r>
          </a:p>
        </p:txBody>
      </p:sp>
      <p:sp>
        <p:nvSpPr>
          <p:cNvPr id="10" name="Rectangle: Rounded Corners 9">
            <a:extLst>
              <a:ext uri="{FF2B5EF4-FFF2-40B4-BE49-F238E27FC236}">
                <a16:creationId xmlns:a16="http://schemas.microsoft.com/office/drawing/2014/main" xmlns="" id="{0254288C-3FC2-FFFF-6472-83D09EAF59E2}"/>
              </a:ext>
            </a:extLst>
          </p:cNvPr>
          <p:cNvSpPr/>
          <p:nvPr/>
        </p:nvSpPr>
        <p:spPr>
          <a:xfrm>
            <a:off x="4143410" y="8572500"/>
            <a:ext cx="2745188"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giá trị </a:t>
            </a:r>
          </a:p>
        </p:txBody>
      </p:sp>
      <p:sp>
        <p:nvSpPr>
          <p:cNvPr id="11" name="Rectangle: Rounded Corners 10">
            <a:extLst>
              <a:ext uri="{FF2B5EF4-FFF2-40B4-BE49-F238E27FC236}">
                <a16:creationId xmlns:a16="http://schemas.microsoft.com/office/drawing/2014/main" xmlns="" id="{A8304F93-B946-E083-01C4-3681C8B02BFD}"/>
              </a:ext>
            </a:extLst>
          </p:cNvPr>
          <p:cNvSpPr/>
          <p:nvPr/>
        </p:nvSpPr>
        <p:spPr>
          <a:xfrm>
            <a:off x="4246031" y="5699541"/>
            <a:ext cx="4509952" cy="1066800"/>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Ý nghĩa của trục giá trị </a:t>
            </a:r>
          </a:p>
        </p:txBody>
      </p:sp>
      <p:sp>
        <p:nvSpPr>
          <p:cNvPr id="12" name="Rectangle: Rounded Corners 11">
            <a:extLst>
              <a:ext uri="{FF2B5EF4-FFF2-40B4-BE49-F238E27FC236}">
                <a16:creationId xmlns:a16="http://schemas.microsoft.com/office/drawing/2014/main" xmlns="" id="{1CA75154-8B5D-1E74-291A-0E405C5C76A2}"/>
              </a:ext>
            </a:extLst>
          </p:cNvPr>
          <p:cNvSpPr/>
          <p:nvPr/>
        </p:nvSpPr>
        <p:spPr>
          <a:xfrm>
            <a:off x="747564" y="8546503"/>
            <a:ext cx="3071996"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danh mục </a:t>
            </a:r>
          </a:p>
        </p:txBody>
      </p:sp>
      <p:sp>
        <p:nvSpPr>
          <p:cNvPr id="13" name="Rectangle: Rounded Corners 12">
            <a:extLst>
              <a:ext uri="{FF2B5EF4-FFF2-40B4-BE49-F238E27FC236}">
                <a16:creationId xmlns:a16="http://schemas.microsoft.com/office/drawing/2014/main" xmlns="" id="{6ED8A4BF-0DF1-9ED9-2F9E-AB9DBEE7AC83}"/>
              </a:ext>
            </a:extLst>
          </p:cNvPr>
          <p:cNvSpPr/>
          <p:nvPr/>
        </p:nvSpPr>
        <p:spPr>
          <a:xfrm>
            <a:off x="5076860" y="7219487"/>
            <a:ext cx="2971800" cy="10668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Giá trị dữ liệu </a:t>
            </a:r>
          </a:p>
        </p:txBody>
      </p:sp>
      <p:sp>
        <p:nvSpPr>
          <p:cNvPr id="14" name="Rectangle: Rounded Corners 13">
            <a:extLst>
              <a:ext uri="{FF2B5EF4-FFF2-40B4-BE49-F238E27FC236}">
                <a16:creationId xmlns:a16="http://schemas.microsoft.com/office/drawing/2014/main" xmlns="" id="{1BA8E4C2-DE84-C297-29C6-7801E080B617}"/>
              </a:ext>
            </a:extLst>
          </p:cNvPr>
          <p:cNvSpPr/>
          <p:nvPr/>
        </p:nvSpPr>
        <p:spPr>
          <a:xfrm>
            <a:off x="447710" y="4106363"/>
            <a:ext cx="3838575" cy="13716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nghĩa của trục danh mục </a:t>
            </a:r>
          </a:p>
        </p:txBody>
      </p:sp>
      <p:sp>
        <p:nvSpPr>
          <p:cNvPr id="15" name="Rectangle: Rounded Corners 14">
            <a:extLst>
              <a:ext uri="{FF2B5EF4-FFF2-40B4-BE49-F238E27FC236}">
                <a16:creationId xmlns:a16="http://schemas.microsoft.com/office/drawing/2014/main" xmlns="" id="{3FEE88E7-CD85-A850-C1BF-03B7601546D7}"/>
              </a:ext>
            </a:extLst>
          </p:cNvPr>
          <p:cNvSpPr/>
          <p:nvPr/>
        </p:nvSpPr>
        <p:spPr>
          <a:xfrm>
            <a:off x="345408" y="5651915"/>
            <a:ext cx="3657600" cy="1066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Các chuỗi dữ liệu </a:t>
            </a:r>
          </a:p>
        </p:txBody>
      </p:sp>
      <p:sp>
        <p:nvSpPr>
          <p:cNvPr id="16" name="Rectangle: Rounded Corners 15">
            <a:extLst>
              <a:ext uri="{FF2B5EF4-FFF2-40B4-BE49-F238E27FC236}">
                <a16:creationId xmlns:a16="http://schemas.microsoft.com/office/drawing/2014/main" xmlns="" id="{EA902881-2FC2-4F90-13DC-11FAF603042D}"/>
              </a:ext>
            </a:extLst>
          </p:cNvPr>
          <p:cNvSpPr/>
          <p:nvPr/>
        </p:nvSpPr>
        <p:spPr>
          <a:xfrm>
            <a:off x="276579" y="6959808"/>
            <a:ext cx="4505006" cy="1371599"/>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 của các chuỗi dữ liệu </a:t>
            </a:r>
          </a:p>
        </p:txBody>
      </p:sp>
    </p:spTree>
    <p:extLst>
      <p:ext uri="{BB962C8B-B14F-4D97-AF65-F5344CB8AC3E}">
        <p14:creationId xmlns:p14="http://schemas.microsoft.com/office/powerpoint/2010/main" val="22794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A384824-23E7-61EE-B3E6-3ED10075DC1D}"/>
              </a:ext>
            </a:extLst>
          </p:cNvPr>
          <p:cNvSpPr/>
          <p:nvPr/>
        </p:nvSpPr>
        <p:spPr>
          <a:xfrm>
            <a:off x="1295400" y="571500"/>
            <a:ext cx="16078200" cy="121920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2060"/>
                </a:solidFill>
                <a:latin typeface="Arial" panose="020B0604020202020204" pitchFamily="34" charset="0"/>
                <a:cs typeface="Arial" panose="020B0604020202020204" pitchFamily="34" charset="0"/>
              </a:rPr>
              <a:t>KHỞI ĐỘNG </a:t>
            </a:r>
          </a:p>
        </p:txBody>
      </p:sp>
      <p:pic>
        <p:nvPicPr>
          <p:cNvPr id="18" name="Picture 17">
            <a:extLst>
              <a:ext uri="{FF2B5EF4-FFF2-40B4-BE49-F238E27FC236}">
                <a16:creationId xmlns:a16="http://schemas.microsoft.com/office/drawing/2014/main" xmlns="" id="{4F8D3514-78D6-BC16-52FB-CF4F59CF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790700"/>
            <a:ext cx="12496800" cy="6293031"/>
          </a:xfrm>
          <a:prstGeom prst="rect">
            <a:avLst/>
          </a:prstGeom>
        </p:spPr>
      </p:pic>
      <p:grpSp>
        <p:nvGrpSpPr>
          <p:cNvPr id="22" name="Group 21">
            <a:extLst>
              <a:ext uri="{FF2B5EF4-FFF2-40B4-BE49-F238E27FC236}">
                <a16:creationId xmlns:a16="http://schemas.microsoft.com/office/drawing/2014/main" xmlns="" id="{AA81DE52-E95F-E81D-EBFE-019DA0764296}"/>
              </a:ext>
            </a:extLst>
          </p:cNvPr>
          <p:cNvGrpSpPr/>
          <p:nvPr/>
        </p:nvGrpSpPr>
        <p:grpSpPr>
          <a:xfrm>
            <a:off x="372115" y="8056923"/>
            <a:ext cx="17382485" cy="1856889"/>
            <a:chOff x="372115" y="8056923"/>
            <a:chExt cx="17382485" cy="1856889"/>
          </a:xfrm>
        </p:grpSpPr>
        <p:sp>
          <p:nvSpPr>
            <p:cNvPr id="20" name="TextBox 19">
              <a:extLst>
                <a:ext uri="{FF2B5EF4-FFF2-40B4-BE49-F238E27FC236}">
                  <a16:creationId xmlns:a16="http://schemas.microsoft.com/office/drawing/2014/main" xmlns="" id="{37FA5E9E-186F-1E83-C48E-CA42C6D8EA01}"/>
                </a:ext>
              </a:extLst>
            </p:cNvPr>
            <p:cNvSpPr txBox="1"/>
            <p:nvPr/>
          </p:nvSpPr>
          <p:spPr>
            <a:xfrm>
              <a:off x="2362200" y="8056923"/>
              <a:ext cx="15392400" cy="1839606"/>
            </a:xfrm>
            <a:prstGeom prst="rect">
              <a:avLst/>
            </a:prstGeom>
            <a:noFill/>
          </p:spPr>
          <p:txBody>
            <a:bodyPr wrap="square">
              <a:spAutoFit/>
            </a:bodyPr>
            <a:lstStyle/>
            <a:p>
              <a:pPr algn="just">
                <a:lnSpc>
                  <a:spcPct val="150000"/>
                </a:lnSpc>
              </a:pPr>
              <a:r>
                <a:rPr lang="vi-VN" sz="4000">
                  <a:solidFill>
                    <a:srgbClr val="C00000"/>
                  </a:solidFill>
                </a:rPr>
                <a:t>Em hãy nêu một số tình huống thực tế mà dữ liệu được biểu diễn dưới dạng biểu đồ.</a:t>
              </a:r>
              <a:endParaRPr lang="en-US" sz="4000">
                <a:solidFill>
                  <a:srgbClr val="C00000"/>
                </a:solidFill>
              </a:endParaRPr>
            </a:p>
          </p:txBody>
        </p:sp>
        <p:sp>
          <p:nvSpPr>
            <p:cNvPr id="21" name="Freeform 5">
              <a:extLst>
                <a:ext uri="{FF2B5EF4-FFF2-40B4-BE49-F238E27FC236}">
                  <a16:creationId xmlns:a16="http://schemas.microsoft.com/office/drawing/2014/main" xmlns="" id="{3CC81822-BFE6-7559-DA5D-8D9966554B81}"/>
                </a:ext>
              </a:extLst>
            </p:cNvPr>
            <p:cNvSpPr/>
            <p:nvPr/>
          </p:nvSpPr>
          <p:spPr>
            <a:xfrm>
              <a:off x="372115" y="8074205"/>
              <a:ext cx="1839607" cy="183960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extLst>
      <p:ext uri="{BB962C8B-B14F-4D97-AF65-F5344CB8AC3E}">
        <p14:creationId xmlns:p14="http://schemas.microsoft.com/office/powerpoint/2010/main" val="28310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FF10D62-F140-0049-6FBA-FE4B7A0375C9}"/>
              </a:ext>
            </a:extLst>
          </p:cNvPr>
          <p:cNvGrpSpPr/>
          <p:nvPr/>
        </p:nvGrpSpPr>
        <p:grpSpPr>
          <a:xfrm>
            <a:off x="333375" y="2809875"/>
            <a:ext cx="17454562" cy="7148190"/>
            <a:chOff x="152400" y="2781300"/>
            <a:chExt cx="17454562" cy="7148190"/>
          </a:xfrm>
        </p:grpSpPr>
        <p:pic>
          <p:nvPicPr>
            <p:cNvPr id="3" name="Picture 2">
              <a:extLst>
                <a:ext uri="{FF2B5EF4-FFF2-40B4-BE49-F238E27FC236}">
                  <a16:creationId xmlns:a16="http://schemas.microsoft.com/office/drawing/2014/main" xmlns="" id="{C0DA3996-0D8D-27FB-5153-5EA74770F2CE}"/>
                </a:ext>
              </a:extLst>
            </p:cNvPr>
            <p:cNvPicPr>
              <a:picLocks noChangeAspect="1"/>
            </p:cNvPicPr>
            <p:nvPr/>
          </p:nvPicPr>
          <p:blipFill rotWithShape="1">
            <a:blip r:embed="rId2">
              <a:extLst>
                <a:ext uri="{28A0092B-C50C-407E-A947-70E740481C1C}">
                  <a14:useLocalDpi xmlns:a14="http://schemas.microsoft.com/office/drawing/2010/main" val="0"/>
                </a:ext>
              </a:extLst>
            </a:blip>
            <a:srcRect t="4148"/>
            <a:stretch/>
          </p:blipFill>
          <p:spPr>
            <a:xfrm>
              <a:off x="347662" y="2981325"/>
              <a:ext cx="17259300" cy="6948165"/>
            </a:xfrm>
            <a:prstGeom prst="rect">
              <a:avLst/>
            </a:prstGeom>
          </p:spPr>
        </p:pic>
        <p:sp>
          <p:nvSpPr>
            <p:cNvPr id="4" name="Rectangle 3">
              <a:extLst>
                <a:ext uri="{FF2B5EF4-FFF2-40B4-BE49-F238E27FC236}">
                  <a16:creationId xmlns:a16="http://schemas.microsoft.com/office/drawing/2014/main" xmlns="" id="{3F7E9C8D-972C-FCFD-2EFB-E478DC33BEFD}"/>
                </a:ext>
              </a:extLst>
            </p:cNvPr>
            <p:cNvSpPr/>
            <p:nvPr/>
          </p:nvSpPr>
          <p:spPr>
            <a:xfrm>
              <a:off x="152400" y="2781300"/>
              <a:ext cx="35814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BDEA9247-7713-F470-F879-45CC32A36DB2}"/>
              </a:ext>
            </a:extLst>
          </p:cNvPr>
          <p:cNvSpPr txBox="1"/>
          <p:nvPr/>
        </p:nvSpPr>
        <p:spPr>
          <a:xfrm>
            <a:off x="514350" y="893724"/>
            <a:ext cx="17259300" cy="165167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Biểu đồ gồm nhiều thành phần, dưới đây là một số thành phần cơ bản.</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Các thành phần này không nhất thiết đều phải xuất hiện đồng thời trong biểu đồ. </a:t>
            </a:r>
          </a:p>
        </p:txBody>
      </p:sp>
    </p:spTree>
    <p:extLst>
      <p:ext uri="{BB962C8B-B14F-4D97-AF65-F5344CB8AC3E}">
        <p14:creationId xmlns:p14="http://schemas.microsoft.com/office/powerpoint/2010/main" val="16332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447690A-36A2-F84E-4543-5221373F8663}"/>
              </a:ext>
            </a:extLst>
          </p:cNvPr>
          <p:cNvPicPr>
            <a:picLocks noChangeAspect="1"/>
          </p:cNvPicPr>
          <p:nvPr/>
        </p:nvPicPr>
        <p:blipFill>
          <a:blip r:embed="rId2"/>
          <a:stretch>
            <a:fillRect/>
          </a:stretch>
        </p:blipFill>
        <p:spPr>
          <a:xfrm>
            <a:off x="914400" y="207493"/>
            <a:ext cx="7391400" cy="5046052"/>
          </a:xfrm>
          <a:prstGeom prst="rect">
            <a:avLst/>
          </a:prstGeom>
          <a:ln>
            <a:solidFill>
              <a:schemeClr val="accent5">
                <a:lumMod val="75000"/>
              </a:schemeClr>
            </a:solidFill>
          </a:ln>
        </p:spPr>
      </p:pic>
      <p:pic>
        <p:nvPicPr>
          <p:cNvPr id="9" name="Picture 8">
            <a:extLst>
              <a:ext uri="{FF2B5EF4-FFF2-40B4-BE49-F238E27FC236}">
                <a16:creationId xmlns:a16="http://schemas.microsoft.com/office/drawing/2014/main" xmlns="" id="{554A87DA-2783-8265-DC65-5BF33438E726}"/>
              </a:ext>
            </a:extLst>
          </p:cNvPr>
          <p:cNvPicPr>
            <a:picLocks noChangeAspect="1"/>
          </p:cNvPicPr>
          <p:nvPr/>
        </p:nvPicPr>
        <p:blipFill>
          <a:blip r:embed="rId3"/>
          <a:stretch>
            <a:fillRect/>
          </a:stretch>
        </p:blipFill>
        <p:spPr>
          <a:xfrm>
            <a:off x="1257300" y="5610225"/>
            <a:ext cx="6705600" cy="4469282"/>
          </a:xfrm>
          <a:prstGeom prst="rect">
            <a:avLst/>
          </a:prstGeom>
          <a:ln>
            <a:solidFill>
              <a:schemeClr val="accent5">
                <a:lumMod val="75000"/>
              </a:schemeClr>
            </a:solidFill>
          </a:ln>
        </p:spPr>
      </p:pic>
      <p:sp>
        <p:nvSpPr>
          <p:cNvPr id="11" name="TextBox 10">
            <a:extLst>
              <a:ext uri="{FF2B5EF4-FFF2-40B4-BE49-F238E27FC236}">
                <a16:creationId xmlns:a16="http://schemas.microsoft.com/office/drawing/2014/main" xmlns="" id="{E5C3BFD2-2414-E6C6-B97D-F7E9AC7CA89B}"/>
              </a:ext>
            </a:extLst>
          </p:cNvPr>
          <p:cNvSpPr txBox="1"/>
          <p:nvPr/>
        </p:nvSpPr>
        <p:spPr>
          <a:xfrm>
            <a:off x="8610600" y="2711469"/>
            <a:ext cx="9144000" cy="644157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của biểu đồ gồm: tiêu đề của biểu đồ, các chuỗi dữ liệu, trục giá trị, trục danh mục, các giá trị dữ liệu,...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trong biểu đồ không nhất thiết đều phải xuất hiện đồng thời trong biểu đồ </a:t>
            </a:r>
          </a:p>
        </p:txBody>
      </p:sp>
      <p:sp>
        <p:nvSpPr>
          <p:cNvPr id="12" name="Rectangle 11">
            <a:extLst>
              <a:ext uri="{FF2B5EF4-FFF2-40B4-BE49-F238E27FC236}">
                <a16:creationId xmlns:a16="http://schemas.microsoft.com/office/drawing/2014/main" xmlns="" id="{F78F6FBB-ECA4-AA3E-5E73-55D236D3ACCB}"/>
              </a:ext>
            </a:extLst>
          </p:cNvPr>
          <p:cNvSpPr/>
          <p:nvPr/>
        </p:nvSpPr>
        <p:spPr>
          <a:xfrm>
            <a:off x="9005887" y="1064128"/>
            <a:ext cx="8610600" cy="10668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2060"/>
                </a:solidFill>
                <a:latin typeface="Arial" panose="020B0604020202020204" pitchFamily="34" charset="0"/>
                <a:cs typeface="Arial" panose="020B0604020202020204" pitchFamily="34" charset="0"/>
              </a:rPr>
              <a:t>KẾT LUẬN </a:t>
            </a:r>
          </a:p>
        </p:txBody>
      </p:sp>
    </p:spTree>
    <p:extLst>
      <p:ext uri="{BB962C8B-B14F-4D97-AF65-F5344CB8AC3E}">
        <p14:creationId xmlns:p14="http://schemas.microsoft.com/office/powerpoint/2010/main" val="26002547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757178" y="1220366"/>
            <a:ext cx="14773644" cy="1988345"/>
          </a:xfrm>
          <a:prstGeom prst="rect">
            <a:avLst/>
          </a:prstGeom>
          <a:noFill/>
          <a:ln>
            <a:noFill/>
          </a:ln>
        </p:spPr>
        <p:txBody>
          <a:bodyPr spcFirstLastPara="1" wrap="square" lIns="137138" tIns="68550" rIns="137138" bIns="68550" anchor="b" anchorCtr="0">
            <a:noAutofit/>
          </a:bodyPr>
          <a:lstStyle/>
          <a:p>
            <a:pPr algn="ctr" defTabSz="1371600">
              <a:lnSpc>
                <a:spcPct val="90000"/>
              </a:lnSpc>
              <a:buClr>
                <a:srgbClr val="FFFF66"/>
              </a:buClr>
              <a:buSzPts val="7200"/>
            </a:pPr>
            <a:r>
              <a:rPr lang="vi-VN" sz="10800" b="1" kern="0">
                <a:solidFill>
                  <a:srgbClr val="FFFF66"/>
                </a:solidFill>
                <a:latin typeface="Arial"/>
                <a:ea typeface="Arial"/>
                <a:cs typeface="Arial"/>
                <a:sym typeface="Arial"/>
              </a:rPr>
              <a:t>NGÔI SAO MAY MẮN</a:t>
            </a:r>
            <a:endParaRPr sz="10800" b="1" kern="0">
              <a:solidFill>
                <a:srgbClr val="FFFF66"/>
              </a:solidFill>
              <a:latin typeface="Arial"/>
              <a:ea typeface="Arial"/>
              <a:cs typeface="Arial"/>
              <a:sym typeface="Arial"/>
            </a:endParaRPr>
          </a:p>
        </p:txBody>
      </p:sp>
      <p:sp>
        <p:nvSpPr>
          <p:cNvPr id="85" name="Google Shape;85;p1"/>
          <p:cNvSpPr/>
          <p:nvPr/>
        </p:nvSpPr>
        <p:spPr>
          <a:xfrm>
            <a:off x="6284481" y="3885095"/>
            <a:ext cx="5719038" cy="5181540"/>
          </a:xfrm>
          <a:custGeom>
            <a:avLst/>
            <a:gdLst/>
            <a:ahLst/>
            <a:cxnLst/>
            <a:rect l="l" t="t" r="r" b="b"/>
            <a:pathLst>
              <a:path w="2344441" h="2238941" extrusionOk="0">
                <a:moveTo>
                  <a:pt x="0" y="0"/>
                </a:moveTo>
                <a:lnTo>
                  <a:pt x="2344441" y="0"/>
                </a:lnTo>
                <a:lnTo>
                  <a:pt x="2344441" y="2238942"/>
                </a:lnTo>
                <a:lnTo>
                  <a:pt x="0" y="2238942"/>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2892121821"/>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2697836" y="4114800"/>
            <a:ext cx="12892325" cy="12344400"/>
          </a:xfrm>
          <a:custGeom>
            <a:avLst/>
            <a:gdLst/>
            <a:ahLst/>
            <a:cxnLst/>
            <a:rect l="l" t="t" r="r" b="b"/>
            <a:pathLst>
              <a:path w="8594883" h="8229600" extrusionOk="0">
                <a:moveTo>
                  <a:pt x="0" y="0"/>
                </a:moveTo>
                <a:lnTo>
                  <a:pt x="8594882" y="0"/>
                </a:lnTo>
                <a:lnTo>
                  <a:pt x="8594882" y="8229600"/>
                </a:lnTo>
                <a:lnTo>
                  <a:pt x="0" y="8229600"/>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pic>
        <p:nvPicPr>
          <p:cNvPr id="91" name="Google Shape;91;p2">
            <a:hlinkClick r:id="rId4" action="ppaction://hlinksldjump"/>
          </p:cNvPr>
          <p:cNvPicPr preferRelativeResize="0"/>
          <p:nvPr/>
        </p:nvPicPr>
        <p:blipFill rotWithShape="1">
          <a:blip r:embed="rId5">
            <a:alphaModFix/>
          </a:blip>
          <a:srcRect/>
          <a:stretch/>
        </p:blipFill>
        <p:spPr>
          <a:xfrm>
            <a:off x="813491" y="1152800"/>
            <a:ext cx="2798307" cy="2917190"/>
          </a:xfrm>
          <a:prstGeom prst="rect">
            <a:avLst/>
          </a:prstGeom>
          <a:noFill/>
          <a:ln>
            <a:noFill/>
          </a:ln>
        </p:spPr>
      </p:pic>
      <p:pic>
        <p:nvPicPr>
          <p:cNvPr id="92" name="Google Shape;92;p2">
            <a:hlinkClick r:id="rId6" action="ppaction://hlinksldjump"/>
          </p:cNvPr>
          <p:cNvPicPr preferRelativeResize="0"/>
          <p:nvPr/>
        </p:nvPicPr>
        <p:blipFill rotWithShape="1">
          <a:blip r:embed="rId7">
            <a:alphaModFix/>
          </a:blip>
          <a:srcRect/>
          <a:stretch/>
        </p:blipFill>
        <p:spPr>
          <a:xfrm>
            <a:off x="3859059" y="2767946"/>
            <a:ext cx="2798307" cy="2999492"/>
          </a:xfrm>
          <a:prstGeom prst="rect">
            <a:avLst/>
          </a:prstGeom>
          <a:noFill/>
          <a:ln>
            <a:noFill/>
          </a:ln>
        </p:spPr>
      </p:pic>
      <p:pic>
        <p:nvPicPr>
          <p:cNvPr id="93" name="Google Shape;93;p2">
            <a:hlinkClick r:id="rId8" action="ppaction://hlinksldjump"/>
          </p:cNvPr>
          <p:cNvPicPr preferRelativeResize="0"/>
          <p:nvPr/>
        </p:nvPicPr>
        <p:blipFill rotWithShape="1">
          <a:blip r:embed="rId9">
            <a:alphaModFix/>
          </a:blip>
          <a:srcRect/>
          <a:stretch/>
        </p:blipFill>
        <p:spPr>
          <a:xfrm>
            <a:off x="7506914" y="3747767"/>
            <a:ext cx="2798307" cy="2862320"/>
          </a:xfrm>
          <a:prstGeom prst="rect">
            <a:avLst/>
          </a:prstGeom>
          <a:noFill/>
          <a:ln>
            <a:noFill/>
          </a:ln>
        </p:spPr>
      </p:pic>
      <p:pic>
        <p:nvPicPr>
          <p:cNvPr id="94" name="Google Shape;94;p2">
            <a:hlinkClick r:id="rId10" action="ppaction://hlinksldjump"/>
          </p:cNvPr>
          <p:cNvPicPr preferRelativeResize="0"/>
          <p:nvPr/>
        </p:nvPicPr>
        <p:blipFill rotWithShape="1">
          <a:blip r:embed="rId11">
            <a:alphaModFix/>
          </a:blip>
          <a:srcRect/>
          <a:stretch/>
        </p:blipFill>
        <p:spPr>
          <a:xfrm>
            <a:off x="11105717" y="2767946"/>
            <a:ext cx="2798307" cy="2981202"/>
          </a:xfrm>
          <a:prstGeom prst="rect">
            <a:avLst/>
          </a:prstGeom>
          <a:noFill/>
          <a:ln>
            <a:noFill/>
          </a:ln>
        </p:spPr>
      </p:pic>
      <p:pic>
        <p:nvPicPr>
          <p:cNvPr id="95" name="Google Shape;95;p2">
            <a:hlinkClick r:id="rId12" action="ppaction://hlinksldjump"/>
          </p:cNvPr>
          <p:cNvPicPr preferRelativeResize="0"/>
          <p:nvPr/>
        </p:nvPicPr>
        <p:blipFill rotWithShape="1">
          <a:blip r:embed="rId13">
            <a:alphaModFix/>
          </a:blip>
          <a:srcRect/>
          <a:stretch/>
        </p:blipFill>
        <p:spPr>
          <a:xfrm>
            <a:off x="14579428" y="1341358"/>
            <a:ext cx="2789162" cy="2917190"/>
          </a:xfrm>
          <a:prstGeom prst="rect">
            <a:avLst/>
          </a:prstGeom>
          <a:noFill/>
          <a:ln>
            <a:noFill/>
          </a:ln>
        </p:spPr>
      </p:pic>
      <p:sp>
        <p:nvSpPr>
          <p:cNvPr id="96" name="Google Shape;96;p2">
            <a:hlinkClick r:id="" action="ppaction://noaction"/>
          </p:cNvPr>
          <p:cNvSpPr/>
          <p:nvPr/>
        </p:nvSpPr>
        <p:spPr>
          <a:xfrm>
            <a:off x="16916400" y="8915400"/>
            <a:ext cx="1371600" cy="1371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pPr>
            <a:endParaRPr sz="27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39339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1"/>
                                        </p:tgtEl>
                                      </p:cBhvr>
                                    </p:animEffect>
                                    <p:set>
                                      <p:cBhvr>
                                        <p:cTn id="7" dur="1" fill="hold">
                                          <p:stCondLst>
                                            <p:cond delay="500"/>
                                          </p:stCondLst>
                                        </p:cTn>
                                        <p:tgtEl>
                                          <p:spTgt spid="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2"/>
                                        </p:tgtEl>
                                      </p:cBhvr>
                                    </p:animEffect>
                                    <p:set>
                                      <p:cBhvr>
                                        <p:cTn id="12" dur="1" fill="hold">
                                          <p:stCondLst>
                                            <p:cond delay="500"/>
                                          </p:stCondLst>
                                        </p:cTn>
                                        <p:tgtEl>
                                          <p:spTgt spid="9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3"/>
                                        </p:tgtEl>
                                      </p:cBhvr>
                                    </p:animEffect>
                                    <p:set>
                                      <p:cBhvr>
                                        <p:cTn id="17" dur="1" fill="hold">
                                          <p:stCondLst>
                                            <p:cond delay="500"/>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500"/>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5"/>
                                        </p:tgtEl>
                                      </p:cBhvr>
                                    </p:animEffect>
                                    <p:set>
                                      <p:cBhvr>
                                        <p:cTn id="27" dur="1" fill="hold">
                                          <p:stCondLst>
                                            <p:cond delay="50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1. </a:t>
            </a:r>
            <a:r>
              <a:rPr lang="vi-VN" sz="5400" kern="0">
                <a:solidFill>
                  <a:srgbClr val="000000"/>
                </a:solidFill>
                <a:latin typeface="Arial"/>
                <a:cs typeface="Arial"/>
                <a:sym typeface="Arial"/>
              </a:rPr>
              <a:t>Biểu đồ nào thích hợp khi so sánh dữ liệu nói chung?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Biểu đồ đường</a:t>
            </a:r>
            <a:endParaRPr sz="5400" kern="0">
              <a:solidFill>
                <a:srgbClr val="000000"/>
              </a:solidFill>
              <a:latin typeface="Arial"/>
              <a:ea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C. Đáp án sai</a:t>
            </a:r>
            <a:endParaRPr sz="5400" kern="0">
              <a:solidFill>
                <a:srgbClr val="000000"/>
              </a:solidFill>
              <a:latin typeface="Arial"/>
              <a:ea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D. Đáp án sai</a:t>
            </a:r>
            <a:endParaRPr sz="5400" kern="0">
              <a:solidFill>
                <a:srgbClr val="000000"/>
              </a:solidFill>
              <a:latin typeface="Arial"/>
              <a:ea typeface="Arial"/>
              <a:cs typeface="Arial"/>
              <a:sym typeface="Arial"/>
            </a:endParaRPr>
          </a:p>
        </p:txBody>
      </p:sp>
      <p:pic>
        <p:nvPicPr>
          <p:cNvPr id="117" name="Google Shape;117;p4">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18" name="Google Shape;118;p4"/>
          <p:cNvSpPr/>
          <p:nvPr/>
        </p:nvSpPr>
        <p:spPr>
          <a:xfrm>
            <a:off x="935860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1650041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2. </a:t>
            </a:r>
            <a:r>
              <a:rPr lang="vi-VN" sz="5400" kern="0">
                <a:solidFill>
                  <a:srgbClr val="000000"/>
                </a:solidFill>
                <a:latin typeface="Arial"/>
                <a:cs typeface="Arial"/>
                <a:sym typeface="Arial"/>
              </a:rPr>
              <a:t>Ví dụ nào dưới đây ta cần sử dụng biểu đồ tròn?</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pic>
        <p:nvPicPr>
          <p:cNvPr id="128" name="Google Shape;128;p5">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29" name="Google Shape;129;p5"/>
          <p:cNvSpPr/>
          <p:nvPr/>
        </p:nvSpPr>
        <p:spPr>
          <a:xfrm>
            <a:off x="1313281"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Tree>
    <p:extLst>
      <p:ext uri="{BB962C8B-B14F-4D97-AF65-F5344CB8AC3E}">
        <p14:creationId xmlns:p14="http://schemas.microsoft.com/office/powerpoint/2010/main" val="4075441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3. </a:t>
            </a:r>
            <a:r>
              <a:rPr lang="vi-VN" sz="5400" kern="0">
                <a:solidFill>
                  <a:srgbClr val="000000"/>
                </a:solidFill>
                <a:latin typeface="Arial"/>
                <a:cs typeface="Arial"/>
                <a:sym typeface="Arial"/>
              </a:rPr>
              <a:t>Đáp án nào dưới đây ta cần sử dụng biểu đồ đường?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pic>
        <p:nvPicPr>
          <p:cNvPr id="117" name="Google Shape;117;p4">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18" name="Google Shape;118;p4"/>
          <p:cNvSpPr/>
          <p:nvPr/>
        </p:nvSpPr>
        <p:spPr>
          <a:xfrm>
            <a:off x="9358603" y="3999917"/>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Tree>
    <p:extLst>
      <p:ext uri="{BB962C8B-B14F-4D97-AF65-F5344CB8AC3E}">
        <p14:creationId xmlns:p14="http://schemas.microsoft.com/office/powerpoint/2010/main" val="33917929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4. </a:t>
            </a:r>
            <a:r>
              <a:rPr lang="vi-VN" sz="5400" kern="0">
                <a:solidFill>
                  <a:srgbClr val="000000"/>
                </a:solidFill>
                <a:latin typeface="Arial"/>
                <a:cs typeface="Arial"/>
                <a:sym typeface="Arial"/>
              </a:rPr>
              <a:t>Đâu không phải là thành phần của biểu đồ?</a:t>
            </a:r>
            <a:endParaRPr sz="5400" kern="0">
              <a:solidFill>
                <a:srgbClr val="000000"/>
              </a:solidFill>
              <a:latin typeface="Arial"/>
              <a:cs typeface="Arial"/>
              <a:sym typeface="Arial"/>
            </a:endParaRPr>
          </a:p>
        </p:txBody>
      </p:sp>
      <p:sp>
        <p:nvSpPr>
          <p:cNvPr id="102" name="Google Shape;102;p3"/>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sp>
        <p:nvSpPr>
          <p:cNvPr id="103" name="Google Shape;103;p3"/>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C. Tiêu đề của biểu đồ</a:t>
            </a:r>
            <a:endParaRPr sz="5400" kern="0">
              <a:solidFill>
                <a:srgbClr val="000000"/>
              </a:solidFill>
              <a:latin typeface="Arial"/>
              <a:ea typeface="Arial"/>
              <a:cs typeface="Arial"/>
              <a:sym typeface="Arial"/>
            </a:endParaRPr>
          </a:p>
        </p:txBody>
      </p:sp>
      <p:sp>
        <p:nvSpPr>
          <p:cNvPr id="104" name="Google Shape;104;p3"/>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Ý nghĩa của trục danh mục</a:t>
            </a:r>
            <a:endParaRPr sz="5400" kern="0">
              <a:solidFill>
                <a:srgbClr val="000000"/>
              </a:solidFill>
              <a:latin typeface="Arial"/>
              <a:ea typeface="Arial"/>
              <a:cs typeface="Arial"/>
              <a:sym typeface="Arial"/>
            </a:endParaRPr>
          </a:p>
        </p:txBody>
      </p:sp>
      <p:sp>
        <p:nvSpPr>
          <p:cNvPr id="105" name="Google Shape;105;p3"/>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D. Các chuỗi dữ liệu</a:t>
            </a:r>
            <a:endParaRPr sz="5400" kern="0">
              <a:solidFill>
                <a:srgbClr val="000000"/>
              </a:solidFill>
              <a:latin typeface="Arial"/>
              <a:ea typeface="Arial"/>
              <a:cs typeface="Arial"/>
              <a:sym typeface="Arial"/>
            </a:endParaRPr>
          </a:p>
        </p:txBody>
      </p:sp>
      <p:pic>
        <p:nvPicPr>
          <p:cNvPr id="106" name="Google Shape;106;p3">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07" name="Google Shape;107;p3"/>
          <p:cNvSpPr/>
          <p:nvPr/>
        </p:nvSpPr>
        <p:spPr>
          <a:xfrm>
            <a:off x="131327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338052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b="1" kern="0">
                <a:solidFill>
                  <a:srgbClr val="000000"/>
                </a:solidFill>
                <a:latin typeface="Arial"/>
                <a:cs typeface="Arial"/>
                <a:sym typeface="Arial"/>
              </a:rPr>
              <a:t>Câu 5. </a:t>
            </a:r>
            <a:r>
              <a:rPr lang="vi-VN" sz="5400" kern="0">
                <a:solidFill>
                  <a:srgbClr val="000000"/>
                </a:solidFill>
                <a:latin typeface="Arial"/>
                <a:cs typeface="Arial"/>
                <a:sym typeface="Arial"/>
              </a:rPr>
              <a:t>Điểm nổi bật trong phần mềm bảng tính là</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A. Khả năng thay đổi biểu đồ trên số liệu</a:t>
            </a:r>
            <a:endParaRPr sz="5400" kern="0">
              <a:solidFill>
                <a:srgbClr val="000000"/>
              </a:solidFill>
              <a:latin typeface="Arial"/>
              <a:ea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Khả năng thay đổi dữ liệu</a:t>
            </a:r>
            <a:endParaRPr sz="5400" kern="0">
              <a:solidFill>
                <a:srgbClr val="000000"/>
              </a:solidFill>
              <a:latin typeface="Arial"/>
              <a:ea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D. Khả năng biến dữ liệu thành hình ảnh </a:t>
            </a:r>
            <a:endParaRPr sz="5400" kern="0">
              <a:solidFill>
                <a:srgbClr val="000000"/>
              </a:solidFill>
              <a:latin typeface="Arial"/>
              <a:ea typeface="Arial"/>
              <a:cs typeface="Arial"/>
              <a:sym typeface="Arial"/>
            </a:endParaRPr>
          </a:p>
        </p:txBody>
      </p:sp>
      <p:pic>
        <p:nvPicPr>
          <p:cNvPr id="128" name="Google Shape;128;p5">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29" name="Google Shape;129;p5"/>
          <p:cNvSpPr/>
          <p:nvPr/>
        </p:nvSpPr>
        <p:spPr>
          <a:xfrm>
            <a:off x="1313279"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6455299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26AECF-5A43-231D-55FA-B2C241675036}"/>
              </a:ext>
            </a:extLst>
          </p:cNvPr>
          <p:cNvSpPr txBox="1"/>
          <p:nvPr/>
        </p:nvSpPr>
        <p:spPr>
          <a:xfrm>
            <a:off x="533400" y="495300"/>
            <a:ext cx="12268200" cy="784830"/>
          </a:xfrm>
          <a:prstGeom prst="rect">
            <a:avLst/>
          </a:prstGeom>
          <a:noFill/>
        </p:spPr>
        <p:txBody>
          <a:bodyPr wrap="square">
            <a:spAutoFit/>
          </a:bodyPr>
          <a:lstStyle/>
          <a:p>
            <a:r>
              <a:rPr lang="en-US" sz="4500" b="1" i="1">
                <a:latin typeface="Arial" panose="020B0604020202020204" pitchFamily="34" charset="0"/>
                <a:cs typeface="Arial" panose="020B0604020202020204" pitchFamily="34" charset="0"/>
              </a:rPr>
              <a:t>Trả lời câu hỏi phần Luyện tập SGK tr.31</a:t>
            </a:r>
          </a:p>
        </p:txBody>
      </p:sp>
      <p:pic>
        <p:nvPicPr>
          <p:cNvPr id="5" name="Picture 4">
            <a:extLst>
              <a:ext uri="{FF2B5EF4-FFF2-40B4-BE49-F238E27FC236}">
                <a16:creationId xmlns:a16="http://schemas.microsoft.com/office/drawing/2014/main" xmlns="" id="{2D50D22F-C03C-3DDD-EDB8-D1288EE844E9}"/>
              </a:ext>
            </a:extLst>
          </p:cNvPr>
          <p:cNvPicPr>
            <a:picLocks noChangeAspect="1"/>
          </p:cNvPicPr>
          <p:nvPr/>
        </p:nvPicPr>
        <p:blipFill rotWithShape="1">
          <a:blip r:embed="rId2">
            <a:extLst>
              <a:ext uri="{28A0092B-C50C-407E-A947-70E740481C1C}">
                <a14:useLocalDpi xmlns:a14="http://schemas.microsoft.com/office/drawing/2010/main" val="0"/>
              </a:ext>
            </a:extLst>
          </a:blip>
          <a:srcRect l="36250" r="28334" b="14859"/>
          <a:stretch/>
        </p:blipFill>
        <p:spPr>
          <a:xfrm>
            <a:off x="4762" y="2506879"/>
            <a:ext cx="8628032" cy="6148379"/>
          </a:xfrm>
          <a:prstGeom prst="rect">
            <a:avLst/>
          </a:prstGeom>
        </p:spPr>
      </p:pic>
      <p:sp>
        <p:nvSpPr>
          <p:cNvPr id="7" name="TextBox 6">
            <a:extLst>
              <a:ext uri="{FF2B5EF4-FFF2-40B4-BE49-F238E27FC236}">
                <a16:creationId xmlns:a16="http://schemas.microsoft.com/office/drawing/2014/main" xmlns="" id="{9284FF22-C012-DECE-C5EB-D7478FB5755A}"/>
              </a:ext>
            </a:extLst>
          </p:cNvPr>
          <p:cNvSpPr txBox="1"/>
          <p:nvPr/>
        </p:nvSpPr>
        <p:spPr>
          <a:xfrm>
            <a:off x="2400300" y="1631742"/>
            <a:ext cx="13487400" cy="707886"/>
          </a:xfrm>
          <a:prstGeom prst="rect">
            <a:avLst/>
          </a:prstGeom>
          <a:noFill/>
        </p:spPr>
        <p:txBody>
          <a:bodyPr wrap="square">
            <a:spAutoFit/>
          </a:bodyPr>
          <a:lstStyle/>
          <a:p>
            <a:pPr algn="ctr"/>
            <a:r>
              <a:rPr lang="en-US" sz="4000">
                <a:solidFill>
                  <a:srgbClr val="002060"/>
                </a:solidFill>
                <a:latin typeface="Arial" panose="020B0604020202020204" pitchFamily="34" charset="0"/>
                <a:cs typeface="Arial" panose="020B0604020202020204" pitchFamily="34" charset="0"/>
              </a:rPr>
              <a:t>Em hãy quan sát biểu đồ trong Hình 1b và cho biết:</a:t>
            </a:r>
          </a:p>
        </p:txBody>
      </p:sp>
      <p:grpSp>
        <p:nvGrpSpPr>
          <p:cNvPr id="11" name="Group 10">
            <a:extLst>
              <a:ext uri="{FF2B5EF4-FFF2-40B4-BE49-F238E27FC236}">
                <a16:creationId xmlns:a16="http://schemas.microsoft.com/office/drawing/2014/main" xmlns="" id="{5BCF70D2-770B-51B7-82C8-0BBF27307A8C}"/>
              </a:ext>
            </a:extLst>
          </p:cNvPr>
          <p:cNvGrpSpPr/>
          <p:nvPr/>
        </p:nvGrpSpPr>
        <p:grpSpPr>
          <a:xfrm>
            <a:off x="8632794" y="3086100"/>
            <a:ext cx="9061509" cy="6101500"/>
            <a:chOff x="8856632" y="2813092"/>
            <a:chExt cx="9061509" cy="6101500"/>
          </a:xfrm>
        </p:grpSpPr>
        <p:sp>
          <p:nvSpPr>
            <p:cNvPr id="9" name="TextBox 8">
              <a:extLst>
                <a:ext uri="{FF2B5EF4-FFF2-40B4-BE49-F238E27FC236}">
                  <a16:creationId xmlns:a16="http://schemas.microsoft.com/office/drawing/2014/main" xmlns="" id="{0444C5B6-D2AE-812E-6CF6-AC4DFA019D28}"/>
                </a:ext>
              </a:extLst>
            </p:cNvPr>
            <p:cNvSpPr txBox="1"/>
            <p:nvPr/>
          </p:nvSpPr>
          <p:spPr>
            <a:xfrm>
              <a:off x="8991600" y="4074613"/>
              <a:ext cx="8926541" cy="4839979"/>
            </a:xfrm>
            <a:prstGeom prst="rect">
              <a:avLst/>
            </a:prstGeom>
            <a:solidFill>
              <a:schemeClr val="accent5">
                <a:lumMod val="20000"/>
                <a:lumOff val="80000"/>
              </a:schemeClr>
            </a:solidFill>
          </p:spPr>
          <p:txBody>
            <a:bodyPr wrap="square">
              <a:spAutoFit/>
            </a:bodyPr>
            <a:lstStyle/>
            <a:p>
              <a:pPr algn="just">
                <a:lnSpc>
                  <a:spcPct val="150000"/>
                </a:lnSpc>
              </a:pPr>
              <a:r>
                <a:rPr lang="vi-VN" sz="3500"/>
                <a:t>1) Trong biểu đồ có mấy chuỗi dữ liệu? Ý nghĩa của mỗi chuỗi dữ liệu đó là gì?</a:t>
              </a:r>
            </a:p>
            <a:p>
              <a:pPr algn="just">
                <a:lnSpc>
                  <a:spcPct val="150000"/>
                </a:lnSpc>
              </a:pPr>
              <a:r>
                <a:rPr lang="vi-VN" sz="3500"/>
                <a:t>2) Ý nghĩa của các trục giá trị và trục danh mục trong biểu đồ là gì?</a:t>
              </a:r>
            </a:p>
            <a:p>
              <a:pPr algn="just">
                <a:lnSpc>
                  <a:spcPct val="150000"/>
                </a:lnSpc>
              </a:pPr>
              <a:r>
                <a:rPr lang="vi-VN" sz="3500"/>
                <a:t>3) Để biết số lượng huy chương đã đạt được thì biểu đồ cần thêm thành phần nào?</a:t>
              </a:r>
            </a:p>
          </p:txBody>
        </p:sp>
        <p:sp>
          <p:nvSpPr>
            <p:cNvPr id="10" name="Freeform 5">
              <a:extLst>
                <a:ext uri="{FF2B5EF4-FFF2-40B4-BE49-F238E27FC236}">
                  <a16:creationId xmlns:a16="http://schemas.microsoft.com/office/drawing/2014/main" xmlns="" id="{D83B0B14-51C3-0F62-72DE-1B4FD77B92CF}"/>
                </a:ext>
              </a:extLst>
            </p:cNvPr>
            <p:cNvSpPr/>
            <p:nvPr/>
          </p:nvSpPr>
          <p:spPr>
            <a:xfrm>
              <a:off x="8856632" y="2813092"/>
              <a:ext cx="1535143" cy="153514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extLst>
      <p:ext uri="{BB962C8B-B14F-4D97-AF65-F5344CB8AC3E}">
        <p14:creationId xmlns:p14="http://schemas.microsoft.com/office/powerpoint/2010/main" val="36171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11C120-5B3D-25B1-5747-855FDEF66FEC}"/>
              </a:ext>
            </a:extLst>
          </p:cNvPr>
          <p:cNvSpPr txBox="1"/>
          <p:nvPr/>
        </p:nvSpPr>
        <p:spPr>
          <a:xfrm>
            <a:off x="1332629" y="495300"/>
            <a:ext cx="15622741"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tình huống có thể biểu diễn được trên biểu đồ </a:t>
            </a:r>
          </a:p>
        </p:txBody>
      </p:sp>
      <p:pic>
        <p:nvPicPr>
          <p:cNvPr id="4" name="Picture 3">
            <a:extLst>
              <a:ext uri="{FF2B5EF4-FFF2-40B4-BE49-F238E27FC236}">
                <a16:creationId xmlns:a16="http://schemas.microsoft.com/office/drawing/2014/main" xmlns="" id="{E8F8ABE2-FDF3-52DD-8B1E-3ABAB0800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14500"/>
            <a:ext cx="6213336" cy="4868181"/>
          </a:xfrm>
          <a:prstGeom prst="rect">
            <a:avLst/>
          </a:prstGeom>
        </p:spPr>
      </p:pic>
      <p:pic>
        <p:nvPicPr>
          <p:cNvPr id="6" name="Picture 5">
            <a:extLst>
              <a:ext uri="{FF2B5EF4-FFF2-40B4-BE49-F238E27FC236}">
                <a16:creationId xmlns:a16="http://schemas.microsoft.com/office/drawing/2014/main" xmlns="" id="{1FE40892-67FE-EEC2-3737-38B147010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429544"/>
            <a:ext cx="6582805" cy="4390731"/>
          </a:xfrm>
          <a:prstGeom prst="rect">
            <a:avLst/>
          </a:prstGeom>
        </p:spPr>
      </p:pic>
      <p:pic>
        <p:nvPicPr>
          <p:cNvPr id="8" name="Picture 7">
            <a:extLst>
              <a:ext uri="{FF2B5EF4-FFF2-40B4-BE49-F238E27FC236}">
                <a16:creationId xmlns:a16="http://schemas.microsoft.com/office/drawing/2014/main" xmlns="" id="{2E4ECF06-A834-AA59-82FA-6958D6644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1497315"/>
            <a:ext cx="6381750" cy="3848100"/>
          </a:xfrm>
          <a:prstGeom prst="rect">
            <a:avLst/>
          </a:prstGeom>
        </p:spPr>
      </p:pic>
      <p:sp>
        <p:nvSpPr>
          <p:cNvPr id="9" name="Speech Bubble: Rectangle with Corners Rounded 8">
            <a:extLst>
              <a:ext uri="{FF2B5EF4-FFF2-40B4-BE49-F238E27FC236}">
                <a16:creationId xmlns:a16="http://schemas.microsoft.com/office/drawing/2014/main" xmlns="" id="{69B35FCC-7517-AB5F-05E5-7D4223765AF5}"/>
              </a:ext>
            </a:extLst>
          </p:cNvPr>
          <p:cNvSpPr/>
          <p:nvPr/>
        </p:nvSpPr>
        <p:spPr>
          <a:xfrm>
            <a:off x="304800" y="7077075"/>
            <a:ext cx="6213336" cy="2743200"/>
          </a:xfrm>
          <a:prstGeom prst="wedgeRoundRectCallout">
            <a:avLst>
              <a:gd name="adj1" fmla="val -24471"/>
              <a:gd name="adj2" fmla="val -62500"/>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thể hiện sản lượng thủy sản ở ĐBSCL và cả nước giai đoạn 1995 – 2002</a:t>
            </a:r>
            <a:endParaRPr lang="en-US" sz="3500">
              <a:solidFill>
                <a:schemeClr val="tx1"/>
              </a:solidFill>
            </a:endParaRPr>
          </a:p>
        </p:txBody>
      </p:sp>
      <p:sp>
        <p:nvSpPr>
          <p:cNvPr id="10" name="Speech Bubble: Rectangle with Corners Rounded 9">
            <a:extLst>
              <a:ext uri="{FF2B5EF4-FFF2-40B4-BE49-F238E27FC236}">
                <a16:creationId xmlns:a16="http://schemas.microsoft.com/office/drawing/2014/main" xmlns="" id="{0CE5E80A-5FE4-C312-4BBB-6D70D578CF15}"/>
              </a:ext>
            </a:extLst>
          </p:cNvPr>
          <p:cNvSpPr/>
          <p:nvPr/>
        </p:nvSpPr>
        <p:spPr>
          <a:xfrm>
            <a:off x="6934200" y="2400300"/>
            <a:ext cx="4003536" cy="2743200"/>
          </a:xfrm>
          <a:prstGeom prst="wedgeRoundRectCallout">
            <a:avLst>
              <a:gd name="adj1" fmla="val 56273"/>
              <a:gd name="adj2" fmla="val 8333"/>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thống kê sự yêu thích một số môn thể thao </a:t>
            </a:r>
            <a:endParaRPr lang="en-US" sz="3500">
              <a:solidFill>
                <a:schemeClr val="tx1"/>
              </a:solidFill>
            </a:endParaRPr>
          </a:p>
        </p:txBody>
      </p:sp>
      <p:sp>
        <p:nvSpPr>
          <p:cNvPr id="11" name="Speech Bubble: Rectangle with Corners Rounded 10">
            <a:extLst>
              <a:ext uri="{FF2B5EF4-FFF2-40B4-BE49-F238E27FC236}">
                <a16:creationId xmlns:a16="http://schemas.microsoft.com/office/drawing/2014/main" xmlns="" id="{09C02D1D-B5CE-A7D1-FF95-4B35A2692BED}"/>
              </a:ext>
            </a:extLst>
          </p:cNvPr>
          <p:cNvSpPr/>
          <p:nvPr/>
        </p:nvSpPr>
        <p:spPr>
          <a:xfrm>
            <a:off x="13411200" y="5429544"/>
            <a:ext cx="4724400" cy="3360141"/>
          </a:xfrm>
          <a:prstGeom prst="wedgeRoundRectCallout">
            <a:avLst>
              <a:gd name="adj1" fmla="val -47087"/>
              <a:gd name="adj2" fmla="val 53347"/>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thành tích bóng đá Việt Nam tại các kỳ SEA GAMES và AFF CUP </a:t>
            </a:r>
            <a:endParaRPr lang="en-US" sz="3500">
              <a:solidFill>
                <a:schemeClr val="tx1"/>
              </a:solidFill>
            </a:endParaRPr>
          </a:p>
        </p:txBody>
      </p:sp>
    </p:spTree>
    <p:extLst>
      <p:ext uri="{BB962C8B-B14F-4D97-AF65-F5344CB8AC3E}">
        <p14:creationId xmlns:p14="http://schemas.microsoft.com/office/powerpoint/2010/main" val="246242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F8C47A-5668-AA81-6F3E-9BB900C09F4F}"/>
              </a:ext>
            </a:extLst>
          </p:cNvPr>
          <p:cNvSpPr/>
          <p:nvPr/>
        </p:nvSpPr>
        <p:spPr>
          <a:xfrm>
            <a:off x="3543300" y="419100"/>
            <a:ext cx="11201400" cy="9906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Hướng dẫn trả lời </a:t>
            </a:r>
          </a:p>
        </p:txBody>
      </p:sp>
      <p:grpSp>
        <p:nvGrpSpPr>
          <p:cNvPr id="7" name="Group 6">
            <a:extLst>
              <a:ext uri="{FF2B5EF4-FFF2-40B4-BE49-F238E27FC236}">
                <a16:creationId xmlns:a16="http://schemas.microsoft.com/office/drawing/2014/main" xmlns="" id="{A7E786CE-6241-8E09-FF5A-F3B3B9062E35}"/>
              </a:ext>
            </a:extLst>
          </p:cNvPr>
          <p:cNvGrpSpPr/>
          <p:nvPr/>
        </p:nvGrpSpPr>
        <p:grpSpPr>
          <a:xfrm>
            <a:off x="609600" y="1638300"/>
            <a:ext cx="17068800" cy="2838124"/>
            <a:chOff x="685800" y="2400300"/>
            <a:chExt cx="17068800" cy="2838124"/>
          </a:xfrm>
        </p:grpSpPr>
        <p:sp>
          <p:nvSpPr>
            <p:cNvPr id="3" name="Rectangle 2">
              <a:extLst>
                <a:ext uri="{FF2B5EF4-FFF2-40B4-BE49-F238E27FC236}">
                  <a16:creationId xmlns:a16="http://schemas.microsoft.com/office/drawing/2014/main" xmlns="" id="{6D546727-2418-A098-783A-16C6EAD43673}"/>
                </a:ext>
              </a:extLst>
            </p:cNvPr>
            <p:cNvSpPr/>
            <p:nvPr/>
          </p:nvSpPr>
          <p:spPr>
            <a:xfrm>
              <a:off x="685800" y="2400300"/>
              <a:ext cx="16916400" cy="264827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8480945-9BC8-30D1-54A5-44B41B4C34AE}"/>
                </a:ext>
              </a:extLst>
            </p:cNvPr>
            <p:cNvSpPr/>
            <p:nvPr/>
          </p:nvSpPr>
          <p:spPr>
            <a:xfrm>
              <a:off x="838200" y="2552699"/>
              <a:ext cx="16916400" cy="26857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A680AE1-44A4-F671-9543-EA94F5749E13}"/>
                </a:ext>
              </a:extLst>
            </p:cNvPr>
            <p:cNvSpPr txBox="1"/>
            <p:nvPr/>
          </p:nvSpPr>
          <p:spPr>
            <a:xfrm>
              <a:off x="1066800" y="2638099"/>
              <a:ext cx="16383000" cy="2495876"/>
            </a:xfrm>
            <a:prstGeom prst="rect">
              <a:avLst/>
            </a:prstGeom>
            <a:noFill/>
          </p:spPr>
          <p:txBody>
            <a:bodyPr wrap="square">
              <a:spAutoFit/>
            </a:bodyPr>
            <a:lstStyle/>
            <a:p>
              <a:pPr algn="just">
                <a:lnSpc>
                  <a:spcPct val="150000"/>
                </a:lnSpc>
              </a:pPr>
              <a:r>
                <a:rPr lang="vi-VN" sz="3600"/>
                <a:t>1) Trong biểu đồ có 3 chuỗi dữ liệu: vàng, bạc đồng., Ý nghĩa của mỗi chuỗi dữ liệu đó là số huy chương vàng, bạc, tương ứng đội tuyển Việt Nam đạt được qua các năm.</a:t>
              </a:r>
              <a:endParaRPr lang="en-US" sz="3600"/>
            </a:p>
          </p:txBody>
        </p:sp>
      </p:grpSp>
      <p:grpSp>
        <p:nvGrpSpPr>
          <p:cNvPr id="8" name="Group 7">
            <a:extLst>
              <a:ext uri="{FF2B5EF4-FFF2-40B4-BE49-F238E27FC236}">
                <a16:creationId xmlns:a16="http://schemas.microsoft.com/office/drawing/2014/main" xmlns="" id="{8DC22F5C-32FF-41DB-9ACC-E6B3E6D181CB}"/>
              </a:ext>
            </a:extLst>
          </p:cNvPr>
          <p:cNvGrpSpPr/>
          <p:nvPr/>
        </p:nvGrpSpPr>
        <p:grpSpPr>
          <a:xfrm>
            <a:off x="609600" y="4795267"/>
            <a:ext cx="17068800" cy="2191078"/>
            <a:chOff x="685800" y="2400300"/>
            <a:chExt cx="17068800" cy="2191078"/>
          </a:xfrm>
        </p:grpSpPr>
        <p:sp>
          <p:nvSpPr>
            <p:cNvPr id="9" name="Rectangle 8">
              <a:extLst>
                <a:ext uri="{FF2B5EF4-FFF2-40B4-BE49-F238E27FC236}">
                  <a16:creationId xmlns:a16="http://schemas.microsoft.com/office/drawing/2014/main" xmlns="" id="{12482AF3-40C7-8292-8689-95261A3EAD1B}"/>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BD1B2A4-9E62-A223-96A1-5B77D0919D4F}"/>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BD55879-C9CE-84A2-DBA0-ECEDE64F180E}"/>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2) Ý nghĩa của các trục giá trị: số lượng của mỗi loại huy chương </a:t>
              </a:r>
            </a:p>
            <a:p>
              <a:pPr algn="just">
                <a:lnSpc>
                  <a:spcPct val="150000"/>
                </a:lnSpc>
              </a:pPr>
              <a:r>
                <a:rPr lang="vi-VN" sz="3600"/>
                <a:t>Trục danh mục trong biểu đồ thể hiện các năm diễn ra SEA GAMES</a:t>
              </a:r>
            </a:p>
          </p:txBody>
        </p:sp>
      </p:grpSp>
      <p:grpSp>
        <p:nvGrpSpPr>
          <p:cNvPr id="16" name="Group 15">
            <a:extLst>
              <a:ext uri="{FF2B5EF4-FFF2-40B4-BE49-F238E27FC236}">
                <a16:creationId xmlns:a16="http://schemas.microsoft.com/office/drawing/2014/main" xmlns="" id="{43AD9398-EF80-2682-21CF-DC9F1A59751A}"/>
              </a:ext>
            </a:extLst>
          </p:cNvPr>
          <p:cNvGrpSpPr/>
          <p:nvPr/>
        </p:nvGrpSpPr>
        <p:grpSpPr>
          <a:xfrm>
            <a:off x="609600" y="7400762"/>
            <a:ext cx="17068800" cy="2191078"/>
            <a:chOff x="685800" y="2400300"/>
            <a:chExt cx="17068800" cy="2191078"/>
          </a:xfrm>
        </p:grpSpPr>
        <p:sp>
          <p:nvSpPr>
            <p:cNvPr id="17" name="Rectangle 16">
              <a:extLst>
                <a:ext uri="{FF2B5EF4-FFF2-40B4-BE49-F238E27FC236}">
                  <a16:creationId xmlns:a16="http://schemas.microsoft.com/office/drawing/2014/main" xmlns="" id="{1A4C77E4-B073-8BAF-48EC-994C7A6237BF}"/>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686D2BB-2085-E142-D8E9-51E9D3297398}"/>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4D373D8-43CE-4DFD-E0A5-721AAE0AB60C}"/>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3) Để biết số lượng huy chương đã đạt được thì biểu đồ cần thêm giá trị dữ liệu.</a:t>
              </a:r>
            </a:p>
          </p:txBody>
        </p:sp>
      </p:grpSp>
      <p:sp>
        <p:nvSpPr>
          <p:cNvPr id="20" name="Freeform 15">
            <a:extLst>
              <a:ext uri="{FF2B5EF4-FFF2-40B4-BE49-F238E27FC236}">
                <a16:creationId xmlns:a16="http://schemas.microsoft.com/office/drawing/2014/main" xmlns="" id="{B0E14A9A-560F-578B-BDA5-50E67915C8B1}"/>
              </a:ext>
            </a:extLst>
          </p:cNvPr>
          <p:cNvSpPr/>
          <p:nvPr/>
        </p:nvSpPr>
        <p:spPr>
          <a:xfrm rot="3568955">
            <a:off x="16455082" y="8413032"/>
            <a:ext cx="537829" cy="2506829"/>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1" name="Freeform 11">
            <a:extLst>
              <a:ext uri="{FF2B5EF4-FFF2-40B4-BE49-F238E27FC236}">
                <a16:creationId xmlns:a16="http://schemas.microsoft.com/office/drawing/2014/main" xmlns="" id="{DE063EE6-7213-8EE5-C203-71DC100A6C38}"/>
              </a:ext>
            </a:extLst>
          </p:cNvPr>
          <p:cNvSpPr/>
          <p:nvPr/>
        </p:nvSpPr>
        <p:spPr>
          <a:xfrm>
            <a:off x="397668" y="177446"/>
            <a:ext cx="1185863" cy="1131836"/>
          </a:xfrm>
          <a:custGeom>
            <a:avLst/>
            <a:gdLst/>
            <a:ahLst/>
            <a:cxnLst/>
            <a:rect l="l" t="t" r="r" b="b"/>
            <a:pathLst>
              <a:path w="2074088" h="2902667">
                <a:moveTo>
                  <a:pt x="0" y="0"/>
                </a:moveTo>
                <a:lnTo>
                  <a:pt x="2074087" y="0"/>
                </a:lnTo>
                <a:lnTo>
                  <a:pt x="2074087" y="2902668"/>
                </a:lnTo>
                <a:lnTo>
                  <a:pt x="0" y="2902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808160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904DEB-42BD-C5CC-FADB-71DF78246190}"/>
              </a:ext>
            </a:extLst>
          </p:cNvPr>
          <p:cNvSpPr txBox="1"/>
          <p:nvPr/>
        </p:nvSpPr>
        <p:spPr>
          <a:xfrm>
            <a:off x="5105400" y="342900"/>
            <a:ext cx="80772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5" name="Group 4">
            <a:extLst>
              <a:ext uri="{FF2B5EF4-FFF2-40B4-BE49-F238E27FC236}">
                <a16:creationId xmlns:a16="http://schemas.microsoft.com/office/drawing/2014/main" xmlns="" id="{B97E7C10-0679-2234-03C2-561BBB86ECDF}"/>
              </a:ext>
            </a:extLst>
          </p:cNvPr>
          <p:cNvGrpSpPr/>
          <p:nvPr/>
        </p:nvGrpSpPr>
        <p:grpSpPr>
          <a:xfrm>
            <a:off x="712143" y="1358563"/>
            <a:ext cx="7820323" cy="1139866"/>
            <a:chOff x="712143" y="2368210"/>
            <a:chExt cx="7820323" cy="1139866"/>
          </a:xfrm>
        </p:grpSpPr>
        <p:sp>
          <p:nvSpPr>
            <p:cNvPr id="3" name="TextBox 2">
              <a:extLst>
                <a:ext uri="{FF2B5EF4-FFF2-40B4-BE49-F238E27FC236}">
                  <a16:creationId xmlns:a16="http://schemas.microsoft.com/office/drawing/2014/main" xmlns="" id="{0AC823F9-8C16-CDCC-4795-E1E6D493CAED}"/>
                </a:ext>
              </a:extLst>
            </p:cNvPr>
            <p:cNvSpPr txBox="1"/>
            <p:nvPr/>
          </p:nvSpPr>
          <p:spPr>
            <a:xfrm>
              <a:off x="1903066" y="2800190"/>
              <a:ext cx="66294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xmlns="" id="{688EB10E-62E9-18BE-610E-2D2611677920}"/>
                </a:ext>
              </a:extLst>
            </p:cNvPr>
            <p:cNvSpPr/>
            <p:nvPr/>
          </p:nvSpPr>
          <p:spPr>
            <a:xfrm>
              <a:off x="712143" y="2368210"/>
              <a:ext cx="1176636" cy="113986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xmlns="" id="{7CDC2321-DEE4-C847-E03A-A1A6986C8F74}"/>
              </a:ext>
            </a:extLst>
          </p:cNvPr>
          <p:cNvGrpSpPr/>
          <p:nvPr/>
        </p:nvGrpSpPr>
        <p:grpSpPr>
          <a:xfrm>
            <a:off x="533400" y="3085555"/>
            <a:ext cx="10336857" cy="6808903"/>
            <a:chOff x="712143" y="2930409"/>
            <a:chExt cx="10336857" cy="6808903"/>
          </a:xfrm>
        </p:grpSpPr>
        <p:sp>
          <p:nvSpPr>
            <p:cNvPr id="8" name="Rectangle 7">
              <a:extLst>
                <a:ext uri="{FF2B5EF4-FFF2-40B4-BE49-F238E27FC236}">
                  <a16:creationId xmlns:a16="http://schemas.microsoft.com/office/drawing/2014/main" xmlns="" id="{65445516-EA8C-29BC-8861-C1C324D033E8}"/>
                </a:ext>
              </a:extLst>
            </p:cNvPr>
            <p:cNvSpPr/>
            <p:nvPr/>
          </p:nvSpPr>
          <p:spPr>
            <a:xfrm>
              <a:off x="712143" y="2930409"/>
              <a:ext cx="10184457" cy="6480291"/>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9A3AA4F-7E25-C0E8-5B1C-2D617080F6B5}"/>
                </a:ext>
              </a:extLst>
            </p:cNvPr>
            <p:cNvSpPr/>
            <p:nvPr/>
          </p:nvSpPr>
          <p:spPr>
            <a:xfrm>
              <a:off x="864543" y="3082809"/>
              <a:ext cx="10184457" cy="64802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90CFB86-9491-A8B3-AAD1-A774D24BB271}"/>
                </a:ext>
              </a:extLst>
            </p:cNvPr>
            <p:cNvSpPr txBox="1"/>
            <p:nvPr/>
          </p:nvSpPr>
          <p:spPr>
            <a:xfrm>
              <a:off x="971550" y="3101661"/>
              <a:ext cx="10058400" cy="6637651"/>
            </a:xfrm>
            <a:prstGeom prst="rect">
              <a:avLst/>
            </a:prstGeom>
            <a:noFill/>
          </p:spPr>
          <p:txBody>
            <a:bodyPr wrap="square">
              <a:spAutoFit/>
            </a:bodyPr>
            <a:lstStyle/>
            <a:p>
              <a:pPr algn="just">
                <a:lnSpc>
                  <a:spcPct val="150000"/>
                </a:lnSpc>
              </a:pPr>
              <a:r>
                <a:rPr lang="vi-VN" sz="3500" b="1" i="1"/>
                <a:t>Em sẽ dùng loại biểu đồ nào để minh họa cho dữ liệu khi muốn:</a:t>
              </a:r>
            </a:p>
            <a:p>
              <a:pPr algn="just">
                <a:lnSpc>
                  <a:spcPct val="150000"/>
                </a:lnSpc>
              </a:pPr>
              <a:r>
                <a:rPr lang="vi-VN" sz="3500"/>
                <a:t>1) So sánh dân số các nước trong khu vực Đông Nam Á cho năm 2022.</a:t>
              </a:r>
            </a:p>
            <a:p>
              <a:pPr algn="just">
                <a:lnSpc>
                  <a:spcPct val="150000"/>
                </a:lnSpc>
              </a:pPr>
              <a:r>
                <a:rPr lang="vi-VN" sz="3500"/>
                <a:t>2) Biểu diễn sự gia tăng dân số của Việt Nam trong 10 năm qua.</a:t>
              </a:r>
            </a:p>
            <a:p>
              <a:pPr algn="just">
                <a:lnSpc>
                  <a:spcPct val="150000"/>
                </a:lnSpc>
              </a:pPr>
              <a:r>
                <a:rPr lang="vi-VN" sz="3500"/>
                <a:t>3) Biểu diễn tỉ trọng cơ cấu GDP của Việt Nam năm 2022.</a:t>
              </a:r>
            </a:p>
          </p:txBody>
        </p:sp>
      </p:grpSp>
      <p:sp>
        <p:nvSpPr>
          <p:cNvPr id="15" name="Arrow: Right 14">
            <a:extLst>
              <a:ext uri="{FF2B5EF4-FFF2-40B4-BE49-F238E27FC236}">
                <a16:creationId xmlns:a16="http://schemas.microsoft.com/office/drawing/2014/main" xmlns="" id="{89EDB94C-B894-18DD-B99D-CB6334BA6DE2}"/>
              </a:ext>
            </a:extLst>
          </p:cNvPr>
          <p:cNvSpPr/>
          <p:nvPr/>
        </p:nvSpPr>
        <p:spPr>
          <a:xfrm>
            <a:off x="11149012" y="54864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84AF1014-56D9-F617-7D99-94AD528EB8FB}"/>
              </a:ext>
            </a:extLst>
          </p:cNvPr>
          <p:cNvSpPr/>
          <p:nvPr/>
        </p:nvSpPr>
        <p:spPr>
          <a:xfrm>
            <a:off x="11149012" y="69723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58B8F4BB-1978-62A0-2364-7D458FBD36B0}"/>
              </a:ext>
            </a:extLst>
          </p:cNvPr>
          <p:cNvSpPr/>
          <p:nvPr/>
        </p:nvSpPr>
        <p:spPr>
          <a:xfrm>
            <a:off x="11149012" y="8415337"/>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8A323842-B8A1-92D4-2544-1011566949D1}"/>
              </a:ext>
            </a:extLst>
          </p:cNvPr>
          <p:cNvSpPr/>
          <p:nvPr/>
        </p:nvSpPr>
        <p:spPr>
          <a:xfrm>
            <a:off x="12953999" y="492016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 biểu đồ cột</a:t>
            </a:r>
          </a:p>
        </p:txBody>
      </p:sp>
      <p:sp>
        <p:nvSpPr>
          <p:cNvPr id="19" name="Rectangle: Rounded Corners 18">
            <a:extLst>
              <a:ext uri="{FF2B5EF4-FFF2-40B4-BE49-F238E27FC236}">
                <a16:creationId xmlns:a16="http://schemas.microsoft.com/office/drawing/2014/main" xmlns="" id="{C5C0BB1A-E95C-249F-CC47-9C7D009AB97F}"/>
              </a:ext>
            </a:extLst>
          </p:cNvPr>
          <p:cNvSpPr/>
          <p:nvPr/>
        </p:nvSpPr>
        <p:spPr>
          <a:xfrm>
            <a:off x="12953999" y="664243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002060"/>
                </a:solidFill>
                <a:latin typeface="Arial" panose="020B0604020202020204" pitchFamily="34" charset="0"/>
                <a:cs typeface="Arial" panose="020B0604020202020204" pitchFamily="34" charset="0"/>
              </a:rPr>
              <a:t>biểu đồ đường</a:t>
            </a:r>
            <a:endParaRPr lang="en-US" sz="4000">
              <a:solidFill>
                <a:srgbClr val="002060"/>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AF75715F-4291-E1EE-7C6A-8071AE79A0BF}"/>
              </a:ext>
            </a:extLst>
          </p:cNvPr>
          <p:cNvSpPr/>
          <p:nvPr/>
        </p:nvSpPr>
        <p:spPr>
          <a:xfrm>
            <a:off x="12953999" y="8099761"/>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biểu đồ hình tròn</a:t>
            </a:r>
          </a:p>
        </p:txBody>
      </p:sp>
    </p:spTree>
    <p:extLst>
      <p:ext uri="{BB962C8B-B14F-4D97-AF65-F5344CB8AC3E}">
        <p14:creationId xmlns:p14="http://schemas.microsoft.com/office/powerpoint/2010/main" val="19702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763842">
            <a:off x="570895" y="6073828"/>
            <a:ext cx="5080367" cy="3103642"/>
          </a:xfrm>
          <a:custGeom>
            <a:avLst/>
            <a:gdLst/>
            <a:ahLst/>
            <a:cxnLst/>
            <a:rect l="l" t="t" r="r" b="b"/>
            <a:pathLst>
              <a:path w="5718093" h="3493235">
                <a:moveTo>
                  <a:pt x="0" y="0"/>
                </a:moveTo>
                <a:lnTo>
                  <a:pt x="5718093" y="0"/>
                </a:lnTo>
                <a:lnTo>
                  <a:pt x="5718093" y="3493235"/>
                </a:lnTo>
                <a:lnTo>
                  <a:pt x="0" y="34932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0" name="TextBox 10"/>
          <p:cNvSpPr txBox="1"/>
          <p:nvPr/>
        </p:nvSpPr>
        <p:spPr>
          <a:xfrm>
            <a:off x="5924543" y="1381217"/>
            <a:ext cx="12172224" cy="820738"/>
          </a:xfrm>
          <a:prstGeom prst="rect">
            <a:avLst/>
          </a:prstGeom>
        </p:spPr>
        <p:txBody>
          <a:bodyPr wrap="square" lIns="0" tIns="0" rIns="0" bIns="0" rtlCol="0" anchor="t">
            <a:spAutoFit/>
          </a:bodyPr>
          <a:lstStyle/>
          <a:p>
            <a:pPr marL="0" lvl="0" indent="0" algn="ctr">
              <a:lnSpc>
                <a:spcPts val="6357"/>
              </a:lnSpc>
            </a:pPr>
            <a:r>
              <a:rPr lang="en-US" sz="6000" b="1" spc="190">
                <a:solidFill>
                  <a:srgbClr val="043679"/>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a16="http://schemas.microsoft.com/office/drawing/2014/main" xmlns="" id="{56FE18E9-D038-7E7D-4D03-EA03B9D81B6D}"/>
              </a:ext>
            </a:extLst>
          </p:cNvPr>
          <p:cNvGrpSpPr/>
          <p:nvPr/>
        </p:nvGrpSpPr>
        <p:grpSpPr>
          <a:xfrm>
            <a:off x="6676655" y="2638831"/>
            <a:ext cx="10668000" cy="6857114"/>
            <a:chOff x="6676655" y="2934586"/>
            <a:chExt cx="10668000" cy="6857114"/>
          </a:xfrm>
        </p:grpSpPr>
        <p:sp>
          <p:nvSpPr>
            <p:cNvPr id="14" name="Rectangle: Rounded Corners 13">
              <a:extLst>
                <a:ext uri="{FF2B5EF4-FFF2-40B4-BE49-F238E27FC236}">
                  <a16:creationId xmlns:a16="http://schemas.microsoft.com/office/drawing/2014/main" xmlns="" id="{05800045-1F52-D143-495B-30F6836B6370}"/>
                </a:ext>
              </a:extLst>
            </p:cNvPr>
            <p:cNvSpPr/>
            <p:nvPr/>
          </p:nvSpPr>
          <p:spPr>
            <a:xfrm>
              <a:off x="6676655" y="2934586"/>
              <a:ext cx="10668000" cy="6857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286A600-39D5-0905-AF0A-3F4CF5E3AC91}"/>
                </a:ext>
              </a:extLst>
            </p:cNvPr>
            <p:cNvSpPr txBox="1"/>
            <p:nvPr/>
          </p:nvSpPr>
          <p:spPr>
            <a:xfrm>
              <a:off x="7552955" y="3696765"/>
              <a:ext cx="8915400" cy="551824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Hoàn thành các nhiệm vụ được giao về nhà</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Chuẩn bị cho bài học mới, Bài 4. Thực hành tạo biểu đồ</a:t>
              </a:r>
            </a:p>
          </p:txBody>
        </p:sp>
      </p:grpSp>
      <p:sp>
        <p:nvSpPr>
          <p:cNvPr id="8" name="Freeform 8"/>
          <p:cNvSpPr/>
          <p:nvPr/>
        </p:nvSpPr>
        <p:spPr>
          <a:xfrm rot="6674999">
            <a:off x="4927501" y="6392053"/>
            <a:ext cx="755785" cy="3522727"/>
          </a:xfrm>
          <a:custGeom>
            <a:avLst/>
            <a:gdLst/>
            <a:ahLst/>
            <a:cxnLst/>
            <a:rect l="l" t="t" r="r" b="b"/>
            <a:pathLst>
              <a:path w="755785" h="3522727">
                <a:moveTo>
                  <a:pt x="0" y="0"/>
                </a:moveTo>
                <a:lnTo>
                  <a:pt x="755785" y="0"/>
                </a:lnTo>
                <a:lnTo>
                  <a:pt x="755785" y="3522727"/>
                </a:lnTo>
                <a:lnTo>
                  <a:pt x="0" y="35227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6" name="TextBox 6"/>
          <p:cNvSpPr txBox="1"/>
          <p:nvPr/>
        </p:nvSpPr>
        <p:spPr>
          <a:xfrm>
            <a:off x="642650" y="3224504"/>
            <a:ext cx="17002700" cy="3421001"/>
          </a:xfrm>
          <a:prstGeom prst="rect">
            <a:avLst/>
          </a:prstGeom>
        </p:spPr>
        <p:txBody>
          <a:bodyPr wrap="square" lIns="0" tIns="0" rIns="0" bIns="0" rtlCol="0" anchor="t">
            <a:spAutoFit/>
          </a:bodyPr>
          <a:lstStyle/>
          <a:p>
            <a:pPr marL="0" lvl="0" indent="0" algn="ctr">
              <a:lnSpc>
                <a:spcPct val="150000"/>
              </a:lnSpc>
            </a:pPr>
            <a:r>
              <a:rPr lang="en-US" sz="7898" b="1" spc="236">
                <a:solidFill>
                  <a:srgbClr val="043679"/>
                </a:solidFill>
                <a:latin typeface="Arial" panose="020B0604020202020204" pitchFamily="34" charset="0"/>
                <a:cs typeface="Arial" panose="020B0604020202020204" pitchFamily="34" charset="0"/>
              </a:rPr>
              <a:t>CẢM ƠN CÁC EM ĐÃ CHÚ Ý LẮNG NGHE BÀI GIẢNG!</a:t>
            </a:r>
          </a:p>
        </p:txBody>
      </p:sp>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5" name="Freeform 15"/>
          <p:cNvSpPr/>
          <p:nvPr/>
        </p:nvSpPr>
        <p:spPr>
          <a:xfrm rot="3568955">
            <a:off x="15408618" y="7001417"/>
            <a:ext cx="810351" cy="3777057"/>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6" name="Freeform 23">
            <a:extLst>
              <a:ext uri="{FF2B5EF4-FFF2-40B4-BE49-F238E27FC236}">
                <a16:creationId xmlns:a16="http://schemas.microsoft.com/office/drawing/2014/main" xmlns="" id="{657BEDD2-E4B8-AB13-84AF-FBA3EF036079}"/>
              </a:ext>
            </a:extLst>
          </p:cNvPr>
          <p:cNvSpPr/>
          <p:nvPr/>
        </p:nvSpPr>
        <p:spPr>
          <a:xfrm rot="19970556">
            <a:off x="860290" y="7472632"/>
            <a:ext cx="1236965" cy="1731122"/>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344624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11" name="Freeform 11"/>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Freeform 13"/>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14"/>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xmlns="" id="{A917FD56-7C91-BFCC-FC23-8875288DF6A5}"/>
              </a:ext>
            </a:extLst>
          </p:cNvPr>
          <p:cNvSpPr txBox="1"/>
          <p:nvPr/>
        </p:nvSpPr>
        <p:spPr>
          <a:xfrm>
            <a:off x="990600" y="2783947"/>
            <a:ext cx="15697200" cy="3557512"/>
          </a:xfrm>
          <a:prstGeom prst="rect">
            <a:avLst/>
          </a:prstGeom>
          <a:noFill/>
        </p:spPr>
        <p:txBody>
          <a:bodyPr wrap="square" rtlCol="0">
            <a:spAutoFit/>
          </a:bodyPr>
          <a:lstStyle/>
          <a:p>
            <a:pPr algn="ctr">
              <a:lnSpc>
                <a:spcPct val="150000"/>
              </a:lnSpc>
            </a:pPr>
            <a:r>
              <a:rPr lang="en-US" sz="8000" b="1">
                <a:solidFill>
                  <a:srgbClr val="002060"/>
                </a:solidFill>
                <a:latin typeface="Arial" panose="020B0604020202020204" pitchFamily="34" charset="0"/>
                <a:cs typeface="Arial" panose="020B0604020202020204" pitchFamily="34" charset="0"/>
              </a:rPr>
              <a:t>BÀI 3. BIỂU ĐỒ</a:t>
            </a:r>
          </a:p>
          <a:p>
            <a:pPr algn="ctr">
              <a:lnSpc>
                <a:spcPct val="150000"/>
              </a:lnSpc>
            </a:pPr>
            <a:r>
              <a:rPr lang="en-US" sz="8000" b="1">
                <a:solidFill>
                  <a:srgbClr val="002060"/>
                </a:solidFill>
                <a:latin typeface="Arial" panose="020B0604020202020204" pitchFamily="34" charset="0"/>
                <a:cs typeface="Arial" panose="020B0604020202020204" pitchFamily="34" charset="0"/>
              </a:rPr>
              <a:t>TRONG PHẦN MỀM BẢNG TÍNH </a:t>
            </a:r>
          </a:p>
        </p:txBody>
      </p:sp>
    </p:spTree>
    <p:extLst>
      <p:ext uri="{BB962C8B-B14F-4D97-AF65-F5344CB8AC3E}">
        <p14:creationId xmlns:p14="http://schemas.microsoft.com/office/powerpoint/2010/main" val="683115191"/>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TextBox 3"/>
          <p:cNvSpPr txBox="1"/>
          <p:nvPr/>
        </p:nvSpPr>
        <p:spPr>
          <a:xfrm>
            <a:off x="1028700" y="1010652"/>
            <a:ext cx="16230600" cy="897682"/>
          </a:xfrm>
          <a:prstGeom prst="rect">
            <a:avLst/>
          </a:prstGeom>
          <a:solidFill>
            <a:srgbClr val="FDD772"/>
          </a:solidFill>
        </p:spPr>
        <p:txBody>
          <a:bodyPr lIns="0" tIns="0" rIns="0" bIns="0" rtlCol="0" anchor="t">
            <a:spAutoFit/>
          </a:bodyPr>
          <a:lstStyle/>
          <a:p>
            <a:pPr marL="0" lvl="0" indent="0" algn="ctr">
              <a:lnSpc>
                <a:spcPts val="6999"/>
              </a:lnSpc>
            </a:pPr>
            <a:r>
              <a:rPr lang="en-US" sz="6000" b="1" spc="209">
                <a:solidFill>
                  <a:srgbClr val="043679"/>
                </a:solidFill>
                <a:latin typeface="Arial" panose="020B0604020202020204" pitchFamily="34" charset="0"/>
                <a:cs typeface="Arial" panose="020B0604020202020204" pitchFamily="34" charset="0"/>
              </a:rPr>
              <a:t>NỘI DUNG BÀI HỌC </a:t>
            </a:r>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3" name="Freeform 23"/>
          <p:cNvSpPr/>
          <p:nvPr/>
        </p:nvSpPr>
        <p:spPr>
          <a:xfrm>
            <a:off x="13268083" y="3649004"/>
            <a:ext cx="3749099" cy="5246831"/>
          </a:xfrm>
          <a:custGeom>
            <a:avLst/>
            <a:gdLst/>
            <a:ahLst/>
            <a:cxnLst/>
            <a:rect l="l" t="t" r="r" b="b"/>
            <a:pathLst>
              <a:path w="4054219" h="5673844">
                <a:moveTo>
                  <a:pt x="0" y="0"/>
                </a:moveTo>
                <a:lnTo>
                  <a:pt x="4054219" y="0"/>
                </a:lnTo>
                <a:lnTo>
                  <a:pt x="4054219" y="5673843"/>
                </a:lnTo>
                <a:lnTo>
                  <a:pt x="0" y="56738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xmlns="" id="{0A93FADC-4DFD-FD3F-C7C8-34D7AEDD2290}"/>
              </a:ext>
            </a:extLst>
          </p:cNvPr>
          <p:cNvGrpSpPr/>
          <p:nvPr/>
        </p:nvGrpSpPr>
        <p:grpSpPr>
          <a:xfrm>
            <a:off x="1505888" y="2446597"/>
            <a:ext cx="11086638" cy="2167744"/>
            <a:chOff x="1447800" y="2517277"/>
            <a:chExt cx="11086638" cy="2167744"/>
          </a:xfrm>
        </p:grpSpPr>
        <p:grpSp>
          <p:nvGrpSpPr>
            <p:cNvPr id="14" name="Group 14"/>
            <p:cNvGrpSpPr/>
            <p:nvPr/>
          </p:nvGrpSpPr>
          <p:grpSpPr>
            <a:xfrm>
              <a:off x="1447800" y="2517277"/>
              <a:ext cx="11086638" cy="2167744"/>
              <a:chOff x="0" y="0"/>
              <a:chExt cx="2621123" cy="429022"/>
            </a:xfrm>
          </p:grpSpPr>
          <p:sp>
            <p:nvSpPr>
              <p:cNvPr id="15" name="Freeform 15"/>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25" name="Rectangle 24">
              <a:extLst>
                <a:ext uri="{FF2B5EF4-FFF2-40B4-BE49-F238E27FC236}">
                  <a16:creationId xmlns:a16="http://schemas.microsoft.com/office/drawing/2014/main" xmlns="" id="{F1405D63-5CF0-D5C3-F955-C72B733A334B}"/>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01</a:t>
              </a:r>
            </a:p>
          </p:txBody>
        </p:sp>
        <p:sp>
          <p:nvSpPr>
            <p:cNvPr id="26" name="TextBox 25">
              <a:extLst>
                <a:ext uri="{FF2B5EF4-FFF2-40B4-BE49-F238E27FC236}">
                  <a16:creationId xmlns:a16="http://schemas.microsoft.com/office/drawing/2014/main" xmlns="" id="{953541A0-FEEE-4EFA-9002-E8E7F090A8B6}"/>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Biểu diễn dữ liệu bằng biểu đồ </a:t>
              </a:r>
            </a:p>
          </p:txBody>
        </p:sp>
      </p:grpSp>
      <p:grpSp>
        <p:nvGrpSpPr>
          <p:cNvPr id="28" name="Group 27">
            <a:extLst>
              <a:ext uri="{FF2B5EF4-FFF2-40B4-BE49-F238E27FC236}">
                <a16:creationId xmlns:a16="http://schemas.microsoft.com/office/drawing/2014/main" xmlns="" id="{D11DFA23-698B-8292-BC79-6197A501E205}"/>
              </a:ext>
            </a:extLst>
          </p:cNvPr>
          <p:cNvGrpSpPr/>
          <p:nvPr/>
        </p:nvGrpSpPr>
        <p:grpSpPr>
          <a:xfrm>
            <a:off x="1505888" y="5027811"/>
            <a:ext cx="11086638" cy="2167744"/>
            <a:chOff x="1447800" y="2517277"/>
            <a:chExt cx="11086638" cy="2167744"/>
          </a:xfrm>
        </p:grpSpPr>
        <p:grpSp>
          <p:nvGrpSpPr>
            <p:cNvPr id="29" name="Group 14">
              <a:extLst>
                <a:ext uri="{FF2B5EF4-FFF2-40B4-BE49-F238E27FC236}">
                  <a16:creationId xmlns:a16="http://schemas.microsoft.com/office/drawing/2014/main" xmlns="" id="{DCCC9A62-268E-C46B-5C0C-0813575618A7}"/>
                </a:ext>
              </a:extLst>
            </p:cNvPr>
            <p:cNvGrpSpPr/>
            <p:nvPr/>
          </p:nvGrpSpPr>
          <p:grpSpPr>
            <a:xfrm>
              <a:off x="1447800" y="2517277"/>
              <a:ext cx="11086638" cy="2167744"/>
              <a:chOff x="0" y="0"/>
              <a:chExt cx="2621123" cy="429022"/>
            </a:xfrm>
          </p:grpSpPr>
          <p:sp>
            <p:nvSpPr>
              <p:cNvPr id="32" name="Freeform 15">
                <a:extLst>
                  <a:ext uri="{FF2B5EF4-FFF2-40B4-BE49-F238E27FC236}">
                    <a16:creationId xmlns:a16="http://schemas.microsoft.com/office/drawing/2014/main" xmlns="" id="{1A209197-63F2-9264-CF26-47F5AB083307}"/>
                  </a:ext>
                </a:extLst>
              </p:cNvPr>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33" name="TextBox 16">
                <a:extLst>
                  <a:ext uri="{FF2B5EF4-FFF2-40B4-BE49-F238E27FC236}">
                    <a16:creationId xmlns:a16="http://schemas.microsoft.com/office/drawing/2014/main" xmlns="" id="{DA59AC17-63F6-475E-CBE9-BB57F40AB338}"/>
                  </a:ext>
                </a:extLst>
              </p:cNvPr>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30" name="Rectangle 29">
              <a:extLst>
                <a:ext uri="{FF2B5EF4-FFF2-40B4-BE49-F238E27FC236}">
                  <a16:creationId xmlns:a16="http://schemas.microsoft.com/office/drawing/2014/main" xmlns="" id="{6A0410F8-34CB-41BA-DF58-62FB15B954CB}"/>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02</a:t>
              </a:r>
            </a:p>
          </p:txBody>
        </p:sp>
        <p:sp>
          <p:nvSpPr>
            <p:cNvPr id="31" name="TextBox 30">
              <a:extLst>
                <a:ext uri="{FF2B5EF4-FFF2-40B4-BE49-F238E27FC236}">
                  <a16:creationId xmlns:a16="http://schemas.microsoft.com/office/drawing/2014/main" xmlns="" id="{A65A4458-DC3D-A242-CF4C-6B8E16784D4F}"/>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Tính tự động của biểu đồ</a:t>
              </a:r>
            </a:p>
          </p:txBody>
        </p:sp>
      </p:grpSp>
      <p:grpSp>
        <p:nvGrpSpPr>
          <p:cNvPr id="34" name="Group 33">
            <a:extLst>
              <a:ext uri="{FF2B5EF4-FFF2-40B4-BE49-F238E27FC236}">
                <a16:creationId xmlns:a16="http://schemas.microsoft.com/office/drawing/2014/main" xmlns="" id="{063CF713-7BEF-CEC4-9D10-817A95325006}"/>
              </a:ext>
            </a:extLst>
          </p:cNvPr>
          <p:cNvGrpSpPr/>
          <p:nvPr/>
        </p:nvGrpSpPr>
        <p:grpSpPr>
          <a:xfrm>
            <a:off x="1494826" y="7490474"/>
            <a:ext cx="11086638" cy="2167744"/>
            <a:chOff x="1447800" y="2517277"/>
            <a:chExt cx="11086638" cy="2167744"/>
          </a:xfrm>
        </p:grpSpPr>
        <p:grpSp>
          <p:nvGrpSpPr>
            <p:cNvPr id="35" name="Group 14">
              <a:extLst>
                <a:ext uri="{FF2B5EF4-FFF2-40B4-BE49-F238E27FC236}">
                  <a16:creationId xmlns:a16="http://schemas.microsoft.com/office/drawing/2014/main" xmlns="" id="{CD300097-CE73-CDC5-FAD5-ECDB20B0A50E}"/>
                </a:ext>
              </a:extLst>
            </p:cNvPr>
            <p:cNvGrpSpPr/>
            <p:nvPr/>
          </p:nvGrpSpPr>
          <p:grpSpPr>
            <a:xfrm>
              <a:off x="1447800" y="2517277"/>
              <a:ext cx="11086638" cy="2167744"/>
              <a:chOff x="0" y="0"/>
              <a:chExt cx="2621123" cy="429022"/>
            </a:xfrm>
          </p:grpSpPr>
          <p:sp>
            <p:nvSpPr>
              <p:cNvPr id="38" name="Freeform 15">
                <a:extLst>
                  <a:ext uri="{FF2B5EF4-FFF2-40B4-BE49-F238E27FC236}">
                    <a16:creationId xmlns:a16="http://schemas.microsoft.com/office/drawing/2014/main" xmlns="" id="{FD6413E8-9FA7-76D3-C110-35CC6F75A24A}"/>
                  </a:ext>
                </a:extLst>
              </p:cNvPr>
              <p:cNvSpPr/>
              <p:nvPr/>
            </p:nvSpPr>
            <p:spPr>
              <a:xfrm>
                <a:off x="0" y="0"/>
                <a:ext cx="2621123" cy="429022"/>
              </a:xfrm>
              <a:custGeom>
                <a:avLst/>
                <a:gdLst/>
                <a:ahLst/>
                <a:cxnLst/>
                <a:rect l="l" t="t" r="r" b="b"/>
                <a:pathLst>
                  <a:path w="2621123" h="429022">
                    <a:moveTo>
                      <a:pt x="0" y="0"/>
                    </a:moveTo>
                    <a:lnTo>
                      <a:pt x="2621123" y="0"/>
                    </a:lnTo>
                    <a:lnTo>
                      <a:pt x="2621123" y="429022"/>
                    </a:lnTo>
                    <a:lnTo>
                      <a:pt x="0" y="429022"/>
                    </a:lnTo>
                    <a:close/>
                  </a:path>
                </a:pathLst>
              </a:custGeom>
              <a:solidFill>
                <a:srgbClr val="D5E3FD"/>
              </a:solidFill>
              <a:ln w="38100">
                <a:solidFill>
                  <a:srgbClr val="043679"/>
                </a:solidFill>
              </a:ln>
            </p:spPr>
            <p:txBody>
              <a:bodyPr/>
              <a:lstStyle/>
              <a:p>
                <a:endParaRPr lang="en-US"/>
              </a:p>
            </p:txBody>
          </p:sp>
          <p:sp>
            <p:nvSpPr>
              <p:cNvPr id="39" name="TextBox 16">
                <a:extLst>
                  <a:ext uri="{FF2B5EF4-FFF2-40B4-BE49-F238E27FC236}">
                    <a16:creationId xmlns:a16="http://schemas.microsoft.com/office/drawing/2014/main" xmlns="" id="{BF3CF56B-8A2F-9820-ACFE-4C75A878F4FB}"/>
                  </a:ext>
                </a:extLst>
              </p:cNvPr>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36" name="Rectangle 35">
              <a:extLst>
                <a:ext uri="{FF2B5EF4-FFF2-40B4-BE49-F238E27FC236}">
                  <a16:creationId xmlns:a16="http://schemas.microsoft.com/office/drawing/2014/main" xmlns="" id="{3E63D723-26C9-01F3-35DD-16784E075DB9}"/>
                </a:ext>
              </a:extLst>
            </p:cNvPr>
            <p:cNvSpPr/>
            <p:nvPr/>
          </p:nvSpPr>
          <p:spPr>
            <a:xfrm>
              <a:off x="1828800" y="2982381"/>
              <a:ext cx="1295400" cy="1236130"/>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500">
                  <a:solidFill>
                    <a:srgbClr val="002060"/>
                  </a:solidFill>
                  <a:latin typeface="Amasis MT Pro Black" panose="02040A04050005020304" pitchFamily="18" charset="0"/>
                  <a:cs typeface="Arial" panose="020B0604020202020204" pitchFamily="34" charset="0"/>
                </a:rPr>
                <a:t>03</a:t>
              </a:r>
            </a:p>
          </p:txBody>
        </p:sp>
        <p:sp>
          <p:nvSpPr>
            <p:cNvPr id="37" name="TextBox 36">
              <a:extLst>
                <a:ext uri="{FF2B5EF4-FFF2-40B4-BE49-F238E27FC236}">
                  <a16:creationId xmlns:a16="http://schemas.microsoft.com/office/drawing/2014/main" xmlns="" id="{AB7908BC-3E7C-074A-9448-31608C80C116}"/>
                </a:ext>
              </a:extLst>
            </p:cNvPr>
            <p:cNvSpPr txBox="1"/>
            <p:nvPr/>
          </p:nvSpPr>
          <p:spPr>
            <a:xfrm>
              <a:off x="3809718" y="3208031"/>
              <a:ext cx="8610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Các thành phần của biểu đồ </a:t>
              </a:r>
            </a:p>
          </p:txBody>
        </p:sp>
      </p:grpSp>
    </p:spTree>
    <p:extLst>
      <p:ext uri="{BB962C8B-B14F-4D97-AF65-F5344CB8AC3E}">
        <p14:creationId xmlns:p14="http://schemas.microsoft.com/office/powerpoint/2010/main" val="1079222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1F37D3-4B4B-9103-9CB9-131D48433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6122531"/>
            <a:ext cx="13544550" cy="4014992"/>
          </a:xfrm>
          <a:prstGeom prst="rect">
            <a:avLst/>
          </a:prstGeom>
        </p:spPr>
      </p:pic>
      <p:pic>
        <p:nvPicPr>
          <p:cNvPr id="5" name="Picture 4">
            <a:extLst>
              <a:ext uri="{FF2B5EF4-FFF2-40B4-BE49-F238E27FC236}">
                <a16:creationId xmlns:a16="http://schemas.microsoft.com/office/drawing/2014/main" xmlns="" id="{01C07E89-DB98-F4E9-A23C-7049AB813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981700"/>
            <a:ext cx="4550080" cy="3862276"/>
          </a:xfrm>
          <a:prstGeom prst="rect">
            <a:avLst/>
          </a:prstGeom>
        </p:spPr>
      </p:pic>
      <p:grpSp>
        <p:nvGrpSpPr>
          <p:cNvPr id="8" name="Group 7">
            <a:extLst>
              <a:ext uri="{FF2B5EF4-FFF2-40B4-BE49-F238E27FC236}">
                <a16:creationId xmlns:a16="http://schemas.microsoft.com/office/drawing/2014/main" xmlns="" id="{7ED2A379-129C-6AF1-39AD-3FB720A8FFE9}"/>
              </a:ext>
            </a:extLst>
          </p:cNvPr>
          <p:cNvGrpSpPr/>
          <p:nvPr/>
        </p:nvGrpSpPr>
        <p:grpSpPr>
          <a:xfrm>
            <a:off x="381000" y="1430267"/>
            <a:ext cx="6248400" cy="1201618"/>
            <a:chOff x="6400800" y="419100"/>
            <a:chExt cx="6248400" cy="1201618"/>
          </a:xfrm>
        </p:grpSpPr>
        <p:sp>
          <p:nvSpPr>
            <p:cNvPr id="6" name="Freeform 3">
              <a:extLst>
                <a:ext uri="{FF2B5EF4-FFF2-40B4-BE49-F238E27FC236}">
                  <a16:creationId xmlns:a16="http://schemas.microsoft.com/office/drawing/2014/main" xmlns="" id="{8BE95BB1-293B-FFDF-BC6C-B15796B351AD}"/>
                </a:ext>
              </a:extLst>
            </p:cNvPr>
            <p:cNvSpPr/>
            <p:nvPr/>
          </p:nvSpPr>
          <p:spPr>
            <a:xfrm>
              <a:off x="6400800" y="419100"/>
              <a:ext cx="1143000" cy="1107282"/>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xmlns="" id="{B3493FFD-4080-7E98-0F52-2D11F11C67A5}"/>
                </a:ext>
              </a:extLst>
            </p:cNvPr>
            <p:cNvSpPr txBox="1"/>
            <p:nvPr/>
          </p:nvSpPr>
          <p:spPr>
            <a:xfrm>
              <a:off x="7543800" y="912832"/>
              <a:ext cx="51054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grpSp>
      <p:sp>
        <p:nvSpPr>
          <p:cNvPr id="10" name="TextBox 9">
            <a:extLst>
              <a:ext uri="{FF2B5EF4-FFF2-40B4-BE49-F238E27FC236}">
                <a16:creationId xmlns:a16="http://schemas.microsoft.com/office/drawing/2014/main" xmlns="" id="{6AFE37F1-5726-9166-7858-58E92B13ABB8}"/>
              </a:ext>
            </a:extLst>
          </p:cNvPr>
          <p:cNvSpPr txBox="1"/>
          <p:nvPr/>
        </p:nvSpPr>
        <p:spPr>
          <a:xfrm>
            <a:off x="495300" y="2916531"/>
            <a:ext cx="17297400" cy="2495876"/>
          </a:xfrm>
          <a:prstGeom prst="rect">
            <a:avLst/>
          </a:prstGeom>
          <a:solidFill>
            <a:schemeClr val="accent2">
              <a:lumMod val="20000"/>
              <a:lumOff val="80000"/>
            </a:schemeClr>
          </a:solidFill>
        </p:spPr>
        <p:txBody>
          <a:bodyPr wrap="square">
            <a:spAutoFit/>
          </a:bodyPr>
          <a:lstStyle/>
          <a:p>
            <a:pPr algn="just">
              <a:lnSpc>
                <a:spcPct val="150000"/>
              </a:lnSpc>
            </a:pPr>
            <a:r>
              <a:rPr lang="vi-VN" sz="3600"/>
              <a:t>Hãy quan sát bảng dữ liệu về thành tích SEA Games của Việt Nam trong Bảng 1 và các biểu đồ tương ứng trong Hình 1 rồi cho biết bảng dữ liệu hay các biểu đồ cho phép so sánh thành tích các năm được dễ dàng hơn.</a:t>
            </a:r>
            <a:endParaRPr lang="en-US" sz="3600"/>
          </a:p>
        </p:txBody>
      </p:sp>
      <p:grpSp>
        <p:nvGrpSpPr>
          <p:cNvPr id="13" name="Group 12">
            <a:extLst>
              <a:ext uri="{FF2B5EF4-FFF2-40B4-BE49-F238E27FC236}">
                <a16:creationId xmlns:a16="http://schemas.microsoft.com/office/drawing/2014/main" xmlns="" id="{49EBFC31-DE22-C36D-DE15-F38E5343A9CA}"/>
              </a:ext>
            </a:extLst>
          </p:cNvPr>
          <p:cNvGrpSpPr/>
          <p:nvPr/>
        </p:nvGrpSpPr>
        <p:grpSpPr>
          <a:xfrm>
            <a:off x="3867150" y="-836680"/>
            <a:ext cx="10553700" cy="2265433"/>
            <a:chOff x="3867150" y="-552034"/>
            <a:chExt cx="10553700" cy="2265433"/>
          </a:xfrm>
        </p:grpSpPr>
        <p:sp>
          <p:nvSpPr>
            <p:cNvPr id="11" name="Rectangle 10">
              <a:extLst>
                <a:ext uri="{FF2B5EF4-FFF2-40B4-BE49-F238E27FC236}">
                  <a16:creationId xmlns:a16="http://schemas.microsoft.com/office/drawing/2014/main" xmlns="" id="{B89993DE-7E2A-9A41-FDD2-FA06C21235A9}"/>
                </a:ext>
              </a:extLst>
            </p:cNvPr>
            <p:cNvSpPr/>
            <p:nvPr/>
          </p:nvSpPr>
          <p:spPr>
            <a:xfrm>
              <a:off x="3867150" y="-552034"/>
              <a:ext cx="10553700" cy="226543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0984B70-F2CD-0B36-F5B6-9781FF7FDBC9}"/>
                </a:ext>
              </a:extLst>
            </p:cNvPr>
            <p:cNvSpPr txBox="1"/>
            <p:nvPr/>
          </p:nvSpPr>
          <p:spPr>
            <a:xfrm>
              <a:off x="4533900" y="547344"/>
              <a:ext cx="9220200" cy="784830"/>
            </a:xfrm>
            <a:prstGeom prst="rect">
              <a:avLst/>
            </a:prstGeom>
            <a:noFill/>
          </p:spPr>
          <p:txBody>
            <a:bodyPr wrap="square" rtlCol="0">
              <a:spAutoFit/>
            </a:bodyPr>
            <a:lstStyle/>
            <a:p>
              <a:r>
                <a:rPr lang="en-US" sz="4500" b="1">
                  <a:solidFill>
                    <a:schemeClr val="bg1"/>
                  </a:solidFill>
                  <a:latin typeface="Arial" panose="020B0604020202020204" pitchFamily="34" charset="0"/>
                  <a:cs typeface="Arial" panose="020B0604020202020204" pitchFamily="34" charset="0"/>
                </a:rPr>
                <a:t>1. Biểu diễn dữ liệu bằng biểu đồ</a:t>
              </a:r>
            </a:p>
          </p:txBody>
        </p:sp>
      </p:grpSp>
    </p:spTree>
    <p:extLst>
      <p:ext uri="{BB962C8B-B14F-4D97-AF65-F5344CB8AC3E}">
        <p14:creationId xmlns:p14="http://schemas.microsoft.com/office/powerpoint/2010/main" val="1460540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1F37D3-4B4B-9103-9CB9-131D48433920}"/>
              </a:ext>
            </a:extLst>
          </p:cNvPr>
          <p:cNvPicPr>
            <a:picLocks noChangeAspect="1"/>
          </p:cNvPicPr>
          <p:nvPr/>
        </p:nvPicPr>
        <p:blipFill rotWithShape="1">
          <a:blip r:embed="rId2">
            <a:extLst>
              <a:ext uri="{28A0092B-C50C-407E-A947-70E740481C1C}">
                <a14:useLocalDpi xmlns:a14="http://schemas.microsoft.com/office/drawing/2010/main" val="0"/>
              </a:ext>
            </a:extLst>
          </a:blip>
          <a:srcRect b="12618"/>
          <a:stretch/>
        </p:blipFill>
        <p:spPr>
          <a:xfrm>
            <a:off x="171450" y="266700"/>
            <a:ext cx="17945100" cy="4648200"/>
          </a:xfrm>
          <a:prstGeom prst="rect">
            <a:avLst/>
          </a:prstGeom>
        </p:spPr>
      </p:pic>
      <p:grpSp>
        <p:nvGrpSpPr>
          <p:cNvPr id="13" name="Group 12">
            <a:extLst>
              <a:ext uri="{FF2B5EF4-FFF2-40B4-BE49-F238E27FC236}">
                <a16:creationId xmlns:a16="http://schemas.microsoft.com/office/drawing/2014/main" xmlns="" id="{DB8CC80C-C6D9-C7A9-07DC-7960FEBC2F8F}"/>
              </a:ext>
            </a:extLst>
          </p:cNvPr>
          <p:cNvGrpSpPr/>
          <p:nvPr/>
        </p:nvGrpSpPr>
        <p:grpSpPr>
          <a:xfrm>
            <a:off x="762000" y="5524500"/>
            <a:ext cx="16764000" cy="4019342"/>
            <a:chOff x="838200" y="5543758"/>
            <a:chExt cx="16764000" cy="4019342"/>
          </a:xfrm>
        </p:grpSpPr>
        <p:sp>
          <p:nvSpPr>
            <p:cNvPr id="2" name="Rectangle 1">
              <a:extLst>
                <a:ext uri="{FF2B5EF4-FFF2-40B4-BE49-F238E27FC236}">
                  <a16:creationId xmlns:a16="http://schemas.microsoft.com/office/drawing/2014/main" xmlns="" id="{CF900434-7181-22DB-F4A6-B5F952979D72}"/>
                </a:ext>
              </a:extLst>
            </p:cNvPr>
            <p:cNvSpPr/>
            <p:nvPr/>
          </p:nvSpPr>
          <p:spPr>
            <a:xfrm>
              <a:off x="838200" y="6515100"/>
              <a:ext cx="16611600" cy="2895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02F89F26-C0D1-98F2-5395-424BC0EE4ED0}"/>
                </a:ext>
              </a:extLst>
            </p:cNvPr>
            <p:cNvSpPr/>
            <p:nvPr/>
          </p:nvSpPr>
          <p:spPr>
            <a:xfrm>
              <a:off x="990600" y="6667500"/>
              <a:ext cx="16611600" cy="2895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BD36B49-6A34-7CDD-81CB-EC2921A2ADD7}"/>
                </a:ext>
              </a:extLst>
            </p:cNvPr>
            <p:cNvSpPr txBox="1"/>
            <p:nvPr/>
          </p:nvSpPr>
          <p:spPr>
            <a:xfrm>
              <a:off x="1447800" y="7195497"/>
              <a:ext cx="15392400" cy="1839606"/>
            </a:xfrm>
            <a:prstGeom prst="rect">
              <a:avLst/>
            </a:prstGeom>
            <a:noFill/>
          </p:spPr>
          <p:txBody>
            <a:bodyPr wrap="square">
              <a:spAutoFit/>
            </a:bodyPr>
            <a:lstStyle/>
            <a:p>
              <a:pPr algn="just">
                <a:lnSpc>
                  <a:spcPct val="150000"/>
                </a:lnSpc>
              </a:pPr>
              <a:r>
                <a:rPr lang="vi-VN" sz="4000"/>
                <a:t>Các biểu đồ cho phép so sánh thành tích các năm được dễ dàng hơn, thể hiện mối quan hệ, xu thế của dữ liệu.</a:t>
              </a:r>
              <a:endParaRPr lang="en-US" sz="4000"/>
            </a:p>
          </p:txBody>
        </p:sp>
        <p:sp>
          <p:nvSpPr>
            <p:cNvPr id="12" name="TextBox 11">
              <a:extLst>
                <a:ext uri="{FF2B5EF4-FFF2-40B4-BE49-F238E27FC236}">
                  <a16:creationId xmlns:a16="http://schemas.microsoft.com/office/drawing/2014/main" xmlns="" id="{78F2AE53-0503-E281-5983-877F77746C1E}"/>
                </a:ext>
              </a:extLst>
            </p:cNvPr>
            <p:cNvSpPr txBox="1"/>
            <p:nvPr/>
          </p:nvSpPr>
          <p:spPr>
            <a:xfrm>
              <a:off x="838200" y="5543758"/>
              <a:ext cx="3886200" cy="707886"/>
            </a:xfrm>
            <a:prstGeom prst="rect">
              <a:avLst/>
            </a:prstGeom>
            <a:noFill/>
          </p:spPr>
          <p:txBody>
            <a:bodyPr wrap="square" rtlCol="0">
              <a:spAutoFit/>
            </a:bodyPr>
            <a:lstStyle/>
            <a:p>
              <a:r>
                <a:rPr lang="en-US" sz="4000" b="1" i="1">
                  <a:solidFill>
                    <a:srgbClr val="002060"/>
                  </a:solidFill>
                  <a:latin typeface="Arial" panose="020B0604020202020204" pitchFamily="34" charset="0"/>
                  <a:cs typeface="Arial" panose="020B0604020202020204" pitchFamily="34" charset="0"/>
                </a:rPr>
                <a:t>Hoạt động 1</a:t>
              </a:r>
            </a:p>
          </p:txBody>
        </p:sp>
      </p:grpSp>
    </p:spTree>
    <p:extLst>
      <p:ext uri="{BB962C8B-B14F-4D97-AF65-F5344CB8AC3E}">
        <p14:creationId xmlns:p14="http://schemas.microsoft.com/office/powerpoint/2010/main" val="22672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1F37D3-4B4B-9103-9CB9-131D48433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4789507"/>
            <a:ext cx="17945100" cy="5319441"/>
          </a:xfrm>
          <a:prstGeom prst="rect">
            <a:avLst/>
          </a:prstGeom>
        </p:spPr>
      </p:pic>
      <p:pic>
        <p:nvPicPr>
          <p:cNvPr id="5" name="Picture 4">
            <a:extLst>
              <a:ext uri="{FF2B5EF4-FFF2-40B4-BE49-F238E27FC236}">
                <a16:creationId xmlns:a16="http://schemas.microsoft.com/office/drawing/2014/main" xmlns="" id="{01C07E89-DB98-F4E9-A23C-7049AB813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8052"/>
            <a:ext cx="5299866" cy="4498723"/>
          </a:xfrm>
          <a:prstGeom prst="rect">
            <a:avLst/>
          </a:prstGeom>
        </p:spPr>
      </p:pic>
      <p:grpSp>
        <p:nvGrpSpPr>
          <p:cNvPr id="4" name="Group 3">
            <a:extLst>
              <a:ext uri="{FF2B5EF4-FFF2-40B4-BE49-F238E27FC236}">
                <a16:creationId xmlns:a16="http://schemas.microsoft.com/office/drawing/2014/main" xmlns="" id="{35961D17-AB3E-31F6-4D90-6BA84044151E}"/>
              </a:ext>
            </a:extLst>
          </p:cNvPr>
          <p:cNvGrpSpPr/>
          <p:nvPr/>
        </p:nvGrpSpPr>
        <p:grpSpPr>
          <a:xfrm>
            <a:off x="6622722" y="310346"/>
            <a:ext cx="9715500" cy="4149362"/>
            <a:chOff x="6622722" y="310346"/>
            <a:chExt cx="9715500" cy="4149362"/>
          </a:xfrm>
        </p:grpSpPr>
        <p:sp>
          <p:nvSpPr>
            <p:cNvPr id="10" name="TextBox 9">
              <a:extLst>
                <a:ext uri="{FF2B5EF4-FFF2-40B4-BE49-F238E27FC236}">
                  <a16:creationId xmlns:a16="http://schemas.microsoft.com/office/drawing/2014/main" xmlns="" id="{6AFE37F1-5726-9166-7858-58E92B13ABB8}"/>
                </a:ext>
              </a:extLst>
            </p:cNvPr>
            <p:cNvSpPr txBox="1"/>
            <p:nvPr/>
          </p:nvSpPr>
          <p:spPr>
            <a:xfrm>
              <a:off x="8001000" y="1132835"/>
              <a:ext cx="8337222" cy="3326873"/>
            </a:xfrm>
            <a:prstGeom prst="rect">
              <a:avLst/>
            </a:prstGeom>
            <a:noFill/>
          </p:spPr>
          <p:txBody>
            <a:bodyPr wrap="square">
              <a:spAutoFit/>
            </a:bodyPr>
            <a:lstStyle/>
            <a:p>
              <a:pPr algn="just">
                <a:lnSpc>
                  <a:spcPct val="150000"/>
                </a:lnSpc>
              </a:pPr>
              <a:r>
                <a:rPr lang="vi-VN" sz="3600"/>
                <a:t>Quan sát Bảng 1 và Hình 1 cho biết: Những cột/ dòng dữ liệu nào trong Bảng 1 được biểu diễn trong các biểu đồ của Hình 1? </a:t>
              </a:r>
              <a:endParaRPr lang="en-US" sz="3600"/>
            </a:p>
          </p:txBody>
        </p:sp>
        <p:sp>
          <p:nvSpPr>
            <p:cNvPr id="2" name="Freeform 5">
              <a:extLst>
                <a:ext uri="{FF2B5EF4-FFF2-40B4-BE49-F238E27FC236}">
                  <a16:creationId xmlns:a16="http://schemas.microsoft.com/office/drawing/2014/main" xmlns="" id="{7D934637-8BD9-1794-02A0-0B130585107A}"/>
                </a:ext>
              </a:extLst>
            </p:cNvPr>
            <p:cNvSpPr/>
            <p:nvPr/>
          </p:nvSpPr>
          <p:spPr>
            <a:xfrm>
              <a:off x="6622722" y="310346"/>
              <a:ext cx="1644978" cy="1644978"/>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spTree>
    <p:extLst>
      <p:ext uri="{BB962C8B-B14F-4D97-AF65-F5344CB8AC3E}">
        <p14:creationId xmlns:p14="http://schemas.microsoft.com/office/powerpoint/2010/main" val="3456798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1F37D3-4B4B-9103-9CB9-131D48433920}"/>
              </a:ext>
            </a:extLst>
          </p:cNvPr>
          <p:cNvPicPr>
            <a:picLocks noChangeAspect="1"/>
          </p:cNvPicPr>
          <p:nvPr/>
        </p:nvPicPr>
        <p:blipFill rotWithShape="1">
          <a:blip r:embed="rId2">
            <a:extLst>
              <a:ext uri="{28A0092B-C50C-407E-A947-70E740481C1C}">
                <a14:useLocalDpi xmlns:a14="http://schemas.microsoft.com/office/drawing/2010/main" val="0"/>
              </a:ext>
            </a:extLst>
          </a:blip>
          <a:srcRect r="63482" b="14051"/>
          <a:stretch/>
        </p:blipFill>
        <p:spPr>
          <a:xfrm>
            <a:off x="914400" y="66676"/>
            <a:ext cx="4953000" cy="3455581"/>
          </a:xfrm>
          <a:prstGeom prst="rect">
            <a:avLst/>
          </a:prstGeom>
        </p:spPr>
      </p:pic>
      <p:pic>
        <p:nvPicPr>
          <p:cNvPr id="7" name="Picture 6">
            <a:extLst>
              <a:ext uri="{FF2B5EF4-FFF2-40B4-BE49-F238E27FC236}">
                <a16:creationId xmlns:a16="http://schemas.microsoft.com/office/drawing/2014/main" xmlns="" id="{3EF7C02A-8183-FEF1-3C0E-44E39F721181}"/>
              </a:ext>
            </a:extLst>
          </p:cNvPr>
          <p:cNvPicPr>
            <a:picLocks noChangeAspect="1"/>
          </p:cNvPicPr>
          <p:nvPr/>
        </p:nvPicPr>
        <p:blipFill rotWithShape="1">
          <a:blip r:embed="rId2">
            <a:extLst>
              <a:ext uri="{28A0092B-C50C-407E-A947-70E740481C1C}">
                <a14:useLocalDpi xmlns:a14="http://schemas.microsoft.com/office/drawing/2010/main" val="0"/>
              </a:ext>
            </a:extLst>
          </a:blip>
          <a:srcRect l="36413" t="-1821" r="28649" b="15872"/>
          <a:stretch/>
        </p:blipFill>
        <p:spPr>
          <a:xfrm>
            <a:off x="1153226" y="3375839"/>
            <a:ext cx="4738688" cy="3455581"/>
          </a:xfrm>
          <a:prstGeom prst="rect">
            <a:avLst/>
          </a:prstGeom>
        </p:spPr>
      </p:pic>
      <p:pic>
        <p:nvPicPr>
          <p:cNvPr id="8" name="Picture 7">
            <a:extLst>
              <a:ext uri="{FF2B5EF4-FFF2-40B4-BE49-F238E27FC236}">
                <a16:creationId xmlns:a16="http://schemas.microsoft.com/office/drawing/2014/main" xmlns="" id="{099E0A31-DA0B-5E10-FA6F-BA737B2762F8}"/>
              </a:ext>
            </a:extLst>
          </p:cNvPr>
          <p:cNvPicPr>
            <a:picLocks noChangeAspect="1"/>
          </p:cNvPicPr>
          <p:nvPr/>
        </p:nvPicPr>
        <p:blipFill rotWithShape="1">
          <a:blip r:embed="rId2">
            <a:extLst>
              <a:ext uri="{28A0092B-C50C-407E-A947-70E740481C1C}">
                <a14:useLocalDpi xmlns:a14="http://schemas.microsoft.com/office/drawing/2010/main" val="0"/>
              </a:ext>
            </a:extLst>
          </a:blip>
          <a:srcRect l="70859" t="468" r="1682" b="13583"/>
          <a:stretch/>
        </p:blipFill>
        <p:spPr>
          <a:xfrm>
            <a:off x="1528762" y="6831419"/>
            <a:ext cx="3724276" cy="3455581"/>
          </a:xfrm>
          <a:prstGeom prst="rect">
            <a:avLst/>
          </a:prstGeom>
        </p:spPr>
      </p:pic>
      <p:grpSp>
        <p:nvGrpSpPr>
          <p:cNvPr id="13" name="Group 12">
            <a:extLst>
              <a:ext uri="{FF2B5EF4-FFF2-40B4-BE49-F238E27FC236}">
                <a16:creationId xmlns:a16="http://schemas.microsoft.com/office/drawing/2014/main" xmlns="" id="{5EBC94B7-7257-A6E5-8BB1-6384EB5D7D58}"/>
              </a:ext>
            </a:extLst>
          </p:cNvPr>
          <p:cNvGrpSpPr/>
          <p:nvPr/>
        </p:nvGrpSpPr>
        <p:grpSpPr>
          <a:xfrm>
            <a:off x="6019800" y="723900"/>
            <a:ext cx="11010900" cy="2057400"/>
            <a:chOff x="6019800" y="723900"/>
            <a:chExt cx="11010900" cy="2057400"/>
          </a:xfrm>
        </p:grpSpPr>
        <p:sp>
          <p:nvSpPr>
            <p:cNvPr id="9" name="Rectangle: Rounded Corners 8">
              <a:extLst>
                <a:ext uri="{FF2B5EF4-FFF2-40B4-BE49-F238E27FC236}">
                  <a16:creationId xmlns:a16="http://schemas.microsoft.com/office/drawing/2014/main" xmlns="" id="{7FCE24A7-6C7E-65C1-3941-C8DADF857593}"/>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 Tương ứng với dữ liệu tại cột </a:t>
              </a:r>
              <a:r>
                <a:rPr lang="vi-VN" sz="4000" b="1">
                  <a:solidFill>
                    <a:srgbClr val="002060"/>
                  </a:solidFill>
                </a:rPr>
                <a:t>Năm</a:t>
              </a:r>
              <a:r>
                <a:rPr lang="vi-VN" sz="4000">
                  <a:solidFill>
                    <a:srgbClr val="002060"/>
                  </a:solidFill>
                </a:rPr>
                <a:t> và cột </a:t>
              </a:r>
              <a:r>
                <a:rPr lang="en-US" sz="4000" b="1">
                  <a:solidFill>
                    <a:srgbClr val="002060"/>
                  </a:solidFill>
                  <a:latin typeface="Arial" panose="020B0604020202020204" pitchFamily="34" charset="0"/>
                  <a:cs typeface="Arial" panose="020B0604020202020204" pitchFamily="34" charset="0"/>
                </a:rPr>
                <a:t>Tổng</a:t>
              </a:r>
              <a:r>
                <a:rPr lang="en-US" sz="4000">
                  <a:solidFill>
                    <a:srgbClr val="002060"/>
                  </a:solidFill>
                </a:rPr>
                <a:t> </a:t>
              </a:r>
              <a:r>
                <a:rPr lang="vi-VN" sz="4000">
                  <a:solidFill>
                    <a:srgbClr val="002060"/>
                  </a:solidFill>
                </a:rPr>
                <a:t> </a:t>
              </a:r>
              <a:endParaRPr lang="en-US" sz="4000">
                <a:solidFill>
                  <a:srgbClr val="002060"/>
                </a:solidFill>
              </a:endParaRPr>
            </a:p>
          </p:txBody>
        </p:sp>
        <p:cxnSp>
          <p:nvCxnSpPr>
            <p:cNvPr id="12" name="Straight Arrow Connector 11">
              <a:extLst>
                <a:ext uri="{FF2B5EF4-FFF2-40B4-BE49-F238E27FC236}">
                  <a16:creationId xmlns:a16="http://schemas.microsoft.com/office/drawing/2014/main" xmlns="" id="{D0DF8286-E9F9-4DCC-BF97-7849EF4BF23A}"/>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91521B29-E88F-30EC-CAA6-454562FF33EE}"/>
              </a:ext>
            </a:extLst>
          </p:cNvPr>
          <p:cNvGrpSpPr/>
          <p:nvPr/>
        </p:nvGrpSpPr>
        <p:grpSpPr>
          <a:xfrm>
            <a:off x="6019800" y="4041591"/>
            <a:ext cx="11010900" cy="2057400"/>
            <a:chOff x="6019800" y="723900"/>
            <a:chExt cx="11010900" cy="2057400"/>
          </a:xfrm>
        </p:grpSpPr>
        <p:sp>
          <p:nvSpPr>
            <p:cNvPr id="15" name="Rectangle: Rounded Corners 14">
              <a:extLst>
                <a:ext uri="{FF2B5EF4-FFF2-40B4-BE49-F238E27FC236}">
                  <a16:creationId xmlns:a16="http://schemas.microsoft.com/office/drawing/2014/main" xmlns="" id="{F94FDDEF-22E7-D1A0-98E0-626B0AC2D156}"/>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 tương ứng với dữ liệu tại các cột </a:t>
              </a:r>
              <a:r>
                <a:rPr lang="vi-VN" sz="4000" b="1">
                  <a:solidFill>
                    <a:srgbClr val="002060"/>
                  </a:solidFill>
                </a:rPr>
                <a:t>Năm</a:t>
              </a:r>
              <a:r>
                <a:rPr lang="vi-VN" sz="4000">
                  <a:solidFill>
                    <a:srgbClr val="002060"/>
                  </a:solidFill>
                </a:rPr>
                <a:t>, cột </a:t>
              </a:r>
              <a:r>
                <a:rPr lang="vi-VN" sz="4000" b="1">
                  <a:solidFill>
                    <a:srgbClr val="002060"/>
                  </a:solidFill>
                </a:rPr>
                <a:t>Vàng</a:t>
              </a:r>
              <a:r>
                <a:rPr lang="vi-VN" sz="4000">
                  <a:solidFill>
                    <a:srgbClr val="002060"/>
                  </a:solidFill>
                </a:rPr>
                <a:t>, cột </a:t>
              </a:r>
              <a:r>
                <a:rPr lang="vi-VN" sz="4000" b="1">
                  <a:solidFill>
                    <a:srgbClr val="002060"/>
                  </a:solidFill>
                </a:rPr>
                <a:t>Bạc</a:t>
              </a:r>
              <a:r>
                <a:rPr lang="vi-VN" sz="4000">
                  <a:solidFill>
                    <a:srgbClr val="002060"/>
                  </a:solidFill>
                </a:rPr>
                <a:t>, cột </a:t>
              </a:r>
              <a:r>
                <a:rPr lang="vi-VN" sz="4000" b="1">
                  <a:solidFill>
                    <a:srgbClr val="002060"/>
                  </a:solidFill>
                </a:rPr>
                <a:t>Đồng</a:t>
              </a:r>
              <a:r>
                <a:rPr lang="vi-VN" sz="4000">
                  <a:solidFill>
                    <a:srgbClr val="002060"/>
                  </a:solidFill>
                </a:rPr>
                <a:t>. </a:t>
              </a:r>
              <a:endParaRPr lang="en-US" sz="4000">
                <a:solidFill>
                  <a:srgbClr val="002060"/>
                </a:solidFill>
              </a:endParaRPr>
            </a:p>
          </p:txBody>
        </p:sp>
        <p:cxnSp>
          <p:nvCxnSpPr>
            <p:cNvPr id="16" name="Straight Arrow Connector 15">
              <a:extLst>
                <a:ext uri="{FF2B5EF4-FFF2-40B4-BE49-F238E27FC236}">
                  <a16:creationId xmlns:a16="http://schemas.microsoft.com/office/drawing/2014/main" xmlns="" id="{A606E2EA-1B22-7162-F3D6-FCB4E0373797}"/>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xmlns="" id="{B7D08878-D0B4-E7F9-B632-B4AAAF5CDC36}"/>
              </a:ext>
            </a:extLst>
          </p:cNvPr>
          <p:cNvSpPr txBox="1"/>
          <p:nvPr/>
        </p:nvSpPr>
        <p:spPr>
          <a:xfrm>
            <a:off x="4572000" y="4780240"/>
            <a:ext cx="9144000" cy="369332"/>
          </a:xfrm>
          <a:prstGeom prst="rect">
            <a:avLst/>
          </a:prstGeom>
          <a:noFill/>
        </p:spPr>
        <p:txBody>
          <a:bodyPr wrap="square">
            <a:spAutoFit/>
          </a:bodyPr>
          <a:lstStyle/>
          <a:p>
            <a:r>
              <a:rPr lang="vi-VN" sz="1800" b="1">
                <a:solidFill>
                  <a:srgbClr val="002060"/>
                </a:solidFill>
              </a:rPr>
              <a:t>Tổng</a:t>
            </a:r>
            <a:endParaRPr lang="en-US"/>
          </a:p>
        </p:txBody>
      </p:sp>
      <p:grpSp>
        <p:nvGrpSpPr>
          <p:cNvPr id="19" name="Group 18">
            <a:extLst>
              <a:ext uri="{FF2B5EF4-FFF2-40B4-BE49-F238E27FC236}">
                <a16:creationId xmlns:a16="http://schemas.microsoft.com/office/drawing/2014/main" xmlns="" id="{A8F12DB0-8A14-D6A6-BAD8-B987952E0348}"/>
              </a:ext>
            </a:extLst>
          </p:cNvPr>
          <p:cNvGrpSpPr/>
          <p:nvPr/>
        </p:nvGrpSpPr>
        <p:grpSpPr>
          <a:xfrm>
            <a:off x="6019800" y="7546255"/>
            <a:ext cx="11010900" cy="2057400"/>
            <a:chOff x="6019800" y="723900"/>
            <a:chExt cx="11010900" cy="2057400"/>
          </a:xfrm>
        </p:grpSpPr>
        <p:sp>
          <p:nvSpPr>
            <p:cNvPr id="20" name="Rectangle: Rounded Corners 19">
              <a:extLst>
                <a:ext uri="{FF2B5EF4-FFF2-40B4-BE49-F238E27FC236}">
                  <a16:creationId xmlns:a16="http://schemas.microsoft.com/office/drawing/2014/main" xmlns="" id="{AE170EB0-4EC3-7A0B-952D-9A8070E21205}"/>
                </a:ext>
              </a:extLst>
            </p:cNvPr>
            <p:cNvSpPr/>
            <p:nvPr/>
          </p:nvSpPr>
          <p:spPr>
            <a:xfrm>
              <a:off x="8115300" y="723900"/>
              <a:ext cx="8915400" cy="20574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rgbClr val="002060"/>
                  </a:solidFill>
                </a:rPr>
                <a:t>tương ứng giá trị tại ba ô ở dòng cuối cùng và ba cột </a:t>
              </a:r>
              <a:r>
                <a:rPr lang="vi-VN" sz="4000" b="1">
                  <a:solidFill>
                    <a:srgbClr val="002060"/>
                  </a:solidFill>
                </a:rPr>
                <a:t>Vàng</a:t>
              </a:r>
              <a:r>
                <a:rPr lang="vi-VN" sz="4000">
                  <a:solidFill>
                    <a:srgbClr val="002060"/>
                  </a:solidFill>
                </a:rPr>
                <a:t>, </a:t>
              </a:r>
              <a:r>
                <a:rPr lang="vi-VN" sz="4000" b="1">
                  <a:solidFill>
                    <a:srgbClr val="002060"/>
                  </a:solidFill>
                </a:rPr>
                <a:t>Bạc</a:t>
              </a:r>
              <a:r>
                <a:rPr lang="vi-VN" sz="4000">
                  <a:solidFill>
                    <a:srgbClr val="002060"/>
                  </a:solidFill>
                </a:rPr>
                <a:t>, </a:t>
              </a:r>
              <a:r>
                <a:rPr lang="vi-VN" sz="4000" b="1">
                  <a:solidFill>
                    <a:srgbClr val="002060"/>
                  </a:solidFill>
                </a:rPr>
                <a:t>Đồng</a:t>
              </a:r>
              <a:endParaRPr lang="en-US" sz="4000" b="1">
                <a:solidFill>
                  <a:srgbClr val="002060"/>
                </a:solidFill>
              </a:endParaRPr>
            </a:p>
          </p:txBody>
        </p:sp>
        <p:cxnSp>
          <p:nvCxnSpPr>
            <p:cNvPr id="21" name="Straight Arrow Connector 20">
              <a:extLst>
                <a:ext uri="{FF2B5EF4-FFF2-40B4-BE49-F238E27FC236}">
                  <a16:creationId xmlns:a16="http://schemas.microsoft.com/office/drawing/2014/main" xmlns="" id="{990CA017-B89E-25FF-6326-15368E1E8FF0}"/>
                </a:ext>
              </a:extLst>
            </p:cNvPr>
            <p:cNvCxnSpPr/>
            <p:nvPr/>
          </p:nvCxnSpPr>
          <p:spPr>
            <a:xfrm>
              <a:off x="6019800" y="1728787"/>
              <a:ext cx="1676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18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1471</Words>
  <Application>Microsoft Office PowerPoint</Application>
  <PresentationFormat>Custom</PresentationFormat>
  <Paragraphs>141</Paragraphs>
  <Slides>33</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1" baseType="lpstr">
      <vt:lpstr>Arial</vt:lpstr>
      <vt:lpstr>Wingdings</vt:lpstr>
      <vt:lpstr>Times New Roman</vt:lpstr>
      <vt:lpstr>Amasis MT Pro Black</vt:lpstr>
      <vt:lpstr>Calibri</vt:lpstr>
      <vt:lpstr>Office Theme</vt:lpstr>
      <vt:lpstr>1_Office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informational texts</dc:title>
  <dc:creator>Admin</dc:creator>
  <cp:lastModifiedBy>Admin</cp:lastModifiedBy>
  <cp:revision>5</cp:revision>
  <dcterms:created xsi:type="dcterms:W3CDTF">2006-08-16T00:00:00Z</dcterms:created>
  <dcterms:modified xsi:type="dcterms:W3CDTF">2023-10-10T14:51:31Z</dcterms:modified>
  <dc:identifier>DAFl36ymF6c</dc:identifier>
</cp:coreProperties>
</file>