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95" r:id="rId10"/>
    <p:sldId id="265" r:id="rId11"/>
    <p:sldId id="266" r:id="rId12"/>
    <p:sldId id="267" r:id="rId13"/>
    <p:sldId id="296" r:id="rId14"/>
    <p:sldId id="268" r:id="rId15"/>
    <p:sldId id="297" r:id="rId16"/>
    <p:sldId id="270" r:id="rId17"/>
    <p:sldId id="271" r:id="rId18"/>
    <p:sldId id="272" r:id="rId19"/>
    <p:sldId id="273" r:id="rId20"/>
    <p:sldId id="298" r:id="rId21"/>
    <p:sldId id="281" r:id="rId22"/>
  </p:sldIdLst>
  <p:sldSz cx="9144000" cy="5143500" type="screen16x9"/>
  <p:notesSz cx="6858000" cy="9144000"/>
  <p:embeddedFontLst>
    <p:embeddedFont>
      <p:font typeface="Arvo" panose="020B0604020202020204" charset="0"/>
      <p:regular r:id="rId24"/>
      <p:bold r:id="rId25"/>
      <p:italic r:id="rId26"/>
      <p:boldItalic r:id="rId27"/>
    </p:embeddedFont>
    <p:embeddedFont>
      <p:font typeface="Roboto Condensed" panose="02000000000000000000" pitchFamily="2" charset="0"/>
      <p:regular r:id="rId28"/>
      <p:bold r:id="rId29"/>
      <p:italic r:id="rId30"/>
      <p:boldItalic r:id="rId31"/>
    </p:embeddedFont>
    <p:embeddedFont>
      <p:font typeface="Roboto Condensed Light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9787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debaa7b3a2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debaa7b3a2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200150"/>
            <a:ext cx="6096000" cy="28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" sz="4000">
                <a:latin typeface="+mj-lt"/>
              </a:rPr>
              <a:t>        TIN HỌC 6</a:t>
            </a:r>
            <a:br>
              <a:rPr lang="en" sz="4000">
                <a:latin typeface="+mj-lt"/>
              </a:rPr>
            </a:br>
            <a:r>
              <a:rPr lang="en" sz="3600">
                <a:solidFill>
                  <a:schemeClr val="bg1"/>
                </a:solidFill>
                <a:latin typeface="+mj-lt"/>
              </a:rPr>
              <a:t>Chào mừng các em đến với bài học hôm nay!</a:t>
            </a:r>
            <a:endParaRPr sz="3600">
              <a:latin typeface="+mj-lt"/>
            </a:endParaRPr>
          </a:p>
        </p:txBody>
      </p:sp>
      <p:grpSp>
        <p:nvGrpSpPr>
          <p:cNvPr id="7" name="Google Shape;1692;p47"/>
          <p:cNvGrpSpPr/>
          <p:nvPr/>
        </p:nvGrpSpPr>
        <p:grpSpPr>
          <a:xfrm>
            <a:off x="1191707" y="1608883"/>
            <a:ext cx="570635" cy="577269"/>
            <a:chOff x="8095060" y="5664590"/>
            <a:chExt cx="497404" cy="594389"/>
          </a:xfrm>
        </p:grpSpPr>
        <p:grpSp>
          <p:nvGrpSpPr>
            <p:cNvPr id="8" name="Google Shape;1693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1" name="Google Shape;1694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695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696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697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8" name="Google Shape;1698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699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700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701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" name="Google Shape;1702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703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04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705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2" name="Google Shape;1706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707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708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THIẾT BỊ MẠNG</a:t>
            </a:r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body" idx="1"/>
          </p:nvPr>
        </p:nvSpPr>
        <p:spPr>
          <a:xfrm>
            <a:off x="416692" y="1398814"/>
            <a:ext cx="4079108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sz="1800">
                <a:solidFill>
                  <a:schemeClr val="tx2">
                    <a:lumMod val="10000"/>
                  </a:schemeClr>
                </a:solidFill>
                <a:latin typeface="+mj-lt"/>
              </a:rPr>
              <a:t>Thiết bị mạng giúp kết nối máy tính với nhau, giúp truyền thông tin từ máy tính này sang máy tính khác.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sz="1800">
                <a:solidFill>
                  <a:schemeClr val="tx2">
                    <a:lumMod val="10000"/>
                  </a:schemeClr>
                </a:solidFill>
                <a:latin typeface="+mj-lt"/>
              </a:rPr>
              <a:t>Thiết bị mạng thường gặp là: cáp mạng (cáp xoắn, cáp quang), Switch, Modem.</a:t>
            </a:r>
            <a:endParaRPr sz="180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302" name="Google Shape;302;p2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23950"/>
            <a:ext cx="4097700" cy="3886200"/>
          </a:xfrm>
          <a:prstGeom prst="diamond">
            <a:avLst/>
          </a:prstGeom>
          <a:noFill/>
          <a:ln>
            <a:noFill/>
          </a:ln>
        </p:spPr>
      </p:pic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304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305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/>
      <p:bldP spid="30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+mj-lt"/>
              </a:rPr>
              <a:t>Cáp xoắn</a:t>
            </a:r>
            <a:endParaRPr sz="2400">
              <a:latin typeface="+mj-lt"/>
            </a:endParaRPr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2286000" y="1962150"/>
            <a:ext cx="4215600" cy="2386800"/>
            <a:chOff x="2286000" y="1962150"/>
            <a:chExt cx="4215600" cy="2386800"/>
          </a:xfrm>
        </p:grpSpPr>
        <p:sp>
          <p:nvSpPr>
            <p:cNvPr id="323" name="Google Shape;323;p22"/>
            <p:cNvSpPr/>
            <p:nvPr/>
          </p:nvSpPr>
          <p:spPr>
            <a:xfrm>
              <a:off x="2286000" y="1962150"/>
              <a:ext cx="2386800" cy="2386800"/>
            </a:xfrm>
            <a:prstGeom prst="diamond">
              <a:avLst/>
            </a:prstGeom>
            <a:noFill/>
            <a:ln w="76200" cap="flat" cmpd="sng">
              <a:solidFill>
                <a:srgbClr val="FF98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26F0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Lõi đồng</a:t>
              </a:r>
              <a:endParaRPr sz="1600" b="1">
                <a:solidFill>
                  <a:srgbClr val="D26F0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4114800" y="1962150"/>
              <a:ext cx="2386800" cy="2386800"/>
            </a:xfrm>
            <a:prstGeom prst="diamond">
              <a:avLst/>
            </a:prstGeom>
            <a:noFill/>
            <a:ln w="76200" cap="flat" cmpd="sng">
              <a:solidFill>
                <a:srgbClr val="FF98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26F0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Dùng dòng điện truyền thông tin</a:t>
              </a:r>
              <a:endParaRPr sz="1600" b="1">
                <a:solidFill>
                  <a:srgbClr val="D26F0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25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326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Google Shape;215;p1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0" y="1962150"/>
            <a:ext cx="2519189" cy="2386799"/>
          </a:xfrm>
          <a:prstGeom prst="diamond">
            <a:avLst/>
          </a:prstGeom>
          <a:noFill/>
          <a:ln w="38100" cap="flat" cmpd="sng">
            <a:solidFill>
              <a:srgbClr val="3F5378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20" name="Google Shape;215;p13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62151"/>
            <a:ext cx="2519189" cy="2386798"/>
          </a:xfrm>
          <a:prstGeom prst="diamond">
            <a:avLst/>
          </a:prstGeom>
          <a:noFill/>
          <a:ln w="38100" cap="flat" cmpd="sng">
            <a:solidFill>
              <a:srgbClr val="3F5378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+mj-lt"/>
              </a:rPr>
              <a:t>Cáp quang</a:t>
            </a:r>
            <a:endParaRPr sz="2400">
              <a:latin typeface="+mj-lt"/>
            </a:endParaRPr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2514600" y="1962150"/>
            <a:ext cx="3987000" cy="2386800"/>
            <a:chOff x="2514600" y="1962150"/>
            <a:chExt cx="3987000" cy="2386800"/>
          </a:xfrm>
        </p:grpSpPr>
        <p:sp>
          <p:nvSpPr>
            <p:cNvPr id="323" name="Google Shape;323;p22"/>
            <p:cNvSpPr/>
            <p:nvPr/>
          </p:nvSpPr>
          <p:spPr>
            <a:xfrm>
              <a:off x="2514600" y="1962150"/>
              <a:ext cx="2158200" cy="2386800"/>
            </a:xfrm>
            <a:prstGeom prst="diamond">
              <a:avLst/>
            </a:prstGeom>
            <a:noFill/>
            <a:ln w="76200" cap="flat" cmpd="sng">
              <a:solidFill>
                <a:srgbClr val="FF98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26F0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Làm bằng chất liệu trong suốt</a:t>
              </a:r>
              <a:endParaRPr sz="1600" b="1">
                <a:solidFill>
                  <a:srgbClr val="D26F0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4267200" y="1962150"/>
              <a:ext cx="2234400" cy="2386800"/>
            </a:xfrm>
            <a:prstGeom prst="diamond">
              <a:avLst/>
            </a:prstGeom>
            <a:noFill/>
            <a:ln w="76200" cap="flat" cmpd="sng">
              <a:solidFill>
                <a:srgbClr val="FF98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26F0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Dùng tia sáng truyền thông tin</a:t>
              </a:r>
              <a:endParaRPr sz="1600" b="1">
                <a:solidFill>
                  <a:srgbClr val="D26F0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25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326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Google Shape;215;p1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81" y="1962151"/>
            <a:ext cx="2519189" cy="2386798"/>
          </a:xfrm>
          <a:prstGeom prst="diamond">
            <a:avLst/>
          </a:prstGeom>
          <a:noFill/>
          <a:ln w="38100" cap="flat" cmpd="sng">
            <a:solidFill>
              <a:srgbClr val="3F5378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20" name="Google Shape;215;p13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84" y="1962151"/>
            <a:ext cx="2519189" cy="2386798"/>
          </a:xfrm>
          <a:prstGeom prst="diamond">
            <a:avLst/>
          </a:prstGeom>
          <a:noFill/>
          <a:ln w="38100" cap="flat" cmpd="sng">
            <a:solidFill>
              <a:srgbClr val="3F5378"/>
            </a:solidFill>
            <a:prstDash val="solid"/>
            <a:miter lim="8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66645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+mj-lt"/>
              </a:rPr>
              <a:t>Switch</a:t>
            </a:r>
            <a:endParaRPr sz="2400">
              <a:latin typeface="+mj-lt"/>
            </a:endParaRPr>
          </a:p>
        </p:txBody>
      </p:sp>
      <p:sp>
        <p:nvSpPr>
          <p:cNvPr id="343" name="Google Shape;343;p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344" name="Google Shape;344;p23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5403" y="1428750"/>
            <a:ext cx="785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800"/>
              <a:t>Switch là thiết bị nối trung tâm giúp kết nối các máy tính và thiết bị mạng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4" y="1962150"/>
            <a:ext cx="2587756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03748"/>
            <a:ext cx="4495800" cy="2625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+mj-lt"/>
              </a:rPr>
              <a:t>Modem</a:t>
            </a:r>
            <a:endParaRPr sz="2400">
              <a:latin typeface="+mj-lt"/>
            </a:endParaRPr>
          </a:p>
        </p:txBody>
      </p:sp>
      <p:sp>
        <p:nvSpPr>
          <p:cNvPr id="343" name="Google Shape;343;p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344" name="Google Shape;344;p23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5403" y="1428750"/>
            <a:ext cx="7077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800"/>
              <a:t>Modem là thiết bị biến đổi tín hiệu để truyền qua khoảng cách xa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4" y="2176463"/>
            <a:ext cx="2286265" cy="2085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98082"/>
            <a:ext cx="4267200" cy="26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5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5"/>
          <p:cNvSpPr txBox="1">
            <a:spLocks noGrp="1"/>
          </p:cNvSpPr>
          <p:nvPr>
            <p:ph type="subTitle" idx="4294967295"/>
          </p:nvPr>
        </p:nvSpPr>
        <p:spPr>
          <a:xfrm>
            <a:off x="152400" y="104925"/>
            <a:ext cx="1752600" cy="4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000" b="1">
                <a:solidFill>
                  <a:schemeClr val="bg1"/>
                </a:solidFill>
                <a:latin typeface="+mj-lt"/>
              </a:rPr>
              <a:t>Hoạt động 2</a:t>
            </a:r>
            <a:endParaRPr sz="20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11" name="Google Shape;401;p26"/>
          <p:cNvGrpSpPr/>
          <p:nvPr/>
        </p:nvGrpSpPr>
        <p:grpSpPr>
          <a:xfrm>
            <a:off x="2042077" y="895350"/>
            <a:ext cx="5261807" cy="1960180"/>
            <a:chOff x="-1535283" y="1287960"/>
            <a:chExt cx="11486579" cy="2067200"/>
          </a:xfrm>
        </p:grpSpPr>
        <p:sp>
          <p:nvSpPr>
            <p:cNvPr id="12" name="Google Shape;402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3" name="Google Shape;403;p26"/>
            <p:cNvSpPr/>
            <p:nvPr/>
          </p:nvSpPr>
          <p:spPr>
            <a:xfrm flipH="1">
              <a:off x="-291478" y="1697039"/>
              <a:ext cx="9030601" cy="12438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+mj-lt"/>
                  <a:ea typeface="Arvo"/>
                  <a:cs typeface="Arvo"/>
                  <a:sym typeface="Arvo"/>
                </a:rPr>
                <a:t>Em hãy quan sát các thiết bị mẫu rồi mô tả sơ lược về hình dạng của chúng</a:t>
              </a:r>
              <a:endParaRPr sz="1800">
                <a:solidFill>
                  <a:schemeClr val="bg1"/>
                </a:solidFill>
                <a:latin typeface="+mj-lt"/>
                <a:ea typeface="Arvo"/>
                <a:cs typeface="Arvo"/>
                <a:sym typeface="Arvo"/>
              </a:endParaRPr>
            </a:p>
          </p:txBody>
        </p:sp>
        <p:sp>
          <p:nvSpPr>
            <p:cNvPr id="14" name="Google Shape;404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5" name="Google Shape;405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406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26"/>
          <p:cNvGrpSpPr/>
          <p:nvPr/>
        </p:nvGrpSpPr>
        <p:grpSpPr>
          <a:xfrm>
            <a:off x="2591894" y="1853349"/>
            <a:ext cx="5043757" cy="1156955"/>
            <a:chOff x="-1535283" y="1287960"/>
            <a:chExt cx="11486579" cy="2067200"/>
          </a:xfrm>
        </p:grpSpPr>
        <p:sp>
          <p:nvSpPr>
            <p:cNvPr id="390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4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95" name="Google Shape;395;p26"/>
          <p:cNvGrpSpPr/>
          <p:nvPr/>
        </p:nvGrpSpPr>
        <p:grpSpPr>
          <a:xfrm>
            <a:off x="2588373" y="2900200"/>
            <a:ext cx="5043757" cy="1545075"/>
            <a:chOff x="-1535283" y="1287960"/>
            <a:chExt cx="11486579" cy="2067200"/>
          </a:xfrm>
        </p:grpSpPr>
        <p:sp>
          <p:nvSpPr>
            <p:cNvPr id="396" name="Google Shape;396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7" name="Google Shape;397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8" name="Google Shape;398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9" name="Google Shape;399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0" name="Google Shape;400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01" name="Google Shape;401;p26"/>
          <p:cNvGrpSpPr/>
          <p:nvPr/>
        </p:nvGrpSpPr>
        <p:grpSpPr>
          <a:xfrm>
            <a:off x="2562347" y="785410"/>
            <a:ext cx="5043757" cy="1183874"/>
            <a:chOff x="-1535283" y="1287960"/>
            <a:chExt cx="11486579" cy="2067200"/>
          </a:xfrm>
        </p:grpSpPr>
        <p:sp>
          <p:nvSpPr>
            <p:cNvPr id="402" name="Google Shape;402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3" name="Google Shape;403;p26"/>
            <p:cNvSpPr/>
            <p:nvPr/>
          </p:nvSpPr>
          <p:spPr>
            <a:xfrm flipH="1">
              <a:off x="-308909" y="1697040"/>
              <a:ext cx="9030601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+mj-lt"/>
                  <a:ea typeface="Arvo"/>
                  <a:cs typeface="Arvo"/>
                  <a:sym typeface="Arvo"/>
                </a:rPr>
                <a:t>Các máy tính có khả năng gửi và nhận thông tin qua mạng</a:t>
              </a:r>
              <a:endParaRPr sz="1800">
                <a:solidFill>
                  <a:schemeClr val="bg1"/>
                </a:solidFill>
                <a:latin typeface="+mj-lt"/>
                <a:ea typeface="Arvo"/>
                <a:cs typeface="Arvo"/>
                <a:sym typeface="Arvo"/>
              </a:endParaRPr>
            </a:p>
          </p:txBody>
        </p:sp>
        <p:sp>
          <p:nvSpPr>
            <p:cNvPr id="404" name="Google Shape;404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5" name="Google Shape;405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6" name="Google Shape;406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9" name="Google Shape;409;p26"/>
          <p:cNvSpPr txBox="1">
            <a:spLocks noGrp="1"/>
          </p:cNvSpPr>
          <p:nvPr>
            <p:ph type="ctrTitle" idx="4294967295"/>
          </p:nvPr>
        </p:nvSpPr>
        <p:spPr>
          <a:xfrm>
            <a:off x="3186372" y="3306671"/>
            <a:ext cx="3917100" cy="7282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latin typeface="+mj-lt"/>
              </a:rPr>
              <a:t>Những phần mềm giúp con người giao tiếp và truyền thông tin qua mạng</a:t>
            </a:r>
            <a:endParaRPr sz="1800" b="0">
              <a:latin typeface="+mj-lt"/>
            </a:endParaRPr>
          </a:p>
        </p:txBody>
      </p:sp>
      <p:sp>
        <p:nvSpPr>
          <p:cNvPr id="411" name="Google Shape;411;p26"/>
          <p:cNvSpPr txBox="1">
            <a:spLocks noGrp="1"/>
          </p:cNvSpPr>
          <p:nvPr>
            <p:ph type="ctrTitle" idx="4294967295"/>
          </p:nvPr>
        </p:nvSpPr>
        <p:spPr>
          <a:xfrm>
            <a:off x="3130395" y="2124631"/>
            <a:ext cx="3917100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latin typeface="+mj-lt"/>
              </a:rPr>
              <a:t>Các thiết bị có khả năng kết nối các máy tính với nhau</a:t>
            </a:r>
            <a:endParaRPr sz="1800" b="0">
              <a:latin typeface="+mj-lt"/>
            </a:endParaRPr>
          </a:p>
        </p:txBody>
      </p:sp>
      <p:sp>
        <p:nvSpPr>
          <p:cNvPr id="413" name="Google Shape;413;p2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150133" y="387998"/>
            <a:ext cx="284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TỔNG KẾT NỘI DUNG</a:t>
            </a:r>
          </a:p>
        </p:txBody>
      </p:sp>
      <p:sp>
        <p:nvSpPr>
          <p:cNvPr id="3" name="Left Brace 2"/>
          <p:cNvSpPr/>
          <p:nvPr/>
        </p:nvSpPr>
        <p:spPr>
          <a:xfrm>
            <a:off x="2248678" y="988597"/>
            <a:ext cx="304800" cy="3425587"/>
          </a:xfrm>
          <a:prstGeom prst="leftBrace">
            <a:avLst/>
          </a:prstGeom>
          <a:solidFill>
            <a:schemeClr val="accent5">
              <a:lumMod val="60000"/>
              <a:lumOff val="40000"/>
            </a:schemeClr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1000" y="1581150"/>
            <a:ext cx="1828800" cy="2209799"/>
          </a:xfrm>
          <a:prstGeom prst="ellipse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/>
              <a:t>BA THÀNH PHẦN CỦA MẠNG MÁY TÍNH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>
          <a:xfrm>
            <a:off x="683222" y="387942"/>
            <a:ext cx="61199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+mj-lt"/>
              </a:rPr>
              <a:t>BÀI TẬP LUYỆN TẬP (Làm việc nhóm)</a:t>
            </a:r>
            <a:endParaRPr sz="2400">
              <a:latin typeface="+mj-lt"/>
            </a:endParaRPr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43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3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2623" y="1352550"/>
            <a:ext cx="6952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Hãy tìm các phần mềm, thiết bị thích hợp để hoàn thành bảng sau: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216132"/>
              </p:ext>
            </p:extLst>
          </p:nvPr>
        </p:nvGraphicFramePr>
        <p:xfrm>
          <a:off x="448187" y="1810134"/>
          <a:ext cx="7641786" cy="2819400"/>
        </p:xfrm>
        <a:graphic>
          <a:graphicData uri="http://schemas.openxmlformats.org/drawingml/2006/table">
            <a:tbl>
              <a:tblPr firstRow="1" bandRow="1">
                <a:tableStyleId>{E27665BA-8202-44FC-AD62-C9F0E3EA811A}</a:tableStyleId>
              </a:tblPr>
              <a:tblGrid>
                <a:gridCol w="2688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Các</a:t>
                      </a:r>
                      <a:r>
                        <a:rPr lang="en-US" sz="1600" baseline="0"/>
                        <a:t> máy tính và thiết bị có khả năng gửi và nhận thông tin qua mạng</a:t>
                      </a:r>
                      <a:endParaRPr lang="en-US" sz="16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Các</a:t>
                      </a:r>
                      <a:r>
                        <a:rPr lang="en-US" sz="1600" baseline="0"/>
                        <a:t> thiết bị mạng có chức năng kết nối các máy tính với nhau</a:t>
                      </a:r>
                      <a:endParaRPr lang="en-US" sz="16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Những</a:t>
                      </a:r>
                      <a:r>
                        <a:rPr lang="en-US" sz="1600" baseline="0"/>
                        <a:t> phần mềm giúp giao tiếp và truyền thông qua mạng</a:t>
                      </a:r>
                      <a:endParaRPr lang="en-US" sz="16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6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7814" y="2706655"/>
            <a:ext cx="24673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>
                <a:solidFill>
                  <a:srgbClr val="FF0000"/>
                </a:solidFill>
              </a:rPr>
              <a:t>Máy tính để bàn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>
                <a:solidFill>
                  <a:srgbClr val="FF0000"/>
                </a:solidFill>
              </a:rPr>
              <a:t>Máy tính bảng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>
                <a:solidFill>
                  <a:srgbClr val="FF0000"/>
                </a:solidFill>
              </a:rPr>
              <a:t>Máy tính xách tay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>
                <a:solidFill>
                  <a:srgbClr val="FF0000"/>
                </a:solidFill>
              </a:rPr>
              <a:t>Điện thoại thông minh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>
                <a:solidFill>
                  <a:srgbClr val="FF0000"/>
                </a:solidFill>
              </a:rPr>
              <a:t>Tivi thông minh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35089" y="2800350"/>
            <a:ext cx="14750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>
                <a:solidFill>
                  <a:srgbClr val="FF0000"/>
                </a:solidFill>
              </a:rPr>
              <a:t>Switch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>
                <a:solidFill>
                  <a:srgbClr val="FF0000"/>
                </a:solidFill>
              </a:rPr>
              <a:t>Cáp xoắn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>
                <a:solidFill>
                  <a:srgbClr val="FF0000"/>
                </a:solidFill>
              </a:rPr>
              <a:t>Cáp quang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>
                <a:solidFill>
                  <a:srgbClr val="FF0000"/>
                </a:solidFill>
              </a:rPr>
              <a:t>Modem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38800" y="2724150"/>
            <a:ext cx="2515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>
                <a:solidFill>
                  <a:srgbClr val="FF0000"/>
                </a:solidFill>
              </a:rPr>
              <a:t>Trình duyệt google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>
                <a:solidFill>
                  <a:srgbClr val="FF0000"/>
                </a:solidFill>
              </a:rPr>
              <a:t>Trình duyệt coc coc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>
                <a:solidFill>
                  <a:srgbClr val="FF0000"/>
                </a:solidFill>
              </a:rPr>
              <a:t>Trình duyệt microsoft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>
                <a:solidFill>
                  <a:srgbClr val="FF0000"/>
                </a:solidFill>
              </a:rPr>
              <a:t>Gmail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>
                <a:solidFill>
                  <a:srgbClr val="FF0000"/>
                </a:solidFill>
              </a:rPr>
              <a:t>Mạng xã hội FB, zalo..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/>
      <p:bldP spid="2" grpId="0"/>
      <p:bldP spid="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+mj-lt"/>
              </a:rPr>
              <a:t>BÀI TẬP VẬN DỤNG</a:t>
            </a:r>
            <a:endParaRPr sz="2400">
              <a:latin typeface="+mj-lt"/>
            </a:endParaRPr>
          </a:p>
        </p:txBody>
      </p:sp>
      <p:sp>
        <p:nvSpPr>
          <p:cNvPr id="446" name="Google Shape;446;p2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450" name="Google Shape;450;p28"/>
          <p:cNvGrpSpPr/>
          <p:nvPr/>
        </p:nvGrpSpPr>
        <p:grpSpPr>
          <a:xfrm>
            <a:off x="305070" y="605926"/>
            <a:ext cx="323793" cy="339493"/>
            <a:chOff x="5961125" y="1623900"/>
            <a:chExt cx="427450" cy="448175"/>
          </a:xfrm>
        </p:grpSpPr>
        <p:sp>
          <p:nvSpPr>
            <p:cNvPr id="451" name="Google Shape;451;p28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5523" y="1352550"/>
            <a:ext cx="7106433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/>
              <a:t>Em hãy cho biết tên của thiết bị A và thiết bị B trong hình dưới đây. </a:t>
            </a:r>
          </a:p>
          <a:p>
            <a:pPr algn="ctr">
              <a:lnSpc>
                <a:spcPct val="150000"/>
              </a:lnSpc>
            </a:pPr>
            <a:r>
              <a:rPr lang="en-US" sz="1800"/>
              <a:t>Hãy giải thích câu trả lời của em?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7" y="2258406"/>
            <a:ext cx="4448796" cy="252314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876800" y="2343150"/>
            <a:ext cx="2209800" cy="2362200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2060"/>
                </a:solidFill>
              </a:rPr>
              <a:t>Switch là thiết bị nối trung tâm giúp kết nối thiết bị mạng với nhau =&gt; B là Switch</a:t>
            </a:r>
          </a:p>
        </p:txBody>
      </p:sp>
      <p:sp>
        <p:nvSpPr>
          <p:cNvPr id="27" name="Oval 26"/>
          <p:cNvSpPr/>
          <p:nvPr/>
        </p:nvSpPr>
        <p:spPr>
          <a:xfrm>
            <a:off x="6781800" y="1885950"/>
            <a:ext cx="2057400" cy="223098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2060"/>
                </a:solidFill>
              </a:rPr>
              <a:t>Modem là thiết bị biến đối tín hiệu để truyền qua khoảng cách xa =&gt; A là Modem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/>
      <p:bldP spid="8" grpId="0"/>
      <p:bldP spid="10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+mj-lt"/>
              </a:rPr>
              <a:t>Khởi động</a:t>
            </a:r>
            <a:endParaRPr sz="2400">
              <a:latin typeface="+mj-lt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2400" y="1428750"/>
            <a:ext cx="7939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/>
              <a:t>Theo em, câu nói sau đúng hay sai về internet: “Không có cơ quan hay tổ chức nào làm nhiệm vụ quản lý”?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733800" y="2036356"/>
            <a:ext cx="3200400" cy="990600"/>
            <a:chOff x="1676400" y="2381615"/>
            <a:chExt cx="3200400" cy="990600"/>
          </a:xfrm>
        </p:grpSpPr>
        <p:sp>
          <p:nvSpPr>
            <p:cNvPr id="7" name="Oval 6"/>
            <p:cNvSpPr/>
            <p:nvPr/>
          </p:nvSpPr>
          <p:spPr>
            <a:xfrm>
              <a:off x="1676400" y="2381615"/>
              <a:ext cx="1295400" cy="990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ĐÚNG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3581400" y="2381615"/>
              <a:ext cx="1295400" cy="9906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SAI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50485" y="2676674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/>
                <a:t>OR</a:t>
              </a:r>
            </a:p>
          </p:txBody>
        </p:sp>
      </p:grpSp>
      <p:sp>
        <p:nvSpPr>
          <p:cNvPr id="10" name="Curved Right Arrow 9"/>
          <p:cNvSpPr/>
          <p:nvPr/>
        </p:nvSpPr>
        <p:spPr>
          <a:xfrm>
            <a:off x="484194" y="3375237"/>
            <a:ext cx="769169" cy="119792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6698" y="3060591"/>
            <a:ext cx="6516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/>
              <a:t>Một hệ thống khổng lồ và phức tạp không thể vận hành được </a:t>
            </a:r>
          </a:p>
          <a:p>
            <a:pPr>
              <a:lnSpc>
                <a:spcPct val="150000"/>
              </a:lnSpc>
            </a:pPr>
            <a:r>
              <a:rPr lang="en-US" sz="1800"/>
              <a:t>nếu thiếu người quản lý =&gt; Sai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6698" y="3974202"/>
            <a:ext cx="6163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/>
              <a:t>Internet đang được quản lý bởi một tổ chức phi lợi nhuận, </a:t>
            </a:r>
          </a:p>
          <a:p>
            <a:pPr>
              <a:lnSpc>
                <a:spcPct val="150000"/>
              </a:lnSpc>
            </a:pPr>
            <a:r>
              <a:rPr lang="en-US" sz="1800"/>
              <a:t>phi chính phủ ISOC, WWW…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5" grpId="0"/>
      <p:bldP spid="10" grpId="0" animBg="1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+mj-lt"/>
              </a:rPr>
              <a:t>CỦNG CỐ, DẶN DÒ VỀ NHÀ</a:t>
            </a:r>
            <a:endParaRPr sz="2400">
              <a:latin typeface="+mj-lt"/>
            </a:endParaRPr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420" name="Google Shape;420;p27"/>
          <p:cNvGrpSpPr/>
          <p:nvPr/>
        </p:nvGrpSpPr>
        <p:grpSpPr>
          <a:xfrm>
            <a:off x="836024" y="2065122"/>
            <a:ext cx="2694428" cy="1799239"/>
            <a:chOff x="185742" y="1697030"/>
            <a:chExt cx="5165698" cy="1658130"/>
          </a:xfrm>
        </p:grpSpPr>
        <p:sp>
          <p:nvSpPr>
            <p:cNvPr id="421" name="Google Shape;421;p27"/>
            <p:cNvSpPr/>
            <p:nvPr/>
          </p:nvSpPr>
          <p:spPr>
            <a:xfrm flipH="1">
              <a:off x="1426313" y="1697030"/>
              <a:ext cx="2693399" cy="1243801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GB" sz="20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Ôn lại các kiến thức đã học</a:t>
              </a:r>
            </a:p>
          </p:txBody>
        </p:sp>
        <p:sp>
          <p:nvSpPr>
            <p:cNvPr id="422" name="Google Shape;42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25" name="Google Shape;425;p27"/>
          <p:cNvGrpSpPr/>
          <p:nvPr/>
        </p:nvGrpSpPr>
        <p:grpSpPr>
          <a:xfrm>
            <a:off x="3065158" y="2071733"/>
            <a:ext cx="2694428" cy="1799238"/>
            <a:chOff x="185742" y="1697030"/>
            <a:chExt cx="5165698" cy="1658130"/>
          </a:xfrm>
        </p:grpSpPr>
        <p:sp>
          <p:nvSpPr>
            <p:cNvPr id="426" name="Google Shape;426;p27"/>
            <p:cNvSpPr/>
            <p:nvPr/>
          </p:nvSpPr>
          <p:spPr>
            <a:xfrm flipH="1">
              <a:off x="1426311" y="1697030"/>
              <a:ext cx="2693399" cy="1243801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00206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2. Làm bt luyện tập, vận dụng</a:t>
              </a:r>
              <a:endParaRPr sz="2000" b="1">
                <a:solidFill>
                  <a:srgbClr val="00206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0" name="Google Shape;430;p27"/>
          <p:cNvGrpSpPr/>
          <p:nvPr/>
        </p:nvGrpSpPr>
        <p:grpSpPr>
          <a:xfrm>
            <a:off x="5295524" y="2072927"/>
            <a:ext cx="2694428" cy="1799238"/>
            <a:chOff x="185742" y="1697030"/>
            <a:chExt cx="5165698" cy="1658130"/>
          </a:xfrm>
        </p:grpSpPr>
        <p:sp>
          <p:nvSpPr>
            <p:cNvPr id="431" name="Google Shape;431;p27"/>
            <p:cNvSpPr/>
            <p:nvPr/>
          </p:nvSpPr>
          <p:spPr>
            <a:xfrm flipH="1">
              <a:off x="1426311" y="1697030"/>
              <a:ext cx="2693399" cy="1243801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3. Xem trước nội dung bài 3</a:t>
              </a:r>
              <a:endParaRPr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2" name="Google Shape;43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3" name="Google Shape;43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4" name="Google Shape;43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3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6"/>
          <p:cNvSpPr txBox="1"/>
          <p:nvPr/>
        </p:nvSpPr>
        <p:spPr>
          <a:xfrm>
            <a:off x="1143000" y="330900"/>
            <a:ext cx="4641875" cy="140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4000" b="1">
                <a:solidFill>
                  <a:schemeClr val="accent5"/>
                </a:solidFill>
              </a:rPr>
              <a:t>THANK YOU!</a:t>
            </a:r>
            <a:endParaRPr sz="3600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7" name="Google Shape;1073;p46"/>
          <p:cNvGrpSpPr/>
          <p:nvPr/>
        </p:nvGrpSpPr>
        <p:grpSpPr>
          <a:xfrm>
            <a:off x="524480" y="1032225"/>
            <a:ext cx="621230" cy="660275"/>
            <a:chOff x="5941025" y="3634400"/>
            <a:chExt cx="467650" cy="467650"/>
          </a:xfrm>
        </p:grpSpPr>
        <p:sp>
          <p:nvSpPr>
            <p:cNvPr id="8" name="Google Shape;1074;p46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75;p46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76;p46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77;p46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78;p46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79;p46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743;p47"/>
          <p:cNvGrpSpPr/>
          <p:nvPr/>
        </p:nvGrpSpPr>
        <p:grpSpPr>
          <a:xfrm>
            <a:off x="397832" y="3790950"/>
            <a:ext cx="642470" cy="446036"/>
            <a:chOff x="6332670" y="5663946"/>
            <a:chExt cx="856627" cy="594715"/>
          </a:xfrm>
        </p:grpSpPr>
        <p:grpSp>
          <p:nvGrpSpPr>
            <p:cNvPr id="15" name="Google Shape;1744;p4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22" name="Google Shape;1745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746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747;p4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20" name="Google Shape;1748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749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oogle Shape;1750;p4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8" name="Google Shape;1751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752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" name="Google Shape;1743;p47"/>
          <p:cNvGrpSpPr/>
          <p:nvPr/>
        </p:nvGrpSpPr>
        <p:grpSpPr>
          <a:xfrm>
            <a:off x="3733800" y="3751928"/>
            <a:ext cx="642470" cy="446036"/>
            <a:chOff x="6332670" y="5663946"/>
            <a:chExt cx="856627" cy="594715"/>
          </a:xfrm>
        </p:grpSpPr>
        <p:grpSp>
          <p:nvGrpSpPr>
            <p:cNvPr id="25" name="Google Shape;1744;p4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32" name="Google Shape;1745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746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1747;p4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30" name="Google Shape;1748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749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" name="Google Shape;1750;p4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28" name="Google Shape;1751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752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" name="Google Shape;1692;p47"/>
          <p:cNvGrpSpPr/>
          <p:nvPr/>
        </p:nvGrpSpPr>
        <p:grpSpPr>
          <a:xfrm>
            <a:off x="1447800" y="3486151"/>
            <a:ext cx="609600" cy="750836"/>
            <a:chOff x="8095060" y="5664590"/>
            <a:chExt cx="497404" cy="594389"/>
          </a:xfrm>
        </p:grpSpPr>
        <p:grpSp>
          <p:nvGrpSpPr>
            <p:cNvPr id="35" name="Google Shape;1693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48" name="Google Shape;1694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1695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1696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" name="Google Shape;1697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45" name="Google Shape;1698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1699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1700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1701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42" name="Google Shape;1702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1703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1704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" name="Google Shape;1705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39" name="Google Shape;1706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1707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708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8" name="Google Shape;1692;p47"/>
          <p:cNvGrpSpPr/>
          <p:nvPr/>
        </p:nvGrpSpPr>
        <p:grpSpPr>
          <a:xfrm>
            <a:off x="2590800" y="3499606"/>
            <a:ext cx="609600" cy="750836"/>
            <a:chOff x="8095060" y="5664590"/>
            <a:chExt cx="497404" cy="594389"/>
          </a:xfrm>
        </p:grpSpPr>
        <p:grpSp>
          <p:nvGrpSpPr>
            <p:cNvPr id="69" name="Google Shape;1693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82" name="Google Shape;1694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1695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1696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" name="Google Shape;1697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79" name="Google Shape;1698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699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700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1701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76" name="Google Shape;1702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1703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1704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1705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73" name="Google Shape;1706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1707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1708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>
            <a:spLocks noGrp="1"/>
          </p:cNvSpPr>
          <p:nvPr>
            <p:ph type="ctrTitle" idx="4294967295"/>
          </p:nvPr>
        </p:nvSpPr>
        <p:spPr>
          <a:xfrm>
            <a:off x="381000" y="2647951"/>
            <a:ext cx="8458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2060"/>
                </a:solidFill>
                <a:latin typeface="+mj-lt"/>
              </a:rPr>
              <a:t>Bài 2: Các thành phần của mạng máy tính!</a:t>
            </a:r>
            <a:endParaRPr sz="320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15" name="Google Shape;215;p1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38151"/>
            <a:ext cx="2895600" cy="2209800"/>
          </a:xfrm>
          <a:prstGeom prst="diamond">
            <a:avLst/>
          </a:prstGeom>
          <a:noFill/>
          <a:ln w="38100" cap="flat" cmpd="sng">
            <a:solidFill>
              <a:srgbClr val="3F5378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524000" y="361950"/>
            <a:ext cx="3520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CÁC NỘI DUNG CHÍNH</a:t>
            </a:r>
          </a:p>
        </p:txBody>
      </p:sp>
      <p:sp>
        <p:nvSpPr>
          <p:cNvPr id="3" name="Chevron 2"/>
          <p:cNvSpPr/>
          <p:nvPr/>
        </p:nvSpPr>
        <p:spPr>
          <a:xfrm>
            <a:off x="152400" y="1733550"/>
            <a:ext cx="3733800" cy="1676400"/>
          </a:xfrm>
          <a:prstGeom prst="chevron">
            <a:avLst/>
          </a:prstGeom>
          <a:solidFill>
            <a:schemeClr val="tx2">
              <a:lumMod val="9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chemeClr val="tx1"/>
                </a:solidFill>
              </a:rPr>
              <a:t>1. Ba thành phần của mạng máy tính</a:t>
            </a:r>
          </a:p>
        </p:txBody>
      </p:sp>
      <p:sp>
        <p:nvSpPr>
          <p:cNvPr id="7" name="Chevron 6"/>
          <p:cNvSpPr/>
          <p:nvPr/>
        </p:nvSpPr>
        <p:spPr>
          <a:xfrm>
            <a:off x="3505200" y="1733550"/>
            <a:ext cx="3657600" cy="1676400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chemeClr val="tx1"/>
                </a:solidFill>
              </a:rPr>
              <a:t>2. Thiết bị mạng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+mj-lt"/>
              </a:rPr>
              <a:t>1. Ba thành phần của mạng máy tính</a:t>
            </a:r>
            <a:endParaRPr sz="2400">
              <a:latin typeface="+mj-lt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8600" y="15811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6219" y="1346863"/>
            <a:ext cx="1432227" cy="1247725"/>
            <a:chOff x="266219" y="1346863"/>
            <a:chExt cx="1432227" cy="1247725"/>
          </a:xfrm>
        </p:grpSpPr>
        <p:grpSp>
          <p:nvGrpSpPr>
            <p:cNvPr id="12" name="Group 11"/>
            <p:cNvGrpSpPr/>
            <p:nvPr/>
          </p:nvGrpSpPr>
          <p:grpSpPr>
            <a:xfrm>
              <a:off x="266219" y="1346863"/>
              <a:ext cx="1397022" cy="1247725"/>
              <a:chOff x="814590" y="1872487"/>
              <a:chExt cx="1647421" cy="1680982"/>
            </a:xfrm>
          </p:grpSpPr>
          <p:grpSp>
            <p:nvGrpSpPr>
              <p:cNvPr id="13" name="Google Shape;112;p13"/>
              <p:cNvGrpSpPr/>
              <p:nvPr/>
            </p:nvGrpSpPr>
            <p:grpSpPr>
              <a:xfrm>
                <a:off x="838200" y="1872487"/>
                <a:ext cx="1600200" cy="1680982"/>
                <a:chOff x="5300400" y="3670175"/>
                <a:chExt cx="421300" cy="399325"/>
              </a:xfrm>
            </p:grpSpPr>
            <p:sp>
              <p:nvSpPr>
                <p:cNvPr id="15" name="Google Shape;113;p13"/>
                <p:cNvSpPr/>
                <p:nvPr/>
              </p:nvSpPr>
              <p:spPr>
                <a:xfrm>
                  <a:off x="5300400" y="3708025"/>
                  <a:ext cx="421300" cy="2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" h="10698" extrusionOk="0">
                      <a:moveTo>
                        <a:pt x="16364" y="489"/>
                      </a:moveTo>
                      <a:lnTo>
                        <a:pt x="16364" y="10209"/>
                      </a:lnTo>
                      <a:lnTo>
                        <a:pt x="489" y="10209"/>
                      </a:lnTo>
                      <a:lnTo>
                        <a:pt x="489" y="489"/>
                      </a:lnTo>
                      <a:close/>
                      <a:moveTo>
                        <a:pt x="391" y="0"/>
                      </a:moveTo>
                      <a:lnTo>
                        <a:pt x="293" y="25"/>
                      </a:lnTo>
                      <a:lnTo>
                        <a:pt x="196" y="74"/>
                      </a:lnTo>
                      <a:lnTo>
                        <a:pt x="122" y="147"/>
                      </a:lnTo>
                      <a:lnTo>
                        <a:pt x="73" y="220"/>
                      </a:lnTo>
                      <a:lnTo>
                        <a:pt x="25" y="293"/>
                      </a:lnTo>
                      <a:lnTo>
                        <a:pt x="0" y="391"/>
                      </a:lnTo>
                      <a:lnTo>
                        <a:pt x="0" y="489"/>
                      </a:lnTo>
                      <a:lnTo>
                        <a:pt x="0" y="10209"/>
                      </a:lnTo>
                      <a:lnTo>
                        <a:pt x="0" y="10307"/>
                      </a:lnTo>
                      <a:lnTo>
                        <a:pt x="25" y="10405"/>
                      </a:lnTo>
                      <a:lnTo>
                        <a:pt x="73" y="10478"/>
                      </a:lnTo>
                      <a:lnTo>
                        <a:pt x="122" y="10551"/>
                      </a:lnTo>
                      <a:lnTo>
                        <a:pt x="196" y="10600"/>
                      </a:lnTo>
                      <a:lnTo>
                        <a:pt x="293" y="10649"/>
                      </a:lnTo>
                      <a:lnTo>
                        <a:pt x="391" y="10673"/>
                      </a:lnTo>
                      <a:lnTo>
                        <a:pt x="489" y="10698"/>
                      </a:lnTo>
                      <a:lnTo>
                        <a:pt x="16364" y="10698"/>
                      </a:lnTo>
                      <a:lnTo>
                        <a:pt x="16461" y="10673"/>
                      </a:lnTo>
                      <a:lnTo>
                        <a:pt x="16559" y="10649"/>
                      </a:lnTo>
                      <a:lnTo>
                        <a:pt x="16657" y="10600"/>
                      </a:lnTo>
                      <a:lnTo>
                        <a:pt x="16730" y="10551"/>
                      </a:lnTo>
                      <a:lnTo>
                        <a:pt x="16779" y="10478"/>
                      </a:lnTo>
                      <a:lnTo>
                        <a:pt x="16828" y="10405"/>
                      </a:lnTo>
                      <a:lnTo>
                        <a:pt x="16852" y="10307"/>
                      </a:lnTo>
                      <a:lnTo>
                        <a:pt x="16852" y="10209"/>
                      </a:lnTo>
                      <a:lnTo>
                        <a:pt x="16852" y="489"/>
                      </a:lnTo>
                      <a:lnTo>
                        <a:pt x="16852" y="391"/>
                      </a:lnTo>
                      <a:lnTo>
                        <a:pt x="16828" y="293"/>
                      </a:lnTo>
                      <a:lnTo>
                        <a:pt x="16779" y="220"/>
                      </a:lnTo>
                      <a:lnTo>
                        <a:pt x="16730" y="147"/>
                      </a:lnTo>
                      <a:lnTo>
                        <a:pt x="16657" y="74"/>
                      </a:lnTo>
                      <a:lnTo>
                        <a:pt x="16559" y="25"/>
                      </a:lnTo>
                      <a:lnTo>
                        <a:pt x="16461" y="0"/>
                      </a:lnTo>
                      <a:close/>
                    </a:path>
                  </a:pathLst>
                </a:custGeom>
                <a:solidFill>
                  <a:srgbClr val="00AE9D">
                    <a:alpha val="83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14;p13"/>
                <p:cNvSpPr/>
                <p:nvPr/>
              </p:nvSpPr>
              <p:spPr>
                <a:xfrm>
                  <a:off x="5498825" y="3670175"/>
                  <a:ext cx="24450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1026" extrusionOk="0">
                      <a:moveTo>
                        <a:pt x="489" y="0"/>
                      </a:moveTo>
                      <a:lnTo>
                        <a:pt x="391" y="25"/>
                      </a:lnTo>
                      <a:lnTo>
                        <a:pt x="294" y="49"/>
                      </a:lnTo>
                      <a:lnTo>
                        <a:pt x="220" y="98"/>
                      </a:lnTo>
                      <a:lnTo>
                        <a:pt x="147" y="147"/>
                      </a:lnTo>
                      <a:lnTo>
                        <a:pt x="74" y="220"/>
                      </a:lnTo>
                      <a:lnTo>
                        <a:pt x="49" y="318"/>
                      </a:lnTo>
                      <a:lnTo>
                        <a:pt x="1" y="391"/>
                      </a:lnTo>
                      <a:lnTo>
                        <a:pt x="1" y="489"/>
                      </a:lnTo>
                      <a:lnTo>
                        <a:pt x="1" y="1026"/>
                      </a:lnTo>
                      <a:lnTo>
                        <a:pt x="978" y="1026"/>
                      </a:lnTo>
                      <a:lnTo>
                        <a:pt x="978" y="489"/>
                      </a:lnTo>
                      <a:lnTo>
                        <a:pt x="978" y="391"/>
                      </a:lnTo>
                      <a:lnTo>
                        <a:pt x="929" y="318"/>
                      </a:lnTo>
                      <a:lnTo>
                        <a:pt x="904" y="220"/>
                      </a:lnTo>
                      <a:lnTo>
                        <a:pt x="831" y="147"/>
                      </a:lnTo>
                      <a:lnTo>
                        <a:pt x="758" y="98"/>
                      </a:lnTo>
                      <a:lnTo>
                        <a:pt x="684" y="49"/>
                      </a:lnTo>
                      <a:lnTo>
                        <a:pt x="587" y="25"/>
                      </a:lnTo>
                      <a:lnTo>
                        <a:pt x="489" y="0"/>
                      </a:lnTo>
                      <a:close/>
                    </a:path>
                  </a:pathLst>
                </a:custGeom>
                <a:solidFill>
                  <a:srgbClr val="00AE9D">
                    <a:alpha val="83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15;p13"/>
                <p:cNvSpPr/>
                <p:nvPr/>
              </p:nvSpPr>
              <p:spPr>
                <a:xfrm>
                  <a:off x="5366325" y="3987675"/>
                  <a:ext cx="61100" cy="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4" h="3273" extrusionOk="0">
                      <a:moveTo>
                        <a:pt x="1344" y="0"/>
                      </a:moveTo>
                      <a:lnTo>
                        <a:pt x="50" y="2565"/>
                      </a:lnTo>
                      <a:lnTo>
                        <a:pt x="25" y="2638"/>
                      </a:lnTo>
                      <a:lnTo>
                        <a:pt x="1" y="2736"/>
                      </a:lnTo>
                      <a:lnTo>
                        <a:pt x="1" y="2833"/>
                      </a:lnTo>
                      <a:lnTo>
                        <a:pt x="25" y="2931"/>
                      </a:lnTo>
                      <a:lnTo>
                        <a:pt x="74" y="3004"/>
                      </a:lnTo>
                      <a:lnTo>
                        <a:pt x="123" y="3102"/>
                      </a:lnTo>
                      <a:lnTo>
                        <a:pt x="196" y="3151"/>
                      </a:lnTo>
                      <a:lnTo>
                        <a:pt x="269" y="3224"/>
                      </a:lnTo>
                      <a:lnTo>
                        <a:pt x="392" y="3248"/>
                      </a:lnTo>
                      <a:lnTo>
                        <a:pt x="489" y="3273"/>
                      </a:lnTo>
                      <a:lnTo>
                        <a:pt x="636" y="3248"/>
                      </a:lnTo>
                      <a:lnTo>
                        <a:pt x="758" y="3200"/>
                      </a:lnTo>
                      <a:lnTo>
                        <a:pt x="856" y="3102"/>
                      </a:lnTo>
                      <a:lnTo>
                        <a:pt x="929" y="3004"/>
                      </a:lnTo>
                      <a:lnTo>
                        <a:pt x="2443" y="0"/>
                      </a:lnTo>
                      <a:close/>
                    </a:path>
                  </a:pathLst>
                </a:custGeom>
                <a:solidFill>
                  <a:srgbClr val="00AE9D">
                    <a:alpha val="83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16;p13"/>
                <p:cNvSpPr/>
                <p:nvPr/>
              </p:nvSpPr>
              <p:spPr>
                <a:xfrm>
                  <a:off x="5594700" y="3987675"/>
                  <a:ext cx="61075" cy="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3" h="3273" extrusionOk="0">
                      <a:moveTo>
                        <a:pt x="0" y="0"/>
                      </a:moveTo>
                      <a:lnTo>
                        <a:pt x="1514" y="3004"/>
                      </a:lnTo>
                      <a:lnTo>
                        <a:pt x="1588" y="3102"/>
                      </a:lnTo>
                      <a:lnTo>
                        <a:pt x="1685" y="3200"/>
                      </a:lnTo>
                      <a:lnTo>
                        <a:pt x="1807" y="3248"/>
                      </a:lnTo>
                      <a:lnTo>
                        <a:pt x="1954" y="3273"/>
                      </a:lnTo>
                      <a:lnTo>
                        <a:pt x="2052" y="3248"/>
                      </a:lnTo>
                      <a:lnTo>
                        <a:pt x="2174" y="3224"/>
                      </a:lnTo>
                      <a:lnTo>
                        <a:pt x="2247" y="3151"/>
                      </a:lnTo>
                      <a:lnTo>
                        <a:pt x="2320" y="3102"/>
                      </a:lnTo>
                      <a:lnTo>
                        <a:pt x="2369" y="3004"/>
                      </a:lnTo>
                      <a:lnTo>
                        <a:pt x="2418" y="2931"/>
                      </a:lnTo>
                      <a:lnTo>
                        <a:pt x="2442" y="2833"/>
                      </a:lnTo>
                      <a:lnTo>
                        <a:pt x="2442" y="2736"/>
                      </a:lnTo>
                      <a:lnTo>
                        <a:pt x="2418" y="2638"/>
                      </a:lnTo>
                      <a:lnTo>
                        <a:pt x="2393" y="2565"/>
                      </a:lnTo>
                      <a:lnTo>
                        <a:pt x="1099" y="0"/>
                      </a:lnTo>
                      <a:close/>
                    </a:path>
                  </a:pathLst>
                </a:custGeom>
                <a:solidFill>
                  <a:srgbClr val="00AE9D">
                    <a:alpha val="83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814590" y="2084736"/>
                <a:ext cx="1647421" cy="1020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b="1">
                    <a:solidFill>
                      <a:schemeClr val="bg1"/>
                    </a:solidFill>
                  </a:rPr>
                  <a:t>HOẠT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b="1">
                    <a:solidFill>
                      <a:schemeClr val="bg1"/>
                    </a:solidFill>
                  </a:rPr>
                  <a:t>ĐỘNG 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08322" y="1565761"/>
              <a:ext cx="13901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Hoạt động </a:t>
              </a:r>
            </a:p>
            <a:p>
              <a:r>
                <a:rPr lang="en-US" sz="1800" b="1">
                  <a:solidFill>
                    <a:srgbClr val="0070C0"/>
                  </a:solidFill>
                </a:rPr>
                <a:t>       1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22" y="1465129"/>
            <a:ext cx="5044053" cy="3339732"/>
          </a:xfrm>
          <a:prstGeom prst="rect">
            <a:avLst/>
          </a:prstGeom>
        </p:spPr>
      </p:pic>
      <p:sp>
        <p:nvSpPr>
          <p:cNvPr id="29" name="Cloud Callout 28"/>
          <p:cNvSpPr/>
          <p:nvPr/>
        </p:nvSpPr>
        <p:spPr>
          <a:xfrm>
            <a:off x="5791200" y="960423"/>
            <a:ext cx="3200400" cy="192419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Chỉ ra những máy tính, thiết bị và phần mềm hai bạn An, Bình dùng?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7"/>
          <p:cNvGrpSpPr/>
          <p:nvPr/>
        </p:nvGrpSpPr>
        <p:grpSpPr>
          <a:xfrm>
            <a:off x="6682481" y="378837"/>
            <a:ext cx="1588639" cy="1588655"/>
            <a:chOff x="6643075" y="3664250"/>
            <a:chExt cx="407950" cy="407975"/>
          </a:xfrm>
        </p:grpSpPr>
        <p:sp>
          <p:nvSpPr>
            <p:cNvPr id="251" name="Google Shape;251;p1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17"/>
          <p:cNvGrpSpPr/>
          <p:nvPr/>
        </p:nvGrpSpPr>
        <p:grpSpPr>
          <a:xfrm rot="-587363">
            <a:off x="8288061" y="796377"/>
            <a:ext cx="653127" cy="653134"/>
            <a:chOff x="576250" y="4319400"/>
            <a:chExt cx="442075" cy="442050"/>
          </a:xfrm>
        </p:grpSpPr>
        <p:sp>
          <p:nvSpPr>
            <p:cNvPr id="254" name="Google Shape;254;p1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7"/>
          <p:cNvSpPr/>
          <p:nvPr/>
        </p:nvSpPr>
        <p:spPr>
          <a:xfrm>
            <a:off x="6302724" y="745608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 rot="2697322">
            <a:off x="7939080" y="1959478"/>
            <a:ext cx="376961" cy="35993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8237292" y="1754006"/>
            <a:ext cx="150972" cy="14422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rot="1280149">
            <a:off x="6130690" y="1460796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55" y="745608"/>
            <a:ext cx="5222405" cy="370423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895600" y="1754006"/>
            <a:ext cx="2514600" cy="1706531"/>
            <a:chOff x="2895600" y="1754006"/>
            <a:chExt cx="2514600" cy="1706531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2895600" y="2571750"/>
              <a:ext cx="762000" cy="20823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43400" y="2571750"/>
              <a:ext cx="1066800" cy="4828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3614553" y="2383319"/>
              <a:ext cx="78739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</a:rPr>
                <a:t>THIẾT</a:t>
              </a:r>
            </a:p>
            <a:p>
              <a:pPr algn="ctr"/>
              <a:r>
                <a:rPr lang="en-US" sz="1600">
                  <a:solidFill>
                    <a:srgbClr val="FF0000"/>
                  </a:solidFill>
                </a:rPr>
                <a:t>BỊ</a:t>
              </a:r>
            </a:p>
            <a:p>
              <a:pPr algn="ctr"/>
              <a:r>
                <a:rPr lang="en-US" sz="1600">
                  <a:solidFill>
                    <a:srgbClr val="FF0000"/>
                  </a:solidFill>
                </a:rPr>
                <a:t>SỬ</a:t>
              </a:r>
            </a:p>
            <a:p>
              <a:pPr algn="ctr"/>
              <a:r>
                <a:rPr lang="en-US" sz="1600">
                  <a:solidFill>
                    <a:srgbClr val="FF0000"/>
                  </a:solidFill>
                </a:rPr>
                <a:t>DỤNG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4267200" y="1878918"/>
              <a:ext cx="457200" cy="5223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48000" y="1754006"/>
              <a:ext cx="609600" cy="6293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74784" y="3355026"/>
            <a:ext cx="1077816" cy="1200329"/>
            <a:chOff x="674784" y="3355026"/>
            <a:chExt cx="1077816" cy="1200329"/>
          </a:xfrm>
        </p:grpSpPr>
        <p:sp>
          <p:nvSpPr>
            <p:cNvPr id="9" name="Left Brace 8"/>
            <p:cNvSpPr/>
            <p:nvPr/>
          </p:nvSpPr>
          <p:spPr>
            <a:xfrm>
              <a:off x="1447800" y="3460537"/>
              <a:ext cx="304800" cy="989309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4784" y="3355026"/>
              <a:ext cx="77457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Phần</a:t>
              </a:r>
            </a:p>
            <a:p>
              <a:r>
                <a:rPr lang="en-US" sz="1800">
                  <a:solidFill>
                    <a:srgbClr val="FF0000"/>
                  </a:solidFill>
                </a:rPr>
                <a:t>mềm</a:t>
              </a:r>
            </a:p>
            <a:p>
              <a:r>
                <a:rPr lang="en-US" sz="1800">
                  <a:solidFill>
                    <a:srgbClr val="FF0000"/>
                  </a:solidFill>
                </a:rPr>
                <a:t>phục</a:t>
              </a:r>
            </a:p>
            <a:p>
              <a:r>
                <a:rPr lang="en-US" sz="1800">
                  <a:solidFill>
                    <a:srgbClr val="FF0000"/>
                  </a:solidFill>
                </a:rPr>
                <a:t>vụ An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62127" y="3460537"/>
            <a:ext cx="1564357" cy="923330"/>
            <a:chOff x="5562600" y="3460537"/>
            <a:chExt cx="1564357" cy="923330"/>
          </a:xfrm>
        </p:grpSpPr>
        <p:sp>
          <p:nvSpPr>
            <p:cNvPr id="10" name="Right Brace 9"/>
            <p:cNvSpPr/>
            <p:nvPr/>
          </p:nvSpPr>
          <p:spPr>
            <a:xfrm>
              <a:off x="5562600" y="3562350"/>
              <a:ext cx="228600" cy="609600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6601" y="3460537"/>
              <a:ext cx="130035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Phần mềm</a:t>
              </a:r>
            </a:p>
            <a:p>
              <a:r>
                <a:rPr lang="en-US" sz="1800">
                  <a:solidFill>
                    <a:srgbClr val="FF0000"/>
                  </a:solidFill>
                </a:rPr>
                <a:t>phục vụ</a:t>
              </a:r>
            </a:p>
            <a:p>
              <a:r>
                <a:rPr lang="en-US" sz="1800">
                  <a:solidFill>
                    <a:srgbClr val="FF0000"/>
                  </a:solidFill>
                </a:rPr>
                <a:t>Bình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+mj-lt"/>
              </a:rPr>
              <a:t>Kết luận:</a:t>
            </a:r>
            <a:endParaRPr sz="2400">
              <a:latin typeface="+mj-lt"/>
            </a:endParaRP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12466" y="1864463"/>
            <a:ext cx="830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>
                <a:solidFill>
                  <a:srgbClr val="002060"/>
                </a:solidFill>
              </a:rPr>
              <a:t>Các máy tính và thiết bị có khả năng gửi và nhận thông tin qua mạng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3316" y="2349928"/>
            <a:ext cx="7402795" cy="2477988"/>
            <a:chOff x="459137" y="1887164"/>
            <a:chExt cx="7402795" cy="2781574"/>
          </a:xfrm>
        </p:grpSpPr>
        <p:grpSp>
          <p:nvGrpSpPr>
            <p:cNvPr id="7" name="Group 6"/>
            <p:cNvGrpSpPr/>
            <p:nvPr/>
          </p:nvGrpSpPr>
          <p:grpSpPr>
            <a:xfrm>
              <a:off x="459137" y="2038350"/>
              <a:ext cx="5103463" cy="2630388"/>
              <a:chOff x="459137" y="2038350"/>
              <a:chExt cx="5103463" cy="2630388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7" y="2523470"/>
                <a:ext cx="2157484" cy="214526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1800" y="2038350"/>
                <a:ext cx="2590800" cy="2057400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332" y="1887164"/>
              <a:ext cx="1752600" cy="243718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33316" y="1396484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002060"/>
                </a:solidFill>
              </a:rPr>
              <a:t>Ba thành phần của mạng máy tính là: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400">
                <a:latin typeface="+mj-lt"/>
              </a:rPr>
              <a:t>Kết luận:</a:t>
            </a:r>
            <a:endParaRPr sz="2400">
              <a:latin typeface="+mj-lt"/>
            </a:endParaRPr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2466" y="1428750"/>
            <a:ext cx="6792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>
                <a:solidFill>
                  <a:srgbClr val="002060"/>
                </a:solidFill>
              </a:rPr>
              <a:t>Các thiết bị có chức năng kết nối các máy tính với nhau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9198" y="1885950"/>
            <a:ext cx="3188512" cy="2686110"/>
            <a:chOff x="559198" y="1885950"/>
            <a:chExt cx="3188512" cy="26861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198" y="1885950"/>
              <a:ext cx="3188512" cy="2514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00200" y="4171950"/>
              <a:ext cx="13676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2060"/>
                  </a:solidFill>
                </a:rPr>
                <a:t>Cáp mạng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6200" y="1885950"/>
            <a:ext cx="3657600" cy="2686110"/>
            <a:chOff x="3886200" y="1885950"/>
            <a:chExt cx="3657600" cy="26861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885950"/>
              <a:ext cx="3657600" cy="256032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648200" y="4171950"/>
              <a:ext cx="1653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2060"/>
                  </a:solidFill>
                </a:rPr>
                <a:t>Switch mạng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400">
                <a:latin typeface="+mj-lt"/>
              </a:rPr>
              <a:t>Kết luận:</a:t>
            </a:r>
            <a:endParaRPr sz="2400">
              <a:latin typeface="+mj-lt"/>
            </a:endParaRPr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2466" y="1428750"/>
            <a:ext cx="6966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>
                <a:solidFill>
                  <a:srgbClr val="002060"/>
                </a:solidFill>
              </a:rPr>
              <a:t>Những phần mềm giao tiếp và truyền thông tin qua mạng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5800" y="1882555"/>
            <a:ext cx="3505200" cy="2765705"/>
            <a:chOff x="685800" y="1882555"/>
            <a:chExt cx="3505200" cy="27657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82555"/>
              <a:ext cx="3505200" cy="208166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98454" y="4248150"/>
              <a:ext cx="1479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2060"/>
                  </a:solidFill>
                </a:rPr>
                <a:t>Trình duyệt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47118" y="1943040"/>
            <a:ext cx="3606282" cy="2720382"/>
            <a:chOff x="4547118" y="1943040"/>
            <a:chExt cx="3606282" cy="27203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118" y="1943040"/>
              <a:ext cx="3606282" cy="207651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610313" y="4263312"/>
              <a:ext cx="15808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2060"/>
                  </a:solidFill>
                </a:rPr>
                <a:t>Mạng xã hội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54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641</Words>
  <Application>Microsoft Office PowerPoint</Application>
  <PresentationFormat>On-screen Show (16:9)</PresentationFormat>
  <Paragraphs>111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Roboto Condensed</vt:lpstr>
      <vt:lpstr>Wingdings</vt:lpstr>
      <vt:lpstr>Arvo</vt:lpstr>
      <vt:lpstr>Calibri</vt:lpstr>
      <vt:lpstr>Arial</vt:lpstr>
      <vt:lpstr>Roboto Condensed Light</vt:lpstr>
      <vt:lpstr>Salerio template</vt:lpstr>
      <vt:lpstr>        TIN HỌC 6 Chào mừng các em đến với bài học hôm nay!</vt:lpstr>
      <vt:lpstr>Khởi động</vt:lpstr>
      <vt:lpstr>Bài 2: Các thành phần của mạng máy tính!</vt:lpstr>
      <vt:lpstr>PowerPoint Presentation</vt:lpstr>
      <vt:lpstr>1. Ba thành phần của mạng máy tính</vt:lpstr>
      <vt:lpstr>PowerPoint Presentation</vt:lpstr>
      <vt:lpstr>Kết luận:</vt:lpstr>
      <vt:lpstr>Kết luận:</vt:lpstr>
      <vt:lpstr>Kết luận:</vt:lpstr>
      <vt:lpstr>2. THIẾT BỊ MẠNG</vt:lpstr>
      <vt:lpstr>PowerPoint Presentation</vt:lpstr>
      <vt:lpstr>Cáp xoắn</vt:lpstr>
      <vt:lpstr>Cáp quang</vt:lpstr>
      <vt:lpstr>Switch</vt:lpstr>
      <vt:lpstr>Modem</vt:lpstr>
      <vt:lpstr>PowerPoint Presentation</vt:lpstr>
      <vt:lpstr>Những phần mềm giúp con người giao tiếp và truyền thông tin qua mạng</vt:lpstr>
      <vt:lpstr>BÀI TẬP LUYỆN TẬP (Làm việc nhóm)</vt:lpstr>
      <vt:lpstr>BÀI TẬP VẬN DỤNG</vt:lpstr>
      <vt:lpstr>CỦNG CỐ, DẶN DÒ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6 Chào mừng các em đến với bài học hôm nay!</dc:title>
  <dc:creator>Hoai Ham Hap</dc:creator>
  <cp:lastModifiedBy>DELL INPIRON</cp:lastModifiedBy>
  <cp:revision>17</cp:revision>
  <dcterms:modified xsi:type="dcterms:W3CDTF">2025-05-10T11:33:26Z</dcterms:modified>
</cp:coreProperties>
</file>