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95" r:id="rId9"/>
    <p:sldId id="264" r:id="rId10"/>
    <p:sldId id="265" r:id="rId11"/>
    <p:sldId id="266" r:id="rId12"/>
    <p:sldId id="267" r:id="rId13"/>
    <p:sldId id="268" r:id="rId14"/>
    <p:sldId id="296" r:id="rId15"/>
    <p:sldId id="272" r:id="rId16"/>
    <p:sldId id="297" r:id="rId17"/>
    <p:sldId id="279" r:id="rId18"/>
    <p:sldId id="299" r:id="rId19"/>
    <p:sldId id="298" r:id="rId20"/>
  </p:sldIdLst>
  <p:sldSz cx="9144000" cy="5143500" type="screen16x9"/>
  <p:notesSz cx="6858000" cy="9144000"/>
  <p:embeddedFontLst>
    <p:embeddedFont>
      <p:font typeface="IBM Plex Sans" panose="020F0502020204030204" pitchFamily="34" charset="0"/>
      <p:regular r:id="rId22"/>
      <p:bold r:id="rId23"/>
      <p:italic r:id="rId24"/>
      <p:boldItalic r:id="rId25"/>
    </p:embeddedFont>
    <p:embeddedFont>
      <p:font typeface="IBM Plex Sans Light" panose="020F0502020204030204" pitchFamily="34" charset="0"/>
      <p:regular r:id="rId26"/>
      <p:bold r:id="rId27"/>
      <p:italic r:id="rId28"/>
      <p:boldItalic r:id="rId29"/>
    </p:embeddedFont>
    <p:embeddedFont>
      <p:font typeface="Merriweather" panose="00000500000000000000" pitchFamily="2" charset="0"/>
      <p:regular r:id="rId30"/>
      <p:bold r:id="rId31"/>
      <p:italic r:id="rId32"/>
      <p:boldItalic r:id="rId33"/>
    </p:embeddedFont>
    <p:embeddedFont>
      <p:font typeface="Roboto Condensed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3DE01E-45EE-4B1A-B4AA-23BBC71A313A}">
  <a:tblStyle styleId="{083DE01E-45EE-4B1A-B4AA-23BBC71A31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044576A-F971-4820-8222-A4C219A6C28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87180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14e99c21f_1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14e99c21f_1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-12200"/>
            <a:ext cx="6041075" cy="5166925"/>
          </a:xfrm>
          <a:custGeom>
            <a:avLst/>
            <a:gdLst/>
            <a:ahLst/>
            <a:cxnLst/>
            <a:rect l="l" t="t" r="r" b="b"/>
            <a:pathLst>
              <a:path w="241643" h="206677" extrusionOk="0">
                <a:moveTo>
                  <a:pt x="126321" y="206677"/>
                </a:moveTo>
                <a:lnTo>
                  <a:pt x="241643" y="0"/>
                </a:lnTo>
                <a:lnTo>
                  <a:pt x="0" y="0"/>
                </a:lnTo>
                <a:lnTo>
                  <a:pt x="0" y="2066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2518391" y="1589650"/>
            <a:ext cx="3331800" cy="35538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701476" y="0"/>
            <a:ext cx="3331800" cy="35538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4466100" cy="28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4" name="Google Shape;144;p13"/>
          <p:cNvGrpSpPr/>
          <p:nvPr/>
        </p:nvGrpSpPr>
        <p:grpSpPr>
          <a:xfrm>
            <a:off x="-313691" y="-18375"/>
            <a:ext cx="1367790" cy="1637005"/>
            <a:chOff x="-313691" y="-18375"/>
            <a:chExt cx="1367790" cy="1637005"/>
          </a:xfrm>
        </p:grpSpPr>
        <p:sp>
          <p:nvSpPr>
            <p:cNvPr id="145" name="Google Shape;145;p13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49" name="Google Shape;149;p13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-847116" y="534075"/>
            <a:ext cx="10543642" cy="3440047"/>
            <a:chOff x="-847116" y="591225"/>
            <a:chExt cx="10543642" cy="3440047"/>
          </a:xfrm>
        </p:grpSpPr>
        <p:sp>
          <p:nvSpPr>
            <p:cNvPr id="16" name="Google Shape;16;p3"/>
            <p:cNvSpPr/>
            <p:nvPr/>
          </p:nvSpPr>
          <p:spPr>
            <a:xfrm>
              <a:off x="278002" y="1752528"/>
              <a:ext cx="7944569" cy="1803781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-847116" y="2227372"/>
              <a:ext cx="1691400" cy="1803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7113129" y="1325881"/>
              <a:ext cx="1691507" cy="1803781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-175747" y="1165593"/>
              <a:ext cx="2241448" cy="2390699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4968" y="591225"/>
              <a:ext cx="943237" cy="1006433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7442811" y="2959969"/>
              <a:ext cx="559354" cy="59633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354027" y="961274"/>
              <a:ext cx="1342500" cy="14316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790700" y="2099613"/>
            <a:ext cx="5562600" cy="58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790700" y="2778688"/>
            <a:ext cx="5562600" cy="2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39" name="Google Shape;39;p5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46" name="Google Shape;46;p5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6999600" cy="29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-7800" y="-12200"/>
            <a:ext cx="6248300" cy="5166925"/>
          </a:xfrm>
          <a:custGeom>
            <a:avLst/>
            <a:gdLst/>
            <a:ahLst/>
            <a:cxnLst/>
            <a:rect l="l" t="t" r="r" b="b"/>
            <a:pathLst>
              <a:path w="249932" h="206677" extrusionOk="0">
                <a:moveTo>
                  <a:pt x="134610" y="206677"/>
                </a:moveTo>
                <a:lnTo>
                  <a:pt x="249932" y="0"/>
                </a:lnTo>
                <a:lnTo>
                  <a:pt x="312" y="176"/>
                </a:lnTo>
                <a:lnTo>
                  <a:pt x="0" y="2065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53" name="Google Shape;53;p6"/>
          <p:cNvGrpSpPr/>
          <p:nvPr/>
        </p:nvGrpSpPr>
        <p:grpSpPr>
          <a:xfrm>
            <a:off x="-313691" y="-18375"/>
            <a:ext cx="6268866" cy="1637005"/>
            <a:chOff x="-313691" y="-18375"/>
            <a:chExt cx="6268866" cy="1637005"/>
          </a:xfrm>
        </p:grpSpPr>
        <p:sp>
          <p:nvSpPr>
            <p:cNvPr id="54" name="Google Shape;54;p6"/>
            <p:cNvSpPr/>
            <p:nvPr/>
          </p:nvSpPr>
          <p:spPr>
            <a:xfrm>
              <a:off x="256375" y="499825"/>
              <a:ext cx="56988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6"/>
          <p:cNvGrpSpPr/>
          <p:nvPr/>
        </p:nvGrpSpPr>
        <p:grpSpPr>
          <a:xfrm>
            <a:off x="8378663" y="3572732"/>
            <a:ext cx="1312359" cy="1570803"/>
            <a:chOff x="7485392" y="1755351"/>
            <a:chExt cx="2830800" cy="3388272"/>
          </a:xfrm>
        </p:grpSpPr>
        <p:sp>
          <p:nvSpPr>
            <p:cNvPr id="59" name="Google Shape;59;p6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6"/>
          <p:cNvSpPr/>
          <p:nvPr/>
        </p:nvSpPr>
        <p:spPr>
          <a:xfrm>
            <a:off x="3171580" y="2571750"/>
            <a:ext cx="1806600" cy="2582700"/>
          </a:xfrm>
          <a:prstGeom prst="parallelogram">
            <a:avLst>
              <a:gd name="adj" fmla="val 79448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2918594" y="0"/>
            <a:ext cx="3321900" cy="4749900"/>
          </a:xfrm>
          <a:prstGeom prst="parallelogram">
            <a:avLst>
              <a:gd name="adj" fmla="val 79448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39090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2480700" cy="29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694775" y="4749850"/>
            <a:ext cx="449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68" name="Google Shape;68;p7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75" name="Google Shape;75;p7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32640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▰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2"/>
          </p:nvPr>
        </p:nvSpPr>
        <p:spPr>
          <a:xfrm>
            <a:off x="4650178" y="1584425"/>
            <a:ext cx="32640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▰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8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83" name="Google Shape;83;p8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90" name="Google Shape;90;p8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21771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2"/>
          </p:nvPr>
        </p:nvSpPr>
        <p:spPr>
          <a:xfrm>
            <a:off x="3325823" y="1584425"/>
            <a:ext cx="21771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body" idx="3"/>
          </p:nvPr>
        </p:nvSpPr>
        <p:spPr>
          <a:xfrm>
            <a:off x="5737072" y="1584425"/>
            <a:ext cx="2177100" cy="29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9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99" name="Google Shape;99;p9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9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06" name="Google Shape;106;p9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9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_ONLY_1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112" name="Google Shape;112;p10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10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19" name="Google Shape;119;p10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 type="blank">
  <p:cSld name="BLANK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5" name="Google Shape;135;p12"/>
          <p:cNvGrpSpPr/>
          <p:nvPr/>
        </p:nvGrpSpPr>
        <p:grpSpPr>
          <a:xfrm>
            <a:off x="-313691" y="-18375"/>
            <a:ext cx="1367790" cy="1637005"/>
            <a:chOff x="-313691" y="-18375"/>
            <a:chExt cx="1367790" cy="1637005"/>
          </a:xfrm>
        </p:grpSpPr>
        <p:sp>
          <p:nvSpPr>
            <p:cNvPr id="136" name="Google Shape;136;p12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12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40" name="Google Shape;140;p12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6999600" cy="29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ctrTitle"/>
          </p:nvPr>
        </p:nvSpPr>
        <p:spPr>
          <a:xfrm>
            <a:off x="152400" y="361950"/>
            <a:ext cx="5181600" cy="28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" sz="36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TIN HỌC 6</a:t>
            </a:r>
            <a:br>
              <a:rPr lang="en" sz="3600">
                <a:latin typeface="+mj-lt"/>
              </a:rPr>
            </a:br>
            <a:r>
              <a:rPr lang="en" sz="3200">
                <a:solidFill>
                  <a:srgbClr val="002060"/>
                </a:solidFill>
                <a:latin typeface="+mj-lt"/>
              </a:rPr>
              <a:t>Chào mừng các em đến với bài học hôm </a:t>
            </a:r>
            <a:r>
              <a:rPr lang="en" sz="3200">
                <a:solidFill>
                  <a:srgbClr val="002060"/>
                </a:solidFill>
              </a:rPr>
              <a:t>nay!</a:t>
            </a:r>
            <a:endParaRPr sz="32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39090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+mj-lt"/>
              </a:rPr>
              <a:t>Kết luận:</a:t>
            </a:r>
            <a:endParaRPr sz="2400">
              <a:latin typeface="+mj-lt"/>
            </a:endParaRPr>
          </a:p>
        </p:txBody>
      </p:sp>
      <p:sp>
        <p:nvSpPr>
          <p:cNvPr id="237" name="Google Shape;237;p24"/>
          <p:cNvSpPr txBox="1">
            <a:spLocks noGrp="1"/>
          </p:cNvSpPr>
          <p:nvPr>
            <p:ph type="sldNum" idx="12"/>
          </p:nvPr>
        </p:nvSpPr>
        <p:spPr>
          <a:xfrm>
            <a:off x="8694775" y="4749850"/>
            <a:ext cx="4494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04800" y="1428750"/>
            <a:ext cx="39741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  <a:latin typeface="+mj-lt"/>
              </a:rPr>
              <a:t>Loại mạng máy tính sử dụng sóng</a:t>
            </a:r>
          </a:p>
          <a:p>
            <a:pPr>
              <a:lnSpc>
                <a:spcPct val="200000"/>
              </a:lnSpc>
            </a:pPr>
            <a:r>
              <a:rPr lang="en-US" sz="1800">
                <a:solidFill>
                  <a:srgbClr val="002060"/>
                </a:solidFill>
                <a:latin typeface="+mj-lt"/>
              </a:rPr>
              <a:t>điện từ để truyền thông tin được gọi </a:t>
            </a:r>
          </a:p>
          <a:p>
            <a:pPr>
              <a:lnSpc>
                <a:spcPct val="200000"/>
              </a:lnSpc>
            </a:pPr>
            <a:r>
              <a:rPr lang="en-US" sz="1800">
                <a:solidFill>
                  <a:srgbClr val="002060"/>
                </a:solidFill>
                <a:latin typeface="+mj-lt"/>
              </a:rPr>
              <a:t>là mạng không dây.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1800">
                <a:solidFill>
                  <a:srgbClr val="002060"/>
                </a:solidFill>
                <a:latin typeface="+mj-lt"/>
              </a:rPr>
              <a:t>Mạng không dây phù hợp hơn </a:t>
            </a:r>
          </a:p>
          <a:p>
            <a:pPr>
              <a:lnSpc>
                <a:spcPct val="200000"/>
              </a:lnSpc>
            </a:pPr>
            <a:r>
              <a:rPr lang="en-US" sz="1800">
                <a:solidFill>
                  <a:srgbClr val="002060"/>
                </a:solidFill>
                <a:latin typeface="+mj-lt"/>
              </a:rPr>
              <a:t>mạng có dây trong một số </a:t>
            </a:r>
          </a:p>
          <a:p>
            <a:pPr>
              <a:lnSpc>
                <a:spcPct val="200000"/>
              </a:lnSpc>
            </a:pPr>
            <a:r>
              <a:rPr lang="en-US" sz="1800">
                <a:solidFill>
                  <a:srgbClr val="002060"/>
                </a:solidFill>
                <a:latin typeface="+mj-lt"/>
              </a:rPr>
              <a:t>trường hợp.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 txBox="1">
            <a:spLocks noGrp="1"/>
          </p:cNvSpPr>
          <p:nvPr>
            <p:ph type="title"/>
          </p:nvPr>
        </p:nvSpPr>
        <p:spPr>
          <a:xfrm>
            <a:off x="726374" y="514350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+mj-lt"/>
              </a:rPr>
              <a:t>Quy</a:t>
            </a:r>
            <a:r>
              <a:rPr lang="en">
                <a:latin typeface="+mj-lt"/>
              </a:rPr>
              <a:t> trình vệ tinh phát sóng điện từ đến Trái Đất</a:t>
            </a:r>
            <a:endParaRPr>
              <a:latin typeface="+mj-lt"/>
            </a:endParaRPr>
          </a:p>
        </p:txBody>
      </p:sp>
      <p:sp>
        <p:nvSpPr>
          <p:cNvPr id="249" name="Google Shape;249;p2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28750"/>
            <a:ext cx="5638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Cloud Callout 1"/>
          <p:cNvSpPr/>
          <p:nvPr/>
        </p:nvSpPr>
        <p:spPr>
          <a:xfrm>
            <a:off x="228600" y="1352550"/>
            <a:ext cx="3581400" cy="2895600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Vậy theo em, thiết bị nào giúp các máy tính trong mạng wifi dùng sóng điện từ truyền thông tin?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90" y="1352550"/>
            <a:ext cx="4343400" cy="325803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400800" y="2114550"/>
            <a:ext cx="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Cloud Callout 1"/>
          <p:cNvSpPr/>
          <p:nvPr/>
        </p:nvSpPr>
        <p:spPr>
          <a:xfrm>
            <a:off x="152400" y="1352550"/>
            <a:ext cx="3276600" cy="27568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Vậy theo em, qua bài học em thấy mạng không dây hay mạng có dây tiện lợi hơn?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81400" y="1753537"/>
            <a:ext cx="4660450" cy="2169825"/>
            <a:chOff x="3668486" y="1867837"/>
            <a:chExt cx="4660450" cy="2169825"/>
          </a:xfrm>
        </p:grpSpPr>
        <p:sp>
          <p:nvSpPr>
            <p:cNvPr id="4" name="Curved Right Arrow 3"/>
            <p:cNvSpPr/>
            <p:nvPr/>
          </p:nvSpPr>
          <p:spPr>
            <a:xfrm>
              <a:off x="3668486" y="2038350"/>
              <a:ext cx="446314" cy="1638300"/>
            </a:xfrm>
            <a:prstGeom prst="curved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30351" y="1867837"/>
              <a:ext cx="4198585" cy="216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Mỗi loại mạng đều có những ưu và </a:t>
              </a:r>
            </a:p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nhược điểm khác nhau. Do đó, tùy </a:t>
              </a:r>
            </a:p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vào hoàn cảnh, điều kiện chúng ta biết </a:t>
              </a:r>
            </a:p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kết hợp hai loại mạng để phục vụ nhu </a:t>
              </a:r>
            </a:p>
            <a:p>
              <a:pPr>
                <a:lnSpc>
                  <a:spcPct val="150000"/>
                </a:lnSpc>
              </a:pPr>
              <a:r>
                <a:rPr lang="en-US" sz="1800">
                  <a:solidFill>
                    <a:srgbClr val="FF0000"/>
                  </a:solidFill>
                </a:rPr>
                <a:t>cầu cuộc sống.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8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BÀI TẬP LUYỆN TẬP</a:t>
            </a:r>
            <a:endParaRPr sz="2400">
              <a:latin typeface="+mj-lt"/>
            </a:endParaRPr>
          </a:p>
        </p:txBody>
      </p:sp>
      <p:sp>
        <p:nvSpPr>
          <p:cNvPr id="312" name="Google Shape;312;p31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61440" y="1303407"/>
            <a:ext cx="890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BT1: </a:t>
            </a:r>
            <a:r>
              <a:rPr lang="en-US" sz="1800">
                <a:solidFill>
                  <a:srgbClr val="002060"/>
                </a:solidFill>
              </a:rPr>
              <a:t>Em hãy nêu một trường hợp sử dụng mạng có dây hiệu quả hơn mạng có dây?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1797420"/>
            <a:ext cx="4574059" cy="3046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1885950"/>
            <a:ext cx="33009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600" i="1">
                <a:solidFill>
                  <a:srgbClr val="FF0000"/>
                </a:solidFill>
              </a:rPr>
              <a:t>Đối với mạng máy tính thiết kế và </a:t>
            </a:r>
          </a:p>
          <a:p>
            <a:pPr>
              <a:lnSpc>
                <a:spcPct val="200000"/>
              </a:lnSpc>
            </a:pPr>
            <a:r>
              <a:rPr lang="nl-NL" sz="1600" i="1">
                <a:solidFill>
                  <a:srgbClr val="FF0000"/>
                </a:solidFill>
              </a:rPr>
              <a:t>lắp đặt cho phòng máy thực hành </a:t>
            </a:r>
          </a:p>
          <a:p>
            <a:pPr>
              <a:lnSpc>
                <a:spcPct val="200000"/>
              </a:lnSpc>
            </a:pPr>
            <a:r>
              <a:rPr lang="nl-NL" sz="1600" i="1">
                <a:solidFill>
                  <a:srgbClr val="FF0000"/>
                </a:solidFill>
              </a:rPr>
              <a:t>nên dùng mạng có dây, khả năng </a:t>
            </a:r>
          </a:p>
          <a:p>
            <a:pPr>
              <a:lnSpc>
                <a:spcPct val="200000"/>
              </a:lnSpc>
            </a:pPr>
            <a:r>
              <a:rPr lang="nl-NL" sz="1600" i="1">
                <a:solidFill>
                  <a:srgbClr val="FF0000"/>
                </a:solidFill>
              </a:rPr>
              <a:t>truyền dữ liệu ổn định hơn, không </a:t>
            </a:r>
          </a:p>
          <a:p>
            <a:pPr>
              <a:lnSpc>
                <a:spcPct val="200000"/>
              </a:lnSpc>
            </a:pPr>
            <a:r>
              <a:rPr lang="nl-NL" sz="1600" i="1">
                <a:solidFill>
                  <a:srgbClr val="FF0000"/>
                </a:solidFill>
              </a:rPr>
              <a:t>phụ thuộc sóng điện từ có lúc bị </a:t>
            </a:r>
          </a:p>
          <a:p>
            <a:pPr>
              <a:lnSpc>
                <a:spcPct val="200000"/>
              </a:lnSpc>
            </a:pPr>
            <a:r>
              <a:rPr lang="nl-NL" sz="1600" i="1">
                <a:solidFill>
                  <a:srgbClr val="FF0000"/>
                </a:solidFill>
              </a:rPr>
              <a:t>suy yếu.</a:t>
            </a:r>
            <a:endParaRPr 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>
            <a:spLocks noGrp="1"/>
          </p:cNvSpPr>
          <p:nvPr>
            <p:ph type="title"/>
          </p:nvPr>
        </p:nvSpPr>
        <p:spPr>
          <a:xfrm>
            <a:off x="927715" y="285750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BÀI TẬP LUYỆN TẬP</a:t>
            </a:r>
            <a:endParaRPr>
              <a:latin typeface="+mj-lt"/>
            </a:endParaRPr>
          </a:p>
        </p:txBody>
      </p:sp>
      <p:sp>
        <p:nvSpPr>
          <p:cNvPr id="312" name="Google Shape;312;p31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86273" y="1298491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002060"/>
                </a:solidFill>
              </a:rPr>
              <a:t>BT2: </a:t>
            </a:r>
            <a:r>
              <a:rPr lang="en-US" sz="1800">
                <a:solidFill>
                  <a:srgbClr val="002060"/>
                </a:solidFill>
              </a:rPr>
              <a:t>Theo em, giữa mạng LAN và mạng Wifi có mối liên hệ nào?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3" y="1668212"/>
            <a:ext cx="2819400" cy="1769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93" y="1670933"/>
            <a:ext cx="3200399" cy="18175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196" y="3428821"/>
            <a:ext cx="6431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1">
                <a:solidFill>
                  <a:srgbClr val="FF0000"/>
                </a:solidFill>
              </a:rPr>
              <a:t>Mạng LAN có hai loại: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>
                <a:solidFill>
                  <a:srgbClr val="FF0000"/>
                </a:solidFill>
              </a:rPr>
              <a:t>Mạng LAN hữu tuyến: Sử dụng dây cáp mạng để truyền thông tin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>
                <a:solidFill>
                  <a:srgbClr val="FF0000"/>
                </a:solidFill>
              </a:rPr>
              <a:t>Mạng LAN vô tuyến: Sử dụng sóng điện từ để truyền thông tin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5751" y="4629150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Mạng LAN vô tuyến chính là mạng Wifi</a:t>
            </a:r>
          </a:p>
        </p:txBody>
      </p:sp>
    </p:spTree>
    <p:extLst>
      <p:ext uri="{BB962C8B-B14F-4D97-AF65-F5344CB8AC3E}">
        <p14:creationId xmlns:p14="http://schemas.microsoft.com/office/powerpoint/2010/main" val="41085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/>
      <p:bldP spid="2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8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BÀI TẬP VẬN DỤNG</a:t>
            </a:r>
            <a:endParaRPr sz="2400">
              <a:latin typeface="+mj-lt"/>
            </a:endParaRPr>
          </a:p>
        </p:txBody>
      </p:sp>
      <p:sp>
        <p:nvSpPr>
          <p:cNvPr id="413" name="Google Shape;413;p38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1276350"/>
            <a:ext cx="73789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Em hãy cho biết tên của các thiết bị A, B, C trong Hình 2 và giải thích?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71350"/>
            <a:ext cx="4305901" cy="30102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34000" y="2038350"/>
            <a:ext cx="2244012" cy="2362200"/>
            <a:chOff x="5334000" y="2038350"/>
            <a:chExt cx="2244012" cy="2362200"/>
          </a:xfrm>
        </p:grpSpPr>
        <p:sp>
          <p:nvSpPr>
            <p:cNvPr id="13" name="Pentagon 12"/>
            <p:cNvSpPr/>
            <p:nvPr/>
          </p:nvSpPr>
          <p:spPr>
            <a:xfrm>
              <a:off x="5334000" y="3714750"/>
              <a:ext cx="2209800" cy="685800"/>
            </a:xfrm>
            <a:prstGeom prst="homePlat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334000" y="2038350"/>
              <a:ext cx="2244012" cy="2362200"/>
              <a:chOff x="5334000" y="2038350"/>
              <a:chExt cx="2244012" cy="2362200"/>
            </a:xfrm>
          </p:grpSpPr>
          <p:sp>
            <p:nvSpPr>
              <p:cNvPr id="5" name="Pentagon 4"/>
              <p:cNvSpPr/>
              <p:nvPr/>
            </p:nvSpPr>
            <p:spPr>
              <a:xfrm>
                <a:off x="5334000" y="2038350"/>
                <a:ext cx="2209800" cy="685800"/>
              </a:xfrm>
              <a:prstGeom prst="homePlat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/>
                  <a:t>Thiết bị A: Modem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5335555" y="2876550"/>
                <a:ext cx="2242457" cy="685800"/>
                <a:chOff x="5335555" y="2876550"/>
                <a:chExt cx="2242457" cy="685800"/>
              </a:xfrm>
            </p:grpSpPr>
            <p:sp>
              <p:nvSpPr>
                <p:cNvPr id="10" name="Pentagon 9"/>
                <p:cNvSpPr/>
                <p:nvPr/>
              </p:nvSpPr>
              <p:spPr>
                <a:xfrm>
                  <a:off x="5335555" y="2876550"/>
                  <a:ext cx="2209800" cy="685800"/>
                </a:xfrm>
                <a:prstGeom prst="homePlat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5368212" y="3034784"/>
                  <a:ext cx="2209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>
                      <a:solidFill>
                        <a:schemeClr val="bg1"/>
                      </a:solidFill>
                    </a:rPr>
                    <a:t>Thiết bị B: Switch</a:t>
                  </a: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5335555" y="3754219"/>
                <a:ext cx="21320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>
                    <a:solidFill>
                      <a:schemeClr val="bg1"/>
                    </a:solidFill>
                  </a:rPr>
                  <a:t>Thiết bị C: Access Point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>
            <a:spLocks noGrp="1"/>
          </p:cNvSpPr>
          <p:nvPr>
            <p:ph type="title"/>
          </p:nvPr>
        </p:nvSpPr>
        <p:spPr>
          <a:xfrm>
            <a:off x="836024" y="511112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CỦNG CỐ, DẶN DÒ VỀ NHÀ</a:t>
            </a:r>
            <a:endParaRPr sz="2400">
              <a:latin typeface="+mj-lt"/>
            </a:endParaRPr>
          </a:p>
        </p:txBody>
      </p:sp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420" name="Google Shape;420;p27"/>
          <p:cNvGrpSpPr/>
          <p:nvPr/>
        </p:nvGrpSpPr>
        <p:grpSpPr>
          <a:xfrm>
            <a:off x="587814" y="2046512"/>
            <a:ext cx="2694428" cy="1799239"/>
            <a:chOff x="185742" y="1697030"/>
            <a:chExt cx="5165698" cy="1658130"/>
          </a:xfrm>
        </p:grpSpPr>
        <p:sp>
          <p:nvSpPr>
            <p:cNvPr id="421" name="Google Shape;421;p27"/>
            <p:cNvSpPr/>
            <p:nvPr/>
          </p:nvSpPr>
          <p:spPr>
            <a:xfrm flipH="1">
              <a:off x="1426313" y="1697030"/>
              <a:ext cx="2693399" cy="1243801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GB" sz="20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Ôn lại các kiến thức đã học</a:t>
              </a:r>
            </a:p>
          </p:txBody>
        </p:sp>
        <p:sp>
          <p:nvSpPr>
            <p:cNvPr id="422" name="Google Shape;422;p27"/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3" name="Google Shape;42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4" name="Google Shape;42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25" name="Google Shape;425;p27"/>
          <p:cNvGrpSpPr/>
          <p:nvPr/>
        </p:nvGrpSpPr>
        <p:grpSpPr>
          <a:xfrm>
            <a:off x="2819400" y="2058433"/>
            <a:ext cx="2879130" cy="1824459"/>
            <a:chOff x="185742" y="1673787"/>
            <a:chExt cx="5519805" cy="1681373"/>
          </a:xfrm>
        </p:grpSpPr>
        <p:sp>
          <p:nvSpPr>
            <p:cNvPr id="426" name="Google Shape;426;p27"/>
            <p:cNvSpPr/>
            <p:nvPr/>
          </p:nvSpPr>
          <p:spPr>
            <a:xfrm flipH="1">
              <a:off x="1426308" y="1673787"/>
              <a:ext cx="3035439" cy="1243801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02060"/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2. Làm bt luyện tập, vận dụng, tự kiểm tra</a:t>
              </a:r>
              <a:endParaRPr sz="2000" b="1">
                <a:solidFill>
                  <a:srgbClr val="002060"/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 rot="10800000" flipH="1">
              <a:off x="4461747" y="1673788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8" name="Google Shape;428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29" name="Google Shape;429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0" name="Google Shape;430;p27"/>
          <p:cNvGrpSpPr/>
          <p:nvPr/>
        </p:nvGrpSpPr>
        <p:grpSpPr>
          <a:xfrm>
            <a:off x="5346155" y="2072927"/>
            <a:ext cx="2838982" cy="1799238"/>
            <a:chOff x="185742" y="1697030"/>
            <a:chExt cx="5442834" cy="1658130"/>
          </a:xfrm>
        </p:grpSpPr>
        <p:sp>
          <p:nvSpPr>
            <p:cNvPr id="431" name="Google Shape;431;p27"/>
            <p:cNvSpPr/>
            <p:nvPr/>
          </p:nvSpPr>
          <p:spPr>
            <a:xfrm flipH="1">
              <a:off x="1426310" y="1697030"/>
              <a:ext cx="2958466" cy="1243801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  <a:ea typeface="Roboto Condensed"/>
                  <a:cs typeface="Roboto Condensed"/>
                  <a:sym typeface="Roboto Condensed"/>
                </a:rPr>
                <a:t>3. Xem trước nội dung bài thực hành</a:t>
              </a:r>
              <a:endParaRPr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2" name="Google Shape;432;p27"/>
            <p:cNvSpPr/>
            <p:nvPr/>
          </p:nvSpPr>
          <p:spPr>
            <a:xfrm rot="10800000" flipH="1">
              <a:off x="4384776" y="1698134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3" name="Google Shape;433;p27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34" name="Google Shape;434;p27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43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6638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"/>
          <p:cNvSpPr txBox="1">
            <a:spLocks noGrp="1"/>
          </p:cNvSpPr>
          <p:nvPr>
            <p:ph type="ctrTitle" idx="4294967295"/>
          </p:nvPr>
        </p:nvSpPr>
        <p:spPr>
          <a:xfrm>
            <a:off x="2743200" y="594392"/>
            <a:ext cx="44958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i="1">
                <a:solidFill>
                  <a:schemeClr val="accent1"/>
                </a:solidFill>
                <a:latin typeface="+mj-lt"/>
              </a:rPr>
              <a:t>Thank you!</a:t>
            </a:r>
            <a:endParaRPr sz="5400" i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5" name="Google Shape;405;p3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406" name="Google Shape;406;p3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53026"/>
            <a:ext cx="4470943" cy="3379200"/>
          </a:xfrm>
          <a:prstGeom prst="parallelogram">
            <a:avLst>
              <a:gd name="adj" fmla="val 55926"/>
            </a:avLst>
          </a:prstGeom>
          <a:noFill/>
          <a:ln>
            <a:noFill/>
          </a:ln>
        </p:spPr>
      </p:pic>
      <p:pic>
        <p:nvPicPr>
          <p:cNvPr id="6" name="Google Shape;406;p3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2" y="1779462"/>
            <a:ext cx="4494535" cy="3379200"/>
          </a:xfrm>
          <a:prstGeom prst="parallelogram">
            <a:avLst>
              <a:gd name="adj" fmla="val 55926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53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2060"/>
                </a:solidFill>
                <a:latin typeface="+mj-lt"/>
              </a:rPr>
              <a:t>KHỞI ĐỘNG</a:t>
            </a:r>
            <a:endParaRPr sz="2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6" name="Google Shape;166;p16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33399" y="1489010"/>
            <a:ext cx="6801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</a:rPr>
              <a:t>Máy tình trong các hình trên kết nối mạng bằng cách nào?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962150"/>
            <a:ext cx="3200400" cy="23622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62150"/>
            <a:ext cx="33528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864" y="4455500"/>
            <a:ext cx="3603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MÁY TÍNH KẾT NỐI MẠNG CÓ DÂY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1736" y="4441637"/>
            <a:ext cx="4116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MÁY TÍNH KẾT NỐI MẠNG KHÔNG  DÂY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  <p:bldP spid="5" grpId="0"/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>
            <a:spLocks noGrp="1"/>
          </p:cNvSpPr>
          <p:nvPr>
            <p:ph type="ctrTitle" idx="4294967295"/>
          </p:nvPr>
        </p:nvSpPr>
        <p:spPr>
          <a:xfrm>
            <a:off x="1143000" y="285750"/>
            <a:ext cx="7349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3: MẠNG CÓ DÂY </a:t>
            </a:r>
            <a:br>
              <a:rPr lang="en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 MẠNG KHÔNG DÂY</a:t>
            </a:r>
            <a:endParaRPr sz="32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3" name="Google Shape;173;p17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74" name="Google Shape;174;p1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703736"/>
            <a:ext cx="4808100" cy="3291747"/>
          </a:xfrm>
          <a:prstGeom prst="parallelogram">
            <a:avLst>
              <a:gd name="adj" fmla="val 55926"/>
            </a:avLst>
          </a:prstGeom>
          <a:noFill/>
          <a:ln>
            <a:noFill/>
          </a:ln>
        </p:spPr>
      </p:pic>
      <p:pic>
        <p:nvPicPr>
          <p:cNvPr id="7" name="Google Shape;174;p1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33550"/>
            <a:ext cx="4924227" cy="3243312"/>
          </a:xfrm>
          <a:prstGeom prst="parallelogram">
            <a:avLst>
              <a:gd name="adj" fmla="val 55926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ctrTitle"/>
          </p:nvPr>
        </p:nvSpPr>
        <p:spPr>
          <a:xfrm>
            <a:off x="1905000" y="819150"/>
            <a:ext cx="5562600" cy="58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latin typeface="+mj-lt"/>
              </a:rPr>
              <a:t>NỘI DUNG BÀI HỌC</a:t>
            </a:r>
            <a:endParaRPr sz="2800" u="sng">
              <a:latin typeface="+mj-lt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427514" y="1733550"/>
            <a:ext cx="4495800" cy="75850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/>
              <a:t>1. Tìm hiểu mạng có dây</a:t>
            </a:r>
          </a:p>
        </p:txBody>
      </p:sp>
      <p:sp>
        <p:nvSpPr>
          <p:cNvPr id="6" name="Pentagon 5"/>
          <p:cNvSpPr/>
          <p:nvPr/>
        </p:nvSpPr>
        <p:spPr>
          <a:xfrm>
            <a:off x="2438400" y="2647950"/>
            <a:ext cx="4648200" cy="762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/>
              <a:t>2. Tìm hiểu mạng không dây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3200225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+mj-lt"/>
              </a:rPr>
              <a:t>1. Mạng có dây</a:t>
            </a:r>
            <a:endParaRPr sz="2400">
              <a:latin typeface="+mj-lt"/>
            </a:endParaRPr>
          </a:p>
        </p:txBody>
      </p:sp>
      <p:sp>
        <p:nvSpPr>
          <p:cNvPr id="193" name="Google Shape;193;p20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52550"/>
            <a:ext cx="4038600" cy="324845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267200" y="1352550"/>
            <a:ext cx="4191000" cy="3048000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1600" i="1"/>
          </a:p>
          <a:p>
            <a:pPr>
              <a:lnSpc>
                <a:spcPct val="150000"/>
              </a:lnSpc>
            </a:pPr>
            <a:r>
              <a:rPr lang="en-US" sz="1600" i="1">
                <a:solidFill>
                  <a:srgbClr val="002060"/>
                </a:solidFill>
              </a:rPr>
              <a:t>+ Mạng không dây là gì?</a:t>
            </a:r>
            <a:endParaRPr lang="en-US" sz="16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i="1">
                <a:solidFill>
                  <a:srgbClr val="002060"/>
                </a:solidFill>
              </a:rPr>
              <a:t>+ Thiết bị kết nối cơ bản của mạng không dây là gì?</a:t>
            </a:r>
            <a:endParaRPr lang="en-US" sz="16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i="1">
                <a:solidFill>
                  <a:srgbClr val="002060"/>
                </a:solidFill>
              </a:rPr>
              <a:t>+ Lấy ví dụ về những trường hợp không thể sử dụng mạng có dây?</a:t>
            </a:r>
            <a:endParaRPr lang="en-US" sz="1600">
              <a:solidFill>
                <a:srgbClr val="002060"/>
              </a:solidFill>
            </a:endParaRPr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ctrTitle" idx="4294967295"/>
          </p:nvPr>
        </p:nvSpPr>
        <p:spPr>
          <a:xfrm>
            <a:off x="3581400" y="241319"/>
            <a:ext cx="2971801" cy="70760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latin typeface="+mj-lt"/>
              </a:rPr>
              <a:t>KẾT LUẬN</a:t>
            </a:r>
            <a:endParaRPr sz="3200" u="sng">
              <a:latin typeface="+mj-lt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7455944" y="695214"/>
            <a:ext cx="309922" cy="29592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21"/>
          <p:cNvGrpSpPr/>
          <p:nvPr/>
        </p:nvGrpSpPr>
        <p:grpSpPr>
          <a:xfrm>
            <a:off x="1066800" y="58615"/>
            <a:ext cx="1327693" cy="1328061"/>
            <a:chOff x="6654650" y="3665275"/>
            <a:chExt cx="409100" cy="409125"/>
          </a:xfrm>
        </p:grpSpPr>
        <p:sp>
          <p:nvSpPr>
            <p:cNvPr id="202" name="Google Shape;202;p21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21"/>
          <p:cNvGrpSpPr/>
          <p:nvPr/>
        </p:nvGrpSpPr>
        <p:grpSpPr>
          <a:xfrm rot="1057036">
            <a:off x="7808386" y="153096"/>
            <a:ext cx="877205" cy="877270"/>
            <a:chOff x="570875" y="4322250"/>
            <a:chExt cx="443300" cy="443325"/>
          </a:xfrm>
        </p:grpSpPr>
        <p:sp>
          <p:nvSpPr>
            <p:cNvPr id="205" name="Google Shape;205;p21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 rot="2466634">
            <a:off x="2516609" y="149489"/>
            <a:ext cx="430587" cy="41113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"/>
          <p:cNvSpPr/>
          <p:nvPr/>
        </p:nvSpPr>
        <p:spPr>
          <a:xfrm rot="-1609681">
            <a:off x="7395321" y="148464"/>
            <a:ext cx="309884" cy="29588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"/>
          <p:cNvSpPr/>
          <p:nvPr/>
        </p:nvSpPr>
        <p:spPr>
          <a:xfrm rot="2926628">
            <a:off x="2519053" y="712304"/>
            <a:ext cx="232047" cy="22156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1"/>
          <p:cNvSpPr/>
          <p:nvPr/>
        </p:nvSpPr>
        <p:spPr>
          <a:xfrm rot="-1608938">
            <a:off x="4072384" y="196602"/>
            <a:ext cx="209055" cy="19961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rgbClr val="FFD966"/>
              </a:gs>
              <a:gs pos="100000">
                <a:srgbClr val="FF99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4" y="1404560"/>
            <a:ext cx="4191000" cy="3394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1142540"/>
            <a:ext cx="41216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nl-NL" sz="1800">
                <a:solidFill>
                  <a:srgbClr val="002060"/>
                </a:solidFill>
              </a:rPr>
              <a:t>Mạng có dây là loại mạng sử dụng </a:t>
            </a:r>
          </a:p>
          <a:p>
            <a:pPr>
              <a:lnSpc>
                <a:spcPct val="200000"/>
              </a:lnSpc>
            </a:pPr>
            <a:r>
              <a:rPr lang="nl-NL" sz="1800">
                <a:solidFill>
                  <a:srgbClr val="002060"/>
                </a:solidFill>
              </a:rPr>
              <a:t>dây cáp để truyền dữ liệu.</a:t>
            </a:r>
            <a:endParaRPr lang="en-US" sz="180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nl-NL" sz="1800">
                <a:solidFill>
                  <a:srgbClr val="002060"/>
                </a:solidFill>
              </a:rPr>
              <a:t>Switch là thiết bị để kết nối cơ bản.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nl-NL" sz="1800">
                <a:solidFill>
                  <a:srgbClr val="002060"/>
                </a:solidFill>
              </a:rPr>
              <a:t>Trong cuộc sống nhiều trường hợp </a:t>
            </a:r>
          </a:p>
          <a:p>
            <a:pPr>
              <a:lnSpc>
                <a:spcPct val="200000"/>
              </a:lnSpc>
            </a:pPr>
            <a:r>
              <a:rPr lang="nl-NL" sz="1800">
                <a:solidFill>
                  <a:srgbClr val="002060"/>
                </a:solidFill>
              </a:rPr>
              <a:t>không thể sử dụng mạng có dây (ô tô,</a:t>
            </a:r>
          </a:p>
          <a:p>
            <a:pPr>
              <a:lnSpc>
                <a:spcPct val="200000"/>
              </a:lnSpc>
            </a:pPr>
            <a:r>
              <a:rPr lang="nl-NL" sz="1800">
                <a:solidFill>
                  <a:srgbClr val="002060"/>
                </a:solidFill>
              </a:rPr>
              <a:t>máy bay, tàu thủy, điện thoại...)</a:t>
            </a:r>
            <a:endParaRPr lang="en-US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+mj-lt"/>
              </a:rPr>
              <a:t>2. Mạng không dây</a:t>
            </a:r>
            <a:endParaRPr sz="2400">
              <a:latin typeface="+mj-lt"/>
            </a:endParaRPr>
          </a:p>
        </p:txBody>
      </p:sp>
      <p:sp>
        <p:nvSpPr>
          <p:cNvPr id="221" name="Google Shape;221;p22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53" y="1151753"/>
            <a:ext cx="3896269" cy="3886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810000" y="3405485"/>
            <a:ext cx="0" cy="15284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70176" y="332768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Điều khiển liên lạc với ti vi</a:t>
            </a:r>
          </a:p>
          <a:p>
            <a:pPr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bằng sóng điện từ.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424815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Dù không nhìn thấy nhưng </a:t>
            </a:r>
          </a:p>
          <a:p>
            <a:pPr algn="ctr">
              <a:lnSpc>
                <a:spcPct val="150000"/>
              </a:lnSpc>
            </a:pPr>
            <a:r>
              <a:rPr lang="en-US" sz="1800">
                <a:solidFill>
                  <a:srgbClr val="002060"/>
                </a:solidFill>
              </a:rPr>
              <a:t>sóng điện từ luôn quanh 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1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+mj-lt"/>
              </a:rPr>
              <a:t>Hoạt động nhóm:</a:t>
            </a:r>
            <a:endParaRPr>
              <a:latin typeface="+mj-lt"/>
            </a:endParaRPr>
          </a:p>
        </p:txBody>
      </p:sp>
      <p:sp>
        <p:nvSpPr>
          <p:cNvPr id="221" name="Google Shape;221;p22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76808" y="1306618"/>
            <a:ext cx="8145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</a:rPr>
              <a:t>Hãy cho biết mỗi thiết bị trong Hình 3 truyền thông tin với thiết bị nào sau đây:</a:t>
            </a:r>
          </a:p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33550"/>
            <a:ext cx="6324601" cy="31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2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>
            <a:spLocks noGrp="1"/>
          </p:cNvSpPr>
          <p:nvPr>
            <p:ph type="title"/>
          </p:nvPr>
        </p:nvSpPr>
        <p:spPr>
          <a:xfrm>
            <a:off x="843408" y="539549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+mj-lt"/>
              </a:rPr>
              <a:t>Đáp án:</a:t>
            </a:r>
            <a:endParaRPr>
              <a:latin typeface="+mj-lt"/>
            </a:endParaRPr>
          </a:p>
        </p:txBody>
      </p:sp>
      <p:sp>
        <p:nvSpPr>
          <p:cNvPr id="230" name="Google Shape;230;p23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304800" y="1352550"/>
            <a:ext cx="2409472" cy="1219200"/>
            <a:chOff x="304800" y="1352550"/>
            <a:chExt cx="2409472" cy="14857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352550"/>
              <a:ext cx="1095238" cy="148571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65826" y="1909693"/>
              <a:ext cx="1348446" cy="787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</a:rPr>
                <a:t>Kết nối với 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</a:rPr>
                <a:t>ti vi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75234" y="1352549"/>
            <a:ext cx="2806879" cy="1371601"/>
            <a:chOff x="3060521" y="1294642"/>
            <a:chExt cx="3006444" cy="16380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521" y="1294642"/>
              <a:ext cx="1304762" cy="163809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346622" y="2100859"/>
              <a:ext cx="1720343" cy="771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</a:rPr>
                <a:t>Kết nối với đài 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</a:rPr>
                <a:t>truyền hình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2895" y="2672245"/>
            <a:ext cx="2892862" cy="1116371"/>
            <a:chOff x="142895" y="2608910"/>
            <a:chExt cx="2892862" cy="11820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95" y="2608910"/>
              <a:ext cx="1222931" cy="118204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389152" y="2876764"/>
              <a:ext cx="16466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</a:rPr>
                <a:t>Kết nối với 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</a:rPr>
                <a:t>đài phát thanh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82112" y="1615701"/>
            <a:ext cx="2844933" cy="1265766"/>
            <a:chOff x="5682113" y="1615701"/>
            <a:chExt cx="2998595" cy="126576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113" y="1615701"/>
              <a:ext cx="1371429" cy="126576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921512" y="1910071"/>
              <a:ext cx="1759196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>
                  <a:solidFill>
                    <a:srgbClr val="FF0000"/>
                  </a:solidFill>
                </a:rPr>
                <a:t>Kết nối với </a:t>
              </a:r>
            </a:p>
            <a:p>
              <a:pPr algn="ctr"/>
              <a:r>
                <a:rPr lang="en-US" sz="1700">
                  <a:solidFill>
                    <a:srgbClr val="FF0000"/>
                  </a:solidFill>
                </a:rPr>
                <a:t>máy tính</a:t>
              </a:r>
            </a:p>
            <a:p>
              <a:pPr algn="ctr"/>
              <a:r>
                <a:rPr lang="en-US" sz="1700">
                  <a:solidFill>
                    <a:srgbClr val="FF0000"/>
                  </a:solidFill>
                </a:rPr>
                <a:t>hoặc điện thoại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84310" y="2759780"/>
            <a:ext cx="2954412" cy="1214283"/>
            <a:chOff x="3736182" y="2881467"/>
            <a:chExt cx="2954412" cy="128571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182" y="2881467"/>
              <a:ext cx="1142857" cy="128571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673632" y="3230430"/>
              <a:ext cx="201696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>
                  <a:solidFill>
                    <a:srgbClr val="FF0000"/>
                  </a:solidFill>
                </a:rPr>
                <a:t>Kết nối với máy tính</a:t>
              </a:r>
            </a:p>
            <a:p>
              <a:pPr algn="ctr"/>
              <a:r>
                <a:rPr lang="en-US" sz="1700">
                  <a:solidFill>
                    <a:srgbClr val="FF0000"/>
                  </a:solidFill>
                </a:rPr>
                <a:t>hoặc điện thoại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7711" y="3788757"/>
            <a:ext cx="3168254" cy="1187040"/>
            <a:chOff x="907711" y="3788757"/>
            <a:chExt cx="3168254" cy="118704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11" y="3788757"/>
              <a:ext cx="1457143" cy="118704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137614" y="4077065"/>
              <a:ext cx="19383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</a:rPr>
                <a:t>Kết nối với điện 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</a:rPr>
                <a:t>thoại người nghe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06287" y="3788616"/>
            <a:ext cx="3076152" cy="1246751"/>
            <a:chOff x="4106287" y="3788616"/>
            <a:chExt cx="3076152" cy="124675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287" y="3788616"/>
              <a:ext cx="1336854" cy="124675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482936" y="4085983"/>
              <a:ext cx="169950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>
                  <a:solidFill>
                    <a:srgbClr val="FF0000"/>
                  </a:solidFill>
                </a:rPr>
                <a:t>Kết nối với máy</a:t>
              </a:r>
            </a:p>
            <a:p>
              <a:pPr algn="ctr"/>
              <a:r>
                <a:rPr lang="en-US" sz="1700">
                  <a:solidFill>
                    <a:srgbClr val="FF0000"/>
                  </a:solidFill>
                </a:rPr>
                <a:t> tính cá nhân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</p:bldLst>
  </p:timing>
</p:sld>
</file>

<file path=ppt/theme/theme1.xml><?xml version="1.0" encoding="utf-8"?>
<a:theme xmlns:a="http://schemas.openxmlformats.org/drawingml/2006/main" name="Surrey template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628</Words>
  <Application>Microsoft Office PowerPoint</Application>
  <PresentationFormat>On-screen Show (16:9)</PresentationFormat>
  <Paragraphs>100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Roboto Condensed</vt:lpstr>
      <vt:lpstr>IBM Plex Sans</vt:lpstr>
      <vt:lpstr>Wingdings</vt:lpstr>
      <vt:lpstr>IBM Plex Sans Light</vt:lpstr>
      <vt:lpstr>Arial</vt:lpstr>
      <vt:lpstr>Merriweather</vt:lpstr>
      <vt:lpstr>Surrey template</vt:lpstr>
      <vt:lpstr>TIN HỌC 6 Chào mừng các em đến với bài học hôm nay!</vt:lpstr>
      <vt:lpstr>KHỞI ĐỘNG</vt:lpstr>
      <vt:lpstr>BÀI 3: MẠNG CÓ DÂY  VÀ MẠNG KHÔNG DÂY</vt:lpstr>
      <vt:lpstr>NỘI DUNG BÀI HỌC</vt:lpstr>
      <vt:lpstr>1. Mạng có dây</vt:lpstr>
      <vt:lpstr>KẾT LUẬN</vt:lpstr>
      <vt:lpstr>2. Mạng không dây</vt:lpstr>
      <vt:lpstr>Hoạt động nhóm:</vt:lpstr>
      <vt:lpstr>Đáp án:</vt:lpstr>
      <vt:lpstr>Kết luận:</vt:lpstr>
      <vt:lpstr>PowerPoint Presentation</vt:lpstr>
      <vt:lpstr>Quy trình vệ tinh phát sóng điện từ đến Trái Đất</vt:lpstr>
      <vt:lpstr>PowerPoint Presentation</vt:lpstr>
      <vt:lpstr>PowerPoint Presentation</vt:lpstr>
      <vt:lpstr>BÀI TẬP LUYỆN TẬP</vt:lpstr>
      <vt:lpstr>BÀI TẬP LUYỆN TẬP</vt:lpstr>
      <vt:lpstr>BÀI TẬP VẬN DỤNG</vt:lpstr>
      <vt:lpstr>CỦNG CỐ, DẶN DÒ VỀ NHÀ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6 Chào mừng các em đến với bài học hôm nay!</dc:title>
  <dc:creator>Hoai Ham Hap</dc:creator>
  <cp:lastModifiedBy>DELL INPIRON</cp:lastModifiedBy>
  <cp:revision>21</cp:revision>
  <dcterms:modified xsi:type="dcterms:W3CDTF">2025-05-10T11:33:14Z</dcterms:modified>
</cp:coreProperties>
</file>