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96" r:id="rId6"/>
    <p:sldId id="297" r:id="rId7"/>
    <p:sldId id="298" r:id="rId8"/>
    <p:sldId id="263" r:id="rId9"/>
    <p:sldId id="299" r:id="rId10"/>
    <p:sldId id="304" r:id="rId11"/>
    <p:sldId id="305" r:id="rId12"/>
    <p:sldId id="302" r:id="rId13"/>
    <p:sldId id="306" r:id="rId14"/>
    <p:sldId id="307" r:id="rId15"/>
    <p:sldId id="272" r:id="rId16"/>
    <p:sldId id="278" r:id="rId17"/>
  </p:sldIdLst>
  <p:sldSz cx="9144000" cy="5143500" type="screen16x9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exend Deca" panose="020B0604020202020204" charset="-78"/>
      <p:regular r:id="rId23"/>
    </p:embeddedFont>
    <p:embeddedFont>
      <p:font typeface="Roboto Condensed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138BE6-E374-4A1A-BE6D-9E52B14417BE}">
  <a:tblStyle styleId="{1A138BE6-E374-4A1A-BE6D-9E52B14417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286F9A-8295-4760-8310-7838FB866F3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93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mall circuit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Big circuit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03D4A8"/>
            </a:gs>
            <a:gs pos="12000">
              <a:srgbClr val="21D6E0"/>
            </a:gs>
            <a:gs pos="36000">
              <a:srgbClr val="0087E6"/>
            </a:gs>
            <a:gs pos="81000">
              <a:srgbClr val="005CBF"/>
            </a:gs>
          </a:gsLst>
          <a:lin ang="8100019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mail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mail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096547" y="971550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TIN HỌC 6</a:t>
            </a:r>
            <a:endParaRPr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692" y="590550"/>
            <a:ext cx="2545524" cy="25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1600200" y="1962150"/>
            <a:ext cx="26670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" y="2210869"/>
            <a:ext cx="50129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</a:rPr>
              <a:t>tiết học hôm nay!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02192" y="133350"/>
            <a:ext cx="8244416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u="sng">
                <a:solidFill>
                  <a:schemeClr val="bg1"/>
                </a:solidFill>
                <a:latin typeface="+mj-lt"/>
              </a:rPr>
              <a:t>Bước 2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400" b="0">
                <a:solidFill>
                  <a:schemeClr val="bg1"/>
                </a:solidFill>
                <a:latin typeface="+mj-lt"/>
              </a:rPr>
              <a:t>Soạn và gửi thư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74" y="742950"/>
            <a:ext cx="6639852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7086600" cy="7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+mj-lt"/>
              </a:rPr>
              <a:t>3. Đọc, trả lời và chuyển tiếp thư điện tử</a:t>
            </a:r>
            <a:endParaRPr sz="2800">
              <a:latin typeface="+mj-l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1152495"/>
            <a:ext cx="632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Bài 3: </a:t>
            </a:r>
            <a:r>
              <a:rPr lang="en-US" sz="2400">
                <a:solidFill>
                  <a:schemeClr val="bg1"/>
                </a:solidFill>
              </a:rPr>
              <a:t>Nhận và trả lời thư điện tử trong gmail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664" y="1657350"/>
            <a:ext cx="56557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Em hãy đọc và trả lời email của giáo viên môn 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Tin học, sau đó chuyển tiếp email của giáo viên 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cho các bạn trong nhóm.</a:t>
            </a:r>
          </a:p>
          <a:p>
            <a:pPr>
              <a:lnSpc>
                <a:spcPct val="150000"/>
              </a:lnSpc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0" name="Google Shape;153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95247"/>
            <a:ext cx="3124200" cy="2505303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7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28600" y="666750"/>
            <a:ext cx="8244416" cy="381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50000"/>
              </a:lnSpc>
            </a:pPr>
            <a:br>
              <a:rPr lang="en-US" sz="2000" i="1">
                <a:solidFill>
                  <a:schemeClr val="bg1"/>
                </a:solidFill>
                <a:latin typeface="+mj-lt"/>
              </a:rPr>
            </a:br>
            <a:br>
              <a:rPr lang="en-US" sz="2000" i="1">
                <a:solidFill>
                  <a:schemeClr val="bg1"/>
                </a:solidFill>
                <a:latin typeface="+mj-lt"/>
              </a:rPr>
            </a:br>
            <a:r>
              <a:rPr lang="en-US" sz="2400" i="1">
                <a:solidFill>
                  <a:schemeClr val="bg1"/>
                </a:solidFill>
                <a:latin typeface="+mj-lt"/>
              </a:rPr>
              <a:t>a) Đọc và trả lời email</a:t>
            </a:r>
            <a:br>
              <a:rPr lang="en-US" sz="2400" u="sng">
                <a:solidFill>
                  <a:schemeClr val="bg1"/>
                </a:solidFill>
                <a:latin typeface="+mj-lt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* B1: 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Chọn Hộp thư đến và mở thư cần đọc</a:t>
            </a:r>
            <a:br>
              <a:rPr lang="en-US" sz="2000" b="0">
                <a:solidFill>
                  <a:schemeClr val="bg1"/>
                </a:solidFill>
                <a:latin typeface="+mj-lt"/>
              </a:rPr>
            </a:br>
            <a:r>
              <a:rPr lang="en-US" sz="2000" b="0">
                <a:solidFill>
                  <a:schemeClr val="bg1"/>
                </a:solidFill>
                <a:latin typeface="+mj-lt"/>
              </a:rPr>
              <a:t>* 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B2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: Chọn mục Trả lời, soạn nội dung trong</a:t>
            </a:r>
            <a:br>
              <a:rPr lang="en-US" sz="2000" b="0">
                <a:solidFill>
                  <a:schemeClr val="bg1"/>
                </a:solidFill>
                <a:latin typeface="+mj-lt"/>
              </a:rPr>
            </a:br>
            <a:r>
              <a:rPr lang="en-US" sz="2000" b="0">
                <a:solidFill>
                  <a:schemeClr val="bg1"/>
                </a:solidFill>
                <a:latin typeface="+mj-lt"/>
              </a:rPr>
              <a:t>cửa sổ trả lời thư và chọn Gửi.</a:t>
            </a:r>
            <a:br>
              <a:rPr lang="en-US" sz="2400" b="0">
                <a:solidFill>
                  <a:schemeClr val="bg1"/>
                </a:solidFill>
                <a:latin typeface="+mj-lt"/>
              </a:rPr>
            </a:br>
            <a:r>
              <a:rPr lang="en-US" sz="2400" i="1">
                <a:solidFill>
                  <a:schemeClr val="bg1"/>
                </a:solidFill>
                <a:latin typeface="+mj-lt"/>
              </a:rPr>
              <a:t>b) Chuyển tiếp email</a:t>
            </a:r>
            <a:br>
              <a:rPr lang="en-US" sz="2400" b="0">
                <a:solidFill>
                  <a:schemeClr val="bg1"/>
                </a:solidFill>
                <a:latin typeface="+mj-lt"/>
              </a:rPr>
            </a:br>
            <a:r>
              <a:rPr lang="en-US" sz="2400" b="0">
                <a:solidFill>
                  <a:schemeClr val="bg1"/>
                </a:solidFill>
                <a:latin typeface="+mj-lt"/>
              </a:rPr>
              <a:t>* 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B1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: Mở thư cần đọc</a:t>
            </a:r>
            <a:br>
              <a:rPr lang="en-US" sz="2000" b="0">
                <a:solidFill>
                  <a:schemeClr val="bg1"/>
                </a:solidFill>
                <a:latin typeface="+mj-lt"/>
              </a:rPr>
            </a:br>
            <a:r>
              <a:rPr lang="en-US" sz="2000" b="0">
                <a:solidFill>
                  <a:schemeClr val="bg1"/>
                </a:solidFill>
                <a:latin typeface="+mj-lt"/>
              </a:rPr>
              <a:t>* 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B2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: Chọn mục “chuyển tiếp”, nhập địa chỉ </a:t>
            </a:r>
            <a:br>
              <a:rPr lang="en-US" sz="2000" b="0">
                <a:solidFill>
                  <a:schemeClr val="bg1"/>
                </a:solidFill>
                <a:latin typeface="+mj-lt"/>
              </a:rPr>
            </a:br>
            <a:r>
              <a:rPr lang="en-US" sz="2000" b="0">
                <a:solidFill>
                  <a:schemeClr val="bg1"/>
                </a:solidFill>
                <a:latin typeface="+mj-lt"/>
              </a:rPr>
              <a:t>email soạn nội dung thư và “gửi”.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782782"/>
            <a:ext cx="3886201" cy="37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7086600" cy="7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4. Đăng xuất hộp thư</a:t>
            </a:r>
            <a:endParaRPr sz="2400">
              <a:latin typeface="+mj-l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04800" y="1063336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Bài 4: </a:t>
            </a:r>
            <a:r>
              <a:rPr lang="en-US" sz="2000">
                <a:solidFill>
                  <a:schemeClr val="bg1"/>
                </a:solidFill>
              </a:rPr>
              <a:t>Đăng xuất hộp thư điện tử trong Gmail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5001"/>
            <a:ext cx="334578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Tại cửa sổ hộp thư gmail, 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nháy chuột vào  ảnh ở góc 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trên bên phải để xuất hiện 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cửa sổ đăng xuất tài khoản 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thư, chọn nút Đăng Xuất.</a:t>
            </a:r>
          </a:p>
          <a:p>
            <a:pPr>
              <a:lnSpc>
                <a:spcPct val="150000"/>
              </a:lnSpc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60270"/>
            <a:ext cx="5334000" cy="33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124200" y="209550"/>
            <a:ext cx="4294909" cy="5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BÀI TẬP VẬN DỤNG</a:t>
            </a:r>
            <a:endParaRPr sz="2400">
              <a:latin typeface="+mj-l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81000" y="819150"/>
            <a:ext cx="8085868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Em nhìn một bưu thiếp chúc mừng ngày Nhà giáo Việt Nam trên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Internet và gửi tặng thầy cô giáo dạy môn Tin học qua hộp thư Gmail.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29" y="1885950"/>
            <a:ext cx="5792009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480524" y="285750"/>
            <a:ext cx="6014400" cy="4607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Củng cố, dặn dò về nhà</a:t>
            </a:r>
            <a:endParaRPr sz="2400">
              <a:latin typeface="+mj-lt"/>
            </a:endParaRPr>
          </a:p>
        </p:txBody>
      </p:sp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82" name="Google Shape;282;p29"/>
          <p:cNvGrpSpPr/>
          <p:nvPr/>
        </p:nvGrpSpPr>
        <p:grpSpPr>
          <a:xfrm>
            <a:off x="2509794" y="1479150"/>
            <a:ext cx="3514811" cy="3252003"/>
            <a:chOff x="2991269" y="1153325"/>
            <a:chExt cx="3514811" cy="3252003"/>
          </a:xfrm>
        </p:grpSpPr>
        <p:sp>
          <p:nvSpPr>
            <p:cNvPr id="283" name="Google Shape;283;p2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84" name="Google Shape;284;p29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5" name="Google Shape;285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29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87" name="Google Shape;287;p29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8" name="Google Shape;288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9" name="Google Shape;289;p29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0" name="Google Shape;290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5" name="Group 4"/>
          <p:cNvGrpSpPr/>
          <p:nvPr/>
        </p:nvGrpSpPr>
        <p:grpSpPr>
          <a:xfrm>
            <a:off x="4603300" y="1489424"/>
            <a:ext cx="3804690" cy="1231106"/>
            <a:chOff x="4603300" y="1489424"/>
            <a:chExt cx="3804690" cy="1231106"/>
          </a:xfrm>
        </p:grpSpPr>
        <p:grpSp>
          <p:nvGrpSpPr>
            <p:cNvPr id="277" name="Google Shape;277;p29"/>
            <p:cNvGrpSpPr/>
            <p:nvPr/>
          </p:nvGrpSpPr>
          <p:grpSpPr>
            <a:xfrm>
              <a:off x="4603300" y="1817785"/>
              <a:ext cx="1742220" cy="312900"/>
              <a:chOff x="4908100" y="1436790"/>
              <a:chExt cx="1742220" cy="312900"/>
            </a:xfrm>
          </p:grpSpPr>
          <p:cxnSp>
            <p:nvCxnSpPr>
              <p:cNvPr id="278" name="Google Shape;278;p29"/>
              <p:cNvCxnSpPr/>
              <p:nvPr/>
            </p:nvCxnSpPr>
            <p:spPr>
              <a:xfrm>
                <a:off x="4908100" y="1593250"/>
                <a:ext cx="1715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0" name="Google Shape;280;p29"/>
              <p:cNvSpPr/>
              <p:nvPr/>
            </p:nvSpPr>
            <p:spPr>
              <a:xfrm>
                <a:off x="6427830" y="1493307"/>
                <a:ext cx="198600" cy="198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 txBox="1"/>
              <p:nvPr/>
            </p:nvSpPr>
            <p:spPr>
              <a:xfrm>
                <a:off x="6402820" y="1436790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1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217967" y="1489424"/>
              <a:ext cx="219002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lại kiến thức </a:t>
              </a:r>
            </a:p>
            <a:p>
              <a:pPr>
                <a:lnSpc>
                  <a:spcPct val="150000"/>
                </a:lnSpc>
              </a:pPr>
              <a:r>
                <a:rPr lang="en-GB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 học chủ đề C</a:t>
              </a:r>
            </a:p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4584" y="2493772"/>
            <a:ext cx="3161666" cy="1231106"/>
            <a:chOff x="164584" y="2493772"/>
            <a:chExt cx="3161666" cy="1231106"/>
          </a:xfrm>
        </p:grpSpPr>
        <p:grpSp>
          <p:nvGrpSpPr>
            <p:cNvPr id="272" name="Google Shape;272;p29"/>
            <p:cNvGrpSpPr/>
            <p:nvPr/>
          </p:nvGrpSpPr>
          <p:grpSpPr>
            <a:xfrm>
              <a:off x="2193691" y="2701789"/>
              <a:ext cx="1132559" cy="312900"/>
              <a:chOff x="2498491" y="2373759"/>
              <a:chExt cx="1132559" cy="312900"/>
            </a:xfrm>
          </p:grpSpPr>
          <p:cxnSp>
            <p:nvCxnSpPr>
              <p:cNvPr id="274" name="Google Shape;274;p29"/>
              <p:cNvCxnSpPr/>
              <p:nvPr/>
            </p:nvCxnSpPr>
            <p:spPr>
              <a:xfrm rot="10800000">
                <a:off x="2587350" y="2536350"/>
                <a:ext cx="1043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5" name="Google Shape;275;p29"/>
              <p:cNvSpPr/>
              <p:nvPr/>
            </p:nvSpPr>
            <p:spPr>
              <a:xfrm>
                <a:off x="2523501" y="2431050"/>
                <a:ext cx="198600" cy="198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9"/>
              <p:cNvSpPr txBox="1"/>
              <p:nvPr/>
            </p:nvSpPr>
            <p:spPr>
              <a:xfrm>
                <a:off x="2498491" y="2373759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64584" y="2493772"/>
              <a:ext cx="2677464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000" b="1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Luyện tập lại 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sz="2000" b="1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kiến thức thực hành</a:t>
              </a:r>
            </a:p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33225" y="3140582"/>
            <a:ext cx="3299410" cy="1231106"/>
            <a:chOff x="5733225" y="3140582"/>
            <a:chExt cx="3299410" cy="1231106"/>
          </a:xfrm>
        </p:grpSpPr>
        <p:grpSp>
          <p:nvGrpSpPr>
            <p:cNvPr id="267" name="Google Shape;267;p29"/>
            <p:cNvGrpSpPr/>
            <p:nvPr/>
          </p:nvGrpSpPr>
          <p:grpSpPr>
            <a:xfrm>
              <a:off x="5733225" y="3501794"/>
              <a:ext cx="608492" cy="312900"/>
              <a:chOff x="6038025" y="3156109"/>
              <a:chExt cx="608492" cy="312900"/>
            </a:xfrm>
          </p:grpSpPr>
          <p:cxnSp>
            <p:nvCxnSpPr>
              <p:cNvPr id="268" name="Google Shape;268;p29"/>
              <p:cNvCxnSpPr/>
              <p:nvPr/>
            </p:nvCxnSpPr>
            <p:spPr>
              <a:xfrm>
                <a:off x="6038025" y="3312550"/>
                <a:ext cx="582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70" name="Google Shape;270;p29"/>
              <p:cNvSpPr/>
              <p:nvPr/>
            </p:nvSpPr>
            <p:spPr>
              <a:xfrm>
                <a:off x="6424027" y="3212150"/>
                <a:ext cx="198600" cy="198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 txBox="1"/>
              <p:nvPr/>
            </p:nvSpPr>
            <p:spPr>
              <a:xfrm>
                <a:off x="6399017" y="3156109"/>
                <a:ext cx="2475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3</a:t>
                </a:r>
                <a:endParaRPr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315224" y="3140582"/>
              <a:ext cx="2717411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vi-VN" sz="2000" b="1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Xem trước nội dung </a:t>
              </a:r>
              <a:endParaRPr lang="en-US" sz="2000" b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endParaRPr>
            </a:p>
            <a:p>
              <a:pPr lvl="0">
                <a:lnSpc>
                  <a:spcPct val="150000"/>
                </a:lnSpc>
              </a:pPr>
              <a:r>
                <a:rPr lang="vi-VN" sz="2000" b="1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bài 1 chủ đề </a:t>
              </a:r>
              <a:r>
                <a:rPr lang="en-US" sz="2000" b="1">
                  <a:solidFill>
                    <a:schemeClr val="bg1"/>
                  </a:solidFill>
                  <a:ea typeface="Roboto Condensed"/>
                  <a:cs typeface="Roboto Condensed"/>
                  <a:sym typeface="Roboto Condensed"/>
                </a:rPr>
                <a:t>D</a:t>
              </a:r>
              <a:endParaRPr lang="vi-VN" sz="2000" b="1">
                <a:solidFill>
                  <a:schemeClr val="bg1"/>
                </a:solidFill>
                <a:ea typeface="Roboto Condensed"/>
                <a:cs typeface="Roboto Condensed"/>
                <a:sym typeface="Roboto Condensed"/>
              </a:endParaRPr>
            </a:p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68" name="Google Shape;368;p35"/>
          <p:cNvSpPr txBox="1">
            <a:spLocks noGrp="1"/>
          </p:cNvSpPr>
          <p:nvPr>
            <p:ph type="ctrTitle" idx="4294967295"/>
          </p:nvPr>
        </p:nvSpPr>
        <p:spPr>
          <a:xfrm>
            <a:off x="1173578" y="1375375"/>
            <a:ext cx="6220576" cy="73963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+mj-lt"/>
              </a:rPr>
              <a:t>Thank you!</a:t>
            </a:r>
            <a:endParaRPr sz="4000">
              <a:latin typeface="+mj-lt"/>
            </a:endParaRPr>
          </a:p>
        </p:txBody>
      </p:sp>
      <p:pic>
        <p:nvPicPr>
          <p:cNvPr id="370" name="Google Shape;3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00" y="2583117"/>
            <a:ext cx="3390300" cy="198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014" y="1657350"/>
            <a:ext cx="935986" cy="185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907" y="361950"/>
            <a:ext cx="1530091" cy="149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 rot="10800000">
            <a:off x="381000" y="1472670"/>
            <a:ext cx="4191000" cy="1371600"/>
            <a:chOff x="3101024" y="2622594"/>
            <a:chExt cx="4507468" cy="1371600"/>
          </a:xfrm>
          <a:solidFill>
            <a:schemeClr val="bg1"/>
          </a:solidFill>
        </p:grpSpPr>
        <p:grpSp>
          <p:nvGrpSpPr>
            <p:cNvPr id="9" name="Group 8"/>
            <p:cNvGrpSpPr/>
            <p:nvPr/>
          </p:nvGrpSpPr>
          <p:grpSpPr>
            <a:xfrm>
              <a:off x="6543090" y="2622594"/>
              <a:ext cx="1065402" cy="1371600"/>
              <a:chOff x="6543090" y="2622594"/>
              <a:chExt cx="1065402" cy="1371600"/>
            </a:xfrm>
            <a:grpFill/>
          </p:grpSpPr>
          <p:sp>
            <p:nvSpPr>
              <p:cNvPr id="11" name="Google Shape;639;p45"/>
              <p:cNvSpPr/>
              <p:nvPr/>
            </p:nvSpPr>
            <p:spPr>
              <a:xfrm>
                <a:off x="7072661" y="2622594"/>
                <a:ext cx="535831" cy="522307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" name="Google Shape;642;p45"/>
              <p:cNvSpPr/>
              <p:nvPr/>
            </p:nvSpPr>
            <p:spPr>
              <a:xfrm>
                <a:off x="6870906" y="3449150"/>
                <a:ext cx="551624" cy="54504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3" name="Google Shape;643;p45"/>
              <p:cNvSpPr/>
              <p:nvPr/>
            </p:nvSpPr>
            <p:spPr>
              <a:xfrm>
                <a:off x="6543090" y="2706900"/>
                <a:ext cx="425948" cy="43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cxnSp>
          <p:nvCxnSpPr>
            <p:cNvPr id="10" name="Google Shape;633;p45"/>
            <p:cNvCxnSpPr/>
            <p:nvPr/>
          </p:nvCxnSpPr>
          <p:spPr>
            <a:xfrm>
              <a:off x="3101024" y="3315622"/>
              <a:ext cx="4214176" cy="0"/>
            </a:xfrm>
            <a:prstGeom prst="straightConnector1">
              <a:avLst/>
            </a:prstGeom>
            <a:grpFill/>
            <a:ln w="19050" cap="flat" cmpd="sng">
              <a:solidFill>
                <a:schemeClr val="bg1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914400" y="599071"/>
            <a:ext cx="3617400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+mj-lt"/>
              </a:rPr>
              <a:t>BÀI 6</a:t>
            </a:r>
            <a:endParaRPr sz="3600">
              <a:latin typeface="+mj-lt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730827" y="1581150"/>
            <a:ext cx="403860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>
                <a:latin typeface="+mj-lt"/>
              </a:rPr>
              <a:t>Thực hành sử dụng thư điện tử</a:t>
            </a:r>
            <a:endParaRPr sz="3600" b="1">
              <a:latin typeface="+mj-lt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566166"/>
            <a:ext cx="4190999" cy="37338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" name="Google Shape;406;p3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5337"/>
            <a:ext cx="1752600" cy="1528163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  <p:pic>
        <p:nvPicPr>
          <p:cNvPr id="10" name="Google Shape;406;p37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15337"/>
            <a:ext cx="1752600" cy="1528163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  <p:pic>
        <p:nvPicPr>
          <p:cNvPr id="11" name="Google Shape;406;p37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81289"/>
            <a:ext cx="1752600" cy="1462209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1219200" y="666750"/>
            <a:ext cx="5105400" cy="76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Tạo tài khoản thư điện tử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33400" y="1276350"/>
            <a:ext cx="79399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u="sng">
                <a:solidFill>
                  <a:schemeClr val="bg1"/>
                </a:solidFill>
              </a:rPr>
              <a:t>Bài 1</a:t>
            </a:r>
            <a:r>
              <a:rPr lang="en-US" sz="1800" b="1">
                <a:solidFill>
                  <a:schemeClr val="bg1"/>
                </a:solidFill>
              </a:rPr>
              <a:t>: Tạo tài khoản thư điện tử trong gmail</a:t>
            </a:r>
          </a:p>
          <a:p>
            <a:pPr>
              <a:lnSpc>
                <a:spcPct val="200000"/>
              </a:lnSpc>
            </a:pPr>
            <a:r>
              <a:rPr lang="en-US" sz="1800" b="1" i="1">
                <a:solidFill>
                  <a:schemeClr val="bg1"/>
                </a:solidFill>
              </a:rPr>
              <a:t>Các bước thực hiện:</a:t>
            </a:r>
          </a:p>
          <a:p>
            <a:pPr>
              <a:lnSpc>
                <a:spcPct val="200000"/>
              </a:lnSpc>
            </a:pPr>
            <a:r>
              <a:rPr lang="en-US" sz="1800" b="1" u="sng">
                <a:solidFill>
                  <a:schemeClr val="bg1"/>
                </a:solidFill>
              </a:rPr>
              <a:t>Bước 1</a:t>
            </a:r>
            <a:r>
              <a:rPr lang="en-US" sz="1800">
                <a:solidFill>
                  <a:schemeClr val="bg1"/>
                </a:solidFill>
              </a:rPr>
              <a:t>: Truy cập website: </a:t>
            </a:r>
            <a:r>
              <a:rPr lang="en-US" sz="1800">
                <a:solidFill>
                  <a:schemeClr val="bg1"/>
                </a:solidFill>
                <a:hlinkClick r:id="rId3"/>
              </a:rPr>
              <a:t>http://gmail.com</a:t>
            </a:r>
            <a:r>
              <a:rPr lang="en-US" sz="1800">
                <a:solidFill>
                  <a:schemeClr val="bg1"/>
                </a:solidFill>
              </a:rPr>
              <a:t> của dịch vụ gmail</a:t>
            </a:r>
          </a:p>
          <a:p>
            <a:pPr>
              <a:lnSpc>
                <a:spcPct val="200000"/>
              </a:lnSpc>
            </a:pPr>
            <a:r>
              <a:rPr lang="en-US" sz="1800" b="1" u="sng">
                <a:solidFill>
                  <a:schemeClr val="bg1"/>
                </a:solidFill>
              </a:rPr>
              <a:t>Bước 2</a:t>
            </a:r>
            <a:r>
              <a:rPr lang="en-US" sz="1800">
                <a:solidFill>
                  <a:schemeClr val="bg1"/>
                </a:solidFill>
              </a:rPr>
              <a:t>: Chọn mục “Tạo tài khoản”, điền đầy đủ thông tin và chọn tiếp theo</a:t>
            </a:r>
          </a:p>
          <a:p>
            <a:pPr>
              <a:lnSpc>
                <a:spcPct val="200000"/>
              </a:lnSpc>
            </a:pPr>
            <a:r>
              <a:rPr lang="en-US" sz="1800" b="1" u="sng">
                <a:solidFill>
                  <a:schemeClr val="bg1"/>
                </a:solidFill>
              </a:rPr>
              <a:t>Bước 3</a:t>
            </a:r>
            <a:r>
              <a:rPr lang="en-US" sz="1800">
                <a:solidFill>
                  <a:schemeClr val="bg1"/>
                </a:solidFill>
              </a:rPr>
              <a:t>: Tiếp tục điền đầy đủ thông tin trong các cửa sổ và chọn “Tiếp theo”</a:t>
            </a:r>
          </a:p>
          <a:p>
            <a:pPr>
              <a:lnSpc>
                <a:spcPct val="200000"/>
              </a:lnSpc>
            </a:pPr>
            <a:r>
              <a:rPr lang="en-US" sz="1800" b="1" u="sng">
                <a:solidFill>
                  <a:schemeClr val="bg1"/>
                </a:solidFill>
              </a:rPr>
              <a:t>Bước 4</a:t>
            </a:r>
            <a:r>
              <a:rPr lang="en-US" sz="1800">
                <a:solidFill>
                  <a:schemeClr val="bg1"/>
                </a:solidFill>
              </a:rPr>
              <a:t>: Kéo xuống và chọn “Đồng ý” trong mục điều khoản của gmail.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09600" y="361950"/>
            <a:ext cx="8258650" cy="613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>
                <a:solidFill>
                  <a:schemeClr val="bg1"/>
                </a:solidFill>
                <a:latin typeface="+mj-lt"/>
              </a:rPr>
              <a:t>Bước 1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: Truy cập website: </a:t>
            </a:r>
            <a:r>
              <a:rPr lang="en-US" sz="2000" b="0">
                <a:solidFill>
                  <a:schemeClr val="bg1"/>
                </a:solidFill>
                <a:latin typeface="+mj-lt"/>
                <a:hlinkClick r:id="rId3"/>
              </a:rPr>
              <a:t>http://gmail.com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 của dịch vụ gmail </a:t>
            </a:r>
            <a:br>
              <a:rPr lang="en-US" sz="2000" b="0">
                <a:solidFill>
                  <a:schemeClr val="bg1"/>
                </a:solidFill>
                <a:latin typeface="+mj-lt"/>
              </a:rPr>
            </a:br>
            <a:r>
              <a:rPr lang="en-US" sz="2000" b="0">
                <a:solidFill>
                  <a:schemeClr val="bg1"/>
                </a:solidFill>
                <a:latin typeface="+mj-lt"/>
              </a:rPr>
              <a:t>và chọn “tạo tài khoản.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71551"/>
            <a:ext cx="7315200" cy="41875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391400" y="2038350"/>
            <a:ext cx="304800" cy="10269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676400" y="209551"/>
            <a:ext cx="703945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u="sng">
                <a:solidFill>
                  <a:schemeClr val="bg1"/>
                </a:solidFill>
                <a:latin typeface="+mj-lt"/>
              </a:rPr>
              <a:t>Bước 2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: Điền đầy đủ thông tin và chọn tiếp theo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01" y="742950"/>
            <a:ext cx="6696999" cy="415800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90800" y="4572000"/>
            <a:ext cx="10668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4800600" y="2038350"/>
            <a:ext cx="228600" cy="14478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05400" y="2762249"/>
            <a:ext cx="4953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280875" y="209550"/>
            <a:ext cx="703945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u="sng">
                <a:solidFill>
                  <a:schemeClr val="bg1"/>
                </a:solidFill>
                <a:latin typeface="+mj-lt"/>
              </a:rPr>
              <a:t>Bước 3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: Tiếp tục điền đầy đủ thông tin và chọn tiếp theo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233294" cy="40195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724400" y="4629150"/>
            <a:ext cx="4953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4857750" y="3028950"/>
            <a:ext cx="228600" cy="9906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71209" y="3536373"/>
            <a:ext cx="4953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80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02192" y="133350"/>
            <a:ext cx="8244416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u="sng">
                <a:solidFill>
                  <a:schemeClr val="bg1"/>
                </a:solidFill>
                <a:latin typeface="+mj-lt"/>
              </a:rPr>
              <a:t>Bước 4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000" b="0">
                <a:solidFill>
                  <a:schemeClr val="bg1"/>
                </a:solidFill>
                <a:latin typeface="+mj-lt"/>
              </a:rPr>
              <a:t>Kéo xuống và chọn “Đồng ý” trong mục điều khoản của gmail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742950"/>
            <a:ext cx="5630061" cy="40296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486400" y="4019551"/>
            <a:ext cx="4953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0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381000" y="209550"/>
            <a:ext cx="6098400" cy="7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+mj-lt"/>
              </a:rPr>
              <a:t>2. Đăng nhập, soạn và gửi thư</a:t>
            </a:r>
            <a:endParaRPr sz="2800">
              <a:latin typeface="+mj-l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57200" y="1152495"/>
            <a:ext cx="597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Bài 2: </a:t>
            </a:r>
            <a:r>
              <a:rPr lang="en-US" sz="2400">
                <a:solidFill>
                  <a:schemeClr val="bg1"/>
                </a:solidFill>
              </a:rPr>
              <a:t>Soạn và gửi thư điện tử trong gmail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664" y="1657350"/>
            <a:ext cx="7189789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Em hãy dùng tài khoản email của mình, soạn thư chúc mừng 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</a:rPr>
              <a:t>sinh nhật và gửi cho giáo viên.</a:t>
            </a:r>
          </a:p>
        </p:txBody>
      </p:sp>
      <p:pic>
        <p:nvPicPr>
          <p:cNvPr id="10" name="Google Shape;153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80680"/>
            <a:ext cx="3124200" cy="2362199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02192" y="133350"/>
            <a:ext cx="8244416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u="sng">
                <a:solidFill>
                  <a:schemeClr val="bg1"/>
                </a:solidFill>
                <a:latin typeface="+mj-lt"/>
              </a:rPr>
              <a:t>Bước 1</a:t>
            </a:r>
            <a:r>
              <a:rPr lang="en-US" sz="240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400" b="0">
                <a:solidFill>
                  <a:schemeClr val="bg1"/>
                </a:solidFill>
                <a:latin typeface="+mj-lt"/>
              </a:rPr>
              <a:t>Đăng nhập địa chỉ gmail và mật khẩu</a:t>
            </a:r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96191"/>
            <a:ext cx="4724400" cy="41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516</Words>
  <Application>Microsoft Office PowerPoint</Application>
  <PresentationFormat>On-screen Show (16:9)</PresentationFormat>
  <Paragraphs>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Muli</vt:lpstr>
      <vt:lpstr>Lexend Deca</vt:lpstr>
      <vt:lpstr>Lato</vt:lpstr>
      <vt:lpstr>Roboto Condensed</vt:lpstr>
      <vt:lpstr>Arial</vt:lpstr>
      <vt:lpstr>Aliena template</vt:lpstr>
      <vt:lpstr>   TIN HỌC 6</vt:lpstr>
      <vt:lpstr>BÀI 6</vt:lpstr>
      <vt:lpstr>PowerPoint Presentation</vt:lpstr>
      <vt:lpstr>Bước 1: Truy cập website: http://gmail.com của dịch vụ gmail  và chọn “tạo tài khoản.</vt:lpstr>
      <vt:lpstr>Bước 2: Điền đầy đủ thông tin và chọn tiếp theo</vt:lpstr>
      <vt:lpstr>Bước 3: Tiếp tục điền đầy đủ thông tin và chọn tiếp theo</vt:lpstr>
      <vt:lpstr>Bước 4: Kéo xuống và chọn “Đồng ý” trong mục điều khoản của gmail</vt:lpstr>
      <vt:lpstr>2. Đăng nhập, soạn và gửi thư</vt:lpstr>
      <vt:lpstr>Bước 1: Đăng nhập địa chỉ gmail và mật khẩu</vt:lpstr>
      <vt:lpstr>Bước 2: Soạn và gửi thư</vt:lpstr>
      <vt:lpstr>3. Đọc, trả lời và chuyển tiếp thư điện tử</vt:lpstr>
      <vt:lpstr>  a) Đọc và trả lời email * B1: Chọn Hộp thư đến và mở thư cần đọc * B2: Chọn mục Trả lời, soạn nội dung trong cửa sổ trả lời thư và chọn Gửi. b) Chuyển tiếp email * B1: Mở thư cần đọc * B2: Chọn mục “chuyển tiếp”, nhập địa chỉ  email soạn nội dung thư và “gửi”.</vt:lpstr>
      <vt:lpstr>4. Đăng xuất hộp thư</vt:lpstr>
      <vt:lpstr>BÀI TẬP VẬN DỤNG</vt:lpstr>
      <vt:lpstr>Củng cố, dặn dò về nhà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</dc:title>
  <dc:creator>Hoai Ham Hap</dc:creator>
  <cp:lastModifiedBy>DELL INPIRON</cp:lastModifiedBy>
  <cp:revision>12</cp:revision>
  <dcterms:modified xsi:type="dcterms:W3CDTF">2025-05-10T11:30:59Z</dcterms:modified>
</cp:coreProperties>
</file>