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69" r:id="rId16"/>
    <p:sldId id="296" r:id="rId17"/>
    <p:sldId id="278" r:id="rId18"/>
  </p:sldIdLst>
  <p:sldSz cx="9144000" cy="5143500" type="screen16x9"/>
  <p:notesSz cx="6858000" cy="9144000"/>
  <p:embeddedFontLst>
    <p:embeddedFont>
      <p:font typeface="Dosis" panose="020F0502020204030204" pitchFamily="2" charset="0"/>
      <p:regular r:id="rId20"/>
      <p:bold r:id="rId21"/>
    </p:embeddedFont>
    <p:embeddedFont>
      <p:font typeface="Dosis ExtraLight" panose="020F0502020204030204" pitchFamily="2" charset="0"/>
      <p:regular r:id="rId22"/>
      <p:bold r:id="rId23"/>
    </p:embeddedFont>
    <p:embeddedFont>
      <p:font typeface="Lexend Deca" panose="020B0604020202020204" charset="0"/>
      <p:regular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Titillium Web Light" panose="020F05020202040302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24753E-8A85-4BEE-97E2-441CDA198357}">
  <a:tblStyle styleId="{0F24753E-8A85-4BEE-97E2-441CDA198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787F38-7B79-44E3-ACA7-109338EB0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96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Google Shape;392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3352800" y="971549"/>
            <a:ext cx="3352800" cy="838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bg1"/>
                </a:solidFill>
                <a:latin typeface="+mj-lt"/>
              </a:rPr>
              <a:t>TIN HỌC 6</a:t>
            </a:r>
            <a:endParaRPr sz="40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Google Shape;385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22894" y="1657350"/>
            <a:ext cx="4318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" sz="2400" b="1">
                <a:solidFill>
                  <a:schemeClr val="bg1"/>
                </a:solidFill>
              </a:rPr>
              <a:t>bài học hôm nay!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581400" y="58705"/>
            <a:ext cx="390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+mj-lt"/>
              </a:rPr>
              <a:t>3. Phòng ngừa tác hại</a:t>
            </a:r>
            <a:br>
              <a:rPr lang="en-US" sz="2400" b="1">
                <a:solidFill>
                  <a:srgbClr val="002060"/>
                </a:solidFill>
                <a:latin typeface="+mj-lt"/>
              </a:rPr>
            </a:br>
            <a:r>
              <a:rPr lang="en-US" sz="2400" b="1">
                <a:solidFill>
                  <a:srgbClr val="002060"/>
                </a:solidFill>
                <a:latin typeface="+mj-lt"/>
              </a:rPr>
              <a:t>khi tham gia Internet</a:t>
            </a:r>
            <a:endParaRPr sz="2400" b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916" name="Google Shape;3916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0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73016" y="895350"/>
            <a:ext cx="45320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>
                <a:solidFill>
                  <a:srgbClr val="002060"/>
                </a:solidFill>
              </a:rPr>
              <a:t>Hoạt động 3</a:t>
            </a:r>
            <a:r>
              <a:rPr lang="en-US" sz="1800" b="1">
                <a:solidFill>
                  <a:srgbClr val="002060"/>
                </a:solidFill>
              </a:rPr>
              <a:t>: </a:t>
            </a:r>
            <a:r>
              <a:rPr lang="en-US" sz="1800">
                <a:solidFill>
                  <a:srgbClr val="002060"/>
                </a:solidFill>
              </a:rPr>
              <a:t>Hãy cho biết mỗi biện pháp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Sau đây là để phòng ngừa tác hại nào của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Internet trong những tác hại kể trên: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3016" y="2114550"/>
            <a:ext cx="46346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1. Không mở những email gửi từ địa chỉ lạ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2. Tự quy định không sử dụng Internet quá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2 giờ mỗi ngày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3. Cố gắng suy nghĩ cách giải quyết thay vì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lập tức tìm sự trợ giúp từ Internet.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4. Chỉ truy cập những trang web lành mạnh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9168" y="221591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5657" y="303271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9535" y="37909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42481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4" grpId="0"/>
      <p:bldP spid="3" grpId="0"/>
      <p:bldP spid="4" grpId="0"/>
      <p:bldP spid="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2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6761100" cy="460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2060"/>
                </a:solidFill>
                <a:latin typeface="+mj-lt"/>
              </a:rPr>
              <a:t>BÀI TẬP LUYỆN TẬP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93987" y="514350"/>
            <a:ext cx="6449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BT1</a:t>
            </a:r>
            <a:r>
              <a:rPr lang="en-US" sz="1600">
                <a:solidFill>
                  <a:srgbClr val="002060"/>
                </a:solidFill>
              </a:rPr>
              <a:t>. Em hãy cho biết trường hợp nào sau đây đã bị ảnh hưởng bởi </a:t>
            </a:r>
          </a:p>
          <a:p>
            <a:pPr algn="ctr"/>
            <a:r>
              <a:rPr lang="en-US" sz="1600">
                <a:solidFill>
                  <a:srgbClr val="002060"/>
                </a:solidFill>
              </a:rPr>
              <a:t>tác hại của Internet. Giải thích câu trả lời của mình?</a:t>
            </a:r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94390"/>
              </p:ext>
            </p:extLst>
          </p:nvPr>
        </p:nvGraphicFramePr>
        <p:xfrm>
          <a:off x="381001" y="1123951"/>
          <a:ext cx="8381999" cy="3590580"/>
        </p:xfrm>
        <a:graphic>
          <a:graphicData uri="http://schemas.openxmlformats.org/drawingml/2006/table">
            <a:tbl>
              <a:tblPr firstRow="1" firstCol="1" bandRow="1">
                <a:tableStyleId>{0F24753E-8A85-4BEE-97E2-441CDA198357}</a:tableStyleId>
              </a:tblPr>
              <a:tblGrid>
                <a:gridCol w="356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Câu nói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Đúng hay sai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Giải thích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Virus máy tính có thể lây nhiễm sang người sử dụng máy tính.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 Virus máy tính là một chương trình phần mềm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 Virus máy tính có thể tự lây lan từ máy này sang máy khác qua nhiều con đường khác nhau.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4. Hai máy tính để cạnh nhau sẽ khiến virus lây lan từ máy này sang máy kia.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 Internet là nguồn lây nhiễm virus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4463" y="1782202"/>
            <a:ext cx="463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2456431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100392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4547" y="3867150"/>
            <a:ext cx="463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3176" y="4409639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9870" y="1740904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là phần mềm nên </a:t>
            </a:r>
          </a:p>
          <a:p>
            <a:r>
              <a:rPr lang="en-US" sz="1600">
                <a:solidFill>
                  <a:srgbClr val="FF0000"/>
                </a:solidFill>
              </a:rPr>
              <a:t>không thể lây sang cho con người</a:t>
            </a:r>
            <a:r>
              <a:rPr lang="en-US" sz="1600"/>
              <a:t>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325625"/>
            <a:ext cx="347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là phần mềm do con </a:t>
            </a:r>
          </a:p>
          <a:p>
            <a:r>
              <a:rPr lang="en-US" sz="1600">
                <a:solidFill>
                  <a:srgbClr val="FF0000"/>
                </a:solidFill>
              </a:rPr>
              <a:t>người tạo ra.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939618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có thể lây qua nhiều </a:t>
            </a:r>
          </a:p>
          <a:p>
            <a:r>
              <a:rPr lang="en-US" sz="1600">
                <a:solidFill>
                  <a:srgbClr val="FF0000"/>
                </a:solidFill>
              </a:rPr>
              <a:t>con đường như email, trang web, thiết </a:t>
            </a:r>
          </a:p>
          <a:p>
            <a:r>
              <a:rPr lang="en-US" sz="1600">
                <a:solidFill>
                  <a:srgbClr val="FF0000"/>
                </a:solidFill>
              </a:rPr>
              <a:t>bị lưu trữ di động như USB.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7484" y="3819810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là phần mềm, cơ chế </a:t>
            </a:r>
          </a:p>
          <a:p>
            <a:r>
              <a:rPr lang="en-US" sz="1600">
                <a:solidFill>
                  <a:srgbClr val="FF0000"/>
                </a:solidFill>
              </a:rPr>
              <a:t>lây lan của nó không như virus sinh học.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2980" y="4392624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Mạng Internet phát triển lan truyền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8" grpId="0"/>
      <p:bldP spid="2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+mj-lt"/>
              </a:rPr>
              <a:t>BT2: </a:t>
            </a:r>
            <a:r>
              <a:rPr lang="en-US" sz="1800">
                <a:solidFill>
                  <a:srgbClr val="002060"/>
                </a:solidFill>
                <a:latin typeface="+mj-lt"/>
              </a:rPr>
              <a:t>Em hãy cho biết cách làm nào sau đây giúp phòng ngừa tác hại của Internet?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39" name="Google Shape;3939;p2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600" y="1123950"/>
            <a:ext cx="7760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/>
              <a:t>Thường xuyên truy cập Internet tìm thông tin về virus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/>
              <a:t>Thỉnh thoảng chạy phần mềm diệt virus cho máy tính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/>
              <a:t>Tự giới hạn thời gian sử dụng Internet tối đa trong một ngày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/>
              <a:t>Luôn tra cứu thông tin trên Internet khi làm các bài tập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/>
              <a:t>Hỏi ý kiến bố mẹ hoặc thầy cô giáo trước khi truy cập một trang web lạ</a:t>
            </a:r>
          </a:p>
        </p:txBody>
      </p:sp>
      <p:sp>
        <p:nvSpPr>
          <p:cNvPr id="6" name="Oval 5"/>
          <p:cNvSpPr/>
          <p:nvPr/>
        </p:nvSpPr>
        <p:spPr>
          <a:xfrm>
            <a:off x="578106" y="1809750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8105" y="2386585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104" y="3486150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7" grpId="0"/>
      <p:bldP spid="2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6761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>
                <a:solidFill>
                  <a:srgbClr val="002060"/>
                </a:solidFill>
                <a:latin typeface="+mj-lt"/>
              </a:rPr>
            </a:br>
            <a:br>
              <a:rPr lang="en-US" sz="1800" b="1">
                <a:solidFill>
                  <a:srgbClr val="002060"/>
                </a:solidFill>
                <a:latin typeface="+mj-lt"/>
              </a:rPr>
            </a:br>
            <a:br>
              <a:rPr lang="en-US" sz="1800" b="1">
                <a:solidFill>
                  <a:srgbClr val="002060"/>
                </a:solidFill>
                <a:latin typeface="+mj-lt"/>
              </a:rPr>
            </a:br>
            <a:r>
              <a:rPr lang="en-US" sz="2000" b="1">
                <a:solidFill>
                  <a:srgbClr val="002060"/>
                </a:solidFill>
                <a:latin typeface="+mj-lt"/>
              </a:rPr>
              <a:t>BÀI TẬP VẬN DỤNG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39" name="Google Shape;3939;p2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78104" y="742950"/>
            <a:ext cx="708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2">
                    <a:lumMod val="10000"/>
                  </a:schemeClr>
                </a:solidFill>
              </a:rPr>
              <a:t>Em hãy cho biết các trường hợp dưới đây đã bị ảnh hưởng bởi tác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2">
                    <a:lumMod val="10000"/>
                  </a:schemeClr>
                </a:solidFill>
              </a:rPr>
              <a:t>hại của Internet như thế 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655" y="1581150"/>
            <a:ext cx="7314823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/>
              <a:t>Nam chơi game rất nhiều. Đi học về là Nam ngồi ngay vào máy để </a:t>
            </a:r>
          </a:p>
          <a:p>
            <a:pPr>
              <a:lnSpc>
                <a:spcPct val="150000"/>
              </a:lnSpc>
            </a:pPr>
            <a:r>
              <a:rPr lang="en-US" sz="1800" i="1"/>
              <a:t>chơi, nhiều lúc bỏ cả ăn uống, thậm chí chơi thâu đêm. Ngồi trong </a:t>
            </a:r>
          </a:p>
          <a:p>
            <a:pPr>
              <a:lnSpc>
                <a:spcPct val="150000"/>
              </a:lnSpc>
            </a:pPr>
            <a:r>
              <a:rPr lang="en-US" sz="1800" i="1"/>
              <a:t>lớp, Nam chỉ mong sớm tan học để về chơi game. Đã nhiều lần Nam </a:t>
            </a:r>
          </a:p>
          <a:p>
            <a:pPr>
              <a:lnSpc>
                <a:spcPct val="150000"/>
              </a:lnSpc>
            </a:pPr>
            <a:r>
              <a:rPr lang="en-US" sz="1800" i="1"/>
              <a:t>bỏ học để chơi game. Với kết quả học tập kém, Nam có nguy cơ bị ở </a:t>
            </a:r>
          </a:p>
          <a:p>
            <a:pPr>
              <a:lnSpc>
                <a:spcPct val="150000"/>
              </a:lnSpc>
            </a:pPr>
            <a:r>
              <a:rPr lang="en-US" sz="1800" i="1"/>
              <a:t>lại lớp.</a:t>
            </a:r>
          </a:p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1906" y="3705031"/>
            <a:ext cx="7797213" cy="924119"/>
            <a:chOff x="321906" y="3705031"/>
            <a:chExt cx="7797213" cy="924119"/>
          </a:xfrm>
        </p:grpSpPr>
        <p:sp>
          <p:nvSpPr>
            <p:cNvPr id="5" name="Right Arrow 4"/>
            <p:cNvSpPr/>
            <p:nvPr/>
          </p:nvSpPr>
          <p:spPr>
            <a:xfrm>
              <a:off x="321906" y="3714750"/>
              <a:ext cx="609600" cy="9144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5974" y="3705031"/>
              <a:ext cx="72731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Nam đã bị ảnh hưởng bởi tác hại “Nghiện Internet đến mức không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còn thời gian cho những hoạt động lành mạnh, xao nhãng học hành”.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0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7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p2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1828800" y="285750"/>
            <a:ext cx="4666124" cy="4607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2060"/>
                </a:solidFill>
                <a:latin typeface="+mj-lt"/>
              </a:rPr>
              <a:t>Củng cố, dặn dò về nhà</a:t>
            </a:r>
            <a:endParaRPr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82" name="Google Shape;282;p29"/>
          <p:cNvGrpSpPr/>
          <p:nvPr/>
        </p:nvGrpSpPr>
        <p:grpSpPr>
          <a:xfrm>
            <a:off x="2317441" y="1204681"/>
            <a:ext cx="3706784" cy="3531003"/>
            <a:chOff x="2991269" y="1153325"/>
            <a:chExt cx="3514811" cy="3252003"/>
          </a:xfrm>
        </p:grpSpPr>
        <p:sp>
          <p:nvSpPr>
            <p:cNvPr id="283" name="Google Shape;283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4" name="Google Shape;284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" name="Google Shape;285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7" name="Google Shape;287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9" name="Google Shape;289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0" name="Google Shape;290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5" name="Group 4"/>
          <p:cNvGrpSpPr/>
          <p:nvPr/>
        </p:nvGrpSpPr>
        <p:grpSpPr>
          <a:xfrm>
            <a:off x="4603300" y="1281943"/>
            <a:ext cx="3016700" cy="1692771"/>
            <a:chOff x="4603300" y="1281943"/>
            <a:chExt cx="3682044" cy="1692771"/>
          </a:xfrm>
        </p:grpSpPr>
        <p:grpSp>
          <p:nvGrpSpPr>
            <p:cNvPr id="277" name="Google Shape;277;p29"/>
            <p:cNvGrpSpPr/>
            <p:nvPr/>
          </p:nvGrpSpPr>
          <p:grpSpPr>
            <a:xfrm>
              <a:off x="4603300" y="1806770"/>
              <a:ext cx="1421305" cy="312900"/>
              <a:chOff x="4908100" y="1425775"/>
              <a:chExt cx="1421305" cy="312900"/>
            </a:xfrm>
          </p:grpSpPr>
          <p:cxnSp>
            <p:nvCxnSpPr>
              <p:cNvPr id="278" name="Google Shape;278;p29"/>
              <p:cNvCxnSpPr/>
              <p:nvPr/>
            </p:nvCxnSpPr>
            <p:spPr>
              <a:xfrm>
                <a:off x="4908100" y="1593250"/>
                <a:ext cx="126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>
                <a:off x="6130425" y="1500425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 txBox="1"/>
              <p:nvPr/>
            </p:nvSpPr>
            <p:spPr>
              <a:xfrm>
                <a:off x="6081905" y="1425775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924925" y="1281943"/>
              <a:ext cx="23604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lại kiến </a:t>
              </a:r>
            </a:p>
            <a:p>
              <a:pPr algn="ctr">
                <a:lnSpc>
                  <a:spcPct val="150000"/>
                </a:lnSpc>
              </a:pPr>
              <a:r>
                <a:rPr lang="en-GB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đã học </a:t>
              </a:r>
            </a:p>
            <a:p>
              <a:pPr algn="ctr">
                <a:lnSpc>
                  <a:spcPct val="150000"/>
                </a:lnSpc>
              </a:pPr>
              <a:r>
                <a:rPr lang="en-GB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C</a:t>
              </a:r>
            </a:p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110994"/>
            <a:ext cx="3173850" cy="1692771"/>
            <a:chOff x="152400" y="2110994"/>
            <a:chExt cx="3173850" cy="1692771"/>
          </a:xfrm>
        </p:grpSpPr>
        <p:grpSp>
          <p:nvGrpSpPr>
            <p:cNvPr id="272" name="Google Shape;272;p29"/>
            <p:cNvGrpSpPr/>
            <p:nvPr/>
          </p:nvGrpSpPr>
          <p:grpSpPr>
            <a:xfrm>
              <a:off x="2193691" y="2701789"/>
              <a:ext cx="1132559" cy="312900"/>
              <a:chOff x="2498491" y="2373759"/>
              <a:chExt cx="1132559" cy="312900"/>
            </a:xfrm>
          </p:grpSpPr>
          <p:cxnSp>
            <p:nvCxnSpPr>
              <p:cNvPr id="274" name="Google Shape;274;p29"/>
              <p:cNvCxnSpPr/>
              <p:nvPr/>
            </p:nvCxnSpPr>
            <p:spPr>
              <a:xfrm rot="10800000">
                <a:off x="2587350" y="2536350"/>
                <a:ext cx="1043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5" name="Google Shape;275;p29"/>
              <p:cNvSpPr/>
              <p:nvPr/>
            </p:nvSpPr>
            <p:spPr>
              <a:xfrm>
                <a:off x="2523501" y="2431050"/>
                <a:ext cx="198600" cy="19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 txBox="1"/>
              <p:nvPr/>
            </p:nvSpPr>
            <p:spPr>
              <a:xfrm>
                <a:off x="2498491" y="237375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52400" y="2110994"/>
              <a:ext cx="244075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Luyện tập lại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kiến thức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thực hành</a:t>
              </a:r>
            </a:p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33225" y="3176127"/>
            <a:ext cx="3029774" cy="1231106"/>
            <a:chOff x="5733225" y="3176127"/>
            <a:chExt cx="3029774" cy="1231106"/>
          </a:xfrm>
        </p:grpSpPr>
        <p:grpSp>
          <p:nvGrpSpPr>
            <p:cNvPr id="267" name="Google Shape;267;p29"/>
            <p:cNvGrpSpPr/>
            <p:nvPr/>
          </p:nvGrpSpPr>
          <p:grpSpPr>
            <a:xfrm>
              <a:off x="5733225" y="3501794"/>
              <a:ext cx="608492" cy="312900"/>
              <a:chOff x="6038025" y="3156109"/>
              <a:chExt cx="608492" cy="312900"/>
            </a:xfrm>
          </p:grpSpPr>
          <p:cxnSp>
            <p:nvCxnSpPr>
              <p:cNvPr id="268" name="Google Shape;268;p29"/>
              <p:cNvCxnSpPr/>
              <p:nvPr/>
            </p:nvCxnSpPr>
            <p:spPr>
              <a:xfrm>
                <a:off x="6038025" y="3312550"/>
                <a:ext cx="582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0" name="Google Shape;270;p29"/>
              <p:cNvSpPr/>
              <p:nvPr/>
            </p:nvSpPr>
            <p:spPr>
              <a:xfrm>
                <a:off x="6424027" y="3212150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 txBox="1"/>
              <p:nvPr/>
            </p:nvSpPr>
            <p:spPr>
              <a:xfrm>
                <a:off x="6399017" y="315610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3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013858" y="3176127"/>
              <a:ext cx="274914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Xem trước nội </a:t>
              </a:r>
              <a:endParaRPr lang="en-US" sz="2000" b="1">
                <a:solidFill>
                  <a:srgbClr val="002060"/>
                </a:solidFill>
                <a:ea typeface="Roboto Condensed"/>
                <a:cs typeface="Roboto Condensed"/>
                <a:sym typeface="Roboto Condensed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vi-VN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dung bài </a:t>
              </a:r>
              <a:r>
                <a:rPr lang="en-US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2</a:t>
              </a:r>
              <a:r>
                <a:rPr lang="vi-VN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 chủ đề </a:t>
              </a:r>
              <a:r>
                <a:rPr lang="en-US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D</a:t>
              </a:r>
              <a:endParaRPr lang="vi-VN" sz="2000" b="1">
                <a:solidFill>
                  <a:srgbClr val="002060"/>
                </a:solidFill>
                <a:ea typeface="Roboto Condensed"/>
                <a:cs typeface="Roboto Condensed"/>
                <a:sym typeface="Roboto Condensed"/>
              </a:endParaRP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4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35"/>
          <p:cNvSpPr txBox="1">
            <a:spLocks noGrp="1"/>
          </p:cNvSpPr>
          <p:nvPr>
            <p:ph type="ctrTitle" idx="4294967295"/>
          </p:nvPr>
        </p:nvSpPr>
        <p:spPr>
          <a:xfrm>
            <a:off x="1676400" y="819150"/>
            <a:ext cx="4863900" cy="9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0BF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YOU!</a:t>
            </a:r>
            <a:endParaRPr b="1">
              <a:solidFill>
                <a:srgbClr val="80BF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60" name="Google Shape;4060;p35"/>
          <p:cNvSpPr txBox="1">
            <a:spLocks noGrp="1"/>
          </p:cNvSpPr>
          <p:nvPr>
            <p:ph type="subTitle" idx="4294967295"/>
          </p:nvPr>
        </p:nvSpPr>
        <p:spPr>
          <a:xfrm>
            <a:off x="791406" y="1657350"/>
            <a:ext cx="6825189" cy="7848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D3EBD5"/>
                </a:solidFill>
                <a:highlight>
                  <a:srgbClr val="01597F"/>
                </a:highlight>
                <a:latin typeface="+mj-lt"/>
              </a:rPr>
              <a:t>Hẹn gặp lại các em trong tiết học sau!</a:t>
            </a:r>
            <a:endParaRPr sz="2800" b="1">
              <a:solidFill>
                <a:srgbClr val="D3EBD5"/>
              </a:solidFill>
              <a:highlight>
                <a:srgbClr val="01597F"/>
              </a:highlight>
              <a:latin typeface="+mj-lt"/>
            </a:endParaRPr>
          </a:p>
        </p:txBody>
      </p:sp>
      <p:sp>
        <p:nvSpPr>
          <p:cNvPr id="4062" name="Google Shape;4062;p3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6" name="Google Shape;4576;p48"/>
          <p:cNvGrpSpPr/>
          <p:nvPr/>
        </p:nvGrpSpPr>
        <p:grpSpPr>
          <a:xfrm>
            <a:off x="6397395" y="3486150"/>
            <a:ext cx="1219200" cy="1447800"/>
            <a:chOff x="2624850" y="4296000"/>
            <a:chExt cx="380400" cy="495825"/>
          </a:xfrm>
        </p:grpSpPr>
        <p:sp>
          <p:nvSpPr>
            <p:cNvPr id="7" name="Google Shape;4577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78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79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572;p48"/>
          <p:cNvGrpSpPr/>
          <p:nvPr/>
        </p:nvGrpSpPr>
        <p:grpSpPr>
          <a:xfrm>
            <a:off x="5193650" y="3585300"/>
            <a:ext cx="1040257" cy="1327906"/>
            <a:chOff x="1979475" y="4289300"/>
            <a:chExt cx="322400" cy="509225"/>
          </a:xfrm>
        </p:grpSpPr>
        <p:sp>
          <p:nvSpPr>
            <p:cNvPr id="11" name="Google Shape;4573;p4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74;p4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75;p4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4592;p48"/>
          <p:cNvSpPr/>
          <p:nvPr/>
        </p:nvSpPr>
        <p:spPr>
          <a:xfrm>
            <a:off x="457200" y="3827309"/>
            <a:ext cx="1376625" cy="927590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5016;p49"/>
          <p:cNvGrpSpPr/>
          <p:nvPr/>
        </p:nvGrpSpPr>
        <p:grpSpPr>
          <a:xfrm>
            <a:off x="2695463" y="2507602"/>
            <a:ext cx="3004522" cy="634898"/>
            <a:chOff x="3042485" y="5594633"/>
            <a:chExt cx="2159652" cy="510557"/>
          </a:xfrm>
        </p:grpSpPr>
        <p:sp>
          <p:nvSpPr>
            <p:cNvPr id="16" name="Google Shape;501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01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01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02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02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02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02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02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025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026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027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028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029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030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031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9" grpId="0"/>
      <p:bldP spid="406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3400" y="281285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12" y="590550"/>
            <a:ext cx="4755587" cy="3729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498" y="819150"/>
            <a:ext cx="37337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Có người cho rằng: “Internet cũng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như con dao hai lưỡi có cái tốt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nhưng có những cái xấu cần phải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tránh xa”. Bạn nghĩ như thế nào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về ý kiến trên?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7498" y="3039905"/>
            <a:ext cx="3794165" cy="923330"/>
            <a:chOff x="227045" y="2854929"/>
            <a:chExt cx="3794165" cy="923330"/>
          </a:xfrm>
        </p:grpSpPr>
        <p:sp>
          <p:nvSpPr>
            <p:cNvPr id="9" name="Right Arrow 8"/>
            <p:cNvSpPr/>
            <p:nvPr/>
          </p:nvSpPr>
          <p:spPr>
            <a:xfrm>
              <a:off x="227045" y="3039905"/>
              <a:ext cx="335902" cy="60960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298" y="2854929"/>
              <a:ext cx="35189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Tất cả mọi thứ đều có mặt tốt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và mặt xấu, và Internet cũng vậy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533400" y="501220"/>
            <a:ext cx="786381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CHỦ ĐỀ D</a:t>
            </a:r>
            <a:br>
              <a:rPr lang="en" sz="2400" b="1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" sz="2400" b="1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Đạo đức, pháp luật và văn hóa trong môi trường số</a:t>
            </a:r>
            <a:endParaRPr sz="2800" b="1">
              <a:solidFill>
                <a:schemeClr val="accent5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1407581" y="1809750"/>
            <a:ext cx="5410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Titillium Web"/>
                <a:cs typeface="Titillium Web"/>
                <a:sym typeface="Titillium Web"/>
              </a:rPr>
              <a:t>BÀI 1. MẶT TRÁI CỦA INTERNET</a:t>
            </a:r>
            <a:endParaRPr sz="2200" b="1">
              <a:solidFill>
                <a:schemeClr val="accent5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852" name="Google Shape;385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43" y="2419350"/>
            <a:ext cx="5097476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58346" y="1423784"/>
            <a:ext cx="4495800" cy="426713"/>
            <a:chOff x="3200400" y="1585904"/>
            <a:chExt cx="4495800" cy="426713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200400" y="1809750"/>
              <a:ext cx="449580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oogle Shape;4873;p49"/>
            <p:cNvGrpSpPr/>
            <p:nvPr/>
          </p:nvGrpSpPr>
          <p:grpSpPr>
            <a:xfrm>
              <a:off x="4572000" y="1606882"/>
              <a:ext cx="445805" cy="405735"/>
              <a:chOff x="8843122" y="4420259"/>
              <a:chExt cx="720202" cy="655469"/>
            </a:xfrm>
          </p:grpSpPr>
          <p:sp>
            <p:nvSpPr>
              <p:cNvPr id="15" name="Google Shape;4874;p49"/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875;p49"/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876;p49"/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877;p49"/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878;p49"/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879;p49"/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4873;p49"/>
            <p:cNvGrpSpPr/>
            <p:nvPr/>
          </p:nvGrpSpPr>
          <p:grpSpPr>
            <a:xfrm>
              <a:off x="5225397" y="1585904"/>
              <a:ext cx="445805" cy="405735"/>
              <a:chOff x="8843122" y="4420259"/>
              <a:chExt cx="720202" cy="655469"/>
            </a:xfrm>
          </p:grpSpPr>
          <p:sp>
            <p:nvSpPr>
              <p:cNvPr id="22" name="Google Shape;4874;p49"/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875;p49"/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4876;p49"/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877;p49"/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878;p49"/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879;p49"/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4873;p49"/>
            <p:cNvGrpSpPr/>
            <p:nvPr/>
          </p:nvGrpSpPr>
          <p:grpSpPr>
            <a:xfrm>
              <a:off x="5886134" y="1606882"/>
              <a:ext cx="445805" cy="405735"/>
              <a:chOff x="8843122" y="4420259"/>
              <a:chExt cx="720202" cy="655469"/>
            </a:xfrm>
          </p:grpSpPr>
          <p:sp>
            <p:nvSpPr>
              <p:cNvPr id="29" name="Google Shape;4874;p49"/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875;p49"/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876;p49"/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877;p49"/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878;p49"/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4879;p49"/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" grpId="0"/>
      <p:bldP spid="3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457200" y="285750"/>
            <a:ext cx="52689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+mj-lt"/>
              </a:rPr>
              <a:t>1. Virus máy tính</a:t>
            </a:r>
            <a:endParaRPr sz="2800" b="1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6537"/>
            <a:ext cx="3276600" cy="266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9499" y="1276350"/>
            <a:ext cx="3564999" cy="1754326"/>
            <a:chOff x="3352800" y="1276350"/>
            <a:chExt cx="3564999" cy="1754326"/>
          </a:xfrm>
        </p:grpSpPr>
        <p:sp>
          <p:nvSpPr>
            <p:cNvPr id="4" name="Right Arrow 3"/>
            <p:cNvSpPr/>
            <p:nvPr/>
          </p:nvSpPr>
          <p:spPr>
            <a:xfrm>
              <a:off x="3352800" y="1765818"/>
              <a:ext cx="533400" cy="685800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6200" y="1276350"/>
              <a:ext cx="303159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Năm 2017 virus máy tính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WannaCry bùng phát lây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Nhiễm cho hàng trăm nghìn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Máy tính ở 99 quốc gia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6446" y="2995383"/>
            <a:ext cx="2852063" cy="860099"/>
            <a:chOff x="4236446" y="2995383"/>
            <a:chExt cx="2852063" cy="860099"/>
          </a:xfrm>
        </p:grpSpPr>
        <p:sp>
          <p:nvSpPr>
            <p:cNvPr id="6" name="Down Arrow 5"/>
            <p:cNvSpPr/>
            <p:nvPr/>
          </p:nvSpPr>
          <p:spPr>
            <a:xfrm>
              <a:off x="5290457" y="2995383"/>
              <a:ext cx="609600" cy="455474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6446" y="3486150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2060"/>
                  </a:solidFill>
                </a:rPr>
                <a:t>THIỆT HẠI HÀNG TỈ USD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819927"/>
            <a:ext cx="3240056" cy="27424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19499" y="1352550"/>
            <a:ext cx="4084563" cy="1338828"/>
            <a:chOff x="3619499" y="1352550"/>
            <a:chExt cx="4084563" cy="1338828"/>
          </a:xfrm>
        </p:grpSpPr>
        <p:sp>
          <p:nvSpPr>
            <p:cNvPr id="11" name="Right Arrow 10"/>
            <p:cNvSpPr/>
            <p:nvPr/>
          </p:nvSpPr>
          <p:spPr>
            <a:xfrm>
              <a:off x="3619499" y="1733550"/>
              <a:ext cx="533400" cy="609600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6446" y="1352550"/>
              <a:ext cx="3467616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Năm 2019, có khoảng 85,2 triệu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lượt máy tính tại Việt Nam bị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2060"/>
                  </a:solidFill>
                </a:rPr>
                <a:t>Nhiễm các loại virus máy tính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3612" y="2995383"/>
            <a:ext cx="3292889" cy="968176"/>
            <a:chOff x="4253612" y="2995383"/>
            <a:chExt cx="3292889" cy="968176"/>
          </a:xfrm>
        </p:grpSpPr>
        <p:sp>
          <p:nvSpPr>
            <p:cNvPr id="13" name="Down Arrow 12"/>
            <p:cNvSpPr/>
            <p:nvPr/>
          </p:nvSpPr>
          <p:spPr>
            <a:xfrm>
              <a:off x="5290457" y="2995383"/>
              <a:ext cx="500743" cy="455474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53612" y="3594227"/>
              <a:ext cx="3292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2060"/>
                  </a:solidFill>
                </a:rPr>
                <a:t>THIỆT HẠI HƠN 20 NGHÌN TỈ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304800" y="209550"/>
            <a:ext cx="1981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0">
                <a:latin typeface="+mj-lt"/>
              </a:rPr>
              <a:t>Kết luận:</a:t>
            </a:r>
            <a:endParaRPr sz="2800" b="1" i="0">
              <a:latin typeface="+mj-lt"/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8362" y="1047750"/>
            <a:ext cx="6064481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Virus máy tính là một loại phần mềm có khả năng tự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nhân bản và lây lan qua các thiết bị lưu trữ trung gian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hoặc qua mạng.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Virus máy tính làm phá hủy các tệp và phần mềm,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đánh cắp dữ liệu và thông tin của máy tính.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Các con đường lây truyền virus: qua email, qua trang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web, thẻ nhớ, USB…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Phần mềm diệt virus là công cụ hữu hiệu để phát hiện,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ngăn chặn và loại bỏ virus máy tính.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6456300" cy="625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latin typeface="+mj-lt"/>
              </a:rPr>
              <a:t>Hoạt động 1</a:t>
            </a:r>
            <a:endParaRPr sz="2800" b="1" u="sng">
              <a:latin typeface="+mj-lt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833552"/>
            <a:ext cx="623760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Những việc nào sau đây có thể gây hại cho máy tính?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Em hãy giải thích lí do: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1. Mở email gửi tới từ một địa chỉ lạ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2. Nháy chuột vào liên kết bên trong email mà không biết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    nó sẽ dẫn tới đâu.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3. Cắm USB vào máy để xem các tệp trong USB mà không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    kiểm tra virus.</a:t>
            </a:r>
          </a:p>
        </p:txBody>
      </p:sp>
      <p:sp>
        <p:nvSpPr>
          <p:cNvPr id="7" name="Oval 6"/>
          <p:cNvSpPr/>
          <p:nvPr/>
        </p:nvSpPr>
        <p:spPr>
          <a:xfrm>
            <a:off x="578107" y="2121744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107" y="2952750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" grpId="0"/>
      <p:bldP spid="3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/>
          <p:nvPr/>
        </p:nvSpPr>
        <p:spPr>
          <a:xfrm>
            <a:off x="6777835" y="97800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7086600" y="123128"/>
            <a:ext cx="931771" cy="737124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6689886" y="114532"/>
            <a:ext cx="446748" cy="682897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7364334" y="927666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400" y="304792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2. Một số tác hại khi tham gia Internet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33400" y="782148"/>
            <a:ext cx="3810000" cy="27802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Theo em, người sử dụng Internet thiếu hiểu biết sẽ gặp phải những nguy cơ, tác hại gì?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925" y="848246"/>
            <a:ext cx="3886732" cy="3693036"/>
            <a:chOff x="403925" y="848246"/>
            <a:chExt cx="3886732" cy="3693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5" y="848246"/>
              <a:ext cx="3886732" cy="325510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3123" y="4171950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MÁY TÍNH NHIỄM VIRUS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392" y="846302"/>
            <a:ext cx="3714750" cy="3977422"/>
            <a:chOff x="4371392" y="846302"/>
            <a:chExt cx="3714750" cy="3977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392" y="846302"/>
              <a:ext cx="3714750" cy="325704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83418" y="4177393"/>
              <a:ext cx="2073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LƯỜI ĐỌC SÁCH</a:t>
              </a:r>
            </a:p>
            <a:p>
              <a:pPr algn="ctr"/>
              <a:r>
                <a:rPr lang="en-US" sz="1800" b="1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LƯỜI SUY NGHĨ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925" y="846302"/>
            <a:ext cx="3886732" cy="3714903"/>
            <a:chOff x="403925" y="846302"/>
            <a:chExt cx="3886732" cy="37149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5" y="846302"/>
              <a:ext cx="3886732" cy="325704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78194" y="4191873"/>
              <a:ext cx="3496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NGHIỆN MÁY TÍNH LƯỜI HỌC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71392" y="860252"/>
            <a:ext cx="3768292" cy="4024118"/>
            <a:chOff x="4371392" y="860252"/>
            <a:chExt cx="3768292" cy="40241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392" y="860252"/>
              <a:ext cx="3768292" cy="324309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466160" y="4238039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ẢNH HƯỞNG </a:t>
              </a:r>
            </a:p>
            <a:p>
              <a:pPr algn="ctr"/>
              <a:r>
                <a:rPr lang="en-US" sz="1800" b="1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NỘI DUNG XẤU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6761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latin typeface="+mj-lt"/>
              </a:rPr>
              <a:t>Hoạt động 2:</a:t>
            </a:r>
            <a:endParaRPr sz="2800" b="1" u="sng">
              <a:latin typeface="+mj-lt"/>
            </a:endParaRPr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819150"/>
            <a:ext cx="737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Em hãy cho biết các trường hợp sau đây bị ảnh hưởng bởi các tác hại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nào trong những mặt trái kể trên của Internet? (trang 50 sgk)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927" y="1742480"/>
            <a:ext cx="1845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Nhóm 1 – ý 1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Nhóm 2 – ý 2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Nhóm 3 – ý 3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Nhóm 4 – ý 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78304" y="1853684"/>
            <a:ext cx="3960492" cy="369332"/>
            <a:chOff x="2478304" y="1853684"/>
            <a:chExt cx="3960492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7824" y="1853684"/>
              <a:ext cx="3550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Ảnh hưởng bởi tác hại số 3, số 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78304" y="2223016"/>
            <a:ext cx="3396235" cy="369332"/>
            <a:chOff x="2478304" y="1853684"/>
            <a:chExt cx="3396235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87824" y="1853684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Ảnh hưởng bởi tác hại số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2969" y="2619643"/>
            <a:ext cx="3511651" cy="369332"/>
            <a:chOff x="2478304" y="1853684"/>
            <a:chExt cx="3511651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87824" y="1853684"/>
              <a:ext cx="3102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Ảnh hưởng bởi tác hại số 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78304" y="3077713"/>
            <a:ext cx="3396235" cy="369332"/>
            <a:chOff x="2478304" y="1853684"/>
            <a:chExt cx="3396235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7824" y="1853684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Ảnh hưởng bởi tác hại số 1</a:t>
              </a:r>
            </a:p>
          </p:txBody>
        </p:sp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767626"/>
            <a:ext cx="1945323" cy="1375874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91399" y="3496806"/>
            <a:ext cx="1738353" cy="164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>
            <a:spLocks noGrp="1"/>
          </p:cNvSpPr>
          <p:nvPr>
            <p:ph type="title"/>
          </p:nvPr>
        </p:nvSpPr>
        <p:spPr>
          <a:xfrm>
            <a:off x="533400" y="209550"/>
            <a:ext cx="6761100" cy="549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002060"/>
                </a:solidFill>
                <a:latin typeface="+mj-lt"/>
              </a:rPr>
              <a:t>Kết luận:</a:t>
            </a:r>
            <a:endParaRPr sz="2800" b="1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4090" y="770662"/>
            <a:ext cx="6224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Việc sử dụng Internet thiếu hiểu biết dẫn đến nhiều tác hại: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Lười suy nghĩ, giảm khả năng sáng tạo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Bị ảnh hưởng bởi những nội dung xấu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Ảnh hưởng đến sức khỏe về thể chất lẫn tinh thần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93497"/>
            <a:ext cx="4515548" cy="257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5" grpId="0"/>
      <p:bldP spid="5" grpId="0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1086</Words>
  <Application>Microsoft Office PowerPoint</Application>
  <PresentationFormat>On-screen Show (16:9)</PresentationFormat>
  <Paragraphs>160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Roboto Condensed</vt:lpstr>
      <vt:lpstr>Titillium Web Light</vt:lpstr>
      <vt:lpstr>Lexend Deca</vt:lpstr>
      <vt:lpstr>Dosis ExtraLight</vt:lpstr>
      <vt:lpstr>Wingdings</vt:lpstr>
      <vt:lpstr>Calibri</vt:lpstr>
      <vt:lpstr>Dosis</vt:lpstr>
      <vt:lpstr>Arial</vt:lpstr>
      <vt:lpstr>Mowbray template</vt:lpstr>
      <vt:lpstr>TIN HỌC 6</vt:lpstr>
      <vt:lpstr>PowerPoint Presentation</vt:lpstr>
      <vt:lpstr>CHỦ ĐỀ D Đạo đức, pháp luật và văn hóa trong môi trường số</vt:lpstr>
      <vt:lpstr>1. Virus máy tính</vt:lpstr>
      <vt:lpstr>PowerPoint Presentation</vt:lpstr>
      <vt:lpstr>Hoạt động 1</vt:lpstr>
      <vt:lpstr>PowerPoint Presentation</vt:lpstr>
      <vt:lpstr>Hoạt động 2:</vt:lpstr>
      <vt:lpstr>Kết luận:</vt:lpstr>
      <vt:lpstr>3. Phòng ngừa tác hại khi tham gia Internet</vt:lpstr>
      <vt:lpstr>PowerPoint Presentation</vt:lpstr>
      <vt:lpstr>BÀI TẬP LUYỆN TẬP</vt:lpstr>
      <vt:lpstr>BT2: Em hãy cho biết cách làm nào sau đây giúp phòng ngừa tác hại của Internet?</vt:lpstr>
      <vt:lpstr>   BÀI TẬP VẬN DỤNG</vt:lpstr>
      <vt:lpstr>PowerPoint Presentation</vt:lpstr>
      <vt:lpstr>Củng cố, dặn dò về nhà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DELL INPIRON</cp:lastModifiedBy>
  <cp:revision>18</cp:revision>
  <dcterms:modified xsi:type="dcterms:W3CDTF">2025-05-10T11:30:23Z</dcterms:modified>
</cp:coreProperties>
</file>