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9"/>
  </p:notesMasterIdLst>
  <p:sldIdLst>
    <p:sldId id="270" r:id="rId4"/>
    <p:sldId id="278" r:id="rId5"/>
    <p:sldId id="277" r:id="rId6"/>
    <p:sldId id="317" r:id="rId7"/>
    <p:sldId id="284" r:id="rId8"/>
    <p:sldId id="340" r:id="rId9"/>
    <p:sldId id="282" r:id="rId10"/>
    <p:sldId id="283" r:id="rId11"/>
    <p:sldId id="280" r:id="rId12"/>
    <p:sldId id="287" r:id="rId13"/>
    <p:sldId id="298" r:id="rId14"/>
    <p:sldId id="344" r:id="rId15"/>
    <p:sldId id="345" r:id="rId16"/>
    <p:sldId id="30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66"/>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660"/>
  </p:normalViewPr>
  <p:slideViewPr>
    <p:cSldViewPr snapToGrid="0" showGuides="1">
      <p:cViewPr varScale="1">
        <p:scale>
          <a:sx n="85" d="100"/>
          <a:sy n="85" d="100"/>
        </p:scale>
        <p:origin x="797" y="6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F314B-CEC1-458A-BDB8-3CA1EB7F6A41}" type="datetimeFigureOut">
              <a:rPr lang="en-US" smtClean="0"/>
              <a:t>5/10/2025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AF483-8B2E-42F9-8B24-FFD95905C1BE}" type="slidenum">
              <a:rPr lang="en-US" smtClean="0"/>
              <a:t>‹#›</a:t>
            </a:fld>
            <a:endParaRPr lang="en-US"/>
          </a:p>
        </p:txBody>
      </p:sp>
    </p:spTree>
    <p:extLst>
      <p:ext uri="{BB962C8B-B14F-4D97-AF65-F5344CB8AC3E}">
        <p14:creationId xmlns:p14="http://schemas.microsoft.com/office/powerpoint/2010/main" val="377046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 name="Rounded Rectangle 1"/>
          <p:cNvSpPr/>
          <p:nvPr/>
        </p:nvSpPr>
        <p:spPr>
          <a:xfrm>
            <a:off x="1471183" y="2333304"/>
            <a:ext cx="8827187" cy="2543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3AEA043-746F-4334-A00A-A4587B060237}"/>
              </a:ext>
            </a:extLst>
          </p:cNvPr>
          <p:cNvSpPr txBox="1"/>
          <p:nvPr/>
        </p:nvSpPr>
        <p:spPr>
          <a:xfrm>
            <a:off x="1599287" y="2543223"/>
            <a:ext cx="8570975" cy="2123658"/>
          </a:xfrm>
          <a:prstGeom prst="rect">
            <a:avLst/>
          </a:prstGeom>
          <a:noFill/>
        </p:spPr>
        <p:txBody>
          <a:bodyPr wrap="square" rtlCol="0" anchor="ctr">
            <a:spAutoFit/>
          </a:bodyPr>
          <a:lstStyle/>
          <a:p>
            <a:pPr algn="ctr">
              <a:lnSpc>
                <a:spcPct val="150000"/>
              </a:lnSpc>
            </a:pPr>
            <a:r>
              <a:rPr lang="en-US" sz="4400" b="1">
                <a:solidFill>
                  <a:schemeClr val="accent4">
                    <a:lumMod val="50000"/>
                  </a:schemeClr>
                </a:solidFill>
                <a:latin typeface="+mj-lt"/>
              </a:rPr>
              <a:t>CHÀO MỪNG CÁC EM ĐẾN VỚI TIẾT HỌC HÔM NAY!</a:t>
            </a:r>
            <a:endParaRPr lang="ko-KR" altLang="en-US" sz="4400" b="1" dirty="0">
              <a:solidFill>
                <a:schemeClr val="accent4">
                  <a:lumMod val="50000"/>
                </a:schemeClr>
              </a:solidFill>
              <a:latin typeface="+mj-lt"/>
              <a:cs typeface="Arial" pitchFamily="34"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026" y="193735"/>
            <a:ext cx="11573197" cy="724247"/>
          </a:xfrm>
        </p:spPr>
        <p:txBody>
          <a:bodyPr/>
          <a:lstStyle/>
          <a:p>
            <a:r>
              <a:rPr lang="en-US" sz="4000" b="1" u="sng">
                <a:solidFill>
                  <a:srgbClr val="002060"/>
                </a:solidFill>
              </a:rPr>
              <a:t>LUYỆN TẬP</a:t>
            </a: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a:solidFill>
                  <a:srgbClr val="0033CC"/>
                </a:solidFill>
                <a:latin typeface="+mj-lt"/>
                <a:ea typeface="SimSun" pitchFamily="2" charset="-122"/>
              </a:rPr>
              <a:t>Câu 1</a:t>
            </a:r>
            <a:r>
              <a:rPr lang="en-US" altLang="zh-CN" sz="2400">
                <a:solidFill>
                  <a:srgbClr val="0033CC"/>
                </a:solidFill>
                <a:latin typeface="+mj-lt"/>
                <a:ea typeface="SimSun" pitchFamily="2" charset="-122"/>
              </a:rPr>
              <a:t>. Em hãy sắp xếp lại các bước sau đây theo thứ tự đúng để thực hiện thao</a:t>
            </a:r>
          </a:p>
          <a:p>
            <a:pPr marL="342900" indent="-342900">
              <a:lnSpc>
                <a:spcPct val="150000"/>
              </a:lnSpc>
              <a:spcBef>
                <a:spcPct val="20000"/>
              </a:spcBef>
            </a:pPr>
            <a:r>
              <a:rPr lang="en-US" altLang="zh-CN" sz="2400">
                <a:solidFill>
                  <a:srgbClr val="0033CC"/>
                </a:solidFill>
                <a:latin typeface="+mj-lt"/>
                <a:ea typeface="SimSun" pitchFamily="2" charset="-122"/>
              </a:rPr>
              <a:t>tác 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e</a:t>
            </a:r>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81643" y="259995"/>
            <a:ext cx="11573197" cy="724247"/>
          </a:xfrm>
          <a:prstGeom prst="rect">
            <a:avLst/>
          </a:prstGeom>
        </p:spPr>
        <p:txBody>
          <a:bodyPr/>
          <a:lstStyle/>
          <a:p>
            <a:r>
              <a:rPr lang="en-US" sz="4000" b="1" u="sng">
                <a:solidFill>
                  <a:srgbClr val="002060"/>
                </a:solidFill>
              </a:rPr>
              <a:t>LUYỆN TẬP</a:t>
            </a:r>
            <a:endParaRPr lang="en-US" sz="4000" b="1" u="sng" dirty="0">
              <a:solidFill>
                <a:srgbClr val="002060"/>
              </a:solidFill>
            </a:endParaRPr>
          </a:p>
        </p:txBody>
      </p:sp>
      <p:sp>
        <p:nvSpPr>
          <p:cNvPr id="3" name="Oval 2">
            <a:extLst>
              <a:ext uri="{FF2B5EF4-FFF2-40B4-BE49-F238E27FC236}">
                <a16:creationId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endParaRPr lang="en-US" sz="2700" b="1"/>
          </a:p>
        </p:txBody>
      </p:sp>
      <p:sp>
        <p:nvSpPr>
          <p:cNvPr id="4" name="Oval 3">
            <a:extLst>
              <a:ext uri="{FF2B5EF4-FFF2-40B4-BE49-F238E27FC236}">
                <a16:creationId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endParaRPr lang="en-US" sz="2700" b="1"/>
          </a:p>
        </p:txBody>
      </p:sp>
      <p:sp>
        <p:nvSpPr>
          <p:cNvPr id="5" name="Oval 4">
            <a:extLst>
              <a:ext uri="{FF2B5EF4-FFF2-40B4-BE49-F238E27FC236}">
                <a16:creationId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endParaRPr lang="en-US" sz="2700" b="1"/>
          </a:p>
        </p:txBody>
      </p:sp>
      <p:sp>
        <p:nvSpPr>
          <p:cNvPr id="6" name="Oval 5">
            <a:extLst>
              <a:ext uri="{FF2B5EF4-FFF2-40B4-BE49-F238E27FC236}">
                <a16:creationId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sp>
        <p:nvSpPr>
          <p:cNvPr id="30" name="Block Arc 10">
            <a:extLst>
              <a:ext uri="{FF2B5EF4-FFF2-40B4-BE49-F238E27FC236}">
                <a16:creationId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422998"/>
            <a:ext cx="6821098" cy="523220"/>
          </a:xfrm>
          <a:prstGeom prst="rect">
            <a:avLst/>
          </a:prstGeom>
          <a:noFill/>
        </p:spPr>
        <p:txBody>
          <a:bodyPr wrap="none" rtlCol="0">
            <a:spAutoFit/>
          </a:bodyPr>
          <a:lstStyle/>
          <a:p>
            <a:r>
              <a:rPr lang="en-US" sz="2800" b="1">
                <a:solidFill>
                  <a:srgbClr val="002060"/>
                </a:solidFill>
              </a:rPr>
              <a:t>Câu 2: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2775" y="189000"/>
            <a:ext cx="11573197" cy="724247"/>
          </a:xfrm>
        </p:spPr>
        <p:txBody>
          <a:bodyPr/>
          <a:lstStyle/>
          <a:p>
            <a:r>
              <a:rPr lang="en-US" sz="3600" b="1" u="sng">
                <a:solidFill>
                  <a:srgbClr val="002060"/>
                </a:solidFill>
              </a:rPr>
              <a:t>LUYỆN TẬP</a:t>
            </a: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860238"/>
            <a:ext cx="11343860" cy="1200329"/>
          </a:xfrm>
          <a:prstGeom prst="rect">
            <a:avLst/>
          </a:prstGeom>
        </p:spPr>
        <p:txBody>
          <a:bodyPr wrap="square">
            <a:spAutoFit/>
          </a:bodyPr>
          <a:lstStyle/>
          <a:p>
            <a:pPr>
              <a:lnSpc>
                <a:spcPct val="150000"/>
              </a:lnSpc>
            </a:pPr>
            <a:r>
              <a:rPr lang="en-US" sz="2400" b="1">
                <a:solidFill>
                  <a:srgbClr val="002060"/>
                </a:solidFill>
              </a:rPr>
              <a:t>Câu 3: </a:t>
            </a:r>
            <a:r>
              <a:rPr lang="en-US" sz="2400">
                <a:solidFill>
                  <a:srgbClr val="002060"/>
                </a:solidFill>
              </a:rPr>
              <a:t>Hãy trình bày cách sử dụng công cụ tìm kiếm và thay thế để sửa được những chỗ viết nhầm dấu phẩy “,” thành dấu chấm phẩy “;” trong một văn bản. </a:t>
            </a:r>
          </a:p>
        </p:txBody>
      </p:sp>
      <p:sp>
        <p:nvSpPr>
          <p:cNvPr id="4" name="Rounded Rectangle 3"/>
          <p:cNvSpPr/>
          <p:nvPr/>
        </p:nvSpPr>
        <p:spPr>
          <a:xfrm>
            <a:off x="477078" y="2060567"/>
            <a:ext cx="11092070" cy="468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u="sng">
                <a:effectLst>
                  <a:outerShdw blurRad="38100" dist="38100" dir="2700000" algn="tl">
                    <a:srgbClr val="000000">
                      <a:alpha val="43137"/>
                    </a:srgbClr>
                  </a:outerShdw>
                </a:effectLst>
              </a:rPr>
              <a:t>Các bước thực hiện như sau:</a:t>
            </a:r>
            <a:endParaRPr lang="en-US" sz="2400" b="1" u="sng">
              <a:effectLst>
                <a:outerShdw blurRad="38100" dist="38100" dir="2700000" algn="tl">
                  <a:srgbClr val="000000">
                    <a:alpha val="43137"/>
                  </a:srgbClr>
                </a:outerShdw>
              </a:effectLst>
            </a:endParaRPr>
          </a:p>
          <a:p>
            <a:pPr marL="342900" indent="-342900">
              <a:lnSpc>
                <a:spcPct val="150000"/>
              </a:lnSpc>
              <a:buFont typeface="Wingdings" pitchFamily="2" charset="2"/>
              <a:buChar char="Ø"/>
            </a:pPr>
            <a:r>
              <a:rPr lang="nl-NL" sz="2200"/>
              <a:t>Nháy chuột vào nút lệnh </a:t>
            </a:r>
            <a:r>
              <a:rPr lang="nl-NL" sz="2200" b="1" u="sng"/>
              <a:t>Replace</a:t>
            </a:r>
            <a:r>
              <a:rPr lang="nl-NL" sz="2200"/>
              <a:t> trong dải lệnh </a:t>
            </a:r>
            <a:r>
              <a:rPr lang="nl-NL" sz="2200" b="1" u="sng"/>
              <a:t>Home</a:t>
            </a:r>
            <a:r>
              <a:rPr lang="nl-NL" sz="2200" b="1"/>
              <a:t> </a:t>
            </a:r>
            <a:r>
              <a:rPr lang="nl-NL" sz="2200"/>
              <a:t>để mở hộp thoại </a:t>
            </a:r>
            <a:r>
              <a:rPr lang="nl-NL" sz="2200" b="1" u="sng"/>
              <a:t>Find and Replace</a:t>
            </a:r>
            <a:r>
              <a:rPr lang="nl-NL" sz="2200" b="1"/>
              <a:t>.</a:t>
            </a:r>
            <a:endParaRPr lang="en-US" sz="2200"/>
          </a:p>
          <a:p>
            <a:pPr marL="342900" indent="-342900">
              <a:lnSpc>
                <a:spcPct val="150000"/>
              </a:lnSpc>
              <a:buFont typeface="Wingdings" pitchFamily="2" charset="2"/>
              <a:buChar char="Ø"/>
            </a:pPr>
            <a:r>
              <a:rPr lang="nl-NL" sz="2200"/>
              <a:t>Nhập kí tự là dấu phẩy “,” trong hộp </a:t>
            </a:r>
            <a:r>
              <a:rPr lang="nl-NL" sz="2200" b="1" u="sng"/>
              <a:t>Find what</a:t>
            </a:r>
            <a:endParaRPr lang="en-US" sz="2200" u="sng"/>
          </a:p>
          <a:p>
            <a:pPr marL="342900" indent="-342900">
              <a:lnSpc>
                <a:spcPct val="150000"/>
              </a:lnSpc>
              <a:buFont typeface="Wingdings" pitchFamily="2" charset="2"/>
              <a:buChar char="Ø"/>
            </a:pPr>
            <a:r>
              <a:rPr lang="nl-NL" sz="2200"/>
              <a:t>Nhập kí tự là dấu chấm phẩy “;” trong hộp </a:t>
            </a:r>
            <a:r>
              <a:rPr lang="nl-NL" sz="2200" b="1" u="sng"/>
              <a:t>Repalce with</a:t>
            </a:r>
            <a:r>
              <a:rPr lang="nl-NL" sz="2200" b="1"/>
              <a:t>.</a:t>
            </a:r>
            <a:endParaRPr lang="en-US" sz="2200"/>
          </a:p>
          <a:p>
            <a:pPr marL="342900" indent="-342900">
              <a:lnSpc>
                <a:spcPct val="150000"/>
              </a:lnSpc>
              <a:buFont typeface="Wingdings" pitchFamily="2" charset="2"/>
              <a:buChar char="Ø"/>
            </a:pPr>
            <a:r>
              <a:rPr lang="nl-NL" sz="2200"/>
              <a:t>Lần lượt nhát chuột vào các nút lệnh </a:t>
            </a:r>
            <a:r>
              <a:rPr lang="nl-NL" sz="2200" b="1" u="sng"/>
              <a:t>Find Next</a:t>
            </a:r>
            <a:r>
              <a:rPr lang="nl-NL" sz="2200" u="sng"/>
              <a:t> </a:t>
            </a:r>
            <a:r>
              <a:rPr lang="nl-NL" sz="2200"/>
              <a:t>để tìm kiếm (nếu không thay dấu “,” thành dấu “;” tại chỗ tìm thấy) và nút lệnh </a:t>
            </a:r>
            <a:r>
              <a:rPr lang="nl-NL" sz="2200" b="1" u="sng"/>
              <a:t>Replace</a:t>
            </a:r>
            <a:r>
              <a:rPr lang="nl-NL" sz="2200"/>
              <a:t> (nếu cần thay dấu “,” thành dấu “;” tại chỗ tìm thấy).</a:t>
            </a:r>
            <a:endParaRPr lang="en-US" sz="2200"/>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b="1" u="sng">
                <a:solidFill>
                  <a:srgbClr val="002060"/>
                </a:solidFill>
              </a:rPr>
              <a:t>VẬN DỤNG</a:t>
            </a: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060174"/>
            <a:ext cx="11423374" cy="267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t>Cho một văn bản, hãy nêu cách sử dụng công cụ phù hợp để đếm xem văn</a:t>
            </a:r>
            <a:r>
              <a:rPr lang="en-US" sz="2000"/>
              <a:t> </a:t>
            </a:r>
            <a:r>
              <a:rPr lang="vi-VN" sz="2000"/>
              <a:t>bản đó có bao nhiêu câu bằng cách đếm số dấu ch</a:t>
            </a:r>
            <a:r>
              <a:rPr lang="en-US" sz="2000"/>
              <a:t>ấ</a:t>
            </a:r>
            <a:r>
              <a:rPr lang="vi-VN" sz="2000"/>
              <a:t>m và trừ đi những chỗ có dấu</a:t>
            </a:r>
            <a:r>
              <a:rPr lang="en-US" sz="2000"/>
              <a:t> </a:t>
            </a:r>
            <a:r>
              <a:rPr lang="vi-VN" sz="2000"/>
              <a:t>ba chấm (nêu có). Giả sử rằng các câu trong văn bản đã cho không kết thúc b</a:t>
            </a:r>
            <a:r>
              <a:rPr lang="en-US" sz="2000"/>
              <a:t>ằ</a:t>
            </a:r>
            <a:r>
              <a:rPr lang="vi-VN" sz="2000"/>
              <a:t>ng</a:t>
            </a:r>
          </a:p>
          <a:p>
            <a:pPr>
              <a:lnSpc>
                <a:spcPct val="150000"/>
              </a:lnSpc>
            </a:pPr>
            <a:r>
              <a:rPr lang="en-US" sz="2000"/>
              <a:t>dấ</a:t>
            </a:r>
            <a:r>
              <a:rPr lang="vi-VN" sz="2000"/>
              <a:t>u ba ch</a:t>
            </a:r>
            <a:r>
              <a:rPr lang="en-US" sz="2000"/>
              <a:t>ấ</a:t>
            </a:r>
            <a:r>
              <a:rPr lang="vi-VN" sz="2000"/>
              <a:t>m, d</a:t>
            </a:r>
            <a:r>
              <a:rPr lang="en-US" sz="2000"/>
              <a:t>ấ</a:t>
            </a:r>
            <a:r>
              <a:rPr lang="vi-VN" sz="2000"/>
              <a:t>u hỏi ch</a:t>
            </a:r>
            <a:r>
              <a:rPr lang="en-US" sz="2000"/>
              <a:t>ấ</a:t>
            </a:r>
            <a:r>
              <a:rPr lang="vi-VN" sz="2000"/>
              <a:t>m và d</a:t>
            </a:r>
            <a:r>
              <a:rPr lang="en-US" sz="2000"/>
              <a:t>ấ</a:t>
            </a:r>
            <a:r>
              <a:rPr lang="vi-VN" sz="2000"/>
              <a:t>u ch</a:t>
            </a:r>
            <a:r>
              <a:rPr lang="en-US" sz="2000"/>
              <a:t>ấ</a:t>
            </a:r>
            <a:r>
              <a:rPr lang="vi-VN" sz="2000"/>
              <a:t>m than, nều có các s</a:t>
            </a:r>
            <a:r>
              <a:rPr lang="en-US" sz="2000"/>
              <a:t>ố</a:t>
            </a:r>
            <a:r>
              <a:rPr lang="vi-VN" sz="2000"/>
              <a:t> thập phân thi phân số</a:t>
            </a:r>
            <a:r>
              <a:rPr lang="en-US" sz="2000"/>
              <a:t> </a:t>
            </a:r>
            <a:r>
              <a:rPr lang="vi-VN" sz="2000"/>
              <a:t>nguyên và phần thập phân được phân tách nhau bởi dấu ph</a:t>
            </a:r>
            <a:r>
              <a:rPr lang="en-US" sz="2000"/>
              <a:t>ẩ</a:t>
            </a:r>
            <a:r>
              <a:rPr lang="vi-VN" sz="2000"/>
              <a:t>y.</a:t>
            </a:r>
            <a:endParaRPr lang="en-US" sz="2000"/>
          </a:p>
        </p:txBody>
      </p:sp>
      <p:sp>
        <p:nvSpPr>
          <p:cNvPr id="2" name="Snip and Round Single Corner Rectangle 1"/>
          <p:cNvSpPr/>
          <p:nvPr/>
        </p:nvSpPr>
        <p:spPr>
          <a:xfrm>
            <a:off x="424069" y="3935896"/>
            <a:ext cx="11423374" cy="2597426"/>
          </a:xfrm>
          <a:prstGeom prst="snipRoundRect">
            <a:avLst/>
          </a:prstGeom>
          <a:solidFill>
            <a:srgbClr val="FFCC66"/>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solidFill>
                  <a:srgbClr val="002060"/>
                </a:solidFill>
              </a:rPr>
              <a:t>Do chỉ có dấu ba chấm ở giữa câu nên số câu bằng số dấu chấm trừ đi ba lần số dấu ba chấm.</a:t>
            </a:r>
            <a:endParaRPr lang="en-US" sz="2000">
              <a:solidFill>
                <a:srgbClr val="002060"/>
              </a:solidFill>
            </a:endParaRPr>
          </a:p>
          <a:p>
            <a:pPr>
              <a:lnSpc>
                <a:spcPct val="150000"/>
              </a:lnSpc>
            </a:pPr>
            <a:r>
              <a:rPr lang="nl-NL" sz="2000">
                <a:solidFill>
                  <a:srgbClr val="002060"/>
                </a:solidFill>
              </a:rPr>
              <a:t>Sử dụng công cụ Tìm kiếm để đếm số câu trong văn bản theo hai bước sau:</a:t>
            </a:r>
            <a:endParaRPr lang="en-US" sz="2000">
              <a:solidFill>
                <a:srgbClr val="002060"/>
              </a:solidFill>
            </a:endParaRPr>
          </a:p>
          <a:p>
            <a:pPr marL="342900" indent="-342900">
              <a:lnSpc>
                <a:spcPct val="150000"/>
              </a:lnSpc>
              <a:buFont typeface="Wingdings" pitchFamily="2" charset="2"/>
              <a:buChar char="v"/>
            </a:pPr>
            <a:r>
              <a:rPr lang="nl-NL" sz="2000" b="1">
                <a:solidFill>
                  <a:srgbClr val="002060"/>
                </a:solidFill>
              </a:rPr>
              <a:t>Bước 1</a:t>
            </a:r>
            <a:r>
              <a:rPr lang="nl-NL" sz="2000">
                <a:solidFill>
                  <a:srgbClr val="002060"/>
                </a:solidFill>
              </a:rPr>
              <a:t>: Sử dụng công cụ tìm kiếm để đếm số dấu chấm, giả sử kết quả có a dấu chấm.</a:t>
            </a:r>
            <a:endParaRPr lang="en-US" sz="2000">
              <a:solidFill>
                <a:srgbClr val="002060"/>
              </a:solidFill>
            </a:endParaRPr>
          </a:p>
          <a:p>
            <a:pPr marL="342900" indent="-342900">
              <a:lnSpc>
                <a:spcPct val="150000"/>
              </a:lnSpc>
              <a:buFont typeface="Wingdings" pitchFamily="2" charset="2"/>
              <a:buChar char="v"/>
            </a:pPr>
            <a:r>
              <a:rPr lang="nl-NL" sz="2000" b="1">
                <a:solidFill>
                  <a:srgbClr val="002060"/>
                </a:solidFill>
              </a:rPr>
              <a:t>Bước 2</a:t>
            </a:r>
            <a:r>
              <a:rPr lang="nl-NL" sz="2000">
                <a:solidFill>
                  <a:srgbClr val="002060"/>
                </a:solidFill>
              </a:rPr>
              <a:t>: Sử dụng công cụ tìm kiếm để đếm số dấu ba chấm, giả sử kết quả ta quan sát được có b dấu ba chấm ở giữa câu. Kết quả số câu văn của văn bản là a – 3 x b.</a:t>
            </a:r>
            <a:endParaRPr lang="en-US" sz="2000">
              <a:solidFill>
                <a:srgbClr val="002060"/>
              </a:solidFill>
            </a:endParaRPr>
          </a:p>
        </p:txBody>
      </p:sp>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Xem trước nội dung bài 2 chủ đề E</a:t>
            </a:r>
            <a:endParaRPr lang="ko-KR" altLang="en-US" sz="2800"/>
          </a:p>
        </p:txBody>
      </p:sp>
      <p:sp>
        <p:nvSpPr>
          <p:cNvPr id="6" name="Rectangle 5">
            <a:extLst>
              <a:ext uri="{FF2B5EF4-FFF2-40B4-BE49-F238E27FC236}">
                <a16:creationId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Hoàn thành bài tập trong SBT</a:t>
            </a:r>
            <a:endParaRPr lang="ko-KR" altLang="en-US" sz="2800"/>
          </a:p>
        </p:txBody>
      </p:sp>
      <p:sp>
        <p:nvSpPr>
          <p:cNvPr id="13" name="Rectangle 12">
            <a:extLst>
              <a:ext uri="{FF2B5EF4-FFF2-40B4-BE49-F238E27FC236}">
                <a16:creationId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Ôn lại kiến thức đã học</a:t>
            </a:r>
            <a:endParaRPr lang="ko-KR" altLang="en-US" sz="2800"/>
          </a:p>
        </p:txBody>
      </p:sp>
      <p:sp>
        <p:nvSpPr>
          <p:cNvPr id="20" name="Rectangle 19">
            <a:extLst>
              <a:ext uri="{FF2B5EF4-FFF2-40B4-BE49-F238E27FC236}">
                <a16:creationId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400" b="1">
                <a:solidFill>
                  <a:srgbClr val="FFFF00"/>
                </a:solidFill>
              </a:rPr>
              <a:t>CHỦ ĐỀ E. ỨNG DỤNG TIN HỌC</a:t>
            </a:r>
          </a:p>
          <a:p>
            <a:pPr>
              <a:lnSpc>
                <a:spcPct val="150000"/>
              </a:lnSpc>
            </a:pPr>
            <a:r>
              <a:rPr lang="en-US" sz="4000" b="1">
                <a:solidFill>
                  <a:schemeClr val="bg1"/>
                </a:solidFill>
              </a:rPr>
              <a:t>BÀI 1. TÌM KIẾM VÀ THAY THẾ </a:t>
            </a:r>
          </a:p>
          <a:p>
            <a:pPr>
              <a:lnSpc>
                <a:spcPct val="150000"/>
              </a:lnSpc>
            </a:pPr>
            <a:r>
              <a:rPr lang="en-US" sz="4000" b="1">
                <a:solidFill>
                  <a:schemeClr val="bg1"/>
                </a:solidFill>
              </a:rPr>
              <a:t>TRONG SOẠN THẢO VĂN BẢN</a:t>
            </a:r>
            <a:endParaRPr lang="en-US" sz="4000" b="1" dirty="0">
              <a:solidFill>
                <a:schemeClr val="bg1"/>
              </a:solidFill>
            </a:endParaRPr>
          </a:p>
        </p:txBody>
      </p:sp>
      <p:sp>
        <p:nvSpPr>
          <p:cNvPr id="3" name="Freeform: Shape 2">
            <a:extLst>
              <a:ext uri="{FF2B5EF4-FFF2-40B4-BE49-F238E27FC236}">
                <a16:creationId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a16="http://schemas.microsoft.com/office/drawing/2014/main" id="{2085084D-9491-4B46-871F-18ECA41711FA}"/>
              </a:ext>
            </a:extLst>
          </p:cNvPr>
          <p:cNvCxnSpPr/>
          <p:nvPr/>
        </p:nvCxnSpPr>
        <p:spPr>
          <a:xfrm>
            <a:off x="2144097" y="3493741"/>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a16="http://schemas.microsoft.com/office/drawing/2014/main" id="{67A69DF5-F536-4184-9694-E80F89841402}"/>
              </a:ext>
            </a:extLst>
          </p:cNvPr>
          <p:cNvCxnSpPr/>
          <p:nvPr/>
        </p:nvCxnSpPr>
        <p:spPr>
          <a:xfrm flipV="1">
            <a:off x="7659268" y="3421731"/>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a16="http://schemas.microsoft.com/office/drawing/2014/main" id="{152443B7-B497-440B-A2D1-655EE743CB80}"/>
              </a:ext>
            </a:extLst>
          </p:cNvPr>
          <p:cNvSpPr/>
          <p:nvPr/>
        </p:nvSpPr>
        <p:spPr>
          <a:xfrm>
            <a:off x="5066688" y="203200"/>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5334000" y="468235"/>
            <a:ext cx="6003234" cy="2862322"/>
          </a:xfrm>
          <a:prstGeom prst="rect">
            <a:avLst/>
          </a:prstGeom>
          <a:solidFill>
            <a:schemeClr val="bg1"/>
          </a:solidFill>
        </p:spPr>
        <p:txBody>
          <a:bodyPr wrap="square">
            <a:spAutoFit/>
          </a:bodyPr>
          <a:lstStyle/>
          <a:p>
            <a:pPr algn="ctr">
              <a:lnSpc>
                <a:spcPct val="150000"/>
              </a:lnSpc>
            </a:pPr>
            <a:r>
              <a:rPr lang="en-US" sz="2400"/>
              <a:t>Tình huống: Nam ngồi viết lá thư cho bạn Lan, viết xong lá thư Nam cảm thấy mình nên xưng là “cậu” thay vì “bạn” như trong lá thư. Cảm thấy chưa ưng ý, Nam đành ngồi viết lại một lá thư khác.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1316" y="197788"/>
            <a:ext cx="3710928" cy="3132769"/>
          </a:xfrm>
          <a:prstGeom prst="rect">
            <a:avLst/>
          </a:prstGeom>
        </p:spPr>
      </p:pic>
      <p:sp>
        <p:nvSpPr>
          <p:cNvPr id="7" name="Rectangle 6"/>
          <p:cNvSpPr/>
          <p:nvPr/>
        </p:nvSpPr>
        <p:spPr>
          <a:xfrm>
            <a:off x="205409" y="3701913"/>
            <a:ext cx="8130208" cy="2862322"/>
          </a:xfrm>
          <a:prstGeom prst="rect">
            <a:avLst/>
          </a:prstGeom>
          <a:solidFill>
            <a:srgbClr val="FFCCFF"/>
          </a:solidFill>
        </p:spPr>
        <p:txBody>
          <a:bodyPr wrap="square">
            <a:spAutoFit/>
          </a:bodyPr>
          <a:lstStyle/>
          <a:p>
            <a:pPr>
              <a:lnSpc>
                <a:spcPct val="150000"/>
              </a:lnSpc>
            </a:pPr>
            <a:r>
              <a:rPr lang="en-US" sz="2400"/>
              <a:t>Do Nam viết thư bằng giấy, nên có lỗi sai dù lớn hay nhỏ thì Nam đều phải viết lại. Nhưng với việc soạn thảo thư từ, văn bản bằng máy tính thì hoàn toàn khác. Chúng ta có thể làm được rất nhiều thứ mà không cần viết lại, trong đó có cả việc tìm kiếm và thay thế thông tin.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64895" y="3701913"/>
            <a:ext cx="3501820" cy="2807823"/>
          </a:xfrm>
          <a:prstGeom prst="rect">
            <a:avLst/>
          </a:prstGeom>
        </p:spPr>
      </p:pic>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337068"/>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7107" y="1243427"/>
            <a:ext cx="5501638" cy="1478418"/>
          </a:xfrm>
          <a:prstGeom prst="rect">
            <a:avLst/>
          </a:prstGeom>
        </p:spPr>
        <p:txBody>
          <a:bodyPr wrap="square">
            <a:spAutoFit/>
          </a:bodyPr>
          <a:lstStyle/>
          <a:p>
            <a:pPr algn="ctr">
              <a:lnSpc>
                <a:spcPct val="150000"/>
              </a:lnSpc>
            </a:pPr>
            <a:r>
              <a:rPr lang="en-US" sz="3200" b="1">
                <a:solidFill>
                  <a:schemeClr val="bg1"/>
                </a:solidFill>
              </a:rPr>
              <a:t>1. Công cụ tìm kiếm và thay thế</a:t>
            </a:r>
            <a:endParaRPr lang="en-US" sz="3200">
              <a:solidFill>
                <a:schemeClr val="bg1"/>
              </a:solidFill>
            </a:endParaRPr>
          </a:p>
        </p:txBody>
      </p:sp>
      <p:sp>
        <p:nvSpPr>
          <p:cNvPr id="26" name="Rounded Rectangle 25"/>
          <p:cNvSpPr/>
          <p:nvPr/>
        </p:nvSpPr>
        <p:spPr>
          <a:xfrm>
            <a:off x="5685407" y="3096192"/>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0771" y="2990173"/>
            <a:ext cx="5699790" cy="1478418"/>
          </a:xfrm>
          <a:prstGeom prst="rect">
            <a:avLst/>
          </a:prstGeom>
        </p:spPr>
        <p:txBody>
          <a:bodyPr wrap="square">
            <a:spAutoFit/>
          </a:bodyPr>
          <a:lstStyle/>
          <a:p>
            <a:pPr algn="ctr">
              <a:lnSpc>
                <a:spcPct val="150000"/>
              </a:lnSpc>
            </a:pPr>
            <a:r>
              <a:rPr lang="en-US" sz="3200" b="1">
                <a:solidFill>
                  <a:schemeClr val="bg1"/>
                </a:solidFill>
              </a:rPr>
              <a:t>2. Tìm hiểu cách sử dụng công cụ tìm kiếm</a:t>
            </a:r>
            <a:endParaRPr lang="en-US" sz="3200">
              <a:solidFill>
                <a:schemeClr val="bg1"/>
              </a:solidFill>
            </a:endParaRPr>
          </a:p>
        </p:txBody>
      </p:sp>
      <p:sp>
        <p:nvSpPr>
          <p:cNvPr id="8" name="Rounded Rectangle 7"/>
          <p:cNvSpPr/>
          <p:nvPr/>
        </p:nvSpPr>
        <p:spPr>
          <a:xfrm>
            <a:off x="5685407" y="4787304"/>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0771" y="4694538"/>
            <a:ext cx="5699790" cy="1478418"/>
          </a:xfrm>
          <a:prstGeom prst="rect">
            <a:avLst/>
          </a:prstGeom>
        </p:spPr>
        <p:txBody>
          <a:bodyPr wrap="square">
            <a:spAutoFit/>
          </a:bodyPr>
          <a:lstStyle/>
          <a:p>
            <a:pPr algn="ctr">
              <a:lnSpc>
                <a:spcPct val="150000"/>
              </a:lnSpc>
            </a:pPr>
            <a:r>
              <a:rPr lang="en-US" sz="3200" b="1">
                <a:solidFill>
                  <a:schemeClr val="bg1"/>
                </a:solidFill>
              </a:rPr>
              <a:t>2. Tìm hiểu cách sử dụng công cụ thay thế</a:t>
            </a:r>
            <a:endParaRPr lang="en-US" sz="3200">
              <a:solidFill>
                <a:schemeClr val="bg1"/>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174" y="92765"/>
            <a:ext cx="6308137" cy="739754"/>
          </a:xfrm>
          <a:prstGeom prst="rect">
            <a:avLst/>
          </a:prstGeom>
        </p:spPr>
        <p:txBody>
          <a:bodyPr wrap="none">
            <a:spAutoFit/>
          </a:bodyPr>
          <a:lstStyle/>
          <a:p>
            <a:pPr algn="ctr">
              <a:lnSpc>
                <a:spcPct val="150000"/>
              </a:lnSpc>
            </a:pPr>
            <a:r>
              <a:rPr lang="en-US" sz="3200" b="1">
                <a:solidFill>
                  <a:srgbClr val="002060"/>
                </a:solidFill>
              </a:rPr>
              <a:t>1. Công cụ tìm kiếm và thay thế</a:t>
            </a:r>
            <a:endParaRPr lang="en-US" sz="3200">
              <a:solidFill>
                <a:srgbClr val="002060"/>
              </a:solidFill>
            </a:endParaRPr>
          </a:p>
        </p:txBody>
      </p:sp>
      <p:sp>
        <p:nvSpPr>
          <p:cNvPr id="6" name="Rounded Rectangle 5"/>
          <p:cNvSpPr/>
          <p:nvPr/>
        </p:nvSpPr>
        <p:spPr>
          <a:xfrm>
            <a:off x="355174" y="1736035"/>
            <a:ext cx="5409522" cy="4876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a:t>+ Ở mục 1, phần mềm soạn thảo văn bản cung cấp cho người dùng hai loại công cụ, đó là công cụ nào?</a:t>
            </a:r>
          </a:p>
          <a:p>
            <a:pPr>
              <a:lnSpc>
                <a:spcPct val="150000"/>
              </a:lnSpc>
            </a:pPr>
            <a:r>
              <a:rPr lang="en-US" sz="2400"/>
              <a:t>+ Công cụ đó có ích như thế nào đối với người soạn thảo văn bản?</a:t>
            </a:r>
          </a:p>
          <a:p>
            <a:pPr>
              <a:lnSpc>
                <a:spcPct val="150000"/>
              </a:lnSpc>
            </a:pPr>
            <a:r>
              <a:rPr lang="en-US" sz="2400"/>
              <a:t>+ Để sử dụng hai công cụ đó cần phải thực hiện lệnh nào? </a:t>
            </a:r>
          </a:p>
        </p:txBody>
      </p:sp>
      <p:sp>
        <p:nvSpPr>
          <p:cNvPr id="7" name="Rectangle 6"/>
          <p:cNvSpPr/>
          <p:nvPr/>
        </p:nvSpPr>
        <p:spPr>
          <a:xfrm>
            <a:off x="5917093" y="2918371"/>
            <a:ext cx="3120887" cy="16083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Phần mềm soạn thảo văn bản cung cấp hai công cụ</a:t>
            </a:r>
          </a:p>
        </p:txBody>
      </p:sp>
      <p:sp>
        <p:nvSpPr>
          <p:cNvPr id="8" name="Rounded Rectangle 7"/>
          <p:cNvSpPr/>
          <p:nvPr/>
        </p:nvSpPr>
        <p:spPr>
          <a:xfrm>
            <a:off x="9382539" y="2649111"/>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Tìm kiếm</a:t>
            </a:r>
          </a:p>
        </p:txBody>
      </p:sp>
      <p:sp>
        <p:nvSpPr>
          <p:cNvPr id="18" name="Rounded Rectangle 17"/>
          <p:cNvSpPr/>
          <p:nvPr/>
        </p:nvSpPr>
        <p:spPr>
          <a:xfrm>
            <a:off x="9382539" y="4040589"/>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Thay thế</a:t>
            </a:r>
          </a:p>
        </p:txBody>
      </p:sp>
      <p:cxnSp>
        <p:nvCxnSpPr>
          <p:cNvPr id="10" name="Straight Arrow Connector 9"/>
          <p:cNvCxnSpPr>
            <a:stCxn id="7" idx="3"/>
            <a:endCxn id="8" idx="1"/>
          </p:cNvCxnSpPr>
          <p:nvPr/>
        </p:nvCxnSpPr>
        <p:spPr>
          <a:xfrm flipV="1">
            <a:off x="9037980" y="3033424"/>
            <a:ext cx="344559" cy="689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9037979" y="3722538"/>
            <a:ext cx="344560" cy="7023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09429" y="1272209"/>
            <a:ext cx="3101009" cy="5746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nhóm</a:t>
            </a:r>
          </a:p>
        </p:txBody>
      </p:sp>
      <p:sp>
        <p:nvSpPr>
          <p:cNvPr id="12" name="Rectangle 11"/>
          <p:cNvSpPr/>
          <p:nvPr/>
        </p:nvSpPr>
        <p:spPr>
          <a:xfrm>
            <a:off x="5903838" y="1272209"/>
            <a:ext cx="5970110" cy="5340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Lợi ích của công cụ tìm kiếm, thay thế:</a:t>
            </a: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a:p>
            <a:pPr algn="ctr">
              <a:lnSpc>
                <a:spcPct val="150000"/>
              </a:lnSpc>
            </a:pPr>
            <a:endParaRPr lang="en-US" sz="2400">
              <a:solidFill>
                <a:srgbClr val="002060"/>
              </a:solidFill>
            </a:endParaRPr>
          </a:p>
        </p:txBody>
      </p:sp>
      <p:sp>
        <p:nvSpPr>
          <p:cNvPr id="15" name="Rectangle 14"/>
          <p:cNvSpPr/>
          <p:nvPr/>
        </p:nvSpPr>
        <p:spPr>
          <a:xfrm>
            <a:off x="5989980" y="2090172"/>
            <a:ext cx="6096000" cy="1754326"/>
          </a:xfrm>
          <a:prstGeom prst="rect">
            <a:avLst/>
          </a:prstGeom>
        </p:spPr>
        <p:txBody>
          <a:bodyPr>
            <a:spAutoFit/>
          </a:bodyPr>
          <a:lstStyle/>
          <a:p>
            <a:pPr>
              <a:lnSpc>
                <a:spcPct val="150000"/>
              </a:lnSpc>
            </a:pPr>
            <a:r>
              <a:rPr lang="en-US" sz="2400">
                <a:solidFill>
                  <a:srgbClr val="002060"/>
                </a:solidFill>
              </a:rPr>
              <a:t>1. Công cụ Tìm kiếm giúp nhanh chóng định vị được một cụm từ cho trước ở những vị trí nào trong văn bản.</a:t>
            </a:r>
          </a:p>
        </p:txBody>
      </p:sp>
      <p:sp>
        <p:nvSpPr>
          <p:cNvPr id="16" name="Rectangle 15"/>
          <p:cNvSpPr/>
          <p:nvPr/>
        </p:nvSpPr>
        <p:spPr>
          <a:xfrm>
            <a:off x="5989979" y="3947824"/>
            <a:ext cx="5883969" cy="2308324"/>
          </a:xfrm>
          <a:prstGeom prst="rect">
            <a:avLst/>
          </a:prstGeom>
        </p:spPr>
        <p:txBody>
          <a:bodyPr wrap="square">
            <a:spAutoFit/>
          </a:bodyPr>
          <a:lstStyle/>
          <a:p>
            <a:pPr>
              <a:lnSpc>
                <a:spcPct val="150000"/>
              </a:lnSpc>
            </a:pPr>
            <a:r>
              <a:rPr lang="en-US" sz="2400">
                <a:solidFill>
                  <a:srgbClr val="002060"/>
                </a:solidFill>
              </a:rPr>
              <a:t>2. Công cụ Thay thế giúp nhanh chóng và chỉnh sửa một cụm từ bất kì trong văn bản, đặc biệt là khi cụm từ đó xuất hiện nhiều lần trong văn bản dài.</a:t>
            </a:r>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8" grpId="0" animBg="1"/>
      <p:bldP spid="23" grpId="0" animBg="1"/>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6308137" cy="584775"/>
          </a:xfrm>
          <a:prstGeom prst="rect">
            <a:avLst/>
          </a:prstGeom>
        </p:spPr>
        <p:txBody>
          <a:bodyPr wrap="none">
            <a:spAutoFit/>
          </a:bodyPr>
          <a:lstStyle/>
          <a:p>
            <a:r>
              <a:rPr lang="en-US" sz="3200" b="1">
                <a:solidFill>
                  <a:srgbClr val="002060"/>
                </a:solidFill>
              </a:rPr>
              <a:t>1. Công cụ tìm kiếm và thay thế</a:t>
            </a:r>
            <a:endParaRPr lang="en-US" sz="3200">
              <a:solidFill>
                <a:srgbClr val="002060"/>
              </a:solidFill>
            </a:endParaRPr>
          </a:p>
        </p:txBody>
      </p:sp>
      <p:sp>
        <p:nvSpPr>
          <p:cNvPr id="8" name="Rectangle 7"/>
          <p:cNvSpPr/>
          <p:nvPr/>
        </p:nvSpPr>
        <p:spPr>
          <a:xfrm>
            <a:off x="459809" y="967409"/>
            <a:ext cx="11281618" cy="742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u="sng">
                <a:solidFill>
                  <a:srgbClr val="002060"/>
                </a:solidFill>
              </a:rPr>
              <a:t>Lệnh thực hiện</a:t>
            </a:r>
            <a:r>
              <a:rPr lang="nl-NL" sz="2200">
                <a:solidFill>
                  <a:srgbClr val="002060"/>
                </a:solidFill>
              </a:rPr>
              <a:t>: Ở dải lệnh </a:t>
            </a:r>
            <a:r>
              <a:rPr lang="nl-NL" sz="2200">
                <a:solidFill>
                  <a:srgbClr val="FF0000"/>
                </a:solidFill>
              </a:rPr>
              <a:t>Home</a:t>
            </a:r>
            <a:r>
              <a:rPr lang="nl-NL" sz="2200">
                <a:solidFill>
                  <a:srgbClr val="002060"/>
                </a:solidFill>
              </a:rPr>
              <a:t>, nhóm </a:t>
            </a:r>
            <a:r>
              <a:rPr lang="nl-NL" sz="2200">
                <a:solidFill>
                  <a:srgbClr val="FF0000"/>
                </a:solidFill>
              </a:rPr>
              <a:t>Editing</a:t>
            </a:r>
            <a:r>
              <a:rPr lang="nl-NL" sz="2200">
                <a:solidFill>
                  <a:srgbClr val="002060"/>
                </a:solidFill>
              </a:rPr>
              <a:t>, sử dụng hai lệnh </a:t>
            </a:r>
            <a:r>
              <a:rPr lang="nl-NL" sz="2200">
                <a:solidFill>
                  <a:srgbClr val="FF0000"/>
                </a:solidFill>
              </a:rPr>
              <a:t>Find</a:t>
            </a:r>
            <a:r>
              <a:rPr lang="nl-NL" sz="2200">
                <a:solidFill>
                  <a:srgbClr val="002060"/>
                </a:solidFill>
              </a:rPr>
              <a:t> và </a:t>
            </a:r>
            <a:r>
              <a:rPr lang="nl-NL" sz="2200">
                <a:solidFill>
                  <a:srgbClr val="FF0000"/>
                </a:solidFill>
              </a:rPr>
              <a:t>Replace</a:t>
            </a:r>
            <a:endParaRPr lang="en-US" sz="220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08" y="2055269"/>
            <a:ext cx="4282041" cy="2724935"/>
          </a:xfrm>
          <a:prstGeom prst="rect">
            <a:avLst/>
          </a:prstGeom>
        </p:spPr>
      </p:pic>
      <p:sp>
        <p:nvSpPr>
          <p:cNvPr id="10" name="Oval 9"/>
          <p:cNvSpPr/>
          <p:nvPr/>
        </p:nvSpPr>
        <p:spPr>
          <a:xfrm>
            <a:off x="2001078" y="4280452"/>
            <a:ext cx="1454492" cy="499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313043" y="3246782"/>
            <a:ext cx="19215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39547" y="3730487"/>
            <a:ext cx="1921566" cy="4439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14121" y="2908852"/>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Lệnh tìm kiếm</a:t>
            </a:r>
          </a:p>
        </p:txBody>
      </p:sp>
      <p:sp>
        <p:nvSpPr>
          <p:cNvPr id="21" name="Rounded Rectangle 20"/>
          <p:cNvSpPr/>
          <p:nvPr/>
        </p:nvSpPr>
        <p:spPr>
          <a:xfrm>
            <a:off x="5314121" y="3854468"/>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Lệnh thay thế</a:t>
            </a: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132522" y="92765"/>
            <a:ext cx="8700167" cy="739754"/>
          </a:xfrm>
          <a:prstGeom prst="rect">
            <a:avLst/>
          </a:prstGeom>
        </p:spPr>
        <p:txBody>
          <a:bodyPr wrap="square">
            <a:spAutoFit/>
          </a:bodyPr>
          <a:lstStyle/>
          <a:p>
            <a:pPr>
              <a:lnSpc>
                <a:spcPct val="150000"/>
              </a:lnSpc>
            </a:pPr>
            <a:r>
              <a:rPr lang="en-US" sz="3200" b="1">
                <a:solidFill>
                  <a:srgbClr val="002060"/>
                </a:solidFill>
              </a:rPr>
              <a:t>2. Tìm hiểu cách sử dụng công cụ tìm kiếm</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1" y="819725"/>
            <a:ext cx="3288128" cy="2092445"/>
          </a:xfrm>
          <a:prstGeom prst="rect">
            <a:avLst/>
          </a:prstGeom>
        </p:spPr>
      </p:pic>
      <p:sp>
        <p:nvSpPr>
          <p:cNvPr id="5" name="Rectangle 4"/>
          <p:cNvSpPr/>
          <p:nvPr/>
        </p:nvSpPr>
        <p:spPr>
          <a:xfrm>
            <a:off x="4229663" y="1269759"/>
            <a:ext cx="7816563" cy="461665"/>
          </a:xfrm>
          <a:prstGeom prst="rect">
            <a:avLst/>
          </a:prstGeom>
        </p:spPr>
        <p:txBody>
          <a:bodyPr wrap="none">
            <a:spAutoFit/>
          </a:bodyPr>
          <a:lstStyle/>
          <a:p>
            <a:r>
              <a:rPr lang="en-US" sz="2400" b="1" u="sng">
                <a:solidFill>
                  <a:srgbClr val="002060"/>
                </a:solidFill>
              </a:rPr>
              <a:t>Bước 1</a:t>
            </a:r>
            <a:r>
              <a:rPr lang="en-US" sz="2400">
                <a:solidFill>
                  <a:srgbClr val="002060"/>
                </a:solidFill>
              </a:rPr>
              <a:t>: Nháy chuột vào lệnh Find trong dải lệnh Home.</a:t>
            </a:r>
          </a:p>
        </p:txBody>
      </p:sp>
      <p:sp>
        <p:nvSpPr>
          <p:cNvPr id="6" name="Oval 5"/>
          <p:cNvSpPr/>
          <p:nvPr/>
        </p:nvSpPr>
        <p:spPr>
          <a:xfrm>
            <a:off x="1930953" y="1269761"/>
            <a:ext cx="1024282" cy="691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5" y="819725"/>
            <a:ext cx="3657599" cy="5582226"/>
          </a:xfrm>
          <a:prstGeom prst="rect">
            <a:avLst/>
          </a:prstGeom>
        </p:spPr>
      </p:pic>
      <p:sp>
        <p:nvSpPr>
          <p:cNvPr id="7" name="Rectangle 6"/>
          <p:cNvSpPr/>
          <p:nvPr/>
        </p:nvSpPr>
        <p:spPr>
          <a:xfrm>
            <a:off x="4229663" y="1961323"/>
            <a:ext cx="8295862" cy="1200329"/>
          </a:xfrm>
          <a:prstGeom prst="rect">
            <a:avLst/>
          </a:prstGeom>
        </p:spPr>
        <p:txBody>
          <a:bodyPr wrap="square">
            <a:spAutoFit/>
          </a:bodyPr>
          <a:lstStyle/>
          <a:p>
            <a:pPr>
              <a:lnSpc>
                <a:spcPct val="150000"/>
              </a:lnSpc>
            </a:pPr>
            <a:r>
              <a:rPr lang="en-US" sz="2400" b="1" u="sng">
                <a:solidFill>
                  <a:srgbClr val="002060"/>
                </a:solidFill>
              </a:rPr>
              <a:t>Bước 2</a:t>
            </a:r>
            <a:r>
              <a:rPr lang="en-US" sz="2400">
                <a:solidFill>
                  <a:srgbClr val="002060"/>
                </a:solidFill>
              </a:rPr>
              <a:t>: Trong ô Search Document của vùng Navigation nhập cụm từ cần tìm kiếm.</a:t>
            </a:r>
          </a:p>
        </p:txBody>
      </p:sp>
      <p:sp>
        <p:nvSpPr>
          <p:cNvPr id="10" name="Oval 9"/>
          <p:cNvSpPr/>
          <p:nvPr/>
        </p:nvSpPr>
        <p:spPr>
          <a:xfrm>
            <a:off x="424070" y="819725"/>
            <a:ext cx="1246279" cy="34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272209" y="992958"/>
            <a:ext cx="1325217" cy="276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3096" y="3286539"/>
            <a:ext cx="3008243" cy="1020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29663" y="3152795"/>
            <a:ext cx="7606748" cy="2308324"/>
          </a:xfrm>
          <a:prstGeom prst="rect">
            <a:avLst/>
          </a:prstGeom>
        </p:spPr>
        <p:txBody>
          <a:bodyPr wrap="square">
            <a:spAutoFit/>
          </a:bodyPr>
          <a:lstStyle/>
          <a:p>
            <a:pPr>
              <a:lnSpc>
                <a:spcPct val="150000"/>
              </a:lnSpc>
            </a:pPr>
            <a:r>
              <a:rPr lang="en-US" sz="2400" b="1" u="sng">
                <a:solidFill>
                  <a:srgbClr val="002060"/>
                </a:solidFill>
              </a:rPr>
              <a:t>Bước 3</a:t>
            </a:r>
            <a:r>
              <a:rPr lang="en-US" sz="2400">
                <a:solidFill>
                  <a:srgbClr val="002060"/>
                </a:solidFill>
              </a:rPr>
              <a:t>: Xem kết quả tìm thấy trong vùng Navigation. Số kết quả tìm thấy  và danh sách các cụm từ tìm thấy. Nhấn chọn một cụm từ trong danh sách này để định vị con trỏ đến cụm từ có trong văn bản.</a:t>
            </a:r>
          </a:p>
        </p:txBody>
      </p:sp>
      <p:sp>
        <p:nvSpPr>
          <p:cNvPr id="16" name="TextBox 15"/>
          <p:cNvSpPr txBox="1"/>
          <p:nvPr/>
        </p:nvSpPr>
        <p:spPr>
          <a:xfrm>
            <a:off x="4229663" y="5560367"/>
            <a:ext cx="6785832" cy="461665"/>
          </a:xfrm>
          <a:prstGeom prst="rect">
            <a:avLst/>
          </a:prstGeom>
          <a:noFill/>
        </p:spPr>
        <p:txBody>
          <a:bodyPr wrap="none" rtlCol="0">
            <a:spAutoFit/>
          </a:bodyPr>
          <a:lstStyle/>
          <a:p>
            <a:r>
              <a:rPr lang="en-US" sz="2400">
                <a:solidFill>
                  <a:srgbClr val="002060"/>
                </a:solidFill>
              </a:rPr>
              <a:t>* Muốn kết thúc thao tác tìm kiếm nhấn vào nút  </a:t>
            </a:r>
          </a:p>
        </p:txBody>
      </p:sp>
      <p:sp>
        <p:nvSpPr>
          <p:cNvPr id="18" name="Oval 17"/>
          <p:cNvSpPr/>
          <p:nvPr/>
        </p:nvSpPr>
        <p:spPr>
          <a:xfrm>
            <a:off x="3591339" y="819725"/>
            <a:ext cx="490330" cy="450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553" y="5487622"/>
            <a:ext cx="471884" cy="48815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 grpId="0"/>
      <p:bldP spid="6" grpId="0" animBg="1"/>
      <p:bldP spid="7" grpId="0"/>
      <p:bldP spid="10" grpId="0" animBg="1"/>
      <p:bldP spid="13" grpId="0" animBg="1"/>
      <p:bldP spid="15" grpId="0"/>
      <p:bldP spid="16"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0"/>
          </p:nvPr>
        </p:nvSpPr>
        <p:spPr>
          <a:xfrm>
            <a:off x="132522" y="47144"/>
            <a:ext cx="8700167" cy="830997"/>
          </a:xfrm>
          <a:prstGeom prst="rect">
            <a:avLst/>
          </a:prstGeom>
        </p:spPr>
        <p:txBody>
          <a:bodyPr wrap="square">
            <a:spAutoFit/>
          </a:bodyPr>
          <a:lstStyle/>
          <a:p>
            <a:pPr>
              <a:lnSpc>
                <a:spcPct val="150000"/>
              </a:lnSpc>
            </a:pPr>
            <a:r>
              <a:rPr lang="en-US" sz="3200" b="1">
                <a:solidFill>
                  <a:srgbClr val="002060"/>
                </a:solidFill>
              </a:rPr>
              <a:t>2. Tìm hiểu cách sử dụng công cụ tìm kiếm</a:t>
            </a:r>
            <a:endParaRPr lang="en-US" sz="3200">
              <a:solidFill>
                <a:srgbClr val="002060"/>
              </a:solidFill>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959" y="1160573"/>
            <a:ext cx="2139685" cy="20460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0" y="670229"/>
            <a:ext cx="9412087" cy="2534004"/>
          </a:xfrm>
          <a:prstGeom prst="rect">
            <a:avLst/>
          </a:prstGeom>
        </p:spPr>
      </p:pic>
      <p:sp>
        <p:nvSpPr>
          <p:cNvPr id="6" name="Rounded Rectangle 5"/>
          <p:cNvSpPr/>
          <p:nvPr/>
        </p:nvSpPr>
        <p:spPr>
          <a:xfrm>
            <a:off x="1033670" y="3578087"/>
            <a:ext cx="8534400" cy="2491409"/>
          </a:xfrm>
          <a:prstGeom prst="roundRect">
            <a:avLst/>
          </a:prstGeom>
          <a:noFill/>
          <a:ln w="28575">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7271" y="3663219"/>
            <a:ext cx="8039380" cy="1200329"/>
          </a:xfrm>
          <a:prstGeom prst="rect">
            <a:avLst/>
          </a:prstGeom>
          <a:noFill/>
        </p:spPr>
        <p:txBody>
          <a:bodyPr wrap="none" rtlCol="0">
            <a:spAutoFit/>
          </a:bodyPr>
          <a:lstStyle/>
          <a:p>
            <a:pPr>
              <a:lnSpc>
                <a:spcPct val="150000"/>
              </a:lnSpc>
            </a:pPr>
            <a:r>
              <a:rPr lang="en-US" sz="2400"/>
              <a:t>Hai nút điều hướng trong hộp thoại </a:t>
            </a:r>
            <a:r>
              <a:rPr lang="en-US" sz="2400" b="1"/>
              <a:t>Navigation</a:t>
            </a:r>
            <a:r>
              <a:rPr lang="en-US" sz="2400"/>
              <a:t> để định vị</a:t>
            </a:r>
          </a:p>
          <a:p>
            <a:pPr>
              <a:lnSpc>
                <a:spcPct val="150000"/>
              </a:lnSpc>
            </a:pPr>
            <a:r>
              <a:rPr lang="en-US" sz="2400"/>
              <a:t>con trỏ đến cụm từ tìm được trước đó và sau đó.</a:t>
            </a:r>
          </a:p>
        </p:txBody>
      </p:sp>
      <p:sp>
        <p:nvSpPr>
          <p:cNvPr id="13" name="Isosceles Triangle 12"/>
          <p:cNvSpPr/>
          <p:nvPr/>
        </p:nvSpPr>
        <p:spPr>
          <a:xfrm>
            <a:off x="1352801" y="4956313"/>
            <a:ext cx="303181" cy="29154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1352801" y="5512901"/>
            <a:ext cx="303181" cy="23853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79305" y="4916557"/>
            <a:ext cx="2390398" cy="461665"/>
          </a:xfrm>
          <a:prstGeom prst="rect">
            <a:avLst/>
          </a:prstGeom>
          <a:noFill/>
        </p:spPr>
        <p:txBody>
          <a:bodyPr wrap="none" rtlCol="0">
            <a:spAutoFit/>
          </a:bodyPr>
          <a:lstStyle/>
          <a:p>
            <a:r>
              <a:rPr lang="en-US" sz="2400">
                <a:solidFill>
                  <a:srgbClr val="002060"/>
                </a:solidFill>
              </a:rPr>
              <a:t>Định vị trước đó</a:t>
            </a:r>
          </a:p>
        </p:txBody>
      </p:sp>
      <p:sp>
        <p:nvSpPr>
          <p:cNvPr id="18" name="TextBox 17"/>
          <p:cNvSpPr txBox="1"/>
          <p:nvPr/>
        </p:nvSpPr>
        <p:spPr>
          <a:xfrm>
            <a:off x="1879305" y="5378222"/>
            <a:ext cx="2137124" cy="461665"/>
          </a:xfrm>
          <a:prstGeom prst="rect">
            <a:avLst/>
          </a:prstGeom>
          <a:noFill/>
        </p:spPr>
        <p:txBody>
          <a:bodyPr wrap="none" rtlCol="0">
            <a:spAutoFit/>
          </a:bodyPr>
          <a:lstStyle/>
          <a:p>
            <a:r>
              <a:rPr lang="en-US" sz="2400">
                <a:solidFill>
                  <a:srgbClr val="002060"/>
                </a:solidFill>
              </a:rPr>
              <a:t>Định vị sau đó</a:t>
            </a: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P spid="12" grpId="0"/>
      <p:bldP spid="13" grpId="0" animBg="1"/>
      <p:bldP spid="16" grpId="0" animBg="1"/>
      <p:bldP spid="1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288093"/>
            <a:ext cx="11573197" cy="535531"/>
          </a:xfrm>
          <a:prstGeom prst="rect">
            <a:avLst/>
          </a:prstGeom>
        </p:spPr>
        <p:txBody>
          <a:bodyPr wrap="square">
            <a:spAutoFit/>
          </a:bodyPr>
          <a:lstStyle/>
          <a:p>
            <a:pPr algn="l"/>
            <a:r>
              <a:rPr lang="en-US" sz="3200" b="1">
                <a:solidFill>
                  <a:srgbClr val="002060"/>
                </a:solidFill>
              </a:rPr>
              <a:t>3. Tìm hiểu cách sử dụng công cụ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533" y="967408"/>
            <a:ext cx="11822467" cy="461665"/>
          </a:xfrm>
          <a:prstGeom prst="rect">
            <a:avLst/>
          </a:prstGeom>
          <a:noFill/>
        </p:spPr>
        <p:txBody>
          <a:bodyPr wrap="none" rtlCol="0">
            <a:spAutoFit/>
          </a:bodyPr>
          <a:lstStyle/>
          <a:p>
            <a:pPr marL="342900" indent="-342900">
              <a:buFont typeface="Wingdings" pitchFamily="2" charset="2"/>
              <a:buChar char="Ø"/>
            </a:pPr>
            <a:r>
              <a:rPr lang="en-US" sz="2400">
                <a:solidFill>
                  <a:srgbClr val="002060"/>
                </a:solidFill>
              </a:rPr>
              <a:t>Công cụ thay thế giúp tìm kiếm cụm từ và giúp  thay thế nó bằng một cụm từ khác.</a:t>
            </a:r>
          </a:p>
        </p:txBody>
      </p:sp>
      <p:sp>
        <p:nvSpPr>
          <p:cNvPr id="9" name="TextBox 8"/>
          <p:cNvSpPr txBox="1"/>
          <p:nvPr/>
        </p:nvSpPr>
        <p:spPr>
          <a:xfrm>
            <a:off x="369533" y="1647000"/>
            <a:ext cx="3353803" cy="461665"/>
          </a:xfrm>
          <a:prstGeom prst="rect">
            <a:avLst/>
          </a:prstGeom>
          <a:noFill/>
        </p:spPr>
        <p:txBody>
          <a:bodyPr wrap="none" rtlCol="0">
            <a:spAutoFit/>
          </a:bodyPr>
          <a:lstStyle/>
          <a:p>
            <a:pPr marL="342900" indent="-342900">
              <a:buFont typeface="Wingdings" pitchFamily="2" charset="2"/>
              <a:buChar char="Ø"/>
            </a:pPr>
            <a:r>
              <a:rPr lang="en-US" sz="2400">
                <a:solidFill>
                  <a:srgbClr val="002060"/>
                </a:solidFill>
              </a:rPr>
              <a:t>Các bước thực hiện:</a:t>
            </a:r>
          </a:p>
        </p:txBody>
      </p:sp>
      <p:sp>
        <p:nvSpPr>
          <p:cNvPr id="4" name="Rectangle 3"/>
          <p:cNvSpPr/>
          <p:nvPr/>
        </p:nvSpPr>
        <p:spPr>
          <a:xfrm>
            <a:off x="470452" y="921241"/>
            <a:ext cx="10972799" cy="553998"/>
          </a:xfrm>
          <a:prstGeom prst="rect">
            <a:avLst/>
          </a:prstGeom>
        </p:spPr>
        <p:txBody>
          <a:bodyPr wrap="square">
            <a:spAutoFit/>
          </a:bodyPr>
          <a:lstStyle/>
          <a:p>
            <a:pPr marL="342900" indent="-342900">
              <a:lnSpc>
                <a:spcPct val="150000"/>
              </a:lnSpc>
              <a:buFont typeface="Wingdings" pitchFamily="2" charset="2"/>
              <a:buChar char="§"/>
            </a:pPr>
            <a:r>
              <a:rPr lang="en-US" sz="2000">
                <a:solidFill>
                  <a:srgbClr val="002060"/>
                </a:solidFill>
              </a:rPr>
              <a:t>Nháy chuột vào lệnh Replace                   . Hộp thoại Find and Replace sẽ xuất hiện.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434" y="2342288"/>
            <a:ext cx="7481879" cy="31316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61" y="865774"/>
            <a:ext cx="1234623" cy="553998"/>
          </a:xfrm>
          <a:prstGeom prst="rect">
            <a:avLst/>
          </a:prstGeom>
        </p:spPr>
      </p:pic>
      <p:sp>
        <p:nvSpPr>
          <p:cNvPr id="7" name="Rounded Rectangle 6"/>
          <p:cNvSpPr/>
          <p:nvPr/>
        </p:nvSpPr>
        <p:spPr>
          <a:xfrm>
            <a:off x="860294" y="1584894"/>
            <a:ext cx="4652610"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Nhập cụm từ cần tìm vào ô Find what</a:t>
            </a:r>
          </a:p>
        </p:txBody>
      </p:sp>
      <p:cxnSp>
        <p:nvCxnSpPr>
          <p:cNvPr id="10" name="Straight Arrow Connector 9"/>
          <p:cNvCxnSpPr>
            <a:stCxn id="7" idx="2"/>
          </p:cNvCxnSpPr>
          <p:nvPr/>
        </p:nvCxnSpPr>
        <p:spPr>
          <a:xfrm>
            <a:off x="3186599" y="2046699"/>
            <a:ext cx="272218" cy="122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787372" y="1584893"/>
            <a:ext cx="5861289"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Nhập cụm từ cần thay thế vào ô Replace with</a:t>
            </a:r>
          </a:p>
        </p:txBody>
      </p:sp>
      <p:cxnSp>
        <p:nvCxnSpPr>
          <p:cNvPr id="20" name="Straight Arrow Connector 19"/>
          <p:cNvCxnSpPr>
            <a:stCxn id="18" idx="2"/>
          </p:cNvCxnSpPr>
          <p:nvPr/>
        </p:nvCxnSpPr>
        <p:spPr>
          <a:xfrm flipH="1">
            <a:off x="3723336" y="2046698"/>
            <a:ext cx="4994681" cy="1992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651513" y="4611757"/>
            <a:ext cx="3538330" cy="728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1722177" y="5127829"/>
            <a:ext cx="372386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9533"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Thay thế cụm từ vừa tìm được</a:t>
            </a:r>
          </a:p>
        </p:txBody>
      </p:sp>
      <p:sp>
        <p:nvSpPr>
          <p:cNvPr id="26" name="Rounded Rectangle 25"/>
          <p:cNvSpPr/>
          <p:nvPr/>
        </p:nvSpPr>
        <p:spPr>
          <a:xfrm>
            <a:off x="3994001"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Thay thế tất cả các cụm từ vừa tìm được</a:t>
            </a:r>
          </a:p>
        </p:txBody>
      </p:sp>
      <p:sp>
        <p:nvSpPr>
          <p:cNvPr id="27" name="Rounded Rectangle 26"/>
          <p:cNvSpPr/>
          <p:nvPr/>
        </p:nvSpPr>
        <p:spPr>
          <a:xfrm>
            <a:off x="7651602"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Bỏ qua cụm từ vừa tìm được, tìm cụm từ tiếp theo</a:t>
            </a:r>
          </a:p>
        </p:txBody>
      </p:sp>
      <p:cxnSp>
        <p:nvCxnSpPr>
          <p:cNvPr id="28" name="Straight Arrow Connector 27"/>
          <p:cNvCxnSpPr>
            <a:endCxn id="26" idx="0"/>
          </p:cNvCxnSpPr>
          <p:nvPr/>
        </p:nvCxnSpPr>
        <p:spPr>
          <a:xfrm flipH="1">
            <a:off x="5670903" y="5127829"/>
            <a:ext cx="84254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7" idx="0"/>
          </p:cNvCxnSpPr>
          <p:nvPr/>
        </p:nvCxnSpPr>
        <p:spPr>
          <a:xfrm>
            <a:off x="7651603" y="5160578"/>
            <a:ext cx="1676901" cy="6836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barn(inVertical)">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2" grpId="0"/>
      <p:bldP spid="2" grpId="1"/>
      <p:bldP spid="9" grpId="0"/>
      <p:bldP spid="9" grpId="1"/>
      <p:bldP spid="4" grpId="0"/>
      <p:bldP spid="7" grpId="0" animBg="1"/>
      <p:bldP spid="18" grpId="0" animBg="1"/>
      <p:bldP spid="14" grpId="0" animBg="1"/>
      <p:bldP spid="16" grpId="0" animBg="1"/>
      <p:bldP spid="26" grpId="0" animBg="1"/>
      <p:bldP spid="27" grpId="0" animBg="1"/>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1182</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149</cp:revision>
  <dcterms:created xsi:type="dcterms:W3CDTF">2019-01-14T06:35:35Z</dcterms:created>
  <dcterms:modified xsi:type="dcterms:W3CDTF">2025-05-10T11:29:17Z</dcterms:modified>
</cp:coreProperties>
</file>