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 id="2147483658" r:id="rId3"/>
  </p:sldMasterIdLst>
  <p:notesMasterIdLst>
    <p:notesMasterId r:id="rId27"/>
  </p:notesMasterIdLst>
  <p:handoutMasterIdLst>
    <p:handoutMasterId r:id="rId28"/>
  </p:handoutMasterIdLst>
  <p:sldIdLst>
    <p:sldId id="256" r:id="rId4"/>
    <p:sldId id="258" r:id="rId5"/>
    <p:sldId id="257" r:id="rId6"/>
    <p:sldId id="259" r:id="rId7"/>
    <p:sldId id="295" r:id="rId8"/>
    <p:sldId id="260" r:id="rId9"/>
    <p:sldId id="262" r:id="rId10"/>
    <p:sldId id="261" r:id="rId11"/>
    <p:sldId id="277" r:id="rId12"/>
    <p:sldId id="265" r:id="rId13"/>
    <p:sldId id="289" r:id="rId14"/>
    <p:sldId id="274" r:id="rId15"/>
    <p:sldId id="267" r:id="rId16"/>
    <p:sldId id="284" r:id="rId17"/>
    <p:sldId id="264" r:id="rId18"/>
    <p:sldId id="286" r:id="rId19"/>
    <p:sldId id="271" r:id="rId20"/>
    <p:sldId id="296" r:id="rId21"/>
    <p:sldId id="297" r:id="rId22"/>
    <p:sldId id="298" r:id="rId23"/>
    <p:sldId id="299" r:id="rId24"/>
    <p:sldId id="300" r:id="rId25"/>
    <p:sldId id="301" r:id="rId2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26D9A"/>
    <a:srgbClr val="76B1D1"/>
    <a:srgbClr val="F3C04A"/>
    <a:srgbClr val="A0C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7" d="100"/>
          <a:sy n="107" d="100"/>
        </p:scale>
        <p:origin x="754" y="62"/>
      </p:cViewPr>
      <p:guideLst>
        <p:guide orient="horz" pos="1801"/>
        <p:guide pos="2880"/>
      </p:guideLst>
    </p:cSldViewPr>
  </p:slideViewPr>
  <p:notesTextViewPr>
    <p:cViewPr>
      <p:scale>
        <a:sx n="1" d="1"/>
        <a:sy n="1" d="1"/>
      </p:scale>
      <p:origin x="0" y="0"/>
    </p:cViewPr>
  </p:notesTextViewPr>
  <p:notesViewPr>
    <p:cSldViewPr showGuides="1">
      <p:cViewPr varScale="1">
        <p:scale>
          <a:sx n="83" d="100"/>
          <a:sy n="83" d="100"/>
        </p:scale>
        <p:origin x="585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387649-87BE-48A6-AB38-3A28AD0FAB86}" type="datetimeFigureOut">
              <a:rPr lang="ko-KR" altLang="en-US" smtClean="0"/>
              <a:t>2025-05-10</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DE6650-FA3D-4205-A4D4-AA0375A1773D}" type="slidenum">
              <a:rPr lang="ko-KR" altLang="en-US" smtClean="0"/>
              <a:t>‹#›</a:t>
            </a:fld>
            <a:endParaRPr lang="ko-KR" altLang="en-US"/>
          </a:p>
        </p:txBody>
      </p:sp>
    </p:spTree>
    <p:extLst>
      <p:ext uri="{BB962C8B-B14F-4D97-AF65-F5344CB8AC3E}">
        <p14:creationId xmlns:p14="http://schemas.microsoft.com/office/powerpoint/2010/main" val="2929115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04DDF7-921D-4AC8-B946-4DD615DDC886}" type="datetimeFigureOut">
              <a:rPr lang="ko-KR" altLang="en-US" smtClean="0"/>
              <a:t>2025-05-10</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42B24-5628-4EE2-A5C0-B4E095A44801}" type="slidenum">
              <a:rPr lang="ko-KR" altLang="en-US" smtClean="0"/>
              <a:t>‹#›</a:t>
            </a:fld>
            <a:endParaRPr lang="ko-KR" altLang="en-US"/>
          </a:p>
        </p:txBody>
      </p:sp>
    </p:spTree>
    <p:extLst>
      <p:ext uri="{BB962C8B-B14F-4D97-AF65-F5344CB8AC3E}">
        <p14:creationId xmlns:p14="http://schemas.microsoft.com/office/powerpoint/2010/main" val="212544470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0042B24-5628-4EE2-A5C0-B4E095A44801}" type="slidenum">
              <a:rPr lang="ko-KR" altLang="en-US" smtClean="0"/>
              <a:t>3</a:t>
            </a:fld>
            <a:endParaRPr lang="ko-KR" altLang="en-US"/>
          </a:p>
        </p:txBody>
      </p:sp>
    </p:spTree>
    <p:extLst>
      <p:ext uri="{BB962C8B-B14F-4D97-AF65-F5344CB8AC3E}">
        <p14:creationId xmlns:p14="http://schemas.microsoft.com/office/powerpoint/2010/main" val="302182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0042B24-5628-4EE2-A5C0-B4E095A44801}" type="slidenum">
              <a:rPr lang="ko-KR" altLang="en-US" smtClean="0"/>
              <a:t>6</a:t>
            </a:fld>
            <a:endParaRPr lang="ko-KR" altLang="en-US"/>
          </a:p>
        </p:txBody>
      </p:sp>
    </p:spTree>
    <p:extLst>
      <p:ext uri="{BB962C8B-B14F-4D97-AF65-F5344CB8AC3E}">
        <p14:creationId xmlns:p14="http://schemas.microsoft.com/office/powerpoint/2010/main" val="3976661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E:\002-KIMS BUSINESS\007-bizdesign.tv\000-PPT FOR KMONG\PSD\13-05-14\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83637" y="646773"/>
            <a:ext cx="3420164" cy="2989145"/>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920519" y="744654"/>
            <a:ext cx="3146400" cy="1944000"/>
          </a:xfrm>
          <a:prstGeom prst="rect">
            <a:avLst/>
          </a:prstGeom>
          <a:solidFill>
            <a:schemeClr val="bg1">
              <a:lumMod val="95000"/>
            </a:schemeClr>
          </a:solidFill>
        </p:spPr>
        <p:txBody>
          <a:bodyPr anchor="ctr"/>
          <a:lstStyle>
            <a:lvl1pPr marL="0" indent="0" algn="ctr">
              <a:buNone/>
              <a:defRPr sz="2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7" name="Text Placeholder 9">
            <a:extLst>
              <a:ext uri="{FF2B5EF4-FFF2-40B4-BE49-F238E27FC236}">
                <a16:creationId xmlns:a16="http://schemas.microsoft.com/office/drawing/2014/main" id="{120A1E39-4EAE-4670-B341-E87651138888}"/>
              </a:ext>
            </a:extLst>
          </p:cNvPr>
          <p:cNvSpPr>
            <a:spLocks noGrp="1"/>
          </p:cNvSpPr>
          <p:nvPr>
            <p:ph type="body" sz="quarter" idx="11" hasCustomPrompt="1"/>
          </p:nvPr>
        </p:nvSpPr>
        <p:spPr>
          <a:xfrm>
            <a:off x="0" y="4203515"/>
            <a:ext cx="9143999" cy="207553"/>
          </a:xfrm>
          <a:prstGeom prst="rect">
            <a:avLst/>
          </a:prstGeom>
        </p:spPr>
        <p:txBody>
          <a:bodyPr lIns="108000" anchor="ctr"/>
          <a:lstStyle>
            <a:lvl1pPr marL="0" indent="0" algn="ctr">
              <a:buNone/>
              <a:defRPr sz="1200" b="1" baseline="0">
                <a:solidFill>
                  <a:schemeClr val="tx1"/>
                </a:solidFill>
                <a:effectLst/>
                <a:latin typeface="+mn-lt"/>
                <a:cs typeface="Arial" pitchFamily="34" charset="0"/>
              </a:defRPr>
            </a:lvl1pPr>
          </a:lstStyle>
          <a:p>
            <a:pPr lvl="0"/>
            <a:r>
              <a:rPr lang="en-US" altLang="ko-KR" dirty="0"/>
              <a:t>INSTERT THE TITLE OF YOUR PRESENTATION HERE</a:t>
            </a:r>
            <a:endParaRPr lang="ko-KR" altLang="en-US" dirty="0"/>
          </a:p>
        </p:txBody>
      </p:sp>
      <p:sp>
        <p:nvSpPr>
          <p:cNvPr id="8" name="제목 1">
            <a:extLst>
              <a:ext uri="{FF2B5EF4-FFF2-40B4-BE49-F238E27FC236}">
                <a16:creationId xmlns:a16="http://schemas.microsoft.com/office/drawing/2014/main" id="{3DAC9DBF-2FD4-4775-8F53-02C2F29CA84A}"/>
              </a:ext>
            </a:extLst>
          </p:cNvPr>
          <p:cNvSpPr>
            <a:spLocks noGrp="1"/>
          </p:cNvSpPr>
          <p:nvPr>
            <p:ph type="title" hasCustomPrompt="1"/>
          </p:nvPr>
        </p:nvSpPr>
        <p:spPr>
          <a:xfrm>
            <a:off x="0" y="3651870"/>
            <a:ext cx="9143998" cy="540000"/>
          </a:xfrm>
          <a:prstGeom prst="rect">
            <a:avLst/>
          </a:prstGeom>
        </p:spPr>
        <p:txBody>
          <a:bodyPr anchor="ctr">
            <a:noAutofit/>
          </a:bodyPr>
          <a:lstStyle>
            <a:lvl1pPr algn="ctr">
              <a:defRPr sz="3600" b="1" baseline="0">
                <a:solidFill>
                  <a:schemeClr val="tx1">
                    <a:lumMod val="75000"/>
                    <a:lumOff val="25000"/>
                  </a:schemeClr>
                </a:solidFill>
                <a:effectLst/>
                <a:latin typeface="+mj-lt"/>
                <a:cs typeface="Arial" pitchFamily="34" charset="0"/>
              </a:defRPr>
            </a:lvl1pPr>
          </a:lstStyle>
          <a:p>
            <a:r>
              <a:rPr lang="en-US" altLang="ko-KR" dirty="0"/>
              <a:t>FREE PPT TEMPLATES</a:t>
            </a:r>
            <a:endParaRPr lang="ko-KR" altLang="en-US" dirty="0"/>
          </a:p>
        </p:txBody>
      </p:sp>
    </p:spTree>
    <p:extLst>
      <p:ext uri="{BB962C8B-B14F-4D97-AF65-F5344CB8AC3E}">
        <p14:creationId xmlns:p14="http://schemas.microsoft.com/office/powerpoint/2010/main" val="107020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41399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7" name="Picture Placeholder 2"/>
          <p:cNvSpPr>
            <a:spLocks noGrp="1"/>
          </p:cNvSpPr>
          <p:nvPr>
            <p:ph type="pic" idx="10" hasCustomPrompt="1"/>
          </p:nvPr>
        </p:nvSpPr>
        <p:spPr>
          <a:xfrm>
            <a:off x="23397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Picture Placeholder 2"/>
          <p:cNvSpPr>
            <a:spLocks noGrp="1"/>
          </p:cNvSpPr>
          <p:nvPr>
            <p:ph type="pic" idx="11" hasCustomPrompt="1"/>
          </p:nvPr>
        </p:nvSpPr>
        <p:spPr>
          <a:xfrm>
            <a:off x="5395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39599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539552" y="539550"/>
            <a:ext cx="3528392" cy="40680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460432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1" y="0"/>
            <a:ext cx="9138113" cy="2571750"/>
          </a:xfrm>
          <a:prstGeom prst="rect">
            <a:avLst/>
          </a:prstGeom>
          <a:solidFill>
            <a:schemeClr val="bg1">
              <a:lumMod val="7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4977152" y="1491630"/>
            <a:ext cx="1390030" cy="198443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6889704" y="1491630"/>
            <a:ext cx="1390030" cy="198443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426582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9144000" cy="278777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903995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9144000" cy="5143500"/>
          </a:xfrm>
          <a:prstGeom prst="rect">
            <a:avLst/>
          </a:prstGeom>
          <a:solidFill>
            <a:schemeClr val="bg1">
              <a:lumMod val="75000"/>
            </a:schemeClr>
          </a:solidFill>
        </p:spPr>
        <p:txBody>
          <a:bodyPr lIns="1260000" anchor="ctr"/>
          <a:lstStyle>
            <a:lvl1pPr marL="0" indent="0" algn="l">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685398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546042" y="1171934"/>
            <a:ext cx="1944000" cy="10436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8" name="Picture Placeholder 2"/>
          <p:cNvSpPr>
            <a:spLocks noGrp="1"/>
          </p:cNvSpPr>
          <p:nvPr>
            <p:ph type="pic" idx="10" hasCustomPrompt="1"/>
          </p:nvPr>
        </p:nvSpPr>
        <p:spPr>
          <a:xfrm>
            <a:off x="546042" y="2862166"/>
            <a:ext cx="1944000" cy="12241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Rectangle 8"/>
          <p:cNvSpPr/>
          <p:nvPr userDrawn="1"/>
        </p:nvSpPr>
        <p:spPr>
          <a:xfrm>
            <a:off x="546042" y="2217207"/>
            <a:ext cx="1944000" cy="5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0" name="Rectangle 9"/>
          <p:cNvSpPr/>
          <p:nvPr userDrawn="1"/>
        </p:nvSpPr>
        <p:spPr>
          <a:xfrm>
            <a:off x="546042" y="4085904"/>
            <a:ext cx="1944000" cy="5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1" name="Picture Placeholder 2"/>
          <p:cNvSpPr>
            <a:spLocks noGrp="1"/>
          </p:cNvSpPr>
          <p:nvPr>
            <p:ph type="pic" idx="11" hasCustomPrompt="1"/>
          </p:nvPr>
        </p:nvSpPr>
        <p:spPr>
          <a:xfrm>
            <a:off x="2583307" y="1171934"/>
            <a:ext cx="1944000" cy="10436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2" hasCustomPrompt="1"/>
          </p:nvPr>
        </p:nvSpPr>
        <p:spPr>
          <a:xfrm>
            <a:off x="2582971" y="2862166"/>
            <a:ext cx="1944000" cy="12241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Rectangle 12"/>
          <p:cNvSpPr/>
          <p:nvPr userDrawn="1"/>
        </p:nvSpPr>
        <p:spPr>
          <a:xfrm>
            <a:off x="2582971" y="2217207"/>
            <a:ext cx="1944000" cy="5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4" name="Rectangle 13"/>
          <p:cNvSpPr/>
          <p:nvPr userDrawn="1"/>
        </p:nvSpPr>
        <p:spPr>
          <a:xfrm>
            <a:off x="2582635" y="4085904"/>
            <a:ext cx="1944000" cy="530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5" name="Picture Placeholder 2"/>
          <p:cNvSpPr>
            <a:spLocks noGrp="1"/>
          </p:cNvSpPr>
          <p:nvPr>
            <p:ph type="pic" idx="13" hasCustomPrompt="1"/>
          </p:nvPr>
        </p:nvSpPr>
        <p:spPr>
          <a:xfrm>
            <a:off x="4619900" y="1171934"/>
            <a:ext cx="1944000" cy="10436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6" name="Picture Placeholder 2"/>
          <p:cNvSpPr>
            <a:spLocks noGrp="1"/>
          </p:cNvSpPr>
          <p:nvPr>
            <p:ph type="pic" idx="14" hasCustomPrompt="1"/>
          </p:nvPr>
        </p:nvSpPr>
        <p:spPr>
          <a:xfrm>
            <a:off x="4619564" y="2862166"/>
            <a:ext cx="1944000" cy="12241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Rectangle 16"/>
          <p:cNvSpPr/>
          <p:nvPr userDrawn="1"/>
        </p:nvSpPr>
        <p:spPr>
          <a:xfrm>
            <a:off x="4619564" y="2217207"/>
            <a:ext cx="1944000" cy="530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8" name="Rectangle 17"/>
          <p:cNvSpPr/>
          <p:nvPr userDrawn="1"/>
        </p:nvSpPr>
        <p:spPr>
          <a:xfrm>
            <a:off x="4619228" y="4085904"/>
            <a:ext cx="1944000" cy="5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19" name="Picture Placeholder 2"/>
          <p:cNvSpPr>
            <a:spLocks noGrp="1"/>
          </p:cNvSpPr>
          <p:nvPr>
            <p:ph type="pic" idx="15" hasCustomPrompt="1"/>
          </p:nvPr>
        </p:nvSpPr>
        <p:spPr>
          <a:xfrm>
            <a:off x="6656494" y="1171934"/>
            <a:ext cx="1944000" cy="10436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0" name="Picture Placeholder 2"/>
          <p:cNvSpPr>
            <a:spLocks noGrp="1"/>
          </p:cNvSpPr>
          <p:nvPr>
            <p:ph type="pic" idx="16" hasCustomPrompt="1"/>
          </p:nvPr>
        </p:nvSpPr>
        <p:spPr>
          <a:xfrm>
            <a:off x="6656494" y="2862166"/>
            <a:ext cx="1944000" cy="12241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1" name="Rectangle 20"/>
          <p:cNvSpPr/>
          <p:nvPr userDrawn="1"/>
        </p:nvSpPr>
        <p:spPr>
          <a:xfrm>
            <a:off x="6656494" y="2217207"/>
            <a:ext cx="1944000" cy="5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
        <p:nvSpPr>
          <p:cNvPr id="22" name="Rectangle 21"/>
          <p:cNvSpPr/>
          <p:nvPr userDrawn="1"/>
        </p:nvSpPr>
        <p:spPr>
          <a:xfrm>
            <a:off x="6656494" y="4085904"/>
            <a:ext cx="1944000" cy="5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latin typeface="+mn-lt"/>
            </a:endParaRPr>
          </a:p>
        </p:txBody>
      </p:sp>
    </p:spTree>
    <p:extLst>
      <p:ext uri="{BB962C8B-B14F-4D97-AF65-F5344CB8AC3E}">
        <p14:creationId xmlns:p14="http://schemas.microsoft.com/office/powerpoint/2010/main" val="2227712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1239542"/>
            <a:ext cx="9144000" cy="3348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4098" name="Picture 2"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6568" y="1419622"/>
            <a:ext cx="5760640" cy="292995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Picture Placeholder 2"/>
          <p:cNvSpPr>
            <a:spLocks noGrp="1"/>
          </p:cNvSpPr>
          <p:nvPr>
            <p:ph type="pic" idx="1" hasCustomPrompt="1"/>
          </p:nvPr>
        </p:nvSpPr>
        <p:spPr>
          <a:xfrm>
            <a:off x="1070504" y="1806558"/>
            <a:ext cx="2701398" cy="198941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349382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3075" name="Picture 3" descr="D:\KBM-정애\014-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52" y="1203598"/>
            <a:ext cx="2497429"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KBM-정애\014-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3128" y="1203598"/>
            <a:ext cx="2497429"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KBM-정애\014-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7404" y="1203598"/>
            <a:ext cx="2497429" cy="302433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3" name="Picture Placeholder 2"/>
          <p:cNvSpPr>
            <a:spLocks noGrp="1"/>
          </p:cNvSpPr>
          <p:nvPr>
            <p:ph type="pic" idx="1" hasCustomPrompt="1"/>
          </p:nvPr>
        </p:nvSpPr>
        <p:spPr>
          <a:xfrm>
            <a:off x="1351812" y="1311088"/>
            <a:ext cx="1448000" cy="221204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Picture Placeholder 2"/>
          <p:cNvSpPr>
            <a:spLocks noGrp="1"/>
          </p:cNvSpPr>
          <p:nvPr>
            <p:ph type="pic" idx="10" hasCustomPrompt="1"/>
          </p:nvPr>
        </p:nvSpPr>
        <p:spPr>
          <a:xfrm>
            <a:off x="3841834" y="1311088"/>
            <a:ext cx="1448000" cy="221204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4" name="Picture Placeholder 2"/>
          <p:cNvSpPr>
            <a:spLocks noGrp="1"/>
          </p:cNvSpPr>
          <p:nvPr>
            <p:ph type="pic" idx="11" hasCustomPrompt="1"/>
          </p:nvPr>
        </p:nvSpPr>
        <p:spPr>
          <a:xfrm>
            <a:off x="6331856" y="1311088"/>
            <a:ext cx="1448000" cy="221204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849330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2" name="Rounded Rectangle 11"/>
          <p:cNvSpPr/>
          <p:nvPr userDrawn="1"/>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ounded Rectangle 14"/>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latin typeface="+mn-lt"/>
            </a:endParaRPr>
          </a:p>
        </p:txBody>
      </p:sp>
      <p:sp>
        <p:nvSpPr>
          <p:cNvPr id="16" name="Half Frame 15"/>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mn-lt"/>
            </a:endParaRPr>
          </a:p>
        </p:txBody>
      </p:sp>
    </p:spTree>
    <p:extLst>
      <p:ext uri="{BB962C8B-B14F-4D97-AF65-F5344CB8AC3E}">
        <p14:creationId xmlns:p14="http://schemas.microsoft.com/office/powerpoint/2010/main" val="174124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30680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ext Placeholder 9"/>
          <p:cNvSpPr>
            <a:spLocks noGrp="1"/>
          </p:cNvSpPr>
          <p:nvPr>
            <p:ph type="body" sz="quarter" idx="10" hasCustomPrompt="1"/>
          </p:nvPr>
        </p:nvSpPr>
        <p:spPr>
          <a:xfrm>
            <a:off x="1369990" y="480632"/>
            <a:ext cx="7491269" cy="543185"/>
          </a:xfrm>
          <a:prstGeom prst="rect">
            <a:avLst/>
          </a:prstGeom>
        </p:spPr>
        <p:txBody>
          <a:bodyPr lIns="68580" tIns="34290" rIns="68580" bIns="34290" anchor="ctr"/>
          <a:lstStyle>
            <a:lvl1pPr marL="0" indent="0" algn="l">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683" y="138831"/>
            <a:ext cx="608548" cy="683602"/>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4182" y="254822"/>
            <a:ext cx="124097" cy="76905"/>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813475" y="796855"/>
            <a:ext cx="391599" cy="439896"/>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416055" y="1188290"/>
            <a:ext cx="272304" cy="305888"/>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1527413" y="129889"/>
            <a:ext cx="155444" cy="9633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75" y="894656"/>
            <a:ext cx="124097" cy="76905"/>
          </a:xfrm>
          <a:prstGeom prst="rect">
            <a:avLst/>
          </a:prstGeom>
        </p:spPr>
      </p:pic>
    </p:spTree>
    <p:extLst>
      <p:ext uri="{BB962C8B-B14F-4D97-AF65-F5344CB8AC3E}">
        <p14:creationId xmlns:p14="http://schemas.microsoft.com/office/powerpoint/2010/main" val="199988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5122" name="Picture 2" descr="D:\KBM-정애\014-Fullppt\PNG이미지\탭.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12052" y="483518"/>
            <a:ext cx="2049645" cy="2524422"/>
          </a:xfrm>
          <a:prstGeom prst="rect">
            <a:avLst/>
          </a:prstGeom>
          <a:noFill/>
          <a:extLst>
            <a:ext uri="{909E8E84-426E-40DD-AFC4-6F175D3DCCD1}">
              <a14:hiddenFill xmlns:a14="http://schemas.microsoft.com/office/drawing/2010/main">
                <a:solidFill>
                  <a:srgbClr val="FFFFFF"/>
                </a:solidFill>
              </a14:hiddenFill>
            </a:ext>
          </a:extLst>
        </p:spPr>
      </p:pic>
      <p:sp>
        <p:nvSpPr>
          <p:cNvPr id="2" name="Picture Placeholder 2"/>
          <p:cNvSpPr>
            <a:spLocks noGrp="1"/>
          </p:cNvSpPr>
          <p:nvPr>
            <p:ph type="pic" idx="1" hasCustomPrompt="1"/>
          </p:nvPr>
        </p:nvSpPr>
        <p:spPr>
          <a:xfrm>
            <a:off x="3836710" y="731206"/>
            <a:ext cx="1440672" cy="1803564"/>
          </a:xfrm>
          <a:prstGeom prst="rect">
            <a:avLst/>
          </a:prstGeom>
          <a:solidFill>
            <a:schemeClr val="bg1">
              <a:lumMod val="95000"/>
            </a:schemeClr>
          </a:solidFill>
          <a:ln w="38100">
            <a:noFill/>
          </a:ln>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328993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35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63423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8"/>
          <p:cNvSpPr>
            <a:spLocks noGrp="1"/>
          </p:cNvSpPr>
          <p:nvPr>
            <p:ph type="title" hasCustomPrompt="1"/>
          </p:nvPr>
        </p:nvSpPr>
        <p:spPr>
          <a:xfrm>
            <a:off x="3671392" y="2181756"/>
            <a:ext cx="5472608" cy="542078"/>
          </a:xfrm>
          <a:prstGeom prst="rect">
            <a:avLst/>
          </a:prstGeom>
        </p:spPr>
        <p:txBody>
          <a:bodyPr anchor="ctr"/>
          <a:lstStyle>
            <a:lvl1pPr algn="l">
              <a:defRPr sz="3600">
                <a:latin typeface="+mj-lt"/>
                <a:cs typeface="Arial" pitchFamily="34" charset="0"/>
              </a:defRPr>
            </a:lvl1pPr>
          </a:lstStyle>
          <a:p>
            <a:r>
              <a:rPr lang="en-US" altLang="ko-KR" dirty="0"/>
              <a:t>Section Break</a:t>
            </a:r>
            <a:endParaRPr lang="ko-KR" altLang="en-US" dirty="0"/>
          </a:p>
        </p:txBody>
      </p:sp>
      <p:sp>
        <p:nvSpPr>
          <p:cNvPr id="5" name="Text Placeholder 9">
            <a:extLst>
              <a:ext uri="{FF2B5EF4-FFF2-40B4-BE49-F238E27FC236}">
                <a16:creationId xmlns:a16="http://schemas.microsoft.com/office/drawing/2014/main" id="{39315AC1-362C-42C8-AC5D-93231CD5493C}"/>
              </a:ext>
            </a:extLst>
          </p:cNvPr>
          <p:cNvSpPr>
            <a:spLocks noGrp="1"/>
          </p:cNvSpPr>
          <p:nvPr>
            <p:ph type="body" sz="quarter" idx="11" hasCustomPrompt="1"/>
          </p:nvPr>
        </p:nvSpPr>
        <p:spPr>
          <a:xfrm>
            <a:off x="3671392" y="2734184"/>
            <a:ext cx="5472608" cy="197606"/>
          </a:xfrm>
          <a:prstGeom prst="rect">
            <a:avLst/>
          </a:prstGeom>
        </p:spPr>
        <p:txBody>
          <a:bodyPr lIns="108000" anchor="ctr"/>
          <a:lstStyle>
            <a:lvl1pPr marL="0" indent="0" algn="l">
              <a:buNone/>
              <a:defRPr sz="1200" baseline="0">
                <a:solidFill>
                  <a:schemeClr val="tx1">
                    <a:lumMod val="75000"/>
                    <a:lumOff val="25000"/>
                  </a:schemeClr>
                </a:solidFill>
                <a:effectLst/>
                <a:latin typeface="+mn-lt"/>
                <a:cs typeface="Arial" pitchFamily="34" charset="0"/>
              </a:defRPr>
            </a:lvl1pPr>
          </a:lstStyle>
          <a:p>
            <a:pPr lvl="0"/>
            <a:r>
              <a:rPr lang="en-US" altLang="ko-KR" dirty="0"/>
              <a:t>This text can be replaced with your own text</a:t>
            </a:r>
            <a:endParaRPr lang="ko-KR" altLang="en-US" dirty="0"/>
          </a:p>
        </p:txBody>
      </p:sp>
    </p:spTree>
    <p:extLst>
      <p:ext uri="{BB962C8B-B14F-4D97-AF65-F5344CB8AC3E}">
        <p14:creationId xmlns:p14="http://schemas.microsoft.com/office/powerpoint/2010/main" val="67150585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E:\002-KIMS BUSINESS\007-bizdesign.tv\000-PPT FOR KMONG\PSD\13-05-14\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83637" y="646773"/>
            <a:ext cx="3420164" cy="2989145"/>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p:cNvSpPr>
            <a:spLocks noGrp="1"/>
          </p:cNvSpPr>
          <p:nvPr>
            <p:ph type="pic" idx="1" hasCustomPrompt="1"/>
          </p:nvPr>
        </p:nvSpPr>
        <p:spPr>
          <a:xfrm>
            <a:off x="2920519" y="744654"/>
            <a:ext cx="3146400" cy="1944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85397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8"/>
          <p:cNvSpPr>
            <a:spLocks noGrp="1"/>
          </p:cNvSpPr>
          <p:nvPr>
            <p:ph type="title" hasCustomPrompt="1"/>
          </p:nvPr>
        </p:nvSpPr>
        <p:spPr>
          <a:xfrm>
            <a:off x="3671392" y="2181756"/>
            <a:ext cx="5472608" cy="542078"/>
          </a:xfrm>
          <a:prstGeom prst="rect">
            <a:avLst/>
          </a:prstGeom>
        </p:spPr>
        <p:txBody>
          <a:bodyPr anchor="ctr"/>
          <a:lstStyle>
            <a:lvl1pPr algn="l">
              <a:defRPr sz="3600">
                <a:latin typeface="+mj-lt"/>
                <a:cs typeface="Arial" pitchFamily="34" charset="0"/>
              </a:defRPr>
            </a:lvl1pPr>
          </a:lstStyle>
          <a:p>
            <a:r>
              <a:rPr lang="en-US" altLang="ko-KR" dirty="0"/>
              <a:t>Section Break</a:t>
            </a:r>
            <a:endParaRPr lang="ko-KR" altLang="en-US" dirty="0"/>
          </a:p>
        </p:txBody>
      </p:sp>
      <p:sp>
        <p:nvSpPr>
          <p:cNvPr id="5" name="Text Placeholder 9">
            <a:extLst>
              <a:ext uri="{FF2B5EF4-FFF2-40B4-BE49-F238E27FC236}">
                <a16:creationId xmlns:a16="http://schemas.microsoft.com/office/drawing/2014/main" id="{39315AC1-362C-42C8-AC5D-93231CD5493C}"/>
              </a:ext>
            </a:extLst>
          </p:cNvPr>
          <p:cNvSpPr>
            <a:spLocks noGrp="1"/>
          </p:cNvSpPr>
          <p:nvPr>
            <p:ph type="body" sz="quarter" idx="11" hasCustomPrompt="1"/>
          </p:nvPr>
        </p:nvSpPr>
        <p:spPr>
          <a:xfrm>
            <a:off x="3671392" y="2734184"/>
            <a:ext cx="5472608" cy="197606"/>
          </a:xfrm>
          <a:prstGeom prst="rect">
            <a:avLst/>
          </a:prstGeom>
        </p:spPr>
        <p:txBody>
          <a:bodyPr lIns="108000" anchor="ctr"/>
          <a:lstStyle>
            <a:lvl1pPr marL="0" indent="0" algn="l">
              <a:buNone/>
              <a:defRPr sz="1200" baseline="0">
                <a:solidFill>
                  <a:schemeClr val="tx1">
                    <a:lumMod val="75000"/>
                    <a:lumOff val="25000"/>
                  </a:schemeClr>
                </a:solidFill>
                <a:effectLst/>
                <a:latin typeface="+mn-lt"/>
                <a:cs typeface="Arial" pitchFamily="34" charset="0"/>
              </a:defRPr>
            </a:lvl1pPr>
          </a:lstStyle>
          <a:p>
            <a:pPr lvl="0"/>
            <a:r>
              <a:rPr lang="en-US" altLang="ko-KR" dirty="0"/>
              <a:t>This text can be replaced with your own text</a:t>
            </a:r>
            <a:endParaRPr lang="ko-KR" altLang="en-US" dirty="0"/>
          </a:p>
        </p:txBody>
      </p:sp>
    </p:spTree>
    <p:extLst>
      <p:ext uri="{BB962C8B-B14F-4D97-AF65-F5344CB8AC3E}">
        <p14:creationId xmlns:p14="http://schemas.microsoft.com/office/powerpoint/2010/main" val="99109216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783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47664" y="25735"/>
            <a:ext cx="7596336"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7577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683568" y="1189414"/>
            <a:ext cx="1728192" cy="195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2710172" y="1189414"/>
            <a:ext cx="1728192" cy="195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4736776" y="1189414"/>
            <a:ext cx="1728192" cy="195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2" hasCustomPrompt="1"/>
          </p:nvPr>
        </p:nvSpPr>
        <p:spPr>
          <a:xfrm>
            <a:off x="6763380" y="1189414"/>
            <a:ext cx="1728192" cy="195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18395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4572000" y="0"/>
            <a:ext cx="4572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Rectangle 2"/>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Picture Placeholder 2"/>
          <p:cNvSpPr>
            <a:spLocks noGrp="1"/>
          </p:cNvSpPr>
          <p:nvPr>
            <p:ph type="pic" idx="10" hasCustomPrompt="1"/>
          </p:nvPr>
        </p:nvSpPr>
        <p:spPr>
          <a:xfrm>
            <a:off x="3225800" y="1183642"/>
            <a:ext cx="3146400" cy="194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0485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1200786"/>
            <a:ext cx="4572000"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4" name="Picture Placeholder 2"/>
          <p:cNvSpPr>
            <a:spLocks noGrp="1"/>
          </p:cNvSpPr>
          <p:nvPr>
            <p:ph type="pic" idx="10" hasCustomPrompt="1"/>
          </p:nvPr>
        </p:nvSpPr>
        <p:spPr>
          <a:xfrm>
            <a:off x="4572000" y="2892706"/>
            <a:ext cx="4572000"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Rectangle 8"/>
          <p:cNvSpPr/>
          <p:nvPr userDrawn="1"/>
        </p:nvSpPr>
        <p:spPr>
          <a:xfrm>
            <a:off x="4568305" y="1200090"/>
            <a:ext cx="1416959" cy="16926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ectangle 9"/>
          <p:cNvSpPr/>
          <p:nvPr userDrawn="1"/>
        </p:nvSpPr>
        <p:spPr>
          <a:xfrm>
            <a:off x="3156888" y="2892706"/>
            <a:ext cx="1416959" cy="1692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86370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478714"/>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3" r:id="rId3"/>
    <p:sldLayoutId id="2147483677" r:id="rId4"/>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814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8" r:id="rId3"/>
    <p:sldLayoutId id="2147483665" r:id="rId4"/>
    <p:sldLayoutId id="2147483667" r:id="rId5"/>
    <p:sldLayoutId id="2147483669" r:id="rId6"/>
    <p:sldLayoutId id="2147483670" r:id="rId7"/>
    <p:sldLayoutId id="2147483671" r:id="rId8"/>
    <p:sldLayoutId id="2147483672" r:id="rId9"/>
    <p:sldLayoutId id="2147483675" r:id="rId10"/>
    <p:sldLayoutId id="2147483674" r:id="rId11"/>
    <p:sldLayoutId id="2147483666" r:id="rId12"/>
    <p:sldLayoutId id="2147483657" r:id="rId13"/>
    <p:sldLayoutId id="2147483676" r:id="rId14"/>
    <p:sldLayoutId id="2147483678" r:id="rId15"/>
    <p:sldLayoutId id="2147483679" r:id="rId16"/>
    <p:sldLayoutId id="2147483680" r:id="rId1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947127"/>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3599" b="3599"/>
          <a:stretch>
            <a:fillRect/>
          </a:stretch>
        </p:blipFill>
        <p:spPr/>
      </p:pic>
      <p:sp>
        <p:nvSpPr>
          <p:cNvPr id="3" name="Title 2"/>
          <p:cNvSpPr>
            <a:spLocks noGrp="1"/>
          </p:cNvSpPr>
          <p:nvPr>
            <p:ph type="title"/>
          </p:nvPr>
        </p:nvSpPr>
        <p:spPr>
          <a:xfrm>
            <a:off x="-108520" y="3939902"/>
            <a:ext cx="9143998" cy="540000"/>
          </a:xfrm>
          <a:prstGeom prst="rect">
            <a:avLst/>
          </a:prstGeom>
        </p:spPr>
        <p:txBody>
          <a:bodyPr/>
          <a:lstStyle/>
          <a:p>
            <a:pPr>
              <a:lnSpc>
                <a:spcPct val="150000"/>
              </a:lnSpc>
            </a:pPr>
            <a:r>
              <a:rPr lang="en-US" altLang="ko-KR">
                <a:solidFill>
                  <a:srgbClr val="002060"/>
                </a:solidFill>
                <a:ea typeface="맑은 고딕" pitchFamily="50" charset="-127"/>
              </a:rPr>
              <a:t>CHÀO MỪNG CÁC EM</a:t>
            </a:r>
            <a:br>
              <a:rPr lang="en-US" altLang="ko-KR">
                <a:solidFill>
                  <a:srgbClr val="002060"/>
                </a:solidFill>
                <a:ea typeface="맑은 고딕" pitchFamily="50" charset="-127"/>
              </a:rPr>
            </a:br>
            <a:r>
              <a:rPr lang="en-US" altLang="ko-KR">
                <a:solidFill>
                  <a:srgbClr val="002060"/>
                </a:solidFill>
                <a:ea typeface="맑은 고딕" pitchFamily="50" charset="-127"/>
              </a:rPr>
              <a:t>ĐẾN VỚI BÀI HỌC HÔM NAY!</a:t>
            </a:r>
            <a:endParaRPr lang="ko-KR" altLang="en-US" dirty="0">
              <a:solidFill>
                <a:srgbClr val="002060"/>
              </a:solidFill>
            </a:endParaRPr>
          </a:p>
        </p:txBody>
      </p:sp>
    </p:spTree>
    <p:extLst>
      <p:ext uri="{BB962C8B-B14F-4D97-AF65-F5344CB8AC3E}">
        <p14:creationId xmlns:p14="http://schemas.microsoft.com/office/powerpoint/2010/main" val="274233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0" y="0"/>
            <a:ext cx="9144000" cy="776530"/>
          </a:xfrm>
        </p:spPr>
        <p:txBody>
          <a:bodyPr/>
          <a:lstStyle/>
          <a:p>
            <a:r>
              <a:rPr lang="en-US" altLang="ko-KR" sz="3200">
                <a:solidFill>
                  <a:srgbClr val="7030A0"/>
                </a:solidFill>
              </a:rPr>
              <a:t>2. Tìm hiểu về định dạng trang </a:t>
            </a:r>
            <a:endParaRPr lang="ko-KR" altLang="en-US" sz="3200" dirty="0">
              <a:solidFill>
                <a:srgbClr val="7030A0"/>
              </a:solidFill>
            </a:endParaRPr>
          </a:p>
        </p:txBody>
      </p:sp>
      <p:sp>
        <p:nvSpPr>
          <p:cNvPr id="30" name="Rectangle 29"/>
          <p:cNvSpPr/>
          <p:nvPr/>
        </p:nvSpPr>
        <p:spPr>
          <a:xfrm>
            <a:off x="2458132" y="4963500"/>
            <a:ext cx="144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p:cNvSpPr/>
          <p:nvPr/>
        </p:nvSpPr>
        <p:spPr>
          <a:xfrm>
            <a:off x="3898857" y="4963500"/>
            <a:ext cx="144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ectangle 31"/>
          <p:cNvSpPr/>
          <p:nvPr/>
        </p:nvSpPr>
        <p:spPr>
          <a:xfrm>
            <a:off x="5339582" y="4963500"/>
            <a:ext cx="144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Rectangle 32"/>
          <p:cNvSpPr/>
          <p:nvPr/>
        </p:nvSpPr>
        <p:spPr>
          <a:xfrm>
            <a:off x="6780307" y="4963500"/>
            <a:ext cx="1309304" cy="360000"/>
          </a:xfrm>
          <a:prstGeom prst="rect">
            <a:avLst/>
          </a:prstGeom>
          <a:solidFill>
            <a:srgbClr val="F26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Oval 35"/>
          <p:cNvSpPr/>
          <p:nvPr/>
        </p:nvSpPr>
        <p:spPr>
          <a:xfrm>
            <a:off x="3635557" y="4873312"/>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Oval 36"/>
          <p:cNvSpPr/>
          <p:nvPr/>
        </p:nvSpPr>
        <p:spPr>
          <a:xfrm>
            <a:off x="3718132" y="4955887"/>
            <a:ext cx="360000" cy="360000"/>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38" name="Oval 37"/>
          <p:cNvSpPr/>
          <p:nvPr/>
        </p:nvSpPr>
        <p:spPr>
          <a:xfrm>
            <a:off x="5076282" y="4879011"/>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Oval 38"/>
          <p:cNvSpPr/>
          <p:nvPr/>
        </p:nvSpPr>
        <p:spPr>
          <a:xfrm>
            <a:off x="5158857" y="4961586"/>
            <a:ext cx="360000" cy="360000"/>
          </a:xfrm>
          <a:prstGeom prst="ellipse">
            <a:avLst/>
          </a:prstGeom>
          <a:solidFill>
            <a:schemeClr val="accent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40" name="Oval 39"/>
          <p:cNvSpPr/>
          <p:nvPr/>
        </p:nvSpPr>
        <p:spPr>
          <a:xfrm>
            <a:off x="6517007" y="488471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Oval 40"/>
          <p:cNvSpPr/>
          <p:nvPr/>
        </p:nvSpPr>
        <p:spPr>
          <a:xfrm>
            <a:off x="6599582" y="4967285"/>
            <a:ext cx="360000" cy="36000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44" name="Oval 43"/>
          <p:cNvSpPr/>
          <p:nvPr/>
        </p:nvSpPr>
        <p:spPr>
          <a:xfrm>
            <a:off x="7973785" y="488471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Oval 44"/>
          <p:cNvSpPr/>
          <p:nvPr/>
        </p:nvSpPr>
        <p:spPr>
          <a:xfrm>
            <a:off x="8056360" y="4967285"/>
            <a:ext cx="360000" cy="36000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46" name="Oval Callout 45"/>
          <p:cNvSpPr/>
          <p:nvPr/>
        </p:nvSpPr>
        <p:spPr>
          <a:xfrm>
            <a:off x="2621354" y="1062901"/>
            <a:ext cx="4338228" cy="2592288"/>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t>Từ phân tích ví dụ trên, em hãy cho biết định dạng trang</a:t>
            </a:r>
          </a:p>
          <a:p>
            <a:pPr algn="ctr">
              <a:lnSpc>
                <a:spcPct val="150000"/>
              </a:lnSpc>
            </a:pPr>
            <a:r>
              <a:rPr lang="en-US"/>
              <a:t>là gì? Các thuộc tính định </a:t>
            </a:r>
          </a:p>
          <a:p>
            <a:pPr algn="ctr">
              <a:lnSpc>
                <a:spcPct val="150000"/>
              </a:lnSpc>
            </a:pPr>
            <a:r>
              <a:rPr lang="en-US"/>
              <a:t>dạng trang thường dùng?</a:t>
            </a:r>
          </a:p>
        </p:txBody>
      </p:sp>
      <p:sp>
        <p:nvSpPr>
          <p:cNvPr id="4" name="Rounded Rectangle 3"/>
          <p:cNvSpPr/>
          <p:nvPr/>
        </p:nvSpPr>
        <p:spPr>
          <a:xfrm>
            <a:off x="568606" y="774869"/>
            <a:ext cx="7951553" cy="5760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itchFamily="2" charset="2"/>
              <a:buChar char="v"/>
            </a:pPr>
            <a:r>
              <a:rPr lang="en-US"/>
              <a:t>Định dạng trang là công cụ chủ yếu của trình bày trang văn bản.</a:t>
            </a:r>
          </a:p>
        </p:txBody>
      </p:sp>
      <p:sp>
        <p:nvSpPr>
          <p:cNvPr id="47" name="Rounded Rectangle 46"/>
          <p:cNvSpPr/>
          <p:nvPr/>
        </p:nvSpPr>
        <p:spPr>
          <a:xfrm>
            <a:off x="553372" y="1485713"/>
            <a:ext cx="7960413" cy="5819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itchFamily="2" charset="2"/>
              <a:buChar char="v"/>
            </a:pPr>
            <a:r>
              <a:rPr lang="en-US"/>
              <a:t>Các thuộc tính của định dạng trang: </a:t>
            </a:r>
            <a:r>
              <a:rPr lang="en-US" i="1"/>
              <a:t>lề trên, lề dưới, lề trái và lề phải.</a:t>
            </a:r>
          </a:p>
        </p:txBody>
      </p:sp>
      <p:sp>
        <p:nvSpPr>
          <p:cNvPr id="48" name="Rounded Rectangle 47"/>
          <p:cNvSpPr/>
          <p:nvPr/>
        </p:nvSpPr>
        <p:spPr>
          <a:xfrm>
            <a:off x="568606" y="2193102"/>
            <a:ext cx="7945179" cy="9013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itchFamily="2" charset="2"/>
              <a:buChar char="v"/>
            </a:pPr>
            <a:r>
              <a:rPr lang="en-US" b="1" u="sng"/>
              <a:t>Lưu ý</a:t>
            </a:r>
            <a:r>
              <a:rPr lang="en-US" b="1"/>
              <a:t>: </a:t>
            </a:r>
            <a:r>
              <a:rPr lang="en-US"/>
              <a:t>Muốn căn lề nhanh: Trong dải lệnh Page Layout, chọn mẫu lề có sẵn từ lệnh căn lề.</a:t>
            </a:r>
            <a:endParaRPr lang="en-US" i="1"/>
          </a:p>
        </p:txBody>
      </p:sp>
      <p:sp>
        <p:nvSpPr>
          <p:cNvPr id="49" name="Rectangle 48"/>
          <p:cNvSpPr/>
          <p:nvPr/>
        </p:nvSpPr>
        <p:spPr>
          <a:xfrm>
            <a:off x="1017407" y="4963500"/>
            <a:ext cx="144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Oval 49"/>
          <p:cNvSpPr/>
          <p:nvPr/>
        </p:nvSpPr>
        <p:spPr>
          <a:xfrm>
            <a:off x="2194832" y="4867613"/>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Oval 50"/>
          <p:cNvSpPr/>
          <p:nvPr/>
        </p:nvSpPr>
        <p:spPr>
          <a:xfrm>
            <a:off x="2277407" y="4950188"/>
            <a:ext cx="360000" cy="360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52" name="Oval 51"/>
          <p:cNvSpPr/>
          <p:nvPr/>
        </p:nvSpPr>
        <p:spPr>
          <a:xfrm>
            <a:off x="754832" y="4873312"/>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Oval 52"/>
          <p:cNvSpPr/>
          <p:nvPr/>
        </p:nvSpPr>
        <p:spPr>
          <a:xfrm>
            <a:off x="837407" y="4955887"/>
            <a:ext cx="360000" cy="360000"/>
          </a:xfrm>
          <a:prstGeom prst="ellipse">
            <a:avLst/>
          </a:pr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846" y="3146851"/>
            <a:ext cx="5934750" cy="1994735"/>
          </a:xfrm>
          <a:prstGeom prst="rect">
            <a:avLst/>
          </a:prstGeom>
        </p:spPr>
      </p:pic>
    </p:spTree>
    <p:extLst>
      <p:ext uri="{BB962C8B-B14F-4D97-AF65-F5344CB8AC3E}">
        <p14:creationId xmlns:p14="http://schemas.microsoft.com/office/powerpoint/2010/main" val="214202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down)">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6"/>
                                        </p:tgtEl>
                                        <p:attrNameLst>
                                          <p:attrName>ppt_x</p:attrName>
                                        </p:attrNameLst>
                                      </p:cBhvr>
                                      <p:tavLst>
                                        <p:tav tm="0">
                                          <p:val>
                                            <p:strVal val="ppt_x"/>
                                          </p:val>
                                        </p:tav>
                                        <p:tav tm="100000">
                                          <p:val>
                                            <p:strVal val="ppt_x"/>
                                          </p:val>
                                        </p:tav>
                                      </p:tavLst>
                                    </p:anim>
                                    <p:anim calcmode="lin" valueType="num">
                                      <p:cBhvr additive="base">
                                        <p:cTn id="17" dur="500"/>
                                        <p:tgtEl>
                                          <p:spTgt spid="46"/>
                                        </p:tgtEl>
                                        <p:attrNameLst>
                                          <p:attrName>ppt_y</p:attrName>
                                        </p:attrNameLst>
                                      </p:cBhvr>
                                      <p:tavLst>
                                        <p:tav tm="0">
                                          <p:val>
                                            <p:strVal val="ppt_y"/>
                                          </p:val>
                                        </p:tav>
                                        <p:tav tm="100000">
                                          <p:val>
                                            <p:strVal val="1+ppt_h/2"/>
                                          </p:val>
                                        </p:tav>
                                      </p:tavLst>
                                    </p:anim>
                                    <p:set>
                                      <p:cBhvr>
                                        <p:cTn id="18" dur="1" fill="hold">
                                          <p:stCondLst>
                                            <p:cond delay="499"/>
                                          </p:stCondLst>
                                        </p:cTn>
                                        <p:tgtEl>
                                          <p:spTgt spid="4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arn(inVertical)">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barn(inVertical)">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barn(inVertical)">
                                      <p:cBhvr>
                                        <p:cTn id="3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6" grpId="0" animBg="1"/>
      <p:bldP spid="46" grpId="1" animBg="1"/>
      <p:bldP spid="4"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179512" y="195486"/>
            <a:ext cx="0" cy="4608512"/>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964488" y="195486"/>
            <a:ext cx="0" cy="4752528"/>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9512" y="4948014"/>
            <a:ext cx="8784976" cy="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p:nvSpPr>
        <p:spPr>
          <a:xfrm>
            <a:off x="-121770" y="123478"/>
            <a:ext cx="9144000" cy="776530"/>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2800" b="1">
                <a:solidFill>
                  <a:srgbClr val="7030A0"/>
                </a:solidFill>
              </a:rPr>
              <a:t>2. Tìm hiểu về định dạng trang </a:t>
            </a:r>
            <a:endParaRPr lang="ko-KR" altLang="en-US" sz="2800" b="1" dirty="0">
              <a:solidFill>
                <a:srgbClr val="7030A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888094"/>
            <a:ext cx="6285796" cy="205992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54" y="597128"/>
            <a:ext cx="7335406" cy="2428899"/>
          </a:xfrm>
          <a:prstGeom prst="rect">
            <a:avLst/>
          </a:prstGeom>
        </p:spPr>
      </p:pic>
      <p:sp>
        <p:nvSpPr>
          <p:cNvPr id="28" name="Rectangle 27"/>
          <p:cNvSpPr/>
          <p:nvPr/>
        </p:nvSpPr>
        <p:spPr>
          <a:xfrm>
            <a:off x="476954" y="1294477"/>
            <a:ext cx="7767454" cy="2554545"/>
          </a:xfrm>
          <a:prstGeom prst="rect">
            <a:avLst/>
          </a:prstGeom>
        </p:spPr>
        <p:txBody>
          <a:bodyPr wrap="square">
            <a:spAutoFit/>
          </a:bodyPr>
          <a:lstStyle/>
          <a:p>
            <a:pPr marL="342900" indent="-342900">
              <a:lnSpc>
                <a:spcPct val="200000"/>
              </a:lnSpc>
              <a:buFont typeface="Wingdings" pitchFamily="2" charset="2"/>
              <a:buChar char="Ø"/>
            </a:pPr>
            <a:r>
              <a:rPr lang="en-US" sz="2000">
                <a:solidFill>
                  <a:srgbClr val="002060"/>
                </a:solidFill>
              </a:rPr>
              <a:t>B1: Đặt con trỏ chuột vào vị trí bất kì trong văn bản.</a:t>
            </a:r>
          </a:p>
          <a:p>
            <a:pPr marL="342900" indent="-342900">
              <a:lnSpc>
                <a:spcPct val="200000"/>
              </a:lnSpc>
              <a:buFont typeface="Wingdings" pitchFamily="2" charset="2"/>
              <a:buChar char="Ø"/>
            </a:pPr>
            <a:r>
              <a:rPr lang="en-US" sz="2000">
                <a:solidFill>
                  <a:srgbClr val="002060"/>
                </a:solidFill>
              </a:rPr>
              <a:t>B2: Nháy chuột vào dải lệnh </a:t>
            </a:r>
            <a:r>
              <a:rPr lang="en-US" sz="2000" b="1">
                <a:solidFill>
                  <a:srgbClr val="002060"/>
                </a:solidFill>
              </a:rPr>
              <a:t>Page Layout</a:t>
            </a:r>
            <a:endParaRPr lang="en-US" sz="2000">
              <a:solidFill>
                <a:srgbClr val="002060"/>
              </a:solidFill>
            </a:endParaRPr>
          </a:p>
          <a:p>
            <a:pPr marL="342900" indent="-342900">
              <a:lnSpc>
                <a:spcPct val="200000"/>
              </a:lnSpc>
              <a:buFont typeface="Wingdings" pitchFamily="2" charset="2"/>
              <a:buChar char="Ø"/>
            </a:pPr>
            <a:r>
              <a:rPr lang="en-US" sz="2000">
                <a:solidFill>
                  <a:srgbClr val="002060"/>
                </a:solidFill>
              </a:rPr>
              <a:t>B3: Trong nhóm lệnh </a:t>
            </a:r>
            <a:r>
              <a:rPr lang="en-US" sz="2000" b="1">
                <a:solidFill>
                  <a:srgbClr val="002060"/>
                </a:solidFill>
              </a:rPr>
              <a:t>Page  setup</a:t>
            </a:r>
            <a:r>
              <a:rPr lang="en-US" sz="2000">
                <a:solidFill>
                  <a:srgbClr val="002060"/>
                </a:solidFill>
              </a:rPr>
              <a:t>, nháy chuột vào </a:t>
            </a:r>
            <a:r>
              <a:rPr lang="en-US" sz="2000" b="1">
                <a:solidFill>
                  <a:srgbClr val="002060"/>
                </a:solidFill>
              </a:rPr>
              <a:t>Margins</a:t>
            </a:r>
            <a:r>
              <a:rPr lang="en-US" sz="2000">
                <a:solidFill>
                  <a:srgbClr val="002060"/>
                </a:solidFill>
              </a:rPr>
              <a:t>  và chọn mẫu lề phù hợp.</a:t>
            </a:r>
          </a:p>
        </p:txBody>
      </p:sp>
      <p:sp>
        <p:nvSpPr>
          <p:cNvPr id="29" name="Rounded Rectangle 28"/>
          <p:cNvSpPr/>
          <p:nvPr/>
        </p:nvSpPr>
        <p:spPr>
          <a:xfrm>
            <a:off x="755576" y="900008"/>
            <a:ext cx="2232248" cy="5196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Cách thực hiện:</a:t>
            </a:r>
          </a:p>
        </p:txBody>
      </p:sp>
    </p:spTree>
    <p:extLst>
      <p:ext uri="{BB962C8B-B14F-4D97-AF65-F5344CB8AC3E}">
        <p14:creationId xmlns:p14="http://schemas.microsoft.com/office/powerpoint/2010/main" val="380917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t="21495" b="21495"/>
          <a:stretch>
            <a:fillRect/>
          </a:stretch>
        </p:blipFill>
        <p:spPr>
          <a:xfrm>
            <a:off x="-1" y="0"/>
            <a:ext cx="9138113" cy="3435846"/>
          </a:xfrm>
        </p:spPr>
      </p:pic>
      <p:sp>
        <p:nvSpPr>
          <p:cNvPr id="23" name="Title 1"/>
          <p:cNvSpPr txBox="1">
            <a:spLocks/>
          </p:cNvSpPr>
          <p:nvPr/>
        </p:nvSpPr>
        <p:spPr>
          <a:xfrm>
            <a:off x="-30990" y="3723878"/>
            <a:ext cx="9144000" cy="776530"/>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3200" b="1">
                <a:solidFill>
                  <a:srgbClr val="7030A0"/>
                </a:solidFill>
              </a:rPr>
              <a:t>3. In văn bản</a:t>
            </a:r>
            <a:endParaRPr lang="ko-KR" altLang="en-US" sz="3200" b="1" dirty="0">
              <a:solidFill>
                <a:srgbClr val="7030A0"/>
              </a:solidFill>
            </a:endParaRPr>
          </a:p>
        </p:txBody>
      </p:sp>
      <p:grpSp>
        <p:nvGrpSpPr>
          <p:cNvPr id="24" name="Group 23"/>
          <p:cNvGrpSpPr/>
          <p:nvPr/>
        </p:nvGrpSpPr>
        <p:grpSpPr>
          <a:xfrm rot="5400000">
            <a:off x="212726" y="4413417"/>
            <a:ext cx="1731650" cy="2133630"/>
            <a:chOff x="1" y="1321321"/>
            <a:chExt cx="2051719" cy="2469467"/>
          </a:xfrm>
        </p:grpSpPr>
        <p:sp>
          <p:nvSpPr>
            <p:cNvPr id="25" name="Rectangle 24"/>
            <p:cNvSpPr/>
            <p:nvPr/>
          </p:nvSpPr>
          <p:spPr>
            <a:xfrm>
              <a:off x="1" y="1321321"/>
              <a:ext cx="205171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Rectangle 25"/>
            <p:cNvSpPr/>
            <p:nvPr/>
          </p:nvSpPr>
          <p:spPr>
            <a:xfrm>
              <a:off x="1" y="1976477"/>
              <a:ext cx="2051719"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27" name="Rectangle 26"/>
            <p:cNvSpPr/>
            <p:nvPr/>
          </p:nvSpPr>
          <p:spPr>
            <a:xfrm>
              <a:off x="1" y="2631633"/>
              <a:ext cx="2051719"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ectangle 27"/>
            <p:cNvSpPr/>
            <p:nvPr/>
          </p:nvSpPr>
          <p:spPr>
            <a:xfrm>
              <a:off x="1" y="3286788"/>
              <a:ext cx="2051719"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9" name="Group 28"/>
          <p:cNvGrpSpPr/>
          <p:nvPr/>
        </p:nvGrpSpPr>
        <p:grpSpPr>
          <a:xfrm rot="5400000">
            <a:off x="2539037" y="4424748"/>
            <a:ext cx="1731650" cy="2133630"/>
            <a:chOff x="1" y="1321321"/>
            <a:chExt cx="2051719" cy="2469467"/>
          </a:xfrm>
        </p:grpSpPr>
        <p:sp>
          <p:nvSpPr>
            <p:cNvPr id="30" name="Rectangle 29"/>
            <p:cNvSpPr/>
            <p:nvPr/>
          </p:nvSpPr>
          <p:spPr>
            <a:xfrm>
              <a:off x="1" y="1321321"/>
              <a:ext cx="205171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p:cNvSpPr/>
            <p:nvPr/>
          </p:nvSpPr>
          <p:spPr>
            <a:xfrm>
              <a:off x="1" y="1976477"/>
              <a:ext cx="2051719"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32" name="Rectangle 31"/>
            <p:cNvSpPr/>
            <p:nvPr/>
          </p:nvSpPr>
          <p:spPr>
            <a:xfrm>
              <a:off x="1" y="2631633"/>
              <a:ext cx="2051719"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Rectangle 32"/>
            <p:cNvSpPr/>
            <p:nvPr/>
          </p:nvSpPr>
          <p:spPr>
            <a:xfrm>
              <a:off x="1" y="3286788"/>
              <a:ext cx="2051719"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6" name="Group 35"/>
          <p:cNvGrpSpPr/>
          <p:nvPr/>
        </p:nvGrpSpPr>
        <p:grpSpPr>
          <a:xfrm rot="5400000">
            <a:off x="4856709" y="4452206"/>
            <a:ext cx="1731650" cy="2133630"/>
            <a:chOff x="1" y="1321321"/>
            <a:chExt cx="2051719" cy="2469467"/>
          </a:xfrm>
        </p:grpSpPr>
        <p:sp>
          <p:nvSpPr>
            <p:cNvPr id="37" name="Rectangle 36"/>
            <p:cNvSpPr/>
            <p:nvPr/>
          </p:nvSpPr>
          <p:spPr>
            <a:xfrm>
              <a:off x="1" y="1321321"/>
              <a:ext cx="205171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Rectangle 37"/>
            <p:cNvSpPr/>
            <p:nvPr/>
          </p:nvSpPr>
          <p:spPr>
            <a:xfrm>
              <a:off x="1" y="1976477"/>
              <a:ext cx="2051719"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39" name="Rectangle 38"/>
            <p:cNvSpPr/>
            <p:nvPr/>
          </p:nvSpPr>
          <p:spPr>
            <a:xfrm>
              <a:off x="1" y="2631633"/>
              <a:ext cx="2051719"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Rectangle 39"/>
            <p:cNvSpPr/>
            <p:nvPr/>
          </p:nvSpPr>
          <p:spPr>
            <a:xfrm>
              <a:off x="1" y="3286788"/>
              <a:ext cx="2051719"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1" name="Group 40"/>
          <p:cNvGrpSpPr/>
          <p:nvPr/>
        </p:nvGrpSpPr>
        <p:grpSpPr>
          <a:xfrm rot="5400000">
            <a:off x="7211360" y="4424748"/>
            <a:ext cx="1731650" cy="2133630"/>
            <a:chOff x="1" y="1321321"/>
            <a:chExt cx="2051719" cy="2469467"/>
          </a:xfrm>
        </p:grpSpPr>
        <p:sp>
          <p:nvSpPr>
            <p:cNvPr id="42" name="Rectangle 41"/>
            <p:cNvSpPr/>
            <p:nvPr/>
          </p:nvSpPr>
          <p:spPr>
            <a:xfrm>
              <a:off x="1" y="1321321"/>
              <a:ext cx="205171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Rectangle 42"/>
            <p:cNvSpPr/>
            <p:nvPr/>
          </p:nvSpPr>
          <p:spPr>
            <a:xfrm>
              <a:off x="1" y="1976477"/>
              <a:ext cx="2051719"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44" name="Rectangle 43"/>
            <p:cNvSpPr/>
            <p:nvPr/>
          </p:nvSpPr>
          <p:spPr>
            <a:xfrm>
              <a:off x="1" y="2631633"/>
              <a:ext cx="2051719"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Rectangle 44"/>
            <p:cNvSpPr/>
            <p:nvPr/>
          </p:nvSpPr>
          <p:spPr>
            <a:xfrm>
              <a:off x="1" y="3286788"/>
              <a:ext cx="2051719"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16902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3477"/>
            <a:ext cx="4968552" cy="4928883"/>
          </a:xfrm>
          <a:prstGeom prst="rect">
            <a:avLst/>
          </a:prstGeom>
        </p:spPr>
      </p:pic>
      <p:cxnSp>
        <p:nvCxnSpPr>
          <p:cNvPr id="22" name="Straight Arrow Connector 21"/>
          <p:cNvCxnSpPr>
            <a:stCxn id="29" idx="2"/>
          </p:cNvCxnSpPr>
          <p:nvPr/>
        </p:nvCxnSpPr>
        <p:spPr>
          <a:xfrm flipH="1">
            <a:off x="2483769" y="411509"/>
            <a:ext cx="2654212" cy="14401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137981" y="123477"/>
            <a:ext cx="3754498"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B1. Ra lệnh in</a:t>
            </a:r>
          </a:p>
        </p:txBody>
      </p:sp>
      <p:cxnSp>
        <p:nvCxnSpPr>
          <p:cNvPr id="30" name="Straight Arrow Connector 29"/>
          <p:cNvCxnSpPr>
            <a:stCxn id="31" idx="2"/>
          </p:cNvCxnSpPr>
          <p:nvPr/>
        </p:nvCxnSpPr>
        <p:spPr>
          <a:xfrm flipH="1" flipV="1">
            <a:off x="3635897" y="771550"/>
            <a:ext cx="1537992"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173889" y="843558"/>
            <a:ext cx="3718590"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B2. Chọn số bản in</a:t>
            </a:r>
          </a:p>
        </p:txBody>
      </p:sp>
      <p:cxnSp>
        <p:nvCxnSpPr>
          <p:cNvPr id="35" name="Straight Arrow Connector 34"/>
          <p:cNvCxnSpPr>
            <a:stCxn id="36" idx="2"/>
          </p:cNvCxnSpPr>
          <p:nvPr/>
        </p:nvCxnSpPr>
        <p:spPr>
          <a:xfrm flipH="1">
            <a:off x="4716018" y="1784102"/>
            <a:ext cx="60722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323238" y="1496070"/>
            <a:ext cx="3569241"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B3. Chọn tên máy in</a:t>
            </a:r>
          </a:p>
        </p:txBody>
      </p:sp>
      <p:cxnSp>
        <p:nvCxnSpPr>
          <p:cNvPr id="41" name="Straight Arrow Connector 40"/>
          <p:cNvCxnSpPr>
            <a:stCxn id="42" idx="2"/>
          </p:cNvCxnSpPr>
          <p:nvPr/>
        </p:nvCxnSpPr>
        <p:spPr>
          <a:xfrm flipH="1">
            <a:off x="4716017" y="3147814"/>
            <a:ext cx="60722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5323237" y="2859782"/>
            <a:ext cx="3569241"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B4. Chọn phạm vi in</a:t>
            </a:r>
          </a:p>
        </p:txBody>
      </p:sp>
    </p:spTree>
    <p:extLst>
      <p:ext uri="{BB962C8B-B14F-4D97-AF65-F5344CB8AC3E}">
        <p14:creationId xmlns:p14="http://schemas.microsoft.com/office/powerpoint/2010/main" val="358889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500"/>
                                        <p:tgtEl>
                                          <p:spTgt spid="3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barn(inVertical)">
                                      <p:cBhvr>
                                        <p:cTn id="36" dur="500"/>
                                        <p:tgtEl>
                                          <p:spTgt spid="4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6"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7"/>
          <p:cNvSpPr/>
          <p:nvPr/>
        </p:nvSpPr>
        <p:spPr>
          <a:xfrm>
            <a:off x="3655805" y="2530229"/>
            <a:ext cx="380056" cy="65771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Oval 14"/>
          <p:cNvSpPr/>
          <p:nvPr/>
        </p:nvSpPr>
        <p:spPr>
          <a:xfrm>
            <a:off x="212978" y="1446086"/>
            <a:ext cx="619057" cy="6190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Oval 15"/>
          <p:cNvSpPr/>
          <p:nvPr/>
        </p:nvSpPr>
        <p:spPr>
          <a:xfrm>
            <a:off x="212978" y="2213581"/>
            <a:ext cx="619057" cy="6190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Oval 16"/>
          <p:cNvSpPr/>
          <p:nvPr/>
        </p:nvSpPr>
        <p:spPr>
          <a:xfrm>
            <a:off x="180120" y="3046934"/>
            <a:ext cx="619057" cy="6190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Oval 17"/>
          <p:cNvSpPr/>
          <p:nvPr/>
        </p:nvSpPr>
        <p:spPr>
          <a:xfrm>
            <a:off x="197753" y="3967026"/>
            <a:ext cx="619057" cy="6190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TextBox 18"/>
          <p:cNvSpPr txBox="1"/>
          <p:nvPr/>
        </p:nvSpPr>
        <p:spPr>
          <a:xfrm>
            <a:off x="306712" y="1578698"/>
            <a:ext cx="449073" cy="369332"/>
          </a:xfrm>
          <a:prstGeom prst="rect">
            <a:avLst/>
          </a:prstGeom>
          <a:noFill/>
        </p:spPr>
        <p:txBody>
          <a:bodyPr wrap="square" rtlCol="0" anchor="ctr">
            <a:spAutoFit/>
          </a:bodyPr>
          <a:lstStyle/>
          <a:p>
            <a:pPr algn="ctr"/>
            <a:r>
              <a:rPr lang="en-US" altLang="ko-KR" b="1" dirty="0">
                <a:solidFill>
                  <a:schemeClr val="bg1"/>
                </a:solidFill>
                <a:latin typeface="Arial" pitchFamily="34" charset="0"/>
                <a:cs typeface="Arial" pitchFamily="34" charset="0"/>
              </a:rPr>
              <a:t>01</a:t>
            </a:r>
            <a:endParaRPr lang="ko-KR" altLang="en-US" b="1" dirty="0">
              <a:solidFill>
                <a:schemeClr val="bg1"/>
              </a:solidFill>
              <a:latin typeface="Arial" pitchFamily="34" charset="0"/>
              <a:cs typeface="Arial" pitchFamily="34" charset="0"/>
            </a:endParaRPr>
          </a:p>
        </p:txBody>
      </p:sp>
      <p:sp>
        <p:nvSpPr>
          <p:cNvPr id="20" name="TextBox 19"/>
          <p:cNvSpPr txBox="1"/>
          <p:nvPr/>
        </p:nvSpPr>
        <p:spPr>
          <a:xfrm>
            <a:off x="306712" y="2343609"/>
            <a:ext cx="449073" cy="369332"/>
          </a:xfrm>
          <a:prstGeom prst="rect">
            <a:avLst/>
          </a:prstGeom>
          <a:noFill/>
        </p:spPr>
        <p:txBody>
          <a:bodyPr wrap="square" rtlCol="0" anchor="ctr">
            <a:spAutoFit/>
          </a:bodyPr>
          <a:lstStyle/>
          <a:p>
            <a:pPr algn="ctr"/>
            <a:r>
              <a:rPr lang="en-US" altLang="ko-KR" b="1" dirty="0">
                <a:solidFill>
                  <a:schemeClr val="bg1"/>
                </a:solidFill>
                <a:latin typeface="Arial" pitchFamily="34" charset="0"/>
                <a:cs typeface="Arial" pitchFamily="34" charset="0"/>
              </a:rPr>
              <a:t>02</a:t>
            </a:r>
            <a:endParaRPr lang="ko-KR" altLang="en-US" b="1" dirty="0">
              <a:solidFill>
                <a:schemeClr val="bg1"/>
              </a:solidFill>
              <a:latin typeface="Arial" pitchFamily="34" charset="0"/>
              <a:cs typeface="Arial" pitchFamily="34" charset="0"/>
            </a:endParaRPr>
          </a:p>
        </p:txBody>
      </p:sp>
      <p:sp>
        <p:nvSpPr>
          <p:cNvPr id="21" name="TextBox 20"/>
          <p:cNvSpPr txBox="1"/>
          <p:nvPr/>
        </p:nvSpPr>
        <p:spPr>
          <a:xfrm>
            <a:off x="273854" y="3174378"/>
            <a:ext cx="449073" cy="369332"/>
          </a:xfrm>
          <a:prstGeom prst="rect">
            <a:avLst/>
          </a:prstGeom>
          <a:noFill/>
        </p:spPr>
        <p:txBody>
          <a:bodyPr wrap="square" rtlCol="0" anchor="ctr">
            <a:spAutoFit/>
          </a:bodyPr>
          <a:lstStyle/>
          <a:p>
            <a:pPr algn="ctr"/>
            <a:r>
              <a:rPr lang="en-US" altLang="ko-KR" b="1" dirty="0">
                <a:solidFill>
                  <a:schemeClr val="bg1"/>
                </a:solidFill>
                <a:latin typeface="Arial" pitchFamily="34" charset="0"/>
                <a:cs typeface="Arial" pitchFamily="34" charset="0"/>
              </a:rPr>
              <a:t>03</a:t>
            </a:r>
            <a:endParaRPr lang="ko-KR" altLang="en-US" b="1" dirty="0">
              <a:solidFill>
                <a:schemeClr val="bg1"/>
              </a:solidFill>
              <a:latin typeface="Arial" pitchFamily="34" charset="0"/>
              <a:cs typeface="Arial" pitchFamily="34" charset="0"/>
            </a:endParaRPr>
          </a:p>
        </p:txBody>
      </p:sp>
      <p:sp>
        <p:nvSpPr>
          <p:cNvPr id="22" name="TextBox 21"/>
          <p:cNvSpPr txBox="1"/>
          <p:nvPr/>
        </p:nvSpPr>
        <p:spPr>
          <a:xfrm>
            <a:off x="291487" y="4091888"/>
            <a:ext cx="449073" cy="369332"/>
          </a:xfrm>
          <a:prstGeom prst="rect">
            <a:avLst/>
          </a:prstGeom>
          <a:noFill/>
        </p:spPr>
        <p:txBody>
          <a:bodyPr wrap="square" rtlCol="0" anchor="ctr">
            <a:spAutoFit/>
          </a:bodyPr>
          <a:lstStyle/>
          <a:p>
            <a:pPr algn="ctr"/>
            <a:r>
              <a:rPr lang="en-US" altLang="ko-KR" b="1" dirty="0">
                <a:solidFill>
                  <a:schemeClr val="bg1"/>
                </a:solidFill>
                <a:latin typeface="Arial" pitchFamily="34" charset="0"/>
                <a:cs typeface="Arial" pitchFamily="34" charset="0"/>
              </a:rPr>
              <a:t>04</a:t>
            </a:r>
            <a:endParaRPr lang="ko-KR" altLang="en-US" b="1" dirty="0">
              <a:solidFill>
                <a:schemeClr val="bg1"/>
              </a:solidFill>
              <a:latin typeface="Arial" pitchFamily="34" charset="0"/>
              <a:cs typeface="Arial" pitchFamily="34" charset="0"/>
            </a:endParaRPr>
          </a:p>
        </p:txBody>
      </p:sp>
      <p:sp>
        <p:nvSpPr>
          <p:cNvPr id="32" name="Title 1"/>
          <p:cNvSpPr txBox="1">
            <a:spLocks/>
          </p:cNvSpPr>
          <p:nvPr/>
        </p:nvSpPr>
        <p:spPr>
          <a:xfrm>
            <a:off x="-396552" y="51470"/>
            <a:ext cx="9144000" cy="776530"/>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3200" b="1">
                <a:solidFill>
                  <a:srgbClr val="7030A0"/>
                </a:solidFill>
              </a:rPr>
              <a:t>3. In văn bản</a:t>
            </a:r>
            <a:endParaRPr lang="ko-KR" altLang="en-US" sz="3200" b="1" dirty="0">
              <a:solidFill>
                <a:srgbClr val="7030A0"/>
              </a:solidFill>
            </a:endParaRPr>
          </a:p>
        </p:txBody>
      </p:sp>
      <p:sp>
        <p:nvSpPr>
          <p:cNvPr id="5" name="Rectangle 4"/>
          <p:cNvSpPr/>
          <p:nvPr/>
        </p:nvSpPr>
        <p:spPr>
          <a:xfrm>
            <a:off x="292234" y="825317"/>
            <a:ext cx="4027064" cy="461665"/>
          </a:xfrm>
          <a:prstGeom prst="rect">
            <a:avLst/>
          </a:prstGeom>
        </p:spPr>
        <p:txBody>
          <a:bodyPr wrap="none">
            <a:spAutoFit/>
          </a:bodyPr>
          <a:lstStyle/>
          <a:p>
            <a:r>
              <a:rPr lang="en-US" sz="2400" b="1">
                <a:solidFill>
                  <a:srgbClr val="002060"/>
                </a:solidFill>
              </a:rPr>
              <a:t>Các bước thực hiện in ấn:</a:t>
            </a:r>
          </a:p>
        </p:txBody>
      </p:sp>
      <p:sp>
        <p:nvSpPr>
          <p:cNvPr id="6" name="Rectangle 5"/>
          <p:cNvSpPr/>
          <p:nvPr/>
        </p:nvSpPr>
        <p:spPr>
          <a:xfrm>
            <a:off x="877809" y="1478615"/>
            <a:ext cx="6768752" cy="553998"/>
          </a:xfrm>
          <a:prstGeom prst="rect">
            <a:avLst/>
          </a:prstGeom>
        </p:spPr>
        <p:txBody>
          <a:bodyPr wrap="square">
            <a:spAutoFit/>
          </a:bodyPr>
          <a:lstStyle/>
          <a:p>
            <a:pPr>
              <a:lnSpc>
                <a:spcPct val="150000"/>
              </a:lnSpc>
            </a:pPr>
            <a:r>
              <a:rPr lang="en-US" sz="2000" i="1">
                <a:solidFill>
                  <a:srgbClr val="002060"/>
                </a:solidFill>
              </a:rPr>
              <a:t>Chọn lệnh </a:t>
            </a:r>
            <a:r>
              <a:rPr lang="en-US" sz="2000" b="1" i="1">
                <a:solidFill>
                  <a:srgbClr val="002060"/>
                </a:solidFill>
              </a:rPr>
              <a:t>File</a:t>
            </a:r>
            <a:r>
              <a:rPr lang="en-US" sz="2000" i="1">
                <a:solidFill>
                  <a:srgbClr val="002060"/>
                </a:solidFill>
              </a:rPr>
              <a:t> trên thanh công cụ</a:t>
            </a:r>
            <a:endParaRPr lang="en-US" sz="2000">
              <a:solidFill>
                <a:srgbClr val="002060"/>
              </a:solidFill>
            </a:endParaRPr>
          </a:p>
        </p:txBody>
      </p:sp>
      <p:sp>
        <p:nvSpPr>
          <p:cNvPr id="7" name="Rectangle 6"/>
          <p:cNvSpPr/>
          <p:nvPr/>
        </p:nvSpPr>
        <p:spPr>
          <a:xfrm>
            <a:off x="899697" y="2265885"/>
            <a:ext cx="2478564" cy="400110"/>
          </a:xfrm>
          <a:prstGeom prst="rect">
            <a:avLst/>
          </a:prstGeom>
        </p:spPr>
        <p:txBody>
          <a:bodyPr wrap="none">
            <a:spAutoFit/>
          </a:bodyPr>
          <a:lstStyle/>
          <a:p>
            <a:r>
              <a:rPr lang="en-US" sz="2000" i="1">
                <a:solidFill>
                  <a:srgbClr val="002060"/>
                </a:solidFill>
              </a:rPr>
              <a:t>Chọn vào lệnh </a:t>
            </a:r>
            <a:r>
              <a:rPr lang="en-US" sz="2000" b="1" i="1">
                <a:solidFill>
                  <a:srgbClr val="002060"/>
                </a:solidFill>
              </a:rPr>
              <a:t>Frint</a:t>
            </a:r>
            <a:endParaRPr lang="en-US" sz="2000" b="1">
              <a:solidFill>
                <a:srgbClr val="002060"/>
              </a:solidFill>
            </a:endParaRPr>
          </a:p>
        </p:txBody>
      </p:sp>
      <p:sp>
        <p:nvSpPr>
          <p:cNvPr id="26" name="Rectangle 25"/>
          <p:cNvSpPr/>
          <p:nvPr/>
        </p:nvSpPr>
        <p:spPr>
          <a:xfrm>
            <a:off x="899697" y="2864955"/>
            <a:ext cx="7996212" cy="1015663"/>
          </a:xfrm>
          <a:prstGeom prst="rect">
            <a:avLst/>
          </a:prstGeom>
        </p:spPr>
        <p:txBody>
          <a:bodyPr wrap="square">
            <a:spAutoFit/>
          </a:bodyPr>
          <a:lstStyle/>
          <a:p>
            <a:pPr>
              <a:lnSpc>
                <a:spcPct val="150000"/>
              </a:lnSpc>
            </a:pPr>
            <a:r>
              <a:rPr lang="en-US" sz="2000" i="1">
                <a:solidFill>
                  <a:srgbClr val="002060"/>
                </a:solidFill>
              </a:rPr>
              <a:t>Bảng in hiện ra, điền đầy đủ số bản in, </a:t>
            </a:r>
          </a:p>
          <a:p>
            <a:pPr>
              <a:lnSpc>
                <a:spcPct val="150000"/>
              </a:lnSpc>
            </a:pPr>
            <a:r>
              <a:rPr lang="en-US" sz="2000" i="1">
                <a:solidFill>
                  <a:srgbClr val="002060"/>
                </a:solidFill>
              </a:rPr>
              <a:t>chọn tên máy in và phạm vi in.</a:t>
            </a:r>
            <a:endParaRPr lang="en-US" sz="2000">
              <a:solidFill>
                <a:srgbClr val="002060"/>
              </a:solidFill>
            </a:endParaRPr>
          </a:p>
        </p:txBody>
      </p:sp>
      <p:sp>
        <p:nvSpPr>
          <p:cNvPr id="27" name="Rectangle 26"/>
          <p:cNvSpPr/>
          <p:nvPr/>
        </p:nvSpPr>
        <p:spPr>
          <a:xfrm>
            <a:off x="899697" y="4099672"/>
            <a:ext cx="3062057" cy="400110"/>
          </a:xfrm>
          <a:prstGeom prst="rect">
            <a:avLst/>
          </a:prstGeom>
        </p:spPr>
        <p:txBody>
          <a:bodyPr wrap="none">
            <a:spAutoFit/>
          </a:bodyPr>
          <a:lstStyle/>
          <a:p>
            <a:r>
              <a:rPr lang="en-US" sz="2000" i="1">
                <a:solidFill>
                  <a:srgbClr val="002060"/>
                </a:solidFill>
              </a:rPr>
              <a:t>Ra lệnh in bằng nút </a:t>
            </a:r>
            <a:r>
              <a:rPr lang="en-US" sz="2000" b="1" i="1">
                <a:solidFill>
                  <a:srgbClr val="002060"/>
                </a:solidFill>
              </a:rPr>
              <a:t>Print</a:t>
            </a:r>
            <a:endParaRPr lang="en-US" sz="2000" b="1">
              <a:solidFill>
                <a:srgbClr val="002060"/>
              </a:solidFill>
            </a:endParaRPr>
          </a:p>
        </p:txBody>
      </p:sp>
      <p:pic>
        <p:nvPicPr>
          <p:cNvPr id="44" name="Picture 4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64089" y="1056150"/>
            <a:ext cx="3312368" cy="3443632"/>
          </a:xfrm>
          <a:prstGeom prst="rect">
            <a:avLst/>
          </a:prstGeom>
        </p:spPr>
      </p:pic>
      <p:sp>
        <p:nvSpPr>
          <p:cNvPr id="29" name="Round Diagonal Corner Rectangle 28"/>
          <p:cNvSpPr/>
          <p:nvPr/>
        </p:nvSpPr>
        <p:spPr>
          <a:xfrm>
            <a:off x="0" y="4876006"/>
            <a:ext cx="9144000" cy="267494"/>
          </a:xfrm>
          <a:prstGeom prst="round2Diag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2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20" grpId="0"/>
      <p:bldP spid="21" grpId="0"/>
      <p:bldP spid="22" grpId="0"/>
      <p:bldP spid="5" grpId="0"/>
      <p:bldP spid="6" grpId="0"/>
      <p:bldP spid="7"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4948014"/>
            <a:ext cx="3242686" cy="195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Rectangle 42"/>
          <p:cNvSpPr/>
          <p:nvPr/>
        </p:nvSpPr>
        <p:spPr>
          <a:xfrm>
            <a:off x="3239852" y="4948014"/>
            <a:ext cx="2664296" cy="1954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Rectangle 43"/>
          <p:cNvSpPr/>
          <p:nvPr/>
        </p:nvSpPr>
        <p:spPr>
          <a:xfrm>
            <a:off x="5901314" y="4948014"/>
            <a:ext cx="3242686" cy="1954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ectangle 33"/>
          <p:cNvSpPr/>
          <p:nvPr/>
        </p:nvSpPr>
        <p:spPr>
          <a:xfrm>
            <a:off x="-2903926" y="4444014"/>
            <a:ext cx="4671963" cy="5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Rectangle 34"/>
          <p:cNvSpPr/>
          <p:nvPr/>
        </p:nvSpPr>
        <p:spPr>
          <a:xfrm>
            <a:off x="-3390312" y="3725980"/>
            <a:ext cx="4680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Rectangle 35"/>
          <p:cNvSpPr/>
          <p:nvPr/>
        </p:nvSpPr>
        <p:spPr>
          <a:xfrm>
            <a:off x="-3189738" y="2996497"/>
            <a:ext cx="4068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Rectangle 44"/>
          <p:cNvSpPr/>
          <p:nvPr/>
        </p:nvSpPr>
        <p:spPr>
          <a:xfrm>
            <a:off x="-2903926" y="2300441"/>
            <a:ext cx="3456000"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Rectangle 45"/>
          <p:cNvSpPr/>
          <p:nvPr/>
        </p:nvSpPr>
        <p:spPr>
          <a:xfrm>
            <a:off x="-2700808" y="1563204"/>
            <a:ext cx="2844000"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177" y="466679"/>
            <a:ext cx="7886040" cy="2337762"/>
          </a:xfrm>
          <a:prstGeom prst="rect">
            <a:avLst/>
          </a:prstGeom>
        </p:spPr>
      </p:pic>
      <p:sp>
        <p:nvSpPr>
          <p:cNvPr id="47" name="Title 1"/>
          <p:cNvSpPr txBox="1">
            <a:spLocks/>
          </p:cNvSpPr>
          <p:nvPr/>
        </p:nvSpPr>
        <p:spPr>
          <a:xfrm>
            <a:off x="0" y="51470"/>
            <a:ext cx="9144000" cy="632514"/>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3200" b="1">
                <a:solidFill>
                  <a:srgbClr val="7030A0"/>
                </a:solidFill>
              </a:rPr>
              <a:t>3. In văn bản</a:t>
            </a:r>
            <a:endParaRPr lang="ko-KR" altLang="en-US" sz="3200" b="1" dirty="0">
              <a:solidFill>
                <a:srgbClr val="7030A0"/>
              </a:solidFill>
            </a:endParaRPr>
          </a:p>
        </p:txBody>
      </p:sp>
      <p:sp>
        <p:nvSpPr>
          <p:cNvPr id="6" name="TextBox 5"/>
          <p:cNvSpPr txBox="1"/>
          <p:nvPr/>
        </p:nvSpPr>
        <p:spPr>
          <a:xfrm>
            <a:off x="1259632" y="2996497"/>
            <a:ext cx="5787162" cy="400110"/>
          </a:xfrm>
          <a:prstGeom prst="rect">
            <a:avLst/>
          </a:prstGeom>
          <a:noFill/>
        </p:spPr>
        <p:txBody>
          <a:bodyPr wrap="none" rtlCol="0">
            <a:spAutoFit/>
          </a:bodyPr>
          <a:lstStyle/>
          <a:p>
            <a:r>
              <a:rPr lang="en-US" sz="2000">
                <a:solidFill>
                  <a:srgbClr val="002060"/>
                </a:solidFill>
              </a:rPr>
              <a:t>1. Đặt con trỏ chuột vào vị trí bất kì trong văn bản</a:t>
            </a:r>
          </a:p>
        </p:txBody>
      </p:sp>
      <p:sp>
        <p:nvSpPr>
          <p:cNvPr id="48" name="TextBox 47"/>
          <p:cNvSpPr txBox="1"/>
          <p:nvPr/>
        </p:nvSpPr>
        <p:spPr>
          <a:xfrm>
            <a:off x="1549569" y="3577870"/>
            <a:ext cx="4402167" cy="400110"/>
          </a:xfrm>
          <a:prstGeom prst="rect">
            <a:avLst/>
          </a:prstGeom>
          <a:noFill/>
        </p:spPr>
        <p:txBody>
          <a:bodyPr wrap="none" rtlCol="0">
            <a:spAutoFit/>
          </a:bodyPr>
          <a:lstStyle/>
          <a:p>
            <a:r>
              <a:rPr lang="en-US" sz="2000">
                <a:solidFill>
                  <a:srgbClr val="002060"/>
                </a:solidFill>
              </a:rPr>
              <a:t>2. Nháy chuột vào lệnh </a:t>
            </a:r>
            <a:r>
              <a:rPr lang="en-US" sz="2000" b="1">
                <a:solidFill>
                  <a:srgbClr val="002060"/>
                </a:solidFill>
              </a:rPr>
              <a:t>Page Layout</a:t>
            </a:r>
          </a:p>
        </p:txBody>
      </p:sp>
      <p:sp>
        <p:nvSpPr>
          <p:cNvPr id="49" name="TextBox 48"/>
          <p:cNvSpPr txBox="1"/>
          <p:nvPr/>
        </p:nvSpPr>
        <p:spPr>
          <a:xfrm>
            <a:off x="1768037" y="4143705"/>
            <a:ext cx="7018588" cy="400110"/>
          </a:xfrm>
          <a:prstGeom prst="rect">
            <a:avLst/>
          </a:prstGeom>
          <a:noFill/>
        </p:spPr>
        <p:txBody>
          <a:bodyPr wrap="none" rtlCol="0">
            <a:spAutoFit/>
          </a:bodyPr>
          <a:lstStyle/>
          <a:p>
            <a:r>
              <a:rPr lang="en-US" sz="2000">
                <a:solidFill>
                  <a:srgbClr val="002060"/>
                </a:solidFill>
              </a:rPr>
              <a:t>3. Trong nhóm lệnh </a:t>
            </a:r>
            <a:r>
              <a:rPr lang="en-US" sz="2000" b="1">
                <a:solidFill>
                  <a:srgbClr val="002060"/>
                </a:solidFill>
              </a:rPr>
              <a:t>Page Setup</a:t>
            </a:r>
            <a:r>
              <a:rPr lang="en-US" sz="2000">
                <a:solidFill>
                  <a:srgbClr val="002060"/>
                </a:solidFill>
              </a:rPr>
              <a:t>, thực hiện các thao tác sau:</a:t>
            </a:r>
          </a:p>
        </p:txBody>
      </p:sp>
    </p:spTree>
    <p:extLst>
      <p:ext uri="{BB962C8B-B14F-4D97-AF65-F5344CB8AC3E}">
        <p14:creationId xmlns:p14="http://schemas.microsoft.com/office/powerpoint/2010/main" val="75910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barn(inVertical)">
                                      <p:cBhvr>
                                        <p:cTn id="1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2" y="-4137"/>
            <a:ext cx="3221710" cy="5143500"/>
          </a:xfrm>
          <a:prstGeom prst="rect">
            <a:avLst/>
          </a:prstGeom>
        </p:spPr>
      </p:pic>
      <p:sp>
        <p:nvSpPr>
          <p:cNvPr id="27" name="TextBox 26"/>
          <p:cNvSpPr txBox="1"/>
          <p:nvPr/>
        </p:nvSpPr>
        <p:spPr>
          <a:xfrm>
            <a:off x="3248057" y="339502"/>
            <a:ext cx="5987537" cy="923330"/>
          </a:xfrm>
          <a:prstGeom prst="rect">
            <a:avLst/>
          </a:prstGeom>
          <a:noFill/>
        </p:spPr>
        <p:txBody>
          <a:bodyPr wrap="none" rtlCol="0">
            <a:spAutoFit/>
          </a:bodyPr>
          <a:lstStyle/>
          <a:p>
            <a:pPr marL="285750" indent="-285750">
              <a:lnSpc>
                <a:spcPct val="150000"/>
              </a:lnSpc>
              <a:buFont typeface="Wingdings" pitchFamily="2" charset="2"/>
              <a:buChar char="Ø"/>
            </a:pPr>
            <a:r>
              <a:rPr lang="en-US"/>
              <a:t>Nháy chuột vào lệnh</a:t>
            </a:r>
            <a:r>
              <a:rPr lang="en-US" b="1"/>
              <a:t> Margins </a:t>
            </a:r>
            <a:r>
              <a:rPr lang="en-US"/>
              <a:t>và nháy chuột một mẫu</a:t>
            </a:r>
          </a:p>
          <a:p>
            <a:pPr>
              <a:lnSpc>
                <a:spcPct val="150000"/>
              </a:lnSpc>
            </a:pPr>
            <a:r>
              <a:rPr lang="en-US"/>
              <a:t>     lề </a:t>
            </a:r>
            <a:r>
              <a:rPr lang="en-US" b="1"/>
              <a:t>Normal</a:t>
            </a:r>
            <a:r>
              <a:rPr lang="en-US"/>
              <a:t>.</a:t>
            </a:r>
          </a:p>
        </p:txBody>
      </p:sp>
      <p:sp>
        <p:nvSpPr>
          <p:cNvPr id="38" name="TextBox 37"/>
          <p:cNvSpPr txBox="1"/>
          <p:nvPr/>
        </p:nvSpPr>
        <p:spPr>
          <a:xfrm>
            <a:off x="3221710" y="1995686"/>
            <a:ext cx="5525872" cy="507831"/>
          </a:xfrm>
          <a:prstGeom prst="rect">
            <a:avLst/>
          </a:prstGeom>
          <a:noFill/>
        </p:spPr>
        <p:txBody>
          <a:bodyPr wrap="none" rtlCol="0">
            <a:spAutoFit/>
          </a:bodyPr>
          <a:lstStyle/>
          <a:p>
            <a:pPr marL="285750" indent="-285750">
              <a:lnSpc>
                <a:spcPct val="150000"/>
              </a:lnSpc>
              <a:buFont typeface="Wingdings" pitchFamily="2" charset="2"/>
              <a:buChar char="Ø"/>
            </a:pPr>
            <a:r>
              <a:rPr lang="en-US"/>
              <a:t>Nháy chuột vào lệnh </a:t>
            </a:r>
            <a:r>
              <a:rPr lang="en-US" b="1"/>
              <a:t>Size</a:t>
            </a:r>
            <a:r>
              <a:rPr lang="en-US"/>
              <a:t> và nháy chuột chọn </a:t>
            </a:r>
            <a:r>
              <a:rPr lang="en-US" b="1"/>
              <a:t>A4</a:t>
            </a:r>
          </a:p>
        </p:txBody>
      </p:sp>
      <p:sp>
        <p:nvSpPr>
          <p:cNvPr id="39" name="TextBox 38"/>
          <p:cNvSpPr txBox="1"/>
          <p:nvPr/>
        </p:nvSpPr>
        <p:spPr>
          <a:xfrm>
            <a:off x="3289982" y="3588109"/>
            <a:ext cx="6034681" cy="923330"/>
          </a:xfrm>
          <a:prstGeom prst="rect">
            <a:avLst/>
          </a:prstGeom>
          <a:noFill/>
        </p:spPr>
        <p:txBody>
          <a:bodyPr wrap="square" rtlCol="0">
            <a:spAutoFit/>
          </a:bodyPr>
          <a:lstStyle/>
          <a:p>
            <a:pPr marL="285750" indent="-285750">
              <a:lnSpc>
                <a:spcPct val="150000"/>
              </a:lnSpc>
              <a:buFont typeface="Wingdings" pitchFamily="2" charset="2"/>
              <a:buChar char="Ø"/>
            </a:pPr>
            <a:r>
              <a:rPr lang="en-US"/>
              <a:t>Nháy chuột vào lệnh </a:t>
            </a:r>
            <a:r>
              <a:rPr lang="en-US" b="1"/>
              <a:t>Oriention</a:t>
            </a:r>
            <a:r>
              <a:rPr lang="en-US"/>
              <a:t> và nháy chuột chọn</a:t>
            </a:r>
          </a:p>
          <a:p>
            <a:pPr>
              <a:lnSpc>
                <a:spcPct val="150000"/>
              </a:lnSpc>
            </a:pPr>
            <a:r>
              <a:rPr lang="en-US"/>
              <a:t>     dòng </a:t>
            </a:r>
            <a:r>
              <a:rPr lang="en-US" b="1"/>
              <a:t>Portrait.</a:t>
            </a:r>
          </a:p>
        </p:txBody>
      </p:sp>
      <p:sp>
        <p:nvSpPr>
          <p:cNvPr id="28" name="Rectangle 27"/>
          <p:cNvSpPr/>
          <p:nvPr/>
        </p:nvSpPr>
        <p:spPr>
          <a:xfrm>
            <a:off x="107504" y="339502"/>
            <a:ext cx="432048" cy="648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43650" y="1563638"/>
            <a:ext cx="539917" cy="5408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4" y="-4137"/>
            <a:ext cx="3180943" cy="3572374"/>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64" y="3507853"/>
            <a:ext cx="3176746" cy="1631509"/>
          </a:xfrm>
          <a:prstGeom prst="rect">
            <a:avLst/>
          </a:prstGeom>
        </p:spPr>
      </p:pic>
      <p:sp>
        <p:nvSpPr>
          <p:cNvPr id="29" name="Rectangle 28"/>
          <p:cNvSpPr/>
          <p:nvPr/>
        </p:nvSpPr>
        <p:spPr>
          <a:xfrm>
            <a:off x="1208257" y="339502"/>
            <a:ext cx="445713" cy="648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208257" y="3075806"/>
            <a:ext cx="1563543" cy="4281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25361" y="3882470"/>
            <a:ext cx="634272" cy="4411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25360" y="4323607"/>
            <a:ext cx="1138327" cy="3756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21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par>
                                <p:cTn id="23" presetID="22" presetClass="entr" presetSubtype="4"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down)">
                                      <p:cBhvr>
                                        <p:cTn id="25" dur="500"/>
                                        <p:tgtEl>
                                          <p:spTgt spid="4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arn(inVertical)">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barn(inVertical)">
                                      <p:cBhvr>
                                        <p:cTn id="48" dur="500"/>
                                        <p:tgtEl>
                                          <p:spTgt spid="4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barn(inVertical)">
                                      <p:cBhvr>
                                        <p:cTn id="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8" grpId="0"/>
      <p:bldP spid="39" grpId="0"/>
      <p:bldP spid="28" grpId="0" animBg="1"/>
      <p:bldP spid="40" grpId="0" animBg="1"/>
      <p:bldP spid="29" grpId="0" animBg="1"/>
      <p:bldP spid="44" grpId="0" animBg="1"/>
      <p:bldP spid="45"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9" name="그룹 288">
            <a:extLst>
              <a:ext uri="{FF2B5EF4-FFF2-40B4-BE49-F238E27FC236}">
                <a16:creationId xmlns:a16="http://schemas.microsoft.com/office/drawing/2014/main" id="{48DA6D34-5AF5-4FD9-9EFA-92B1BA4D2D4B}"/>
              </a:ext>
            </a:extLst>
          </p:cNvPr>
          <p:cNvGrpSpPr/>
          <p:nvPr/>
        </p:nvGrpSpPr>
        <p:grpSpPr>
          <a:xfrm>
            <a:off x="1547664" y="1961950"/>
            <a:ext cx="5453609" cy="3181550"/>
            <a:chOff x="635000" y="1382713"/>
            <a:chExt cx="7869238" cy="4572000"/>
          </a:xfrm>
          <a:solidFill>
            <a:schemeClr val="bg1">
              <a:lumMod val="85000"/>
            </a:schemeClr>
          </a:solidFill>
        </p:grpSpPr>
        <p:sp>
          <p:nvSpPr>
            <p:cNvPr id="290" name="Freeform 8">
              <a:extLst>
                <a:ext uri="{FF2B5EF4-FFF2-40B4-BE49-F238E27FC236}">
                  <a16:creationId xmlns:a16="http://schemas.microsoft.com/office/drawing/2014/main" id="{28AC3F4A-AFBC-47F3-B9FB-A46F6C978F5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291" name="Freeform 9">
              <a:extLst>
                <a:ext uri="{FF2B5EF4-FFF2-40B4-BE49-F238E27FC236}">
                  <a16:creationId xmlns:a16="http://schemas.microsoft.com/office/drawing/2014/main" id="{82EDF0F5-C078-493D-9E6A-23A9CD997D1E}"/>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292" name="Freeform 10">
              <a:extLst>
                <a:ext uri="{FF2B5EF4-FFF2-40B4-BE49-F238E27FC236}">
                  <a16:creationId xmlns:a16="http://schemas.microsoft.com/office/drawing/2014/main" id="{654D4ADE-964B-4792-905A-9A4606728D8B}"/>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293" name="Freeform 11">
              <a:extLst>
                <a:ext uri="{FF2B5EF4-FFF2-40B4-BE49-F238E27FC236}">
                  <a16:creationId xmlns:a16="http://schemas.microsoft.com/office/drawing/2014/main" id="{5A6C766B-C49F-4468-BB12-2F507A00403A}"/>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46" y="360631"/>
            <a:ext cx="8676456" cy="3444519"/>
          </a:xfrm>
          <a:prstGeom prst="rect">
            <a:avLst/>
          </a:prstGeom>
        </p:spPr>
      </p:pic>
      <p:sp>
        <p:nvSpPr>
          <p:cNvPr id="16" name="Oval 50">
            <a:extLst>
              <a:ext uri="{FF2B5EF4-FFF2-40B4-BE49-F238E27FC236}">
                <a16:creationId xmlns:a16="http://schemas.microsoft.com/office/drawing/2014/main" id="{AACE506B-22D8-4279-875F-4775504CBCE6}"/>
              </a:ext>
            </a:extLst>
          </p:cNvPr>
          <p:cNvSpPr>
            <a:spLocks noChangeAspect="1"/>
          </p:cNvSpPr>
          <p:nvPr/>
        </p:nvSpPr>
        <p:spPr>
          <a:xfrm>
            <a:off x="2869781" y="4352929"/>
            <a:ext cx="474978" cy="536458"/>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Heart 17">
            <a:extLst>
              <a:ext uri="{FF2B5EF4-FFF2-40B4-BE49-F238E27FC236}">
                <a16:creationId xmlns:a16="http://schemas.microsoft.com/office/drawing/2014/main" id="{B37C6854-339E-4923-A264-732FAD405210}"/>
              </a:ext>
            </a:extLst>
          </p:cNvPr>
          <p:cNvSpPr/>
          <p:nvPr/>
        </p:nvSpPr>
        <p:spPr>
          <a:xfrm>
            <a:off x="4138597" y="4083917"/>
            <a:ext cx="1153484" cy="1036383"/>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Oval 50">
            <a:extLst>
              <a:ext uri="{FF2B5EF4-FFF2-40B4-BE49-F238E27FC236}">
                <a16:creationId xmlns:a16="http://schemas.microsoft.com/office/drawing/2014/main" id="{AACE506B-22D8-4279-875F-4775504CBCE6}"/>
              </a:ext>
            </a:extLst>
          </p:cNvPr>
          <p:cNvSpPr>
            <a:spLocks noChangeAspect="1"/>
          </p:cNvSpPr>
          <p:nvPr/>
        </p:nvSpPr>
        <p:spPr>
          <a:xfrm>
            <a:off x="5839944" y="4344855"/>
            <a:ext cx="474978" cy="536458"/>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Oval 50">
            <a:extLst>
              <a:ext uri="{FF2B5EF4-FFF2-40B4-BE49-F238E27FC236}">
                <a16:creationId xmlns:a16="http://schemas.microsoft.com/office/drawing/2014/main" id="{AACE506B-22D8-4279-875F-4775504CBCE6}"/>
              </a:ext>
            </a:extLst>
          </p:cNvPr>
          <p:cNvSpPr>
            <a:spLocks noChangeAspect="1"/>
          </p:cNvSpPr>
          <p:nvPr/>
        </p:nvSpPr>
        <p:spPr>
          <a:xfrm>
            <a:off x="6763784" y="4344855"/>
            <a:ext cx="474978" cy="536458"/>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Oval 50">
            <a:extLst>
              <a:ext uri="{FF2B5EF4-FFF2-40B4-BE49-F238E27FC236}">
                <a16:creationId xmlns:a16="http://schemas.microsoft.com/office/drawing/2014/main" id="{AACE506B-22D8-4279-875F-4775504CBCE6}"/>
              </a:ext>
            </a:extLst>
          </p:cNvPr>
          <p:cNvSpPr>
            <a:spLocks noChangeAspect="1"/>
          </p:cNvSpPr>
          <p:nvPr/>
        </p:nvSpPr>
        <p:spPr>
          <a:xfrm>
            <a:off x="7812360" y="4344855"/>
            <a:ext cx="474978" cy="536458"/>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Oval 50">
            <a:extLst>
              <a:ext uri="{FF2B5EF4-FFF2-40B4-BE49-F238E27FC236}">
                <a16:creationId xmlns:a16="http://schemas.microsoft.com/office/drawing/2014/main" id="{AACE506B-22D8-4279-875F-4775504CBCE6}"/>
              </a:ext>
            </a:extLst>
          </p:cNvPr>
          <p:cNvSpPr>
            <a:spLocks noChangeAspect="1"/>
          </p:cNvSpPr>
          <p:nvPr/>
        </p:nvSpPr>
        <p:spPr>
          <a:xfrm>
            <a:off x="971600" y="4352929"/>
            <a:ext cx="474978" cy="536458"/>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50">
            <a:extLst>
              <a:ext uri="{FF2B5EF4-FFF2-40B4-BE49-F238E27FC236}">
                <a16:creationId xmlns:a16="http://schemas.microsoft.com/office/drawing/2014/main" id="{AACE506B-22D8-4279-875F-4775504CBCE6}"/>
              </a:ext>
            </a:extLst>
          </p:cNvPr>
          <p:cNvSpPr>
            <a:spLocks noChangeAspect="1"/>
          </p:cNvSpPr>
          <p:nvPr/>
        </p:nvSpPr>
        <p:spPr>
          <a:xfrm>
            <a:off x="1895440" y="4352929"/>
            <a:ext cx="474978" cy="536458"/>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24084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9983" y="165971"/>
            <a:ext cx="7491269" cy="543185"/>
          </a:xfrm>
        </p:spPr>
        <p:txBody>
          <a:bodyPr/>
          <a:lstStyle/>
          <a:p>
            <a:r>
              <a:rPr lang="en-US" sz="2700" b="1" u="sng">
                <a:solidFill>
                  <a:schemeClr val="accent4">
                    <a:lumMod val="50000"/>
                  </a:schemeClr>
                </a:solidFill>
              </a:rPr>
              <a:t>LUYỆN TẬP</a:t>
            </a:r>
            <a:endParaRPr lang="en-US" sz="2700" b="1" u="sng" dirty="0">
              <a:solidFill>
                <a:schemeClr val="accent4">
                  <a:lumMod val="50000"/>
                </a:schemeClr>
              </a:solidFill>
            </a:endParaRPr>
          </a:p>
        </p:txBody>
      </p:sp>
      <p:grpSp>
        <p:nvGrpSpPr>
          <p:cNvPr id="3" name="Group 63">
            <a:extLst>
              <a:ext uri="{FF2B5EF4-FFF2-40B4-BE49-F238E27FC236}">
                <a16:creationId xmlns:a16="http://schemas.microsoft.com/office/drawing/2014/main" id="{0ACD0782-97CC-4391-BC23-591A1D120F03}"/>
              </a:ext>
            </a:extLst>
          </p:cNvPr>
          <p:cNvGrpSpPr/>
          <p:nvPr/>
        </p:nvGrpSpPr>
        <p:grpSpPr>
          <a:xfrm>
            <a:off x="8238852" y="3385256"/>
            <a:ext cx="1810295" cy="1785039"/>
            <a:chOff x="4583464" y="1539036"/>
            <a:chExt cx="3595720" cy="3579812"/>
          </a:xfrm>
          <a:effectLst>
            <a:outerShdw blurRad="50800" dist="38100" dir="5400000" algn="t" rotWithShape="0">
              <a:prstClr val="black">
                <a:alpha val="40000"/>
              </a:prstClr>
            </a:outerShdw>
          </a:effectLst>
        </p:grpSpPr>
        <p:sp>
          <p:nvSpPr>
            <p:cNvPr id="4"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22"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35">
              <a:extLst>
                <a:ext uri="{FF2B5EF4-FFF2-40B4-BE49-F238E27FC236}">
                  <a16:creationId xmlns:a16="http://schemas.microsoft.com/office/drawing/2014/main" id="{30591FA1-BFE9-4BAF-8167-510AFDD2E7A9}"/>
                </a:ext>
              </a:extLst>
            </p:cNvPr>
            <p:cNvCxnSpPr>
              <a:endCxn id="2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39">
              <a:extLst>
                <a:ext uri="{FF2B5EF4-FFF2-40B4-BE49-F238E27FC236}">
                  <a16:creationId xmlns:a16="http://schemas.microsoft.com/office/drawing/2014/main" id="{EA92C96E-3211-43DC-9CD7-90C319A6E93B}"/>
                </a:ext>
              </a:extLst>
            </p:cNvPr>
            <p:cNvCxnSpPr>
              <a:endCxn id="2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42">
              <a:extLst>
                <a:ext uri="{FF2B5EF4-FFF2-40B4-BE49-F238E27FC236}">
                  <a16:creationId xmlns:a16="http://schemas.microsoft.com/office/drawing/2014/main" id="{2D52BC16-9913-40CF-8EFD-B1C66065E647}"/>
                </a:ext>
              </a:extLst>
            </p:cNvPr>
            <p:cNvCxnSpPr>
              <a:cxnSpLocks/>
              <a:stCxn id="12" idx="7"/>
              <a:endCxn id="2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a16="http://schemas.microsoft.com/office/drawing/2014/main" id="{8B677E43-D241-4A4C-87F2-17934BB93656}"/>
                </a:ext>
              </a:extLst>
            </p:cNvPr>
            <p:cNvCxnSpPr>
              <a:endCxn id="2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51">
              <a:extLst>
                <a:ext uri="{FF2B5EF4-FFF2-40B4-BE49-F238E27FC236}">
                  <a16:creationId xmlns:a16="http://schemas.microsoft.com/office/drawing/2014/main" id="{4065FE4C-E229-4C17-B02B-B82B69F1B60D}"/>
                </a:ext>
              </a:extLst>
            </p:cNvPr>
            <p:cNvCxnSpPr>
              <a:endCxn id="2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54">
              <a:extLst>
                <a:ext uri="{FF2B5EF4-FFF2-40B4-BE49-F238E27FC236}">
                  <a16:creationId xmlns:a16="http://schemas.microsoft.com/office/drawing/2014/main" id="{535D25AF-4BA9-4975-9D85-FBCCD0850636}"/>
                </a:ext>
              </a:extLst>
            </p:cNvPr>
            <p:cNvCxnSpPr>
              <a:endCxn id="2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57">
              <a:extLst>
                <a:ext uri="{FF2B5EF4-FFF2-40B4-BE49-F238E27FC236}">
                  <a16:creationId xmlns:a16="http://schemas.microsoft.com/office/drawing/2014/main" id="{D84D1499-864A-4A3E-BE66-75E612A0C392}"/>
                </a:ext>
              </a:extLst>
            </p:cNvPr>
            <p:cNvCxnSpPr>
              <a:endCxn id="2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0">
              <a:extLst>
                <a:ext uri="{FF2B5EF4-FFF2-40B4-BE49-F238E27FC236}">
                  <a16:creationId xmlns:a16="http://schemas.microsoft.com/office/drawing/2014/main" id="{43BB4BB3-16AB-4511-89C2-0E2529315329}"/>
                </a:ext>
              </a:extLst>
            </p:cNvPr>
            <p:cNvCxnSpPr>
              <a:endCxn id="2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5E7E6DAF-F6F2-43F3-A8BB-C5ECC5C69EC5}"/>
                </a:ext>
              </a:extLst>
            </p:cNvPr>
            <p:cNvCxnSpPr>
              <a:cxnSpLocks/>
              <a:stCxn id="11" idx="7"/>
              <a:endCxn id="2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4" name="Oval 64">
            <a:extLst>
              <a:ext uri="{FF2B5EF4-FFF2-40B4-BE49-F238E27FC236}">
                <a16:creationId xmlns:a16="http://schemas.microsoft.com/office/drawing/2014/main" id="{C598D403-9D96-40FA-B9EB-186781B515BF}"/>
              </a:ext>
            </a:extLst>
          </p:cNvPr>
          <p:cNvSpPr/>
          <p:nvPr/>
        </p:nvSpPr>
        <p:spPr>
          <a:xfrm>
            <a:off x="697230" y="1645259"/>
            <a:ext cx="558890" cy="535149"/>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dirty="0">
              <a:solidFill>
                <a:schemeClr val="tx1"/>
              </a:solidFill>
            </a:endParaRPr>
          </a:p>
        </p:txBody>
      </p:sp>
      <p:sp>
        <p:nvSpPr>
          <p:cNvPr id="26" name="Oval 70">
            <a:extLst>
              <a:ext uri="{FF2B5EF4-FFF2-40B4-BE49-F238E27FC236}">
                <a16:creationId xmlns:a16="http://schemas.microsoft.com/office/drawing/2014/main" id="{A1103F48-9FEE-4A30-B9BA-53547D7295C4}"/>
              </a:ext>
            </a:extLst>
          </p:cNvPr>
          <p:cNvSpPr/>
          <p:nvPr/>
        </p:nvSpPr>
        <p:spPr>
          <a:xfrm>
            <a:off x="697230" y="2445442"/>
            <a:ext cx="558968" cy="496400"/>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dirty="0">
              <a:solidFill>
                <a:schemeClr val="tx1"/>
              </a:solidFill>
            </a:endParaRPr>
          </a:p>
        </p:txBody>
      </p:sp>
      <p:sp>
        <p:nvSpPr>
          <p:cNvPr id="28" name="Oval 72">
            <a:extLst>
              <a:ext uri="{FF2B5EF4-FFF2-40B4-BE49-F238E27FC236}">
                <a16:creationId xmlns:a16="http://schemas.microsoft.com/office/drawing/2014/main" id="{986B53E2-1AF7-46B4-986C-F0A56B253CD5}"/>
              </a:ext>
            </a:extLst>
          </p:cNvPr>
          <p:cNvSpPr/>
          <p:nvPr/>
        </p:nvSpPr>
        <p:spPr>
          <a:xfrm>
            <a:off x="697230" y="3200513"/>
            <a:ext cx="559046" cy="535984"/>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dirty="0">
              <a:solidFill>
                <a:schemeClr val="tx1"/>
              </a:solidFill>
            </a:endParaRPr>
          </a:p>
        </p:txBody>
      </p:sp>
      <p:sp>
        <p:nvSpPr>
          <p:cNvPr id="30" name="Oval 74">
            <a:extLst>
              <a:ext uri="{FF2B5EF4-FFF2-40B4-BE49-F238E27FC236}">
                <a16:creationId xmlns:a16="http://schemas.microsoft.com/office/drawing/2014/main" id="{FC4FE9B3-D421-49F4-AC22-63939EEA5983}"/>
              </a:ext>
            </a:extLst>
          </p:cNvPr>
          <p:cNvSpPr/>
          <p:nvPr/>
        </p:nvSpPr>
        <p:spPr>
          <a:xfrm>
            <a:off x="697230" y="3955584"/>
            <a:ext cx="558890" cy="562919"/>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dirty="0">
              <a:solidFill>
                <a:schemeClr val="tx1"/>
              </a:solidFill>
            </a:endParaRPr>
          </a:p>
        </p:txBody>
      </p:sp>
      <p:sp>
        <p:nvSpPr>
          <p:cNvPr id="33" name="Parallelogram 15">
            <a:extLst>
              <a:ext uri="{FF2B5EF4-FFF2-40B4-BE49-F238E27FC236}">
                <a16:creationId xmlns:a16="http://schemas.microsoft.com/office/drawing/2014/main" id="{9F2DD983-58B7-459F-A1C1-D31E4C44975E}"/>
              </a:ext>
            </a:extLst>
          </p:cNvPr>
          <p:cNvSpPr/>
          <p:nvPr/>
        </p:nvSpPr>
        <p:spPr>
          <a:xfrm flipH="1">
            <a:off x="5481801" y="3007957"/>
            <a:ext cx="120764" cy="120764"/>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8264938" y="2993565"/>
            <a:ext cx="85814" cy="113566"/>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6869074" y="4399731"/>
            <a:ext cx="116822" cy="118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5958371" y="1958971"/>
            <a:ext cx="89786" cy="16096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6872569" y="1623836"/>
            <a:ext cx="132248" cy="10909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7810375" y="3956410"/>
            <a:ext cx="127244" cy="12591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7920476" y="2070512"/>
            <a:ext cx="131467" cy="109896"/>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5928370" y="4009486"/>
            <a:ext cx="67232" cy="146585"/>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ectangle 40"/>
          <p:cNvSpPr/>
          <p:nvPr/>
        </p:nvSpPr>
        <p:spPr>
          <a:xfrm>
            <a:off x="1979712" y="907696"/>
            <a:ext cx="4516301" cy="392415"/>
          </a:xfrm>
          <a:prstGeom prst="rect">
            <a:avLst/>
          </a:prstGeom>
        </p:spPr>
        <p:txBody>
          <a:bodyPr wrap="none" lIns="68580" tIns="34290" rIns="68580" bIns="34290">
            <a:spAutoFit/>
          </a:bodyPr>
          <a:lstStyle/>
          <a:p>
            <a:r>
              <a:rPr lang="en-US" sz="2100" b="1">
                <a:solidFill>
                  <a:srgbClr val="002060"/>
                </a:solidFill>
              </a:rPr>
              <a:t>Câu 1</a:t>
            </a:r>
            <a:r>
              <a:rPr lang="en-US" sz="2100">
                <a:solidFill>
                  <a:srgbClr val="002060"/>
                </a:solidFill>
              </a:rPr>
              <a:t>. Định dạng văn bản là làm gì?</a:t>
            </a:r>
          </a:p>
        </p:txBody>
      </p:sp>
      <p:sp>
        <p:nvSpPr>
          <p:cNvPr id="43" name="Rectangle 42"/>
          <p:cNvSpPr/>
          <p:nvPr/>
        </p:nvSpPr>
        <p:spPr>
          <a:xfrm>
            <a:off x="1963915" y="2497434"/>
            <a:ext cx="5026056" cy="392415"/>
          </a:xfrm>
          <a:prstGeom prst="rect">
            <a:avLst/>
          </a:prstGeom>
        </p:spPr>
        <p:txBody>
          <a:bodyPr wrap="none" lIns="68580" tIns="34290" rIns="68580" bIns="34290">
            <a:spAutoFit/>
          </a:bodyPr>
          <a:lstStyle/>
          <a:p>
            <a:r>
              <a:rPr lang="en-US" sz="2100" b="1">
                <a:solidFill>
                  <a:srgbClr val="002060"/>
                </a:solidFill>
              </a:rPr>
              <a:t>Câu 2</a:t>
            </a:r>
            <a:r>
              <a:rPr lang="en-US" sz="2100">
                <a:solidFill>
                  <a:srgbClr val="002060"/>
                </a:solidFill>
              </a:rPr>
              <a:t>. Vì sao ta cần định dạng văn bản?</a:t>
            </a:r>
          </a:p>
        </p:txBody>
      </p:sp>
      <p:sp>
        <p:nvSpPr>
          <p:cNvPr id="32" name="Rounded Rectangle 31"/>
          <p:cNvSpPr/>
          <p:nvPr/>
        </p:nvSpPr>
        <p:spPr>
          <a:xfrm>
            <a:off x="1763688" y="1419622"/>
            <a:ext cx="5832648" cy="1025820"/>
          </a:xfrm>
          <a:prstGeom prst="roundRect">
            <a:avLst/>
          </a:prstGeom>
          <a:solidFill>
            <a:schemeClr val="accent3">
              <a:lumMod val="40000"/>
              <a:lumOff val="60000"/>
            </a:schemeClr>
          </a:solidFill>
          <a:ln w="12700">
            <a:solidFill>
              <a:schemeClr val="accent4">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solidFill>
                  <a:schemeClr val="accent4">
                    <a:lumMod val="75000"/>
                  </a:schemeClr>
                </a:solidFill>
              </a:rPr>
              <a:t>Định dạng văn bản bao gồm định dạng kí tự và định </a:t>
            </a:r>
          </a:p>
          <a:p>
            <a:pPr algn="ctr">
              <a:lnSpc>
                <a:spcPct val="150000"/>
              </a:lnSpc>
            </a:pPr>
            <a:r>
              <a:rPr lang="en-US">
                <a:solidFill>
                  <a:schemeClr val="accent4">
                    <a:lumMod val="75000"/>
                  </a:schemeClr>
                </a:solidFill>
              </a:rPr>
              <a:t>dạng đoạn.</a:t>
            </a:r>
          </a:p>
        </p:txBody>
      </p:sp>
      <p:sp>
        <p:nvSpPr>
          <p:cNvPr id="44" name="Rounded Rectangle 43"/>
          <p:cNvSpPr/>
          <p:nvPr/>
        </p:nvSpPr>
        <p:spPr>
          <a:xfrm>
            <a:off x="1766738" y="3057332"/>
            <a:ext cx="5832648" cy="1025820"/>
          </a:xfrm>
          <a:prstGeom prst="roundRect">
            <a:avLst/>
          </a:prstGeom>
          <a:solidFill>
            <a:schemeClr val="accent4">
              <a:lumMod val="40000"/>
              <a:lumOff val="60000"/>
            </a:schemeClr>
          </a:solidFill>
          <a:ln w="12700">
            <a:solidFill>
              <a:schemeClr val="accent4">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solidFill>
                  <a:schemeClr val="accent4">
                    <a:lumMod val="75000"/>
                  </a:schemeClr>
                </a:solidFill>
              </a:rPr>
              <a:t>Định dạng văn bản để văn bản được trình bày đẹp </a:t>
            </a:r>
          </a:p>
          <a:p>
            <a:pPr algn="ctr">
              <a:lnSpc>
                <a:spcPct val="150000"/>
              </a:lnSpc>
            </a:pPr>
            <a:r>
              <a:rPr lang="en-US">
                <a:solidFill>
                  <a:schemeClr val="accent4">
                    <a:lumMod val="75000"/>
                  </a:schemeClr>
                </a:solidFill>
              </a:rPr>
              <a:t>hơn, hợp lí và dễ đọc hơn.</a:t>
            </a:r>
          </a:p>
        </p:txBody>
      </p:sp>
    </p:spTree>
    <p:extLst>
      <p:ext uri="{BB962C8B-B14F-4D97-AF65-F5344CB8AC3E}">
        <p14:creationId xmlns:p14="http://schemas.microsoft.com/office/powerpoint/2010/main" val="47407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arn(inVertical)">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inVertical)">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1" grpId="0"/>
      <p:bldP spid="43" grpId="0"/>
      <p:bldP spid="32"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9983" y="165971"/>
            <a:ext cx="7491269" cy="543185"/>
          </a:xfrm>
        </p:spPr>
        <p:txBody>
          <a:bodyPr/>
          <a:lstStyle/>
          <a:p>
            <a:r>
              <a:rPr lang="en-US" sz="2700" b="1" u="sng">
                <a:solidFill>
                  <a:schemeClr val="accent4">
                    <a:lumMod val="50000"/>
                  </a:schemeClr>
                </a:solidFill>
              </a:rPr>
              <a:t>VẬN DỤNG</a:t>
            </a:r>
            <a:endParaRPr lang="en-US" sz="2700" b="1" u="sng" dirty="0">
              <a:solidFill>
                <a:schemeClr val="accent4">
                  <a:lumMod val="50000"/>
                </a:schemeClr>
              </a:solidFill>
            </a:endParaRPr>
          </a:p>
        </p:txBody>
      </p:sp>
      <p:grpSp>
        <p:nvGrpSpPr>
          <p:cNvPr id="3" name="Group 63">
            <a:extLst>
              <a:ext uri="{FF2B5EF4-FFF2-40B4-BE49-F238E27FC236}">
                <a16:creationId xmlns:a16="http://schemas.microsoft.com/office/drawing/2014/main" id="{0ACD0782-97CC-4391-BC23-591A1D120F03}"/>
              </a:ext>
            </a:extLst>
          </p:cNvPr>
          <p:cNvGrpSpPr/>
          <p:nvPr/>
        </p:nvGrpSpPr>
        <p:grpSpPr>
          <a:xfrm>
            <a:off x="8238852" y="3385256"/>
            <a:ext cx="1810295" cy="1785039"/>
            <a:chOff x="4583464" y="1539036"/>
            <a:chExt cx="3595720" cy="3579812"/>
          </a:xfrm>
          <a:effectLst>
            <a:outerShdw blurRad="50800" dist="38100" dir="5400000" algn="t" rotWithShape="0">
              <a:prstClr val="black">
                <a:alpha val="40000"/>
              </a:prstClr>
            </a:outerShdw>
          </a:effectLst>
        </p:grpSpPr>
        <p:sp>
          <p:nvSpPr>
            <p:cNvPr id="4"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22"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35">
              <a:extLst>
                <a:ext uri="{FF2B5EF4-FFF2-40B4-BE49-F238E27FC236}">
                  <a16:creationId xmlns:a16="http://schemas.microsoft.com/office/drawing/2014/main" id="{30591FA1-BFE9-4BAF-8167-510AFDD2E7A9}"/>
                </a:ext>
              </a:extLst>
            </p:cNvPr>
            <p:cNvCxnSpPr>
              <a:endCxn id="2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39">
              <a:extLst>
                <a:ext uri="{FF2B5EF4-FFF2-40B4-BE49-F238E27FC236}">
                  <a16:creationId xmlns:a16="http://schemas.microsoft.com/office/drawing/2014/main" id="{EA92C96E-3211-43DC-9CD7-90C319A6E93B}"/>
                </a:ext>
              </a:extLst>
            </p:cNvPr>
            <p:cNvCxnSpPr>
              <a:endCxn id="2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42">
              <a:extLst>
                <a:ext uri="{FF2B5EF4-FFF2-40B4-BE49-F238E27FC236}">
                  <a16:creationId xmlns:a16="http://schemas.microsoft.com/office/drawing/2014/main" id="{2D52BC16-9913-40CF-8EFD-B1C66065E647}"/>
                </a:ext>
              </a:extLst>
            </p:cNvPr>
            <p:cNvCxnSpPr>
              <a:cxnSpLocks/>
              <a:stCxn id="12" idx="7"/>
              <a:endCxn id="2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a16="http://schemas.microsoft.com/office/drawing/2014/main" id="{8B677E43-D241-4A4C-87F2-17934BB93656}"/>
                </a:ext>
              </a:extLst>
            </p:cNvPr>
            <p:cNvCxnSpPr>
              <a:endCxn id="2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51">
              <a:extLst>
                <a:ext uri="{FF2B5EF4-FFF2-40B4-BE49-F238E27FC236}">
                  <a16:creationId xmlns:a16="http://schemas.microsoft.com/office/drawing/2014/main" id="{4065FE4C-E229-4C17-B02B-B82B69F1B60D}"/>
                </a:ext>
              </a:extLst>
            </p:cNvPr>
            <p:cNvCxnSpPr>
              <a:endCxn id="2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54">
              <a:extLst>
                <a:ext uri="{FF2B5EF4-FFF2-40B4-BE49-F238E27FC236}">
                  <a16:creationId xmlns:a16="http://schemas.microsoft.com/office/drawing/2014/main" id="{535D25AF-4BA9-4975-9D85-FBCCD0850636}"/>
                </a:ext>
              </a:extLst>
            </p:cNvPr>
            <p:cNvCxnSpPr>
              <a:endCxn id="2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57">
              <a:extLst>
                <a:ext uri="{FF2B5EF4-FFF2-40B4-BE49-F238E27FC236}">
                  <a16:creationId xmlns:a16="http://schemas.microsoft.com/office/drawing/2014/main" id="{D84D1499-864A-4A3E-BE66-75E612A0C392}"/>
                </a:ext>
              </a:extLst>
            </p:cNvPr>
            <p:cNvCxnSpPr>
              <a:endCxn id="2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0">
              <a:extLst>
                <a:ext uri="{FF2B5EF4-FFF2-40B4-BE49-F238E27FC236}">
                  <a16:creationId xmlns:a16="http://schemas.microsoft.com/office/drawing/2014/main" id="{43BB4BB3-16AB-4511-89C2-0E2529315329}"/>
                </a:ext>
              </a:extLst>
            </p:cNvPr>
            <p:cNvCxnSpPr>
              <a:endCxn id="2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5E7E6DAF-F6F2-43F3-A8BB-C5ECC5C69EC5}"/>
                </a:ext>
              </a:extLst>
            </p:cNvPr>
            <p:cNvCxnSpPr>
              <a:cxnSpLocks/>
              <a:stCxn id="11" idx="7"/>
              <a:endCxn id="2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4" name="Oval 64">
            <a:extLst>
              <a:ext uri="{FF2B5EF4-FFF2-40B4-BE49-F238E27FC236}">
                <a16:creationId xmlns:a16="http://schemas.microsoft.com/office/drawing/2014/main" id="{C598D403-9D96-40FA-B9EB-186781B515BF}"/>
              </a:ext>
            </a:extLst>
          </p:cNvPr>
          <p:cNvSpPr/>
          <p:nvPr/>
        </p:nvSpPr>
        <p:spPr>
          <a:xfrm>
            <a:off x="457948" y="1651686"/>
            <a:ext cx="558890" cy="535149"/>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dirty="0">
              <a:solidFill>
                <a:schemeClr val="tx1"/>
              </a:solidFill>
            </a:endParaRPr>
          </a:p>
        </p:txBody>
      </p:sp>
      <p:sp>
        <p:nvSpPr>
          <p:cNvPr id="26" name="Oval 70">
            <a:extLst>
              <a:ext uri="{FF2B5EF4-FFF2-40B4-BE49-F238E27FC236}">
                <a16:creationId xmlns:a16="http://schemas.microsoft.com/office/drawing/2014/main" id="{A1103F48-9FEE-4A30-B9BA-53547D7295C4}"/>
              </a:ext>
            </a:extLst>
          </p:cNvPr>
          <p:cNvSpPr/>
          <p:nvPr/>
        </p:nvSpPr>
        <p:spPr>
          <a:xfrm>
            <a:off x="457948" y="2451869"/>
            <a:ext cx="558968" cy="496400"/>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dirty="0">
              <a:solidFill>
                <a:schemeClr val="tx1"/>
              </a:solidFill>
            </a:endParaRPr>
          </a:p>
        </p:txBody>
      </p:sp>
      <p:sp>
        <p:nvSpPr>
          <p:cNvPr id="28" name="Oval 72">
            <a:extLst>
              <a:ext uri="{FF2B5EF4-FFF2-40B4-BE49-F238E27FC236}">
                <a16:creationId xmlns:a16="http://schemas.microsoft.com/office/drawing/2014/main" id="{986B53E2-1AF7-46B4-986C-F0A56B253CD5}"/>
              </a:ext>
            </a:extLst>
          </p:cNvPr>
          <p:cNvSpPr/>
          <p:nvPr/>
        </p:nvSpPr>
        <p:spPr>
          <a:xfrm>
            <a:off x="457948" y="3206940"/>
            <a:ext cx="559046" cy="535984"/>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dirty="0">
              <a:solidFill>
                <a:schemeClr val="tx1"/>
              </a:solidFill>
            </a:endParaRPr>
          </a:p>
        </p:txBody>
      </p:sp>
      <p:sp>
        <p:nvSpPr>
          <p:cNvPr id="30" name="Oval 74">
            <a:extLst>
              <a:ext uri="{FF2B5EF4-FFF2-40B4-BE49-F238E27FC236}">
                <a16:creationId xmlns:a16="http://schemas.microsoft.com/office/drawing/2014/main" id="{FC4FE9B3-D421-49F4-AC22-63939EEA5983}"/>
              </a:ext>
            </a:extLst>
          </p:cNvPr>
          <p:cNvSpPr/>
          <p:nvPr/>
        </p:nvSpPr>
        <p:spPr>
          <a:xfrm>
            <a:off x="457948" y="3962011"/>
            <a:ext cx="558890" cy="562919"/>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dirty="0">
              <a:solidFill>
                <a:schemeClr val="tx1"/>
              </a:solidFill>
            </a:endParaRPr>
          </a:p>
        </p:txBody>
      </p:sp>
      <p:sp>
        <p:nvSpPr>
          <p:cNvPr id="33" name="Parallelogram 15">
            <a:extLst>
              <a:ext uri="{FF2B5EF4-FFF2-40B4-BE49-F238E27FC236}">
                <a16:creationId xmlns:a16="http://schemas.microsoft.com/office/drawing/2014/main" id="{9F2DD983-58B7-459F-A1C1-D31E4C44975E}"/>
              </a:ext>
            </a:extLst>
          </p:cNvPr>
          <p:cNvSpPr/>
          <p:nvPr/>
        </p:nvSpPr>
        <p:spPr>
          <a:xfrm flipH="1">
            <a:off x="5481801" y="3007957"/>
            <a:ext cx="120764" cy="120764"/>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8264938" y="2993565"/>
            <a:ext cx="85814" cy="113566"/>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6869074" y="4399731"/>
            <a:ext cx="116822" cy="118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5958371" y="1958971"/>
            <a:ext cx="89786" cy="16096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6872569" y="1623836"/>
            <a:ext cx="132248" cy="10909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7810375" y="3956410"/>
            <a:ext cx="127244" cy="12591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7920476" y="2070512"/>
            <a:ext cx="131467" cy="109896"/>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5928370" y="4009486"/>
            <a:ext cx="67232" cy="146585"/>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TextBox 24"/>
          <p:cNvSpPr txBox="1"/>
          <p:nvPr/>
        </p:nvSpPr>
        <p:spPr>
          <a:xfrm>
            <a:off x="1233448" y="736075"/>
            <a:ext cx="6899412" cy="1015663"/>
          </a:xfrm>
          <a:prstGeom prst="rect">
            <a:avLst/>
          </a:prstGeom>
          <a:noFill/>
        </p:spPr>
        <p:txBody>
          <a:bodyPr wrap="square" rtlCol="0">
            <a:spAutoFit/>
          </a:bodyPr>
          <a:lstStyle/>
          <a:p>
            <a:pPr>
              <a:lnSpc>
                <a:spcPct val="150000"/>
              </a:lnSpc>
            </a:pPr>
            <a:r>
              <a:rPr lang="en-US" sz="2000">
                <a:solidFill>
                  <a:srgbClr val="002060"/>
                </a:solidFill>
              </a:rPr>
              <a:t>Nếu muốn trình bày văn bản sau đây đẹp hơn và sau đó </a:t>
            </a:r>
          </a:p>
          <a:p>
            <a:pPr>
              <a:lnSpc>
                <a:spcPct val="150000"/>
              </a:lnSpc>
            </a:pPr>
            <a:r>
              <a:rPr lang="en-US" sz="2000">
                <a:solidFill>
                  <a:srgbClr val="002060"/>
                </a:solidFill>
              </a:rPr>
              <a:t>thực hiện in ta có thể làm như thế nào?</a:t>
            </a: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101" y="1950800"/>
            <a:ext cx="6899412" cy="2403719"/>
          </a:xfrm>
          <a:prstGeom prst="rect">
            <a:avLst/>
          </a:prstGeom>
        </p:spPr>
      </p:pic>
    </p:spTree>
    <p:extLst>
      <p:ext uri="{BB962C8B-B14F-4D97-AF65-F5344CB8AC3E}">
        <p14:creationId xmlns:p14="http://schemas.microsoft.com/office/powerpoint/2010/main" val="37412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44" y="206941"/>
            <a:ext cx="5472608" cy="542078"/>
          </a:xfrm>
        </p:spPr>
        <p:txBody>
          <a:bodyPr/>
          <a:lstStyle/>
          <a:p>
            <a:r>
              <a:rPr lang="en-US" sz="2800" b="1">
                <a:solidFill>
                  <a:srgbClr val="7030A0"/>
                </a:solidFill>
              </a:rPr>
              <a:t>Khởi động</a:t>
            </a:r>
          </a:p>
        </p:txBody>
      </p:sp>
      <p:sp>
        <p:nvSpPr>
          <p:cNvPr id="11" name="Rounded Rectangle 10"/>
          <p:cNvSpPr/>
          <p:nvPr/>
        </p:nvSpPr>
        <p:spPr>
          <a:xfrm>
            <a:off x="2375248" y="261956"/>
            <a:ext cx="6511698" cy="432048"/>
          </a:xfrm>
          <a:prstGeom prst="roundRect">
            <a:avLst/>
          </a:prstGeom>
          <a:noFill/>
          <a:ln w="190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388051" y="277925"/>
            <a:ext cx="6498895" cy="384721"/>
          </a:xfrm>
          <a:prstGeom prst="rect">
            <a:avLst/>
          </a:prstGeom>
          <a:noFill/>
        </p:spPr>
        <p:txBody>
          <a:bodyPr wrap="square" rtlCol="0">
            <a:spAutoFit/>
          </a:bodyPr>
          <a:lstStyle/>
          <a:p>
            <a:r>
              <a:rPr lang="en-US" sz="1900">
                <a:solidFill>
                  <a:srgbClr val="002060"/>
                </a:solidFill>
              </a:rPr>
              <a:t>Quan sát hai trang văn bản dưới đây và đưa ra nhận xét ?</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786790"/>
            <a:ext cx="4001458" cy="3944599"/>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786790"/>
            <a:ext cx="3862337" cy="3944599"/>
          </a:xfrm>
          <a:prstGeom prst="rect">
            <a:avLst/>
          </a:prstGeom>
        </p:spPr>
      </p:pic>
      <p:sp>
        <p:nvSpPr>
          <p:cNvPr id="15" name="Rounded Rectangle 14"/>
          <p:cNvSpPr/>
          <p:nvPr/>
        </p:nvSpPr>
        <p:spPr>
          <a:xfrm>
            <a:off x="1835696" y="4766563"/>
            <a:ext cx="1296144" cy="3254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Văn bản 1</a:t>
            </a:r>
          </a:p>
        </p:txBody>
      </p:sp>
      <p:sp>
        <p:nvSpPr>
          <p:cNvPr id="17" name="Rounded Rectangle 16"/>
          <p:cNvSpPr/>
          <p:nvPr/>
        </p:nvSpPr>
        <p:spPr>
          <a:xfrm>
            <a:off x="6071120" y="4755468"/>
            <a:ext cx="1296144" cy="3254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Văn bản 2</a:t>
            </a:r>
          </a:p>
        </p:txBody>
      </p:sp>
    </p:spTree>
    <p:extLst>
      <p:ext uri="{BB962C8B-B14F-4D97-AF65-F5344CB8AC3E}">
        <p14:creationId xmlns:p14="http://schemas.microsoft.com/office/powerpoint/2010/main" val="398412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P spid="15"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9983" y="165971"/>
            <a:ext cx="7491269" cy="543185"/>
          </a:xfrm>
        </p:spPr>
        <p:txBody>
          <a:bodyPr/>
          <a:lstStyle/>
          <a:p>
            <a:r>
              <a:rPr lang="en-US" sz="2700" b="1" u="sng">
                <a:solidFill>
                  <a:schemeClr val="accent4">
                    <a:lumMod val="50000"/>
                  </a:schemeClr>
                </a:solidFill>
              </a:rPr>
              <a:t>VẬN DỤNG</a:t>
            </a:r>
            <a:endParaRPr lang="en-US" sz="2700" b="1" u="sng" dirty="0">
              <a:solidFill>
                <a:schemeClr val="accent4">
                  <a:lumMod val="50000"/>
                </a:schemeClr>
              </a:solidFill>
            </a:endParaRPr>
          </a:p>
        </p:txBody>
      </p:sp>
      <p:grpSp>
        <p:nvGrpSpPr>
          <p:cNvPr id="3" name="Group 63">
            <a:extLst>
              <a:ext uri="{FF2B5EF4-FFF2-40B4-BE49-F238E27FC236}">
                <a16:creationId xmlns:a16="http://schemas.microsoft.com/office/drawing/2014/main" id="{0ACD0782-97CC-4391-BC23-591A1D120F03}"/>
              </a:ext>
            </a:extLst>
          </p:cNvPr>
          <p:cNvGrpSpPr/>
          <p:nvPr/>
        </p:nvGrpSpPr>
        <p:grpSpPr>
          <a:xfrm>
            <a:off x="8238852" y="3385256"/>
            <a:ext cx="1810295" cy="1785039"/>
            <a:chOff x="4583464" y="1539036"/>
            <a:chExt cx="3595720" cy="3579812"/>
          </a:xfrm>
          <a:effectLst>
            <a:outerShdw blurRad="50800" dist="38100" dir="5400000" algn="t" rotWithShape="0">
              <a:prstClr val="black">
                <a:alpha val="40000"/>
              </a:prstClr>
            </a:outerShdw>
          </a:effectLst>
        </p:grpSpPr>
        <p:sp>
          <p:nvSpPr>
            <p:cNvPr id="4"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22"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35">
              <a:extLst>
                <a:ext uri="{FF2B5EF4-FFF2-40B4-BE49-F238E27FC236}">
                  <a16:creationId xmlns:a16="http://schemas.microsoft.com/office/drawing/2014/main" id="{30591FA1-BFE9-4BAF-8167-510AFDD2E7A9}"/>
                </a:ext>
              </a:extLst>
            </p:cNvPr>
            <p:cNvCxnSpPr>
              <a:endCxn id="2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39">
              <a:extLst>
                <a:ext uri="{FF2B5EF4-FFF2-40B4-BE49-F238E27FC236}">
                  <a16:creationId xmlns:a16="http://schemas.microsoft.com/office/drawing/2014/main" id="{EA92C96E-3211-43DC-9CD7-90C319A6E93B}"/>
                </a:ext>
              </a:extLst>
            </p:cNvPr>
            <p:cNvCxnSpPr>
              <a:endCxn id="2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42">
              <a:extLst>
                <a:ext uri="{FF2B5EF4-FFF2-40B4-BE49-F238E27FC236}">
                  <a16:creationId xmlns:a16="http://schemas.microsoft.com/office/drawing/2014/main" id="{2D52BC16-9913-40CF-8EFD-B1C66065E647}"/>
                </a:ext>
              </a:extLst>
            </p:cNvPr>
            <p:cNvCxnSpPr>
              <a:cxnSpLocks/>
              <a:stCxn id="12" idx="7"/>
              <a:endCxn id="2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a16="http://schemas.microsoft.com/office/drawing/2014/main" id="{8B677E43-D241-4A4C-87F2-17934BB93656}"/>
                </a:ext>
              </a:extLst>
            </p:cNvPr>
            <p:cNvCxnSpPr>
              <a:endCxn id="2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51">
              <a:extLst>
                <a:ext uri="{FF2B5EF4-FFF2-40B4-BE49-F238E27FC236}">
                  <a16:creationId xmlns:a16="http://schemas.microsoft.com/office/drawing/2014/main" id="{4065FE4C-E229-4C17-B02B-B82B69F1B60D}"/>
                </a:ext>
              </a:extLst>
            </p:cNvPr>
            <p:cNvCxnSpPr>
              <a:endCxn id="2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54">
              <a:extLst>
                <a:ext uri="{FF2B5EF4-FFF2-40B4-BE49-F238E27FC236}">
                  <a16:creationId xmlns:a16="http://schemas.microsoft.com/office/drawing/2014/main" id="{535D25AF-4BA9-4975-9D85-FBCCD0850636}"/>
                </a:ext>
              </a:extLst>
            </p:cNvPr>
            <p:cNvCxnSpPr>
              <a:endCxn id="2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57">
              <a:extLst>
                <a:ext uri="{FF2B5EF4-FFF2-40B4-BE49-F238E27FC236}">
                  <a16:creationId xmlns:a16="http://schemas.microsoft.com/office/drawing/2014/main" id="{D84D1499-864A-4A3E-BE66-75E612A0C392}"/>
                </a:ext>
              </a:extLst>
            </p:cNvPr>
            <p:cNvCxnSpPr>
              <a:endCxn id="2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0">
              <a:extLst>
                <a:ext uri="{FF2B5EF4-FFF2-40B4-BE49-F238E27FC236}">
                  <a16:creationId xmlns:a16="http://schemas.microsoft.com/office/drawing/2014/main" id="{43BB4BB3-16AB-4511-89C2-0E2529315329}"/>
                </a:ext>
              </a:extLst>
            </p:cNvPr>
            <p:cNvCxnSpPr>
              <a:endCxn id="2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5E7E6DAF-F6F2-43F3-A8BB-C5ECC5C69EC5}"/>
                </a:ext>
              </a:extLst>
            </p:cNvPr>
            <p:cNvCxnSpPr>
              <a:cxnSpLocks/>
              <a:stCxn id="11" idx="7"/>
              <a:endCxn id="2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0" name="Oval 74">
            <a:extLst>
              <a:ext uri="{FF2B5EF4-FFF2-40B4-BE49-F238E27FC236}">
                <a16:creationId xmlns:a16="http://schemas.microsoft.com/office/drawing/2014/main" id="{FC4FE9B3-D421-49F4-AC22-63939EEA5983}"/>
              </a:ext>
            </a:extLst>
          </p:cNvPr>
          <p:cNvSpPr/>
          <p:nvPr/>
        </p:nvSpPr>
        <p:spPr>
          <a:xfrm>
            <a:off x="323528" y="4516247"/>
            <a:ext cx="558890" cy="627253"/>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dirty="0">
              <a:solidFill>
                <a:schemeClr val="tx1"/>
              </a:solidFill>
            </a:endParaRPr>
          </a:p>
        </p:txBody>
      </p:sp>
      <p:sp>
        <p:nvSpPr>
          <p:cNvPr id="33" name="Parallelogram 15">
            <a:extLst>
              <a:ext uri="{FF2B5EF4-FFF2-40B4-BE49-F238E27FC236}">
                <a16:creationId xmlns:a16="http://schemas.microsoft.com/office/drawing/2014/main" id="{9F2DD983-58B7-459F-A1C1-D31E4C44975E}"/>
              </a:ext>
            </a:extLst>
          </p:cNvPr>
          <p:cNvSpPr/>
          <p:nvPr/>
        </p:nvSpPr>
        <p:spPr>
          <a:xfrm flipH="1">
            <a:off x="5481801" y="3007957"/>
            <a:ext cx="120764" cy="120764"/>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8264938" y="2993565"/>
            <a:ext cx="85814" cy="113566"/>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6869074" y="4399731"/>
            <a:ext cx="116822" cy="118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5958371" y="1958971"/>
            <a:ext cx="89786" cy="16096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6872569" y="1623836"/>
            <a:ext cx="132248" cy="10909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7810375" y="3956410"/>
            <a:ext cx="127244" cy="12591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7920476" y="2070512"/>
            <a:ext cx="131467" cy="109896"/>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5928370" y="4009486"/>
            <a:ext cx="67232" cy="146585"/>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Oval 64">
            <a:extLst>
              <a:ext uri="{FF2B5EF4-FFF2-40B4-BE49-F238E27FC236}">
                <a16:creationId xmlns:a16="http://schemas.microsoft.com/office/drawing/2014/main" id="{C598D403-9D96-40FA-B9EB-186781B515BF}"/>
              </a:ext>
            </a:extLst>
          </p:cNvPr>
          <p:cNvSpPr/>
          <p:nvPr/>
        </p:nvSpPr>
        <p:spPr>
          <a:xfrm>
            <a:off x="737432" y="4544472"/>
            <a:ext cx="558890" cy="599028"/>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dirty="0">
              <a:solidFill>
                <a:schemeClr val="tx1"/>
              </a:solidFill>
            </a:endParaRPr>
          </a:p>
        </p:txBody>
      </p:sp>
      <p:sp>
        <p:nvSpPr>
          <p:cNvPr id="42" name="Oval 72">
            <a:extLst>
              <a:ext uri="{FF2B5EF4-FFF2-40B4-BE49-F238E27FC236}">
                <a16:creationId xmlns:a16="http://schemas.microsoft.com/office/drawing/2014/main" id="{986B53E2-1AF7-46B4-986C-F0A56B253CD5}"/>
              </a:ext>
            </a:extLst>
          </p:cNvPr>
          <p:cNvSpPr/>
          <p:nvPr/>
        </p:nvSpPr>
        <p:spPr>
          <a:xfrm>
            <a:off x="1187624" y="4544472"/>
            <a:ext cx="559046" cy="599028"/>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dirty="0">
              <a:solidFill>
                <a:schemeClr val="tx1"/>
              </a:solidFill>
            </a:endParaRPr>
          </a:p>
        </p:txBody>
      </p:sp>
      <p:sp>
        <p:nvSpPr>
          <p:cNvPr id="43" name="Oval 70">
            <a:extLst>
              <a:ext uri="{FF2B5EF4-FFF2-40B4-BE49-F238E27FC236}">
                <a16:creationId xmlns:a16="http://schemas.microsoft.com/office/drawing/2014/main" id="{A1103F48-9FEE-4A30-B9BA-53547D7295C4}"/>
              </a:ext>
            </a:extLst>
          </p:cNvPr>
          <p:cNvSpPr/>
          <p:nvPr/>
        </p:nvSpPr>
        <p:spPr>
          <a:xfrm>
            <a:off x="1619672" y="4563846"/>
            <a:ext cx="558968" cy="579654"/>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dirty="0">
              <a:solidFill>
                <a:schemeClr val="tx1"/>
              </a:solidFill>
            </a:endParaRPr>
          </a:p>
        </p:txBody>
      </p:sp>
      <p:sp>
        <p:nvSpPr>
          <p:cNvPr id="51" name="Rectangle 50"/>
          <p:cNvSpPr/>
          <p:nvPr/>
        </p:nvSpPr>
        <p:spPr>
          <a:xfrm>
            <a:off x="737432" y="771550"/>
            <a:ext cx="4451860" cy="369332"/>
          </a:xfrm>
          <a:prstGeom prst="rect">
            <a:avLst/>
          </a:prstGeom>
        </p:spPr>
        <p:txBody>
          <a:bodyPr wrap="none">
            <a:spAutoFit/>
          </a:bodyPr>
          <a:lstStyle/>
          <a:p>
            <a:r>
              <a:rPr lang="nl-NL" b="1" i="1"/>
              <a:t>Thực hiện định dạng văn bản như sau:</a:t>
            </a:r>
            <a:endParaRPr lang="en-US" b="1"/>
          </a:p>
        </p:txBody>
      </p:sp>
      <p:sp>
        <p:nvSpPr>
          <p:cNvPr id="52" name="Rectangle 51"/>
          <p:cNvSpPr/>
          <p:nvPr/>
        </p:nvSpPr>
        <p:spPr>
          <a:xfrm>
            <a:off x="807788" y="1351164"/>
            <a:ext cx="2864887" cy="369332"/>
          </a:xfrm>
          <a:prstGeom prst="rect">
            <a:avLst/>
          </a:prstGeom>
        </p:spPr>
        <p:txBody>
          <a:bodyPr wrap="none">
            <a:spAutoFit/>
          </a:bodyPr>
          <a:lstStyle/>
          <a:p>
            <a:pPr lvl="0"/>
            <a:r>
              <a:rPr lang="nl-NL" b="1" i="1"/>
              <a:t>B1</a:t>
            </a:r>
            <a:r>
              <a:rPr lang="nl-NL" i="1"/>
              <a:t>. Chọn toàn bộ văn bản</a:t>
            </a:r>
            <a:endParaRPr lang="en-US"/>
          </a:p>
        </p:txBody>
      </p:sp>
      <p:sp>
        <p:nvSpPr>
          <p:cNvPr id="55" name="Rectangle 54"/>
          <p:cNvSpPr/>
          <p:nvPr/>
        </p:nvSpPr>
        <p:spPr>
          <a:xfrm>
            <a:off x="737431" y="1940794"/>
            <a:ext cx="6064753" cy="369332"/>
          </a:xfrm>
          <a:prstGeom prst="rect">
            <a:avLst/>
          </a:prstGeom>
        </p:spPr>
        <p:txBody>
          <a:bodyPr wrap="square">
            <a:spAutoFit/>
          </a:bodyPr>
          <a:lstStyle/>
          <a:p>
            <a:pPr lvl="0"/>
            <a:r>
              <a:rPr lang="nl-NL" b="1" i="1"/>
              <a:t>B2. </a:t>
            </a:r>
            <a:r>
              <a:rPr lang="nl-NL" i="1"/>
              <a:t>Nháy chuột vào lệnh         để căn biên đều hai bên</a:t>
            </a:r>
            <a:endParaRPr lang="en-US"/>
          </a:p>
        </p:txBody>
      </p:sp>
      <p:sp>
        <p:nvSpPr>
          <p:cNvPr id="56" name="Rectangle 55"/>
          <p:cNvSpPr/>
          <p:nvPr/>
        </p:nvSpPr>
        <p:spPr>
          <a:xfrm>
            <a:off x="737432" y="2423778"/>
            <a:ext cx="6799642" cy="923330"/>
          </a:xfrm>
          <a:prstGeom prst="rect">
            <a:avLst/>
          </a:prstGeom>
        </p:spPr>
        <p:txBody>
          <a:bodyPr wrap="square">
            <a:spAutoFit/>
          </a:bodyPr>
          <a:lstStyle/>
          <a:p>
            <a:pPr lvl="0">
              <a:lnSpc>
                <a:spcPct val="150000"/>
              </a:lnSpc>
            </a:pPr>
            <a:r>
              <a:rPr lang="nl-NL" b="1" i="1"/>
              <a:t>B3</a:t>
            </a:r>
            <a:r>
              <a:rPr lang="nl-NL" i="1"/>
              <a:t>. Nháy chuột vào lệnh       và chọn một giá trị nào đó, ví dụ giá trị 1.15 để quy định độ dãn dòng là 1.15 lần dòng đơn.</a:t>
            </a:r>
            <a:endParaRPr lang="en-US"/>
          </a:p>
        </p:txBody>
      </p:sp>
      <p:sp>
        <p:nvSpPr>
          <p:cNvPr id="57" name="Rectangle 56"/>
          <p:cNvSpPr/>
          <p:nvPr/>
        </p:nvSpPr>
        <p:spPr>
          <a:xfrm>
            <a:off x="704552" y="3435665"/>
            <a:ext cx="6799643" cy="923330"/>
          </a:xfrm>
          <a:prstGeom prst="rect">
            <a:avLst/>
          </a:prstGeom>
        </p:spPr>
        <p:txBody>
          <a:bodyPr wrap="square">
            <a:spAutoFit/>
          </a:bodyPr>
          <a:lstStyle/>
          <a:p>
            <a:pPr lvl="0">
              <a:lnSpc>
                <a:spcPct val="150000"/>
              </a:lnSpc>
            </a:pPr>
            <a:r>
              <a:rPr lang="nl-NL" b="1" i="1"/>
              <a:t>B4</a:t>
            </a:r>
            <a:r>
              <a:rPr lang="nl-NL" i="1"/>
              <a:t>. Nháy chuột lại vào lệnh        và chọn dòng                         </a:t>
            </a:r>
          </a:p>
          <a:p>
            <a:pPr lvl="0">
              <a:lnSpc>
                <a:spcPct val="150000"/>
              </a:lnSpc>
            </a:pPr>
            <a:r>
              <a:rPr lang="nl-NL" i="1"/>
              <a:t>để tăng độ dãn đoạn.</a:t>
            </a:r>
            <a:endParaRPr lang="en-US"/>
          </a:p>
        </p:txBody>
      </p:sp>
      <p:pic>
        <p:nvPicPr>
          <p:cNvPr id="67" name="Picture 66"/>
          <p:cNvPicPr/>
          <p:nvPr/>
        </p:nvPicPr>
        <p:blipFill>
          <a:blip r:embed="rId2">
            <a:extLst>
              <a:ext uri="{28A0092B-C50C-407E-A947-70E740481C1C}">
                <a14:useLocalDpi xmlns:a14="http://schemas.microsoft.com/office/drawing/2010/main" val="0"/>
              </a:ext>
            </a:extLst>
          </a:blip>
          <a:stretch>
            <a:fillRect/>
          </a:stretch>
        </p:blipFill>
        <p:spPr>
          <a:xfrm>
            <a:off x="3461966" y="1981388"/>
            <a:ext cx="411550" cy="328738"/>
          </a:xfrm>
          <a:prstGeom prst="rect">
            <a:avLst/>
          </a:prstGeom>
        </p:spPr>
      </p:pic>
      <p:pic>
        <p:nvPicPr>
          <p:cNvPr id="68" name="Picture 67"/>
          <p:cNvPicPr/>
          <p:nvPr/>
        </p:nvPicPr>
        <p:blipFill>
          <a:blip r:embed="rId3">
            <a:extLst>
              <a:ext uri="{28A0092B-C50C-407E-A947-70E740481C1C}">
                <a14:useLocalDpi xmlns:a14="http://schemas.microsoft.com/office/drawing/2010/main" val="0"/>
              </a:ext>
            </a:extLst>
          </a:blip>
          <a:stretch>
            <a:fillRect/>
          </a:stretch>
        </p:blipFill>
        <p:spPr>
          <a:xfrm>
            <a:off x="3381991" y="2527921"/>
            <a:ext cx="387816" cy="357522"/>
          </a:xfrm>
          <a:prstGeom prst="rect">
            <a:avLst/>
          </a:prstGeom>
        </p:spPr>
      </p:pic>
      <p:pic>
        <p:nvPicPr>
          <p:cNvPr id="69" name="Picture 68"/>
          <p:cNvPicPr/>
          <p:nvPr/>
        </p:nvPicPr>
        <p:blipFill>
          <a:blip r:embed="rId3">
            <a:extLst>
              <a:ext uri="{28A0092B-C50C-407E-A947-70E740481C1C}">
                <a14:useLocalDpi xmlns:a14="http://schemas.microsoft.com/office/drawing/2010/main" val="0"/>
              </a:ext>
            </a:extLst>
          </a:blip>
          <a:stretch>
            <a:fillRect/>
          </a:stretch>
        </p:blipFill>
        <p:spPr>
          <a:xfrm>
            <a:off x="3667860" y="3515017"/>
            <a:ext cx="452390" cy="366399"/>
          </a:xfrm>
          <a:prstGeom prst="rect">
            <a:avLst/>
          </a:prstGeom>
        </p:spPr>
      </p:pic>
      <p:pic>
        <p:nvPicPr>
          <p:cNvPr id="70" name="Picture 69"/>
          <p:cNvPicPr/>
          <p:nvPr/>
        </p:nvPicPr>
        <p:blipFill>
          <a:blip r:embed="rId4">
            <a:extLst>
              <a:ext uri="{28A0092B-C50C-407E-A947-70E740481C1C}">
                <a14:useLocalDpi xmlns:a14="http://schemas.microsoft.com/office/drawing/2010/main" val="0"/>
              </a:ext>
            </a:extLst>
          </a:blip>
          <a:stretch>
            <a:fillRect/>
          </a:stretch>
        </p:blipFill>
        <p:spPr>
          <a:xfrm>
            <a:off x="5528109" y="3401823"/>
            <a:ext cx="2072059" cy="575316"/>
          </a:xfrm>
          <a:prstGeom prst="rect">
            <a:avLst/>
          </a:prstGeom>
        </p:spPr>
      </p:pic>
    </p:spTree>
    <p:extLst>
      <p:ext uri="{BB962C8B-B14F-4D97-AF65-F5344CB8AC3E}">
        <p14:creationId xmlns:p14="http://schemas.microsoft.com/office/powerpoint/2010/main" val="383785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down)">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par>
                                <p:cTn id="18" presetID="22" presetClass="entr" presetSubtype="4" fill="hold"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down)">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down)">
                                      <p:cBhvr>
                                        <p:cTn id="25" dur="500"/>
                                        <p:tgtEl>
                                          <p:spTgt spid="56"/>
                                        </p:tgtEl>
                                      </p:cBhvr>
                                    </p:animEffect>
                                  </p:childTnLst>
                                </p:cTn>
                              </p:par>
                              <p:par>
                                <p:cTn id="26" presetID="22" presetClass="entr" presetSubtype="4"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down)">
                                      <p:cBhvr>
                                        <p:cTn id="28" dur="500"/>
                                        <p:tgtEl>
                                          <p:spTgt spid="6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down)">
                                      <p:cBhvr>
                                        <p:cTn id="33" dur="500"/>
                                        <p:tgtEl>
                                          <p:spTgt spid="57"/>
                                        </p:tgtEl>
                                      </p:cBhvr>
                                    </p:animEffect>
                                  </p:childTnLst>
                                </p:cTn>
                              </p:par>
                              <p:par>
                                <p:cTn id="34" presetID="22" presetClass="entr" presetSubtype="4"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down)">
                                      <p:cBhvr>
                                        <p:cTn id="36" dur="500"/>
                                        <p:tgtEl>
                                          <p:spTgt spid="69"/>
                                        </p:tgtEl>
                                      </p:cBhvr>
                                    </p:animEffect>
                                  </p:childTnLst>
                                </p:cTn>
                              </p:par>
                              <p:par>
                                <p:cTn id="37" presetID="22" presetClass="entr" presetSubtype="4"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down)">
                                      <p:cBhvr>
                                        <p:cTn id="3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5"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9983" y="165971"/>
            <a:ext cx="7491269" cy="543185"/>
          </a:xfrm>
        </p:spPr>
        <p:txBody>
          <a:bodyPr/>
          <a:lstStyle/>
          <a:p>
            <a:r>
              <a:rPr lang="en-US" sz="2700" b="1" u="sng">
                <a:solidFill>
                  <a:schemeClr val="accent4">
                    <a:lumMod val="50000"/>
                  </a:schemeClr>
                </a:solidFill>
              </a:rPr>
              <a:t>VẬN DỤNG</a:t>
            </a:r>
            <a:endParaRPr lang="en-US" sz="2700" b="1" u="sng" dirty="0">
              <a:solidFill>
                <a:schemeClr val="accent4">
                  <a:lumMod val="50000"/>
                </a:schemeClr>
              </a:solidFill>
            </a:endParaRPr>
          </a:p>
        </p:txBody>
      </p:sp>
      <p:grpSp>
        <p:nvGrpSpPr>
          <p:cNvPr id="3" name="Group 63">
            <a:extLst>
              <a:ext uri="{FF2B5EF4-FFF2-40B4-BE49-F238E27FC236}">
                <a16:creationId xmlns:a16="http://schemas.microsoft.com/office/drawing/2014/main" id="{0ACD0782-97CC-4391-BC23-591A1D120F03}"/>
              </a:ext>
            </a:extLst>
          </p:cNvPr>
          <p:cNvGrpSpPr/>
          <p:nvPr/>
        </p:nvGrpSpPr>
        <p:grpSpPr>
          <a:xfrm>
            <a:off x="8238852" y="3385256"/>
            <a:ext cx="1810295" cy="1785039"/>
            <a:chOff x="4583464" y="1539036"/>
            <a:chExt cx="3595720" cy="3579812"/>
          </a:xfrm>
          <a:effectLst>
            <a:outerShdw blurRad="50800" dist="38100" dir="5400000" algn="t" rotWithShape="0">
              <a:prstClr val="black">
                <a:alpha val="40000"/>
              </a:prstClr>
            </a:outerShdw>
          </a:effectLst>
        </p:grpSpPr>
        <p:sp>
          <p:nvSpPr>
            <p:cNvPr id="4"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22"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35">
              <a:extLst>
                <a:ext uri="{FF2B5EF4-FFF2-40B4-BE49-F238E27FC236}">
                  <a16:creationId xmlns:a16="http://schemas.microsoft.com/office/drawing/2014/main" id="{30591FA1-BFE9-4BAF-8167-510AFDD2E7A9}"/>
                </a:ext>
              </a:extLst>
            </p:cNvPr>
            <p:cNvCxnSpPr>
              <a:endCxn id="2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39">
              <a:extLst>
                <a:ext uri="{FF2B5EF4-FFF2-40B4-BE49-F238E27FC236}">
                  <a16:creationId xmlns:a16="http://schemas.microsoft.com/office/drawing/2014/main" id="{EA92C96E-3211-43DC-9CD7-90C319A6E93B}"/>
                </a:ext>
              </a:extLst>
            </p:cNvPr>
            <p:cNvCxnSpPr>
              <a:endCxn id="2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42">
              <a:extLst>
                <a:ext uri="{FF2B5EF4-FFF2-40B4-BE49-F238E27FC236}">
                  <a16:creationId xmlns:a16="http://schemas.microsoft.com/office/drawing/2014/main" id="{2D52BC16-9913-40CF-8EFD-B1C66065E647}"/>
                </a:ext>
              </a:extLst>
            </p:cNvPr>
            <p:cNvCxnSpPr>
              <a:cxnSpLocks/>
              <a:stCxn id="12" idx="7"/>
              <a:endCxn id="2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a16="http://schemas.microsoft.com/office/drawing/2014/main" id="{8B677E43-D241-4A4C-87F2-17934BB93656}"/>
                </a:ext>
              </a:extLst>
            </p:cNvPr>
            <p:cNvCxnSpPr>
              <a:endCxn id="2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51">
              <a:extLst>
                <a:ext uri="{FF2B5EF4-FFF2-40B4-BE49-F238E27FC236}">
                  <a16:creationId xmlns:a16="http://schemas.microsoft.com/office/drawing/2014/main" id="{4065FE4C-E229-4C17-B02B-B82B69F1B60D}"/>
                </a:ext>
              </a:extLst>
            </p:cNvPr>
            <p:cNvCxnSpPr>
              <a:endCxn id="2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54">
              <a:extLst>
                <a:ext uri="{FF2B5EF4-FFF2-40B4-BE49-F238E27FC236}">
                  <a16:creationId xmlns:a16="http://schemas.microsoft.com/office/drawing/2014/main" id="{535D25AF-4BA9-4975-9D85-FBCCD0850636}"/>
                </a:ext>
              </a:extLst>
            </p:cNvPr>
            <p:cNvCxnSpPr>
              <a:endCxn id="2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57">
              <a:extLst>
                <a:ext uri="{FF2B5EF4-FFF2-40B4-BE49-F238E27FC236}">
                  <a16:creationId xmlns:a16="http://schemas.microsoft.com/office/drawing/2014/main" id="{D84D1499-864A-4A3E-BE66-75E612A0C392}"/>
                </a:ext>
              </a:extLst>
            </p:cNvPr>
            <p:cNvCxnSpPr>
              <a:endCxn id="2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0">
              <a:extLst>
                <a:ext uri="{FF2B5EF4-FFF2-40B4-BE49-F238E27FC236}">
                  <a16:creationId xmlns:a16="http://schemas.microsoft.com/office/drawing/2014/main" id="{43BB4BB3-16AB-4511-89C2-0E2529315329}"/>
                </a:ext>
              </a:extLst>
            </p:cNvPr>
            <p:cNvCxnSpPr>
              <a:endCxn id="2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5E7E6DAF-F6F2-43F3-A8BB-C5ECC5C69EC5}"/>
                </a:ext>
              </a:extLst>
            </p:cNvPr>
            <p:cNvCxnSpPr>
              <a:cxnSpLocks/>
              <a:stCxn id="11" idx="7"/>
              <a:endCxn id="2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0" name="Oval 74">
            <a:extLst>
              <a:ext uri="{FF2B5EF4-FFF2-40B4-BE49-F238E27FC236}">
                <a16:creationId xmlns:a16="http://schemas.microsoft.com/office/drawing/2014/main" id="{FC4FE9B3-D421-49F4-AC22-63939EEA5983}"/>
              </a:ext>
            </a:extLst>
          </p:cNvPr>
          <p:cNvSpPr/>
          <p:nvPr/>
        </p:nvSpPr>
        <p:spPr>
          <a:xfrm>
            <a:off x="323528" y="4516247"/>
            <a:ext cx="558890" cy="627253"/>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dirty="0">
              <a:solidFill>
                <a:schemeClr val="tx1"/>
              </a:solidFill>
            </a:endParaRPr>
          </a:p>
        </p:txBody>
      </p:sp>
      <p:sp>
        <p:nvSpPr>
          <p:cNvPr id="33" name="Parallelogram 15">
            <a:extLst>
              <a:ext uri="{FF2B5EF4-FFF2-40B4-BE49-F238E27FC236}">
                <a16:creationId xmlns:a16="http://schemas.microsoft.com/office/drawing/2014/main" id="{9F2DD983-58B7-459F-A1C1-D31E4C44975E}"/>
              </a:ext>
            </a:extLst>
          </p:cNvPr>
          <p:cNvSpPr/>
          <p:nvPr/>
        </p:nvSpPr>
        <p:spPr>
          <a:xfrm flipH="1">
            <a:off x="5481801" y="3007957"/>
            <a:ext cx="120764" cy="120764"/>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8264938" y="2993565"/>
            <a:ext cx="85814" cy="113566"/>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6869074" y="4399731"/>
            <a:ext cx="116822" cy="118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5958371" y="1958971"/>
            <a:ext cx="89786" cy="16096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6872569" y="1623836"/>
            <a:ext cx="132248" cy="10909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7810375" y="3956410"/>
            <a:ext cx="127244" cy="12591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7920476" y="2070512"/>
            <a:ext cx="131467" cy="109896"/>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5928370" y="4009486"/>
            <a:ext cx="67232" cy="146585"/>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Oval 64">
            <a:extLst>
              <a:ext uri="{FF2B5EF4-FFF2-40B4-BE49-F238E27FC236}">
                <a16:creationId xmlns:a16="http://schemas.microsoft.com/office/drawing/2014/main" id="{C598D403-9D96-40FA-B9EB-186781B515BF}"/>
              </a:ext>
            </a:extLst>
          </p:cNvPr>
          <p:cNvSpPr/>
          <p:nvPr/>
        </p:nvSpPr>
        <p:spPr>
          <a:xfrm>
            <a:off x="737432" y="4544472"/>
            <a:ext cx="558890" cy="599028"/>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dirty="0">
              <a:solidFill>
                <a:schemeClr val="tx1"/>
              </a:solidFill>
            </a:endParaRPr>
          </a:p>
        </p:txBody>
      </p:sp>
      <p:sp>
        <p:nvSpPr>
          <p:cNvPr id="42" name="Oval 72">
            <a:extLst>
              <a:ext uri="{FF2B5EF4-FFF2-40B4-BE49-F238E27FC236}">
                <a16:creationId xmlns:a16="http://schemas.microsoft.com/office/drawing/2014/main" id="{986B53E2-1AF7-46B4-986C-F0A56B253CD5}"/>
              </a:ext>
            </a:extLst>
          </p:cNvPr>
          <p:cNvSpPr/>
          <p:nvPr/>
        </p:nvSpPr>
        <p:spPr>
          <a:xfrm>
            <a:off x="1187624" y="4544472"/>
            <a:ext cx="559046" cy="599028"/>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dirty="0">
              <a:solidFill>
                <a:schemeClr val="tx1"/>
              </a:solidFill>
            </a:endParaRPr>
          </a:p>
        </p:txBody>
      </p:sp>
      <p:sp>
        <p:nvSpPr>
          <p:cNvPr id="43" name="Oval 70">
            <a:extLst>
              <a:ext uri="{FF2B5EF4-FFF2-40B4-BE49-F238E27FC236}">
                <a16:creationId xmlns:a16="http://schemas.microsoft.com/office/drawing/2014/main" id="{A1103F48-9FEE-4A30-B9BA-53547D7295C4}"/>
              </a:ext>
            </a:extLst>
          </p:cNvPr>
          <p:cNvSpPr/>
          <p:nvPr/>
        </p:nvSpPr>
        <p:spPr>
          <a:xfrm>
            <a:off x="1619672" y="4563846"/>
            <a:ext cx="558968" cy="579654"/>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dirty="0">
              <a:solidFill>
                <a:schemeClr val="tx1"/>
              </a:solidFill>
            </a:endParaRPr>
          </a:p>
        </p:txBody>
      </p:sp>
      <p:sp>
        <p:nvSpPr>
          <p:cNvPr id="24" name="Rectangle 23"/>
          <p:cNvSpPr/>
          <p:nvPr/>
        </p:nvSpPr>
        <p:spPr>
          <a:xfrm>
            <a:off x="495106" y="832084"/>
            <a:ext cx="5301030" cy="3323987"/>
          </a:xfrm>
          <a:prstGeom prst="rect">
            <a:avLst/>
          </a:prstGeom>
        </p:spPr>
        <p:txBody>
          <a:bodyPr wrap="square">
            <a:spAutoFit/>
          </a:bodyPr>
          <a:lstStyle/>
          <a:p>
            <a:pPr>
              <a:lnSpc>
                <a:spcPct val="150000"/>
              </a:lnSpc>
            </a:pPr>
            <a:r>
              <a:rPr lang="nl-NL" sz="2000" b="1"/>
              <a:t>Để in văn bản, thực hiện các thao tác sau</a:t>
            </a:r>
            <a:r>
              <a:rPr lang="nl-NL" sz="2000" i="1"/>
              <a:t>:</a:t>
            </a:r>
            <a:endParaRPr lang="en-US" sz="2000"/>
          </a:p>
          <a:p>
            <a:pPr lvl="0">
              <a:lnSpc>
                <a:spcPct val="150000"/>
              </a:lnSpc>
            </a:pPr>
            <a:r>
              <a:rPr lang="nl-NL" sz="2000" b="1" i="1"/>
              <a:t>B1. </a:t>
            </a:r>
            <a:r>
              <a:rPr lang="nl-NL" sz="2000" i="1"/>
              <a:t>Nháy chuột vào bảng chọn </a:t>
            </a:r>
            <a:r>
              <a:rPr lang="nl-NL" sz="2000" b="1" i="1"/>
              <a:t>File</a:t>
            </a:r>
            <a:endParaRPr lang="en-US" sz="2000"/>
          </a:p>
          <a:p>
            <a:pPr lvl="0">
              <a:lnSpc>
                <a:spcPct val="150000"/>
              </a:lnSpc>
            </a:pPr>
            <a:r>
              <a:rPr lang="nl-NL" sz="2000" b="1" i="1"/>
              <a:t>B2. </a:t>
            </a:r>
            <a:r>
              <a:rPr lang="nl-NL" sz="2000" i="1"/>
              <a:t>Nháy chuột vào lệnh </a:t>
            </a:r>
            <a:r>
              <a:rPr lang="nl-NL" sz="2000" b="1" i="1"/>
              <a:t>Print </a:t>
            </a:r>
            <a:r>
              <a:rPr lang="nl-NL" sz="2000" i="1"/>
              <a:t>để mở vùng </a:t>
            </a:r>
          </a:p>
          <a:p>
            <a:pPr lvl="0">
              <a:lnSpc>
                <a:spcPct val="150000"/>
              </a:lnSpc>
            </a:pPr>
            <a:r>
              <a:rPr lang="nl-NL" sz="2000" i="1"/>
              <a:t>các tùy chọn in ấn</a:t>
            </a:r>
            <a:endParaRPr lang="en-US" sz="2000"/>
          </a:p>
          <a:p>
            <a:pPr lvl="0">
              <a:lnSpc>
                <a:spcPct val="150000"/>
              </a:lnSpc>
            </a:pPr>
            <a:r>
              <a:rPr lang="nl-NL" sz="2000" b="1" i="1"/>
              <a:t>B3. </a:t>
            </a:r>
            <a:r>
              <a:rPr lang="nl-NL" sz="2000" i="1"/>
              <a:t>Nháy chuột chọn các tùy chọn in ấn như số bản in, trang sẽ in, hướng giấy</a:t>
            </a:r>
            <a:endParaRPr lang="en-US" sz="2000"/>
          </a:p>
          <a:p>
            <a:pPr lvl="0">
              <a:lnSpc>
                <a:spcPct val="150000"/>
              </a:lnSpc>
            </a:pPr>
            <a:r>
              <a:rPr lang="nl-NL" sz="2000" b="1" i="1"/>
              <a:t>B4. </a:t>
            </a:r>
            <a:r>
              <a:rPr lang="nl-NL" sz="2000" i="1"/>
              <a:t>Nháy chuột vào lệnh </a:t>
            </a:r>
            <a:r>
              <a:rPr lang="nl-NL" sz="2000" b="1" i="1"/>
              <a:t>Print</a:t>
            </a:r>
            <a:r>
              <a:rPr lang="nl-NL" sz="2000" i="1"/>
              <a:t> để in văn bản.</a:t>
            </a:r>
            <a:endParaRPr lang="en-US" sz="2000"/>
          </a:p>
        </p:txBody>
      </p:sp>
      <p:pic>
        <p:nvPicPr>
          <p:cNvPr id="46" name="Picture 4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864721" y="1017839"/>
            <a:ext cx="2509908" cy="2609372"/>
          </a:xfrm>
          <a:prstGeom prst="rect">
            <a:avLst/>
          </a:prstGeom>
        </p:spPr>
      </p:pic>
    </p:spTree>
    <p:extLst>
      <p:ext uri="{BB962C8B-B14F-4D97-AF65-F5344CB8AC3E}">
        <p14:creationId xmlns:p14="http://schemas.microsoft.com/office/powerpoint/2010/main" val="101273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16718"/>
            <a:ext cx="9144000" cy="2983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06" name="그룹 305">
            <a:extLst>
              <a:ext uri="{FF2B5EF4-FFF2-40B4-BE49-F238E27FC236}">
                <a16:creationId xmlns:a16="http://schemas.microsoft.com/office/drawing/2014/main" id="{ECE61CD3-8F4B-4A40-BC31-D5BBB3A6BA29}"/>
              </a:ext>
            </a:extLst>
          </p:cNvPr>
          <p:cNvGrpSpPr/>
          <p:nvPr/>
        </p:nvGrpSpPr>
        <p:grpSpPr>
          <a:xfrm>
            <a:off x="380218" y="1757103"/>
            <a:ext cx="3326084" cy="1940385"/>
            <a:chOff x="635000" y="1382713"/>
            <a:chExt cx="7869238" cy="4572000"/>
          </a:xfrm>
          <a:solidFill>
            <a:schemeClr val="bg1"/>
          </a:solidFill>
        </p:grpSpPr>
        <p:sp>
          <p:nvSpPr>
            <p:cNvPr id="307" name="Freeform 8">
              <a:extLst>
                <a:ext uri="{FF2B5EF4-FFF2-40B4-BE49-F238E27FC236}">
                  <a16:creationId xmlns:a16="http://schemas.microsoft.com/office/drawing/2014/main" id="{6BBF56F4-E711-416E-A076-208EC9A119F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8" name="Freeform 9">
              <a:extLst>
                <a:ext uri="{FF2B5EF4-FFF2-40B4-BE49-F238E27FC236}">
                  <a16:creationId xmlns:a16="http://schemas.microsoft.com/office/drawing/2014/main" id="{735AC350-C62C-4F99-B83E-2F75A304D664}"/>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9" name="Freeform 10">
              <a:extLst>
                <a:ext uri="{FF2B5EF4-FFF2-40B4-BE49-F238E27FC236}">
                  <a16:creationId xmlns:a16="http://schemas.microsoft.com/office/drawing/2014/main" id="{B8852F81-1CAE-4872-BB07-90E21A8BA3FC}"/>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0" name="Freeform 11">
              <a:extLst>
                <a:ext uri="{FF2B5EF4-FFF2-40B4-BE49-F238E27FC236}">
                  <a16:creationId xmlns:a16="http://schemas.microsoft.com/office/drawing/2014/main" id="{F5E1AC79-EBC7-403F-9B0C-E002749EE9D5}"/>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p:cNvSpPr>
            <a:spLocks noGrp="1"/>
          </p:cNvSpPr>
          <p:nvPr>
            <p:ph type="body" sz="quarter" idx="10"/>
          </p:nvPr>
        </p:nvSpPr>
        <p:spPr>
          <a:xfrm>
            <a:off x="0" y="483518"/>
            <a:ext cx="9144000" cy="576064"/>
          </a:xfrm>
        </p:spPr>
        <p:txBody>
          <a:bodyPr/>
          <a:lstStyle/>
          <a:p>
            <a:r>
              <a:rPr lang="en-US" altLang="ko-KR" sz="2800" b="1">
                <a:solidFill>
                  <a:srgbClr val="002060"/>
                </a:solidFill>
              </a:rPr>
              <a:t>HƯỚNG DẪN VỀ NHÀ</a:t>
            </a:r>
            <a:endParaRPr lang="ko-KR" altLang="en-US" sz="2800" b="1" dirty="0">
              <a:solidFill>
                <a:srgbClr val="002060"/>
              </a:solidFill>
            </a:endParaRPr>
          </a:p>
        </p:txBody>
      </p:sp>
      <p:sp>
        <p:nvSpPr>
          <p:cNvPr id="5" name="Oval 4"/>
          <p:cNvSpPr/>
          <p:nvPr/>
        </p:nvSpPr>
        <p:spPr>
          <a:xfrm>
            <a:off x="1922197" y="1824453"/>
            <a:ext cx="648072" cy="6480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a:solidFill>
                  <a:schemeClr val="bg1"/>
                </a:solidFill>
              </a:rPr>
              <a:t>1</a:t>
            </a:r>
            <a:endParaRPr lang="ko-KR" altLang="en-US" sz="2400" b="1">
              <a:solidFill>
                <a:schemeClr val="bg1"/>
              </a:solidFill>
            </a:endParaRPr>
          </a:p>
        </p:txBody>
      </p:sp>
      <p:sp>
        <p:nvSpPr>
          <p:cNvPr id="12" name="Oval 11"/>
          <p:cNvSpPr/>
          <p:nvPr/>
        </p:nvSpPr>
        <p:spPr>
          <a:xfrm>
            <a:off x="4786849" y="1804506"/>
            <a:ext cx="648072" cy="6480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a:solidFill>
                  <a:schemeClr val="bg1"/>
                </a:solidFill>
              </a:rPr>
              <a:t>2</a:t>
            </a:r>
            <a:endParaRPr lang="ko-KR" altLang="en-US" b="1">
              <a:solidFill>
                <a:schemeClr val="bg1"/>
              </a:solidFill>
            </a:endParaRPr>
          </a:p>
        </p:txBody>
      </p:sp>
      <p:sp>
        <p:nvSpPr>
          <p:cNvPr id="14" name="Oval 13"/>
          <p:cNvSpPr/>
          <p:nvPr/>
        </p:nvSpPr>
        <p:spPr>
          <a:xfrm>
            <a:off x="7401616" y="1824453"/>
            <a:ext cx="648072" cy="6480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a:solidFill>
                  <a:schemeClr val="bg1"/>
                </a:solidFill>
              </a:rPr>
              <a:t>3</a:t>
            </a:r>
            <a:endParaRPr lang="ko-KR" altLang="en-US" b="1">
              <a:solidFill>
                <a:schemeClr val="bg1"/>
              </a:solidFill>
            </a:endParaRPr>
          </a:p>
        </p:txBody>
      </p:sp>
      <p:sp>
        <p:nvSpPr>
          <p:cNvPr id="3" name="Rounded Rectangle 2"/>
          <p:cNvSpPr/>
          <p:nvPr/>
        </p:nvSpPr>
        <p:spPr>
          <a:xfrm>
            <a:off x="998197" y="2649712"/>
            <a:ext cx="2462919" cy="12003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45833" y="2605766"/>
            <a:ext cx="2167645" cy="1200329"/>
          </a:xfrm>
          <a:prstGeom prst="rect">
            <a:avLst/>
          </a:prstGeom>
          <a:noFill/>
        </p:spPr>
        <p:txBody>
          <a:bodyPr wrap="square" rtlCol="0">
            <a:spAutoFit/>
          </a:bodyPr>
          <a:lstStyle/>
          <a:p>
            <a:pPr algn="ctr">
              <a:lnSpc>
                <a:spcPct val="150000"/>
              </a:lnSpc>
            </a:pPr>
            <a:r>
              <a:rPr lang="en-US" altLang="ko-KR" sz="2400" b="1">
                <a:solidFill>
                  <a:srgbClr val="002060"/>
                </a:solidFill>
                <a:cs typeface="Arial" pitchFamily="34" charset="0"/>
              </a:rPr>
              <a:t>Xem lại nội dung bài học</a:t>
            </a:r>
            <a:endParaRPr lang="ko-KR" altLang="en-US" sz="2400" b="1" dirty="0">
              <a:solidFill>
                <a:srgbClr val="002060"/>
              </a:solidFill>
              <a:cs typeface="Arial" pitchFamily="34" charset="0"/>
            </a:endParaRPr>
          </a:p>
        </p:txBody>
      </p:sp>
      <p:sp>
        <p:nvSpPr>
          <p:cNvPr id="17" name="Rounded Rectangle 16"/>
          <p:cNvSpPr/>
          <p:nvPr/>
        </p:nvSpPr>
        <p:spPr>
          <a:xfrm>
            <a:off x="3813083" y="2625150"/>
            <a:ext cx="2462919" cy="12003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76097" y="2593824"/>
            <a:ext cx="2469576" cy="1200329"/>
          </a:xfrm>
          <a:prstGeom prst="rect">
            <a:avLst/>
          </a:prstGeom>
          <a:noFill/>
        </p:spPr>
        <p:txBody>
          <a:bodyPr wrap="square" rtlCol="0">
            <a:spAutoFit/>
          </a:bodyPr>
          <a:lstStyle/>
          <a:p>
            <a:pPr algn="ctr">
              <a:lnSpc>
                <a:spcPct val="150000"/>
              </a:lnSpc>
            </a:pPr>
            <a:r>
              <a:rPr lang="en-US" altLang="ko-KR" sz="2400" b="1">
                <a:solidFill>
                  <a:srgbClr val="002060"/>
                </a:solidFill>
                <a:cs typeface="Arial" pitchFamily="34" charset="0"/>
              </a:rPr>
              <a:t>Hoàn thành bài tập sgk và sbt</a:t>
            </a:r>
            <a:endParaRPr lang="ko-KR" altLang="en-US" sz="2400" b="1" dirty="0">
              <a:solidFill>
                <a:srgbClr val="002060"/>
              </a:solidFill>
              <a:cs typeface="Arial" pitchFamily="34" charset="0"/>
            </a:endParaRPr>
          </a:p>
        </p:txBody>
      </p:sp>
      <p:sp>
        <p:nvSpPr>
          <p:cNvPr id="20" name="Rounded Rectangle 19"/>
          <p:cNvSpPr/>
          <p:nvPr/>
        </p:nvSpPr>
        <p:spPr>
          <a:xfrm>
            <a:off x="6588224" y="2675080"/>
            <a:ext cx="2462919" cy="12003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588224" y="2649712"/>
            <a:ext cx="2304256" cy="1200329"/>
          </a:xfrm>
          <a:prstGeom prst="rect">
            <a:avLst/>
          </a:prstGeom>
          <a:noFill/>
        </p:spPr>
        <p:txBody>
          <a:bodyPr wrap="square" rtlCol="0">
            <a:spAutoFit/>
          </a:bodyPr>
          <a:lstStyle/>
          <a:p>
            <a:pPr algn="ctr">
              <a:lnSpc>
                <a:spcPct val="150000"/>
              </a:lnSpc>
            </a:pPr>
            <a:r>
              <a:rPr lang="en-US" altLang="ko-KR" sz="2400" b="1">
                <a:solidFill>
                  <a:srgbClr val="002060"/>
                </a:solidFill>
                <a:cs typeface="Arial" pitchFamily="34" charset="0"/>
              </a:rPr>
              <a:t>Xem trước nội dung bài 3</a:t>
            </a:r>
            <a:endParaRPr lang="ko-KR" altLang="en-US" sz="2400" b="1" dirty="0">
              <a:solidFill>
                <a:srgbClr val="002060"/>
              </a:solidFill>
              <a:cs typeface="Arial" pitchFamily="34" charset="0"/>
            </a:endParaRPr>
          </a:p>
        </p:txBody>
      </p:sp>
    </p:spTree>
    <p:extLst>
      <p:ext uri="{BB962C8B-B14F-4D97-AF65-F5344CB8AC3E}">
        <p14:creationId xmlns:p14="http://schemas.microsoft.com/office/powerpoint/2010/main" val="246457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12" grpId="0" animBg="1"/>
      <p:bldP spid="14" grpId="0" animBg="1"/>
      <p:bldP spid="3" grpId="0" animBg="1"/>
      <p:bldP spid="16" grpId="0"/>
      <p:bldP spid="17" grpId="0" animBg="1"/>
      <p:bldP spid="18" grpId="0"/>
      <p:bldP spid="20"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Fullppt\PNG이미지\핸드폰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819" y="1128131"/>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flipH="1">
            <a:off x="5871186" y="4258449"/>
            <a:ext cx="505476" cy="50547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0"/>
          <p:cNvSpPr/>
          <p:nvPr/>
        </p:nvSpPr>
        <p:spPr>
          <a:xfrm flipH="1">
            <a:off x="684872" y="4258449"/>
            <a:ext cx="505476" cy="50547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Oval 21"/>
          <p:cNvSpPr/>
          <p:nvPr/>
        </p:nvSpPr>
        <p:spPr>
          <a:xfrm flipH="1">
            <a:off x="3278029" y="4258449"/>
            <a:ext cx="505476" cy="50547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9"/>
          <p:cNvSpPr/>
          <p:nvPr/>
        </p:nvSpPr>
        <p:spPr>
          <a:xfrm flipH="1">
            <a:off x="811780" y="4393399"/>
            <a:ext cx="251661" cy="23557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ectangle 16"/>
          <p:cNvSpPr/>
          <p:nvPr/>
        </p:nvSpPr>
        <p:spPr>
          <a:xfrm rot="18900000" flipH="1">
            <a:off x="6020558" y="4340278"/>
            <a:ext cx="190661" cy="3418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ound Same Side Corner Rectangle 6"/>
          <p:cNvSpPr>
            <a:spLocks noChangeAspect="1"/>
          </p:cNvSpPr>
          <p:nvPr/>
        </p:nvSpPr>
        <p:spPr>
          <a:xfrm rot="18900000" flipH="1">
            <a:off x="3488086" y="4353516"/>
            <a:ext cx="85363" cy="34223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9" name="Picture Placeholder 18"/>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7380312" y="1203598"/>
            <a:ext cx="1008112" cy="2520280"/>
          </a:xfrm>
        </p:spPr>
      </p:pic>
      <p:pic>
        <p:nvPicPr>
          <p:cNvPr id="18" name="Picture Placeholder 17"/>
          <p:cNvPicPr>
            <a:picLocks noGrp="1" noChangeAspect="1"/>
          </p:cNvPicPr>
          <p:nvPr>
            <p:ph type="pic" idx="12"/>
          </p:nvPr>
        </p:nvPicPr>
        <p:blipFill>
          <a:blip r:embed="rId4">
            <a:extLst>
              <a:ext uri="{28A0092B-C50C-407E-A947-70E740481C1C}">
                <a14:useLocalDpi xmlns:a14="http://schemas.microsoft.com/office/drawing/2010/main" val="0"/>
              </a:ext>
            </a:extLst>
          </a:blip>
          <a:stretch>
            <a:fillRect/>
          </a:stretch>
        </p:blipFill>
        <p:spPr>
          <a:xfrm>
            <a:off x="5652120" y="1306429"/>
            <a:ext cx="1654766" cy="2489457"/>
          </a:xfrm>
        </p:spPr>
      </p:pic>
      <p:sp>
        <p:nvSpPr>
          <p:cNvPr id="37" name="TextBox 36"/>
          <p:cNvSpPr txBox="1"/>
          <p:nvPr/>
        </p:nvSpPr>
        <p:spPr>
          <a:xfrm>
            <a:off x="1190348" y="2126237"/>
            <a:ext cx="3725700" cy="1478418"/>
          </a:xfrm>
          <a:prstGeom prst="rect">
            <a:avLst/>
          </a:prstGeom>
          <a:noFill/>
        </p:spPr>
        <p:txBody>
          <a:bodyPr wrap="none" rtlCol="0">
            <a:spAutoFit/>
          </a:bodyPr>
          <a:lstStyle/>
          <a:p>
            <a:pPr algn="ctr">
              <a:lnSpc>
                <a:spcPct val="150000"/>
              </a:lnSpc>
            </a:pPr>
            <a:r>
              <a:rPr lang="en-US" sz="3200" b="1">
                <a:solidFill>
                  <a:schemeClr val="bg1"/>
                </a:solidFill>
              </a:rPr>
              <a:t>CẢM ƠN CÁC EM </a:t>
            </a:r>
          </a:p>
          <a:p>
            <a:pPr algn="ctr">
              <a:lnSpc>
                <a:spcPct val="150000"/>
              </a:lnSpc>
            </a:pPr>
            <a:r>
              <a:rPr lang="en-US" sz="3200" b="1">
                <a:solidFill>
                  <a:schemeClr val="bg1"/>
                </a:solidFill>
              </a:rPr>
              <a:t>ĐÃ LẮNG NGHE!</a:t>
            </a:r>
          </a:p>
        </p:txBody>
      </p:sp>
    </p:spTree>
    <p:extLst>
      <p:ext uri="{BB962C8B-B14F-4D97-AF65-F5344CB8AC3E}">
        <p14:creationId xmlns:p14="http://schemas.microsoft.com/office/powerpoint/2010/main" val="126732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073" y="1942800"/>
            <a:ext cx="7596336" cy="776530"/>
          </a:xfrm>
        </p:spPr>
        <p:txBody>
          <a:bodyPr/>
          <a:lstStyle/>
          <a:p>
            <a:r>
              <a:rPr lang="en-US" altLang="ko-KR" sz="2400" u="sng">
                <a:solidFill>
                  <a:srgbClr val="7030A0"/>
                </a:solidFill>
              </a:rPr>
              <a:t>NỘI DUNG BÀI HỌC</a:t>
            </a:r>
            <a:endParaRPr lang="ko-KR" altLang="en-US" sz="2400" u="sng" dirty="0">
              <a:solidFill>
                <a:srgbClr val="7030A0"/>
              </a:solidFill>
            </a:endParaRPr>
          </a:p>
        </p:txBody>
      </p:sp>
      <p:sp>
        <p:nvSpPr>
          <p:cNvPr id="9" name="Rectangle 8"/>
          <p:cNvSpPr/>
          <p:nvPr/>
        </p:nvSpPr>
        <p:spPr>
          <a:xfrm>
            <a:off x="1458686" y="2719330"/>
            <a:ext cx="7020000"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2258661" y="2789496"/>
            <a:ext cx="6116031"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2"/>
          <p:cNvSpPr txBox="1"/>
          <p:nvPr/>
        </p:nvSpPr>
        <p:spPr bwMode="auto">
          <a:xfrm>
            <a:off x="2258661" y="2841441"/>
            <a:ext cx="5821160"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sz="2000" b="1">
                <a:solidFill>
                  <a:srgbClr val="7030A0"/>
                </a:solidFill>
              </a:rPr>
              <a:t>Khám phá cách thực hiện định dạng đoạn</a:t>
            </a:r>
            <a:endParaRPr lang="ko-KR" altLang="en-US" sz="2000" dirty="0">
              <a:solidFill>
                <a:srgbClr val="7030A0"/>
              </a:solidFill>
              <a:latin typeface="Arial" pitchFamily="34" charset="0"/>
              <a:cs typeface="Arial" pitchFamily="34" charset="0"/>
            </a:endParaRPr>
          </a:p>
        </p:txBody>
      </p:sp>
      <p:sp>
        <p:nvSpPr>
          <p:cNvPr id="27" name="Rectangle 26"/>
          <p:cNvSpPr/>
          <p:nvPr/>
        </p:nvSpPr>
        <p:spPr>
          <a:xfrm>
            <a:off x="1458686" y="3566599"/>
            <a:ext cx="7020000"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ectangle 27"/>
          <p:cNvSpPr/>
          <p:nvPr/>
        </p:nvSpPr>
        <p:spPr>
          <a:xfrm>
            <a:off x="2258661" y="3638599"/>
            <a:ext cx="6116031"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31" name="TextBox 12"/>
          <p:cNvSpPr txBox="1"/>
          <p:nvPr/>
        </p:nvSpPr>
        <p:spPr bwMode="auto">
          <a:xfrm>
            <a:off x="2288829" y="3701230"/>
            <a:ext cx="4813049"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sz="2000" b="1">
                <a:solidFill>
                  <a:srgbClr val="7030A0"/>
                </a:solidFill>
              </a:rPr>
              <a:t>Tìm hiểu về định dạng trang</a:t>
            </a:r>
            <a:endParaRPr lang="ko-KR" altLang="en-US" sz="2000" dirty="0">
              <a:solidFill>
                <a:srgbClr val="7030A0"/>
              </a:solidFill>
              <a:latin typeface="Arial" pitchFamily="34" charset="0"/>
              <a:cs typeface="Arial" pitchFamily="34" charset="0"/>
            </a:endParaRPr>
          </a:p>
        </p:txBody>
      </p:sp>
      <p:sp>
        <p:nvSpPr>
          <p:cNvPr id="36" name="Rectangle 35"/>
          <p:cNvSpPr/>
          <p:nvPr/>
        </p:nvSpPr>
        <p:spPr>
          <a:xfrm>
            <a:off x="1598927" y="2789496"/>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a:solidFill>
                  <a:srgbClr val="7030A0"/>
                </a:solidFill>
              </a:rPr>
              <a:t>1</a:t>
            </a:r>
            <a:endParaRPr lang="ko-KR" altLang="en-US" sz="2800" b="1">
              <a:solidFill>
                <a:srgbClr val="7030A0"/>
              </a:solidFill>
            </a:endParaRPr>
          </a:p>
        </p:txBody>
      </p:sp>
      <p:sp>
        <p:nvSpPr>
          <p:cNvPr id="42" name="Rectangle 41"/>
          <p:cNvSpPr/>
          <p:nvPr/>
        </p:nvSpPr>
        <p:spPr>
          <a:xfrm>
            <a:off x="1598927" y="3638599"/>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a:solidFill>
                  <a:srgbClr val="7030A0"/>
                </a:solidFill>
              </a:rPr>
              <a:t>2</a:t>
            </a:r>
            <a:endParaRPr lang="ko-KR" altLang="en-US" sz="2800" b="1">
              <a:solidFill>
                <a:srgbClr val="7030A0"/>
              </a:solidFill>
            </a:endParaRPr>
          </a:p>
        </p:txBody>
      </p:sp>
      <p:sp>
        <p:nvSpPr>
          <p:cNvPr id="3" name="Rectangle 2"/>
          <p:cNvSpPr/>
          <p:nvPr/>
        </p:nvSpPr>
        <p:spPr>
          <a:xfrm>
            <a:off x="1552968" y="195486"/>
            <a:ext cx="6447544" cy="1478418"/>
          </a:xfrm>
          <a:prstGeom prst="rect">
            <a:avLst/>
          </a:prstGeom>
        </p:spPr>
        <p:txBody>
          <a:bodyPr wrap="square">
            <a:spAutoFit/>
          </a:bodyPr>
          <a:lstStyle/>
          <a:p>
            <a:pPr algn="ctr">
              <a:lnSpc>
                <a:spcPct val="150000"/>
              </a:lnSpc>
            </a:pPr>
            <a:r>
              <a:rPr lang="nl-NL" sz="3200" b="1">
                <a:solidFill>
                  <a:srgbClr val="002060"/>
                </a:solidFill>
              </a:rPr>
              <a:t>BÀI 2. TRÌNH BÀY TRANG, </a:t>
            </a:r>
          </a:p>
          <a:p>
            <a:pPr algn="ctr">
              <a:lnSpc>
                <a:spcPct val="150000"/>
              </a:lnSpc>
            </a:pPr>
            <a:r>
              <a:rPr lang="nl-NL" sz="3200" b="1">
                <a:solidFill>
                  <a:srgbClr val="002060"/>
                </a:solidFill>
              </a:rPr>
              <a:t>ĐỊNH TRANG VÀ IN VĂN BẢN</a:t>
            </a:r>
            <a:endParaRPr lang="en-US" sz="3200" b="1">
              <a:solidFill>
                <a:srgbClr val="002060"/>
              </a:solidFill>
            </a:endParaRPr>
          </a:p>
        </p:txBody>
      </p:sp>
      <p:sp>
        <p:nvSpPr>
          <p:cNvPr id="4" name="Rounded Rectangle 3"/>
          <p:cNvSpPr/>
          <p:nvPr/>
        </p:nvSpPr>
        <p:spPr>
          <a:xfrm>
            <a:off x="1619505" y="267494"/>
            <a:ext cx="6192855" cy="1512168"/>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58686" y="4377217"/>
            <a:ext cx="7020000"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Rectangle 25"/>
          <p:cNvSpPr/>
          <p:nvPr/>
        </p:nvSpPr>
        <p:spPr>
          <a:xfrm>
            <a:off x="2258661" y="4449217"/>
            <a:ext cx="6116031" cy="504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32" name="TextBox 12"/>
          <p:cNvSpPr txBox="1"/>
          <p:nvPr/>
        </p:nvSpPr>
        <p:spPr bwMode="auto">
          <a:xfrm>
            <a:off x="2288829" y="4511848"/>
            <a:ext cx="4813049"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sz="2000" b="1">
                <a:solidFill>
                  <a:srgbClr val="7030A0"/>
                </a:solidFill>
              </a:rPr>
              <a:t>In văn bản</a:t>
            </a:r>
            <a:endParaRPr lang="ko-KR" altLang="en-US" sz="2000" dirty="0">
              <a:solidFill>
                <a:srgbClr val="7030A0"/>
              </a:solidFill>
              <a:latin typeface="Arial" pitchFamily="34" charset="0"/>
              <a:cs typeface="Arial" pitchFamily="34" charset="0"/>
            </a:endParaRPr>
          </a:p>
        </p:txBody>
      </p:sp>
      <p:sp>
        <p:nvSpPr>
          <p:cNvPr id="33" name="Rectangle 32"/>
          <p:cNvSpPr/>
          <p:nvPr/>
        </p:nvSpPr>
        <p:spPr>
          <a:xfrm>
            <a:off x="1598927" y="4449217"/>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a:solidFill>
                  <a:srgbClr val="7030A0"/>
                </a:solidFill>
              </a:rPr>
              <a:t>3</a:t>
            </a:r>
            <a:endParaRPr lang="ko-KR" altLang="en-US" sz="2800" b="1">
              <a:solidFill>
                <a:srgbClr val="7030A0"/>
              </a:solidFill>
            </a:endParaRPr>
          </a:p>
        </p:txBody>
      </p:sp>
    </p:spTree>
    <p:extLst>
      <p:ext uri="{BB962C8B-B14F-4D97-AF65-F5344CB8AC3E}">
        <p14:creationId xmlns:p14="http://schemas.microsoft.com/office/powerpoint/2010/main" val="70344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inVertical)">
                                      <p:cBhvr>
                                        <p:cTn id="23" dur="500"/>
                                        <p:tgtEl>
                                          <p:spTgt spid="3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arn(inVertical)">
                                      <p:cBhvr>
                                        <p:cTn id="41" dur="500"/>
                                        <p:tgtEl>
                                          <p:spTgt spid="4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arn(inVertical)">
                                      <p:cBhvr>
                                        <p:cTn id="50" dur="500"/>
                                        <p:tgtEl>
                                          <p:spTgt spid="3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P spid="19" grpId="0"/>
      <p:bldP spid="27" grpId="0" animBg="1"/>
      <p:bldP spid="28" grpId="0" animBg="1"/>
      <p:bldP spid="31" grpId="0"/>
      <p:bldP spid="36" grpId="0" animBg="1"/>
      <p:bldP spid="42" grpId="0" animBg="1"/>
      <p:bldP spid="3" grpId="0"/>
      <p:bldP spid="4" grpId="0" animBg="1"/>
      <p:bldP spid="25" grpId="0" animBg="1"/>
      <p:bldP spid="26" grpId="0" animBg="1"/>
      <p:bldP spid="32" grpId="0"/>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1459394"/>
            <a:ext cx="1835696" cy="2209460"/>
            <a:chOff x="1" y="1321321"/>
            <a:chExt cx="2051719" cy="2469467"/>
          </a:xfrm>
        </p:grpSpPr>
        <p:sp>
          <p:nvSpPr>
            <p:cNvPr id="9" name="Rectangle 8"/>
            <p:cNvSpPr/>
            <p:nvPr/>
          </p:nvSpPr>
          <p:spPr>
            <a:xfrm>
              <a:off x="1" y="1321321"/>
              <a:ext cx="205171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1" y="1976477"/>
              <a:ext cx="2051719"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1" name="Rectangle 10"/>
            <p:cNvSpPr/>
            <p:nvPr/>
          </p:nvSpPr>
          <p:spPr>
            <a:xfrm>
              <a:off x="1" y="2631633"/>
              <a:ext cx="2051719"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p:nvSpPr>
          <p:spPr>
            <a:xfrm>
              <a:off x="1" y="3286788"/>
              <a:ext cx="2051719"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9" name="Group 18"/>
          <p:cNvGrpSpPr/>
          <p:nvPr/>
        </p:nvGrpSpPr>
        <p:grpSpPr>
          <a:xfrm>
            <a:off x="7308304" y="1459394"/>
            <a:ext cx="1835696" cy="2209460"/>
            <a:chOff x="1" y="1321321"/>
            <a:chExt cx="2051719" cy="2469467"/>
          </a:xfrm>
        </p:grpSpPr>
        <p:sp>
          <p:nvSpPr>
            <p:cNvPr id="20" name="Rectangle 19"/>
            <p:cNvSpPr/>
            <p:nvPr/>
          </p:nvSpPr>
          <p:spPr>
            <a:xfrm>
              <a:off x="1" y="1321321"/>
              <a:ext cx="205171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 name="Rectangle 20"/>
            <p:cNvSpPr/>
            <p:nvPr/>
          </p:nvSpPr>
          <p:spPr>
            <a:xfrm>
              <a:off x="1" y="1976477"/>
              <a:ext cx="2051719"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22" name="Rectangle 21"/>
            <p:cNvSpPr/>
            <p:nvPr/>
          </p:nvSpPr>
          <p:spPr>
            <a:xfrm>
              <a:off x="1" y="2631633"/>
              <a:ext cx="2051719"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22"/>
            <p:cNvSpPr/>
            <p:nvPr/>
          </p:nvSpPr>
          <p:spPr>
            <a:xfrm>
              <a:off x="1" y="3286788"/>
              <a:ext cx="2051719"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3779912" y="699543"/>
            <a:ext cx="1584175" cy="1872208"/>
          </a:xfrm>
        </p:spPr>
      </p:pic>
      <p:sp>
        <p:nvSpPr>
          <p:cNvPr id="5" name="Rectangle 4"/>
          <p:cNvSpPr/>
          <p:nvPr/>
        </p:nvSpPr>
        <p:spPr>
          <a:xfrm>
            <a:off x="2427378" y="3016271"/>
            <a:ext cx="4572000" cy="1305165"/>
          </a:xfrm>
          <a:prstGeom prst="rect">
            <a:avLst/>
          </a:prstGeom>
        </p:spPr>
        <p:txBody>
          <a:bodyPr>
            <a:spAutoFit/>
          </a:bodyPr>
          <a:lstStyle/>
          <a:p>
            <a:pPr algn="ctr">
              <a:lnSpc>
                <a:spcPct val="150000"/>
              </a:lnSpc>
              <a:defRPr/>
            </a:pPr>
            <a:r>
              <a:rPr lang="en-US" sz="2800" b="1">
                <a:solidFill>
                  <a:srgbClr val="7030A0"/>
                </a:solidFill>
              </a:rPr>
              <a:t>1. Khám phá cách </a:t>
            </a:r>
          </a:p>
          <a:p>
            <a:pPr algn="ctr">
              <a:lnSpc>
                <a:spcPct val="150000"/>
              </a:lnSpc>
              <a:defRPr/>
            </a:pPr>
            <a:r>
              <a:rPr lang="en-US" sz="2800" b="1">
                <a:solidFill>
                  <a:srgbClr val="7030A0"/>
                </a:solidFill>
              </a:rPr>
              <a:t>thực hiện định dạng đoạn</a:t>
            </a:r>
            <a:endParaRPr lang="ko-KR" altLang="en-US" sz="2800" dirty="0">
              <a:solidFill>
                <a:srgbClr val="7030A0"/>
              </a:solidFill>
              <a:latin typeface="Arial" pitchFamily="34" charset="0"/>
              <a:cs typeface="Arial" pitchFamily="34" charset="0"/>
            </a:endParaRPr>
          </a:p>
        </p:txBody>
      </p:sp>
      <p:pic>
        <p:nvPicPr>
          <p:cNvPr id="18" name="Picture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3518"/>
            <a:ext cx="1835696" cy="2012985"/>
          </a:xfrm>
          <a:prstGeom prst="rect">
            <a:avLst/>
          </a:prstGeom>
          <a:solidFill>
            <a:schemeClr val="bg1">
              <a:lumMod val="95000"/>
            </a:schemeClr>
          </a:solidFill>
          <a:ln w="38100">
            <a:noFill/>
          </a:ln>
        </p:spPr>
      </p:pic>
      <p:pic>
        <p:nvPicPr>
          <p:cNvPr id="24" name="Picture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2496503"/>
            <a:ext cx="1835696" cy="1938642"/>
          </a:xfrm>
          <a:prstGeom prst="rect">
            <a:avLst/>
          </a:prstGeom>
          <a:solidFill>
            <a:schemeClr val="bg1">
              <a:lumMod val="95000"/>
            </a:schemeClr>
          </a:solidFill>
          <a:ln w="38100">
            <a:noFill/>
          </a:ln>
        </p:spPr>
      </p:pic>
    </p:spTree>
    <p:extLst>
      <p:ext uri="{BB962C8B-B14F-4D97-AF65-F5344CB8AC3E}">
        <p14:creationId xmlns:p14="http://schemas.microsoft.com/office/powerpoint/2010/main" val="25085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55084"/>
            <a:ext cx="8676456" cy="577850"/>
          </a:xfrm>
          <a:prstGeom prst="rect">
            <a:avLst/>
          </a:prstGeom>
        </p:spPr>
        <p:txBody>
          <a:bodyPr wrap="square">
            <a:spAutoFit/>
          </a:bodyPr>
          <a:lstStyle/>
          <a:p>
            <a:pPr algn="ctr">
              <a:lnSpc>
                <a:spcPct val="150000"/>
              </a:lnSpc>
              <a:defRPr/>
            </a:pPr>
            <a:r>
              <a:rPr lang="en-US" sz="2400" b="1">
                <a:solidFill>
                  <a:srgbClr val="7030A0"/>
                </a:solidFill>
              </a:rPr>
              <a:t>1. Khám phá cách thực hiện định dạng đoạn</a:t>
            </a:r>
            <a:endParaRPr lang="ko-KR" altLang="en-US" sz="2400" dirty="0">
              <a:solidFill>
                <a:srgbClr val="7030A0"/>
              </a:solidFill>
              <a:latin typeface="Arial" pitchFamily="34" charset="0"/>
              <a:cs typeface="Arial" pitchFamily="34" charset="0"/>
            </a:endParaRPr>
          </a:p>
        </p:txBody>
      </p:sp>
      <p:sp>
        <p:nvSpPr>
          <p:cNvPr id="9" name="Rectangle 8"/>
          <p:cNvSpPr/>
          <p:nvPr/>
        </p:nvSpPr>
        <p:spPr>
          <a:xfrm>
            <a:off x="1414430" y="828597"/>
            <a:ext cx="6264696" cy="3600400"/>
          </a:xfrm>
          <a:prstGeom prst="rect">
            <a:avLst/>
          </a:prstGeom>
          <a:no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977" y="886039"/>
            <a:ext cx="5849167" cy="3398942"/>
          </a:xfrm>
          <a:prstGeom prst="rect">
            <a:avLst/>
          </a:prstGeom>
        </p:spPr>
      </p:pic>
      <p:cxnSp>
        <p:nvCxnSpPr>
          <p:cNvPr id="10" name="Straight Arrow Connector 9"/>
          <p:cNvCxnSpPr/>
          <p:nvPr/>
        </p:nvCxnSpPr>
        <p:spPr>
          <a:xfrm>
            <a:off x="1475656" y="1726000"/>
            <a:ext cx="432048"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450431" y="3291830"/>
            <a:ext cx="288032"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699792" y="2451816"/>
            <a:ext cx="0" cy="383884"/>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164288" y="1758214"/>
            <a:ext cx="0" cy="288032"/>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327346" y="3291830"/>
            <a:ext cx="288032"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691680" y="4284981"/>
            <a:ext cx="5660891"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1" idx="2"/>
          </p:cNvCxnSpPr>
          <p:nvPr/>
        </p:nvCxnSpPr>
        <p:spPr>
          <a:xfrm>
            <a:off x="922984" y="1275606"/>
            <a:ext cx="635462" cy="36004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07504" y="632934"/>
            <a:ext cx="1630959" cy="642672"/>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500">
                <a:solidFill>
                  <a:srgbClr val="002060"/>
                </a:solidFill>
              </a:rPr>
              <a:t>Độ thụt vào của </a:t>
            </a:r>
          </a:p>
          <a:p>
            <a:pPr algn="ctr">
              <a:lnSpc>
                <a:spcPct val="150000"/>
              </a:lnSpc>
            </a:pPr>
            <a:r>
              <a:rPr lang="en-US" sz="1500">
                <a:solidFill>
                  <a:srgbClr val="002060"/>
                </a:solidFill>
              </a:rPr>
              <a:t>dòng đầu đoạn</a:t>
            </a:r>
          </a:p>
        </p:txBody>
      </p:sp>
      <p:cxnSp>
        <p:nvCxnSpPr>
          <p:cNvPr id="36" name="Straight Arrow Connector 35"/>
          <p:cNvCxnSpPr/>
          <p:nvPr/>
        </p:nvCxnSpPr>
        <p:spPr>
          <a:xfrm flipV="1">
            <a:off x="1301027" y="3435846"/>
            <a:ext cx="257419" cy="296327"/>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1" y="3561115"/>
            <a:ext cx="1414431" cy="1242883"/>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500">
                <a:solidFill>
                  <a:srgbClr val="002060"/>
                </a:solidFill>
              </a:rPr>
              <a:t>Độ thụt vào </a:t>
            </a:r>
          </a:p>
          <a:p>
            <a:pPr algn="ctr">
              <a:lnSpc>
                <a:spcPct val="150000"/>
              </a:lnSpc>
            </a:pPr>
            <a:r>
              <a:rPr lang="en-US" sz="1500">
                <a:solidFill>
                  <a:srgbClr val="002060"/>
                </a:solidFill>
              </a:rPr>
              <a:t>của toàn </a:t>
            </a:r>
          </a:p>
          <a:p>
            <a:pPr algn="ctr">
              <a:lnSpc>
                <a:spcPct val="150000"/>
              </a:lnSpc>
            </a:pPr>
            <a:r>
              <a:rPr lang="en-US" sz="1500">
                <a:solidFill>
                  <a:srgbClr val="002060"/>
                </a:solidFill>
              </a:rPr>
              <a:t>đoạn (lề trái)</a:t>
            </a:r>
          </a:p>
        </p:txBody>
      </p:sp>
      <p:cxnSp>
        <p:nvCxnSpPr>
          <p:cNvPr id="43" name="Straight Arrow Connector 42"/>
          <p:cNvCxnSpPr/>
          <p:nvPr/>
        </p:nvCxnSpPr>
        <p:spPr>
          <a:xfrm flipH="1">
            <a:off x="7482144" y="2944560"/>
            <a:ext cx="330216" cy="203254"/>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7812360" y="2309352"/>
            <a:ext cx="1331640" cy="1409055"/>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500">
                <a:solidFill>
                  <a:srgbClr val="002060"/>
                </a:solidFill>
              </a:rPr>
              <a:t>Độ thụt vào </a:t>
            </a:r>
          </a:p>
          <a:p>
            <a:pPr algn="ctr">
              <a:lnSpc>
                <a:spcPct val="150000"/>
              </a:lnSpc>
            </a:pPr>
            <a:r>
              <a:rPr lang="en-US" sz="1500">
                <a:solidFill>
                  <a:srgbClr val="002060"/>
                </a:solidFill>
              </a:rPr>
              <a:t>của toàn </a:t>
            </a:r>
          </a:p>
          <a:p>
            <a:pPr algn="ctr">
              <a:lnSpc>
                <a:spcPct val="150000"/>
              </a:lnSpc>
            </a:pPr>
            <a:r>
              <a:rPr lang="en-US" sz="1500">
                <a:solidFill>
                  <a:srgbClr val="002060"/>
                </a:solidFill>
              </a:rPr>
              <a:t>đoạn </a:t>
            </a:r>
          </a:p>
          <a:p>
            <a:pPr algn="ctr">
              <a:lnSpc>
                <a:spcPct val="150000"/>
              </a:lnSpc>
            </a:pPr>
            <a:r>
              <a:rPr lang="en-US" sz="1500">
                <a:solidFill>
                  <a:srgbClr val="002060"/>
                </a:solidFill>
              </a:rPr>
              <a:t>(lề phải)</a:t>
            </a:r>
          </a:p>
        </p:txBody>
      </p:sp>
      <p:sp>
        <p:nvSpPr>
          <p:cNvPr id="47" name="Rounded Rectangle 46"/>
          <p:cNvSpPr/>
          <p:nvPr/>
        </p:nvSpPr>
        <p:spPr>
          <a:xfrm>
            <a:off x="-1" y="2322422"/>
            <a:ext cx="1429737" cy="642672"/>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500">
                <a:solidFill>
                  <a:srgbClr val="002060"/>
                </a:solidFill>
              </a:rPr>
              <a:t>Độ dãn đoạn</a:t>
            </a:r>
          </a:p>
        </p:txBody>
      </p:sp>
      <p:cxnSp>
        <p:nvCxnSpPr>
          <p:cNvPr id="48" name="Straight Arrow Connector 47"/>
          <p:cNvCxnSpPr/>
          <p:nvPr/>
        </p:nvCxnSpPr>
        <p:spPr>
          <a:xfrm>
            <a:off x="1429736" y="2644542"/>
            <a:ext cx="1198048" cy="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7677807" y="1653294"/>
            <a:ext cx="1429737" cy="49726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500">
                <a:solidFill>
                  <a:srgbClr val="002060"/>
                </a:solidFill>
              </a:rPr>
              <a:t>Độ dãn dòng</a:t>
            </a:r>
          </a:p>
        </p:txBody>
      </p:sp>
      <p:cxnSp>
        <p:nvCxnSpPr>
          <p:cNvPr id="54" name="Straight Arrow Connector 53"/>
          <p:cNvCxnSpPr/>
          <p:nvPr/>
        </p:nvCxnSpPr>
        <p:spPr>
          <a:xfrm flipH="1">
            <a:off x="7297313" y="1901924"/>
            <a:ext cx="381813" cy="306"/>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3113584" y="4619183"/>
            <a:ext cx="3096344" cy="49726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500">
                <a:solidFill>
                  <a:srgbClr val="002060"/>
                </a:solidFill>
              </a:rPr>
              <a:t>Kiểu căn biên cân đều hai bên</a:t>
            </a:r>
          </a:p>
        </p:txBody>
      </p:sp>
      <p:cxnSp>
        <p:nvCxnSpPr>
          <p:cNvPr id="60" name="Straight Arrow Connector 59"/>
          <p:cNvCxnSpPr>
            <a:endCxn id="4" idx="2"/>
          </p:cNvCxnSpPr>
          <p:nvPr/>
        </p:nvCxnSpPr>
        <p:spPr>
          <a:xfrm flipV="1">
            <a:off x="4546779" y="4284981"/>
            <a:ext cx="10782" cy="334202"/>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65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barn(inVertical)">
                                      <p:cBhvr>
                                        <p:cTn id="29" dur="500"/>
                                        <p:tgtEl>
                                          <p:spTgt spid="4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arn(inVertical)">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arn(inVertical)">
                                      <p:cBhvr>
                                        <p:cTn id="40" dur="500"/>
                                        <p:tgtEl>
                                          <p:spTgt spid="3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arn(inVertical)">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par>
                                <p:cTn id="49" presetID="16" presetClass="entr" presetSubtype="21"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barn(inVertical)">
                                      <p:cBhvr>
                                        <p:cTn id="51" dur="500"/>
                                        <p:tgtEl>
                                          <p:spTgt spid="54"/>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barn(inVertical)">
                                      <p:cBhvr>
                                        <p:cTn id="54" dur="500"/>
                                        <p:tgtEl>
                                          <p:spTgt spid="5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barn(inVertical)">
                                      <p:cBhvr>
                                        <p:cTn id="59" dur="500"/>
                                        <p:tgtEl>
                                          <p:spTgt spid="43"/>
                                        </p:tgtEl>
                                      </p:cBhvr>
                                    </p:animEffect>
                                  </p:childTnLst>
                                </p:cTn>
                              </p:par>
                              <p:par>
                                <p:cTn id="60" presetID="16" presetClass="entr" presetSubtype="21"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arn(inVertical)">
                                      <p:cBhvr>
                                        <p:cTn id="62" dur="500"/>
                                        <p:tgtEl>
                                          <p:spTgt spid="21"/>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barn(inVertical)">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arn(inVertical)">
                                      <p:cBhvr>
                                        <p:cTn id="70" dur="500"/>
                                        <p:tgtEl>
                                          <p:spTgt spid="26"/>
                                        </p:tgtEl>
                                      </p:cBhvr>
                                    </p:animEffect>
                                  </p:childTnLst>
                                </p:cTn>
                              </p:par>
                              <p:par>
                                <p:cTn id="71" presetID="16" presetClass="entr" presetSubtype="21"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barn(inVertical)">
                                      <p:cBhvr>
                                        <p:cTn id="73" dur="500"/>
                                        <p:tgtEl>
                                          <p:spTgt spid="60"/>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barn(inVertical)">
                                      <p:cBhvr>
                                        <p:cTn id="7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animBg="1"/>
      <p:bldP spid="37" grpId="0" animBg="1"/>
      <p:bldP spid="44" grpId="0" animBg="1"/>
      <p:bldP spid="47" grpId="0" animBg="1"/>
      <p:bldP spid="52"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apezoid 13"/>
          <p:cNvSpPr/>
          <p:nvPr/>
        </p:nvSpPr>
        <p:spPr>
          <a:xfrm>
            <a:off x="107504" y="58896"/>
            <a:ext cx="639862" cy="54104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ectangle 23"/>
          <p:cNvSpPr/>
          <p:nvPr/>
        </p:nvSpPr>
        <p:spPr>
          <a:xfrm>
            <a:off x="226296" y="0"/>
            <a:ext cx="8676456" cy="658835"/>
          </a:xfrm>
          <a:prstGeom prst="rect">
            <a:avLst/>
          </a:prstGeom>
        </p:spPr>
        <p:txBody>
          <a:bodyPr wrap="square">
            <a:spAutoFit/>
          </a:bodyPr>
          <a:lstStyle/>
          <a:p>
            <a:pPr algn="ctr">
              <a:lnSpc>
                <a:spcPct val="150000"/>
              </a:lnSpc>
              <a:defRPr/>
            </a:pPr>
            <a:r>
              <a:rPr lang="en-US" sz="2800" b="1">
                <a:solidFill>
                  <a:srgbClr val="7030A0"/>
                </a:solidFill>
              </a:rPr>
              <a:t>1. Khám phá cách thực hiện định dạng đoạn</a:t>
            </a:r>
            <a:endParaRPr lang="ko-KR" altLang="en-US" sz="2800" dirty="0">
              <a:solidFill>
                <a:srgbClr val="7030A0"/>
              </a:solidFill>
              <a:latin typeface="Arial" pitchFamily="34" charset="0"/>
              <a:cs typeface="Arial" pitchFamily="34" charset="0"/>
            </a:endParaRPr>
          </a:p>
        </p:txBody>
      </p:sp>
      <p:sp>
        <p:nvSpPr>
          <p:cNvPr id="15" name="Rectangle 14"/>
          <p:cNvSpPr/>
          <p:nvPr/>
        </p:nvSpPr>
        <p:spPr>
          <a:xfrm>
            <a:off x="142341" y="915566"/>
            <a:ext cx="3993049" cy="2880320"/>
          </a:xfrm>
          <a:prstGeom prst="rect">
            <a:avLst/>
          </a:prstGeom>
          <a:no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57" y="1041242"/>
            <a:ext cx="3744416" cy="2633603"/>
          </a:xfrm>
          <a:prstGeom prst="rect">
            <a:avLst/>
          </a:prstGeom>
        </p:spPr>
      </p:pic>
      <p:sp>
        <p:nvSpPr>
          <p:cNvPr id="29" name="Oval Callout 28"/>
          <p:cNvSpPr/>
          <p:nvPr/>
        </p:nvSpPr>
        <p:spPr>
          <a:xfrm>
            <a:off x="4564524" y="771550"/>
            <a:ext cx="4338228" cy="2592288"/>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t>Từ phân tích ví dụ trên, em hãy cho biết đoạn văn bản </a:t>
            </a:r>
          </a:p>
          <a:p>
            <a:pPr algn="ctr">
              <a:lnSpc>
                <a:spcPct val="150000"/>
              </a:lnSpc>
            </a:pPr>
            <a:r>
              <a:rPr lang="en-US"/>
              <a:t>là gì? Các thuộc tính định </a:t>
            </a:r>
          </a:p>
          <a:p>
            <a:pPr algn="ctr">
              <a:lnSpc>
                <a:spcPct val="150000"/>
              </a:lnSpc>
            </a:pPr>
            <a:r>
              <a:rPr lang="en-US"/>
              <a:t>dạng đoạn thường dùng?</a:t>
            </a:r>
          </a:p>
        </p:txBody>
      </p:sp>
      <p:sp>
        <p:nvSpPr>
          <p:cNvPr id="30" name="Rectangle 29"/>
          <p:cNvSpPr/>
          <p:nvPr/>
        </p:nvSpPr>
        <p:spPr>
          <a:xfrm>
            <a:off x="4283968" y="1041242"/>
            <a:ext cx="4860032" cy="872034"/>
          </a:xfrm>
          <a:prstGeom prst="rect">
            <a:avLst/>
          </a:prstGeom>
        </p:spPr>
        <p:txBody>
          <a:bodyPr wrap="square">
            <a:spAutoFit/>
          </a:bodyPr>
          <a:lstStyle/>
          <a:p>
            <a:pPr marL="285750" indent="-285750">
              <a:lnSpc>
                <a:spcPct val="150000"/>
              </a:lnSpc>
              <a:buFont typeface="Wingdings" pitchFamily="2" charset="2"/>
              <a:buChar char="Ø"/>
            </a:pPr>
            <a:r>
              <a:rPr lang="en-US">
                <a:solidFill>
                  <a:srgbClr val="002060"/>
                </a:solidFill>
              </a:rPr>
              <a:t>Đoạn văn bản là một hay một số dòng văn bản được viết giữa hai kí tự ngắt dòng.</a:t>
            </a:r>
          </a:p>
        </p:txBody>
      </p:sp>
      <p:sp>
        <p:nvSpPr>
          <p:cNvPr id="31" name="Rectangle 30"/>
          <p:cNvSpPr/>
          <p:nvPr/>
        </p:nvSpPr>
        <p:spPr>
          <a:xfrm>
            <a:off x="4328829" y="2211710"/>
            <a:ext cx="4572000" cy="1287532"/>
          </a:xfrm>
          <a:prstGeom prst="rect">
            <a:avLst/>
          </a:prstGeom>
        </p:spPr>
        <p:txBody>
          <a:bodyPr>
            <a:spAutoFit/>
          </a:bodyPr>
          <a:lstStyle/>
          <a:p>
            <a:pPr marL="285750" indent="-285750">
              <a:lnSpc>
                <a:spcPct val="150000"/>
              </a:lnSpc>
              <a:buFont typeface="Wingdings" pitchFamily="2" charset="2"/>
              <a:buChar char="Ø"/>
            </a:pPr>
            <a:r>
              <a:rPr lang="en-US">
                <a:solidFill>
                  <a:srgbClr val="002060"/>
                </a:solidFill>
              </a:rPr>
              <a:t>Các thuộc tính định dạng đoạn thường dùng là: </a:t>
            </a:r>
            <a:r>
              <a:rPr lang="en-US" i="1">
                <a:solidFill>
                  <a:srgbClr val="002060"/>
                </a:solidFill>
              </a:rPr>
              <a:t>kiểu căn lề, độ dãn dòng, độ </a:t>
            </a:r>
          </a:p>
          <a:p>
            <a:pPr>
              <a:lnSpc>
                <a:spcPct val="150000"/>
              </a:lnSpc>
            </a:pPr>
            <a:r>
              <a:rPr lang="en-US" i="1">
                <a:solidFill>
                  <a:srgbClr val="002060"/>
                </a:solidFill>
              </a:rPr>
              <a:t>     dãn đoạn.</a:t>
            </a:r>
          </a:p>
        </p:txBody>
      </p:sp>
      <p:sp>
        <p:nvSpPr>
          <p:cNvPr id="32" name="Rounded Rectangle 31"/>
          <p:cNvSpPr/>
          <p:nvPr/>
        </p:nvSpPr>
        <p:spPr>
          <a:xfrm>
            <a:off x="293691" y="3939902"/>
            <a:ext cx="8609061" cy="10595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Vậy theo em, việc định dạng đoạn có ý nghĩa như thế nào?</a:t>
            </a:r>
          </a:p>
        </p:txBody>
      </p:sp>
      <p:sp>
        <p:nvSpPr>
          <p:cNvPr id="33" name="Rounded Rectangle 32"/>
          <p:cNvSpPr/>
          <p:nvPr/>
        </p:nvSpPr>
        <p:spPr>
          <a:xfrm>
            <a:off x="295614" y="3945986"/>
            <a:ext cx="8607138" cy="1059582"/>
          </a:xfrm>
          <a:prstGeom prst="roundRect">
            <a:avLst/>
          </a:prstGeom>
          <a:noFill/>
          <a:ln w="127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solidFill>
                  <a:srgbClr val="FF0000"/>
                </a:solidFill>
              </a:rPr>
              <a:t>Định dạng đoạn hợp lí làm cho văn bản được trình bày đẹp hơn vì các dòng, các đoạn được dãn cách phù hợp, văn bản được căn biên đều hai bên cũng đẹp hơn.</a:t>
            </a:r>
          </a:p>
        </p:txBody>
      </p:sp>
    </p:spTree>
    <p:extLst>
      <p:ext uri="{BB962C8B-B14F-4D97-AF65-F5344CB8AC3E}">
        <p14:creationId xmlns:p14="http://schemas.microsoft.com/office/powerpoint/2010/main" val="200791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29"/>
                                        </p:tgtEl>
                                        <p:attrNameLst>
                                          <p:attrName>ppt_x</p:attrName>
                                        </p:attrNameLst>
                                      </p:cBhvr>
                                      <p:tavLst>
                                        <p:tav tm="0">
                                          <p:val>
                                            <p:strVal val="ppt_x"/>
                                          </p:val>
                                        </p:tav>
                                        <p:tav tm="100000">
                                          <p:val>
                                            <p:strVal val="ppt_x"/>
                                          </p:val>
                                        </p:tav>
                                      </p:tavLst>
                                    </p:anim>
                                    <p:anim calcmode="lin" valueType="num">
                                      <p:cBhvr additive="base">
                                        <p:cTn id="20" dur="500"/>
                                        <p:tgtEl>
                                          <p:spTgt spid="29"/>
                                        </p:tgtEl>
                                        <p:attrNameLst>
                                          <p:attrName>ppt_y</p:attrName>
                                        </p:attrNameLst>
                                      </p:cBhvr>
                                      <p:tavLst>
                                        <p:tav tm="0">
                                          <p:val>
                                            <p:strVal val="ppt_y"/>
                                          </p:val>
                                        </p:tav>
                                        <p:tav tm="100000">
                                          <p:val>
                                            <p:strVal val="1+ppt_h/2"/>
                                          </p:val>
                                        </p:tav>
                                      </p:tavLst>
                                    </p:anim>
                                    <p:set>
                                      <p:cBhvr>
                                        <p:cTn id="21" dur="1" fill="hold">
                                          <p:stCondLst>
                                            <p:cond delay="499"/>
                                          </p:stCondLst>
                                        </p:cTn>
                                        <p:tgtEl>
                                          <p:spTgt spid="2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arn(inVertical)">
                                      <p:cBhvr>
                                        <p:cTn id="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animBg="1"/>
      <p:bldP spid="29" grpId="1" animBg="1"/>
      <p:bldP spid="30" grpId="0"/>
      <p:bldP spid="31" grpId="0"/>
      <p:bldP spid="32" grpId="0" animBg="1"/>
      <p:bldP spid="32" grpId="1"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7407" y="4963500"/>
            <a:ext cx="144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ectangle 3"/>
          <p:cNvSpPr/>
          <p:nvPr/>
        </p:nvSpPr>
        <p:spPr>
          <a:xfrm>
            <a:off x="2458132" y="4963500"/>
            <a:ext cx="144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p:nvSpPr>
        <p:spPr>
          <a:xfrm>
            <a:off x="3898857" y="4963500"/>
            <a:ext cx="144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p:nvSpPr>
        <p:spPr>
          <a:xfrm>
            <a:off x="5339582" y="4963500"/>
            <a:ext cx="144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6780307" y="4963500"/>
            <a:ext cx="1309304" cy="360000"/>
          </a:xfrm>
          <a:prstGeom prst="rect">
            <a:avLst/>
          </a:prstGeom>
          <a:solidFill>
            <a:srgbClr val="F26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8"/>
          <p:cNvSpPr/>
          <p:nvPr/>
        </p:nvSpPr>
        <p:spPr>
          <a:xfrm>
            <a:off x="2194832" y="4867613"/>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Oval 9"/>
          <p:cNvSpPr/>
          <p:nvPr/>
        </p:nvSpPr>
        <p:spPr>
          <a:xfrm>
            <a:off x="2277407" y="4950188"/>
            <a:ext cx="360000" cy="360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11" name="Oval 10"/>
          <p:cNvSpPr/>
          <p:nvPr/>
        </p:nvSpPr>
        <p:spPr>
          <a:xfrm>
            <a:off x="3635557" y="4873312"/>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Oval 11"/>
          <p:cNvSpPr/>
          <p:nvPr/>
        </p:nvSpPr>
        <p:spPr>
          <a:xfrm>
            <a:off x="3718132" y="4955887"/>
            <a:ext cx="360000" cy="360000"/>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13" name="Oval 12"/>
          <p:cNvSpPr/>
          <p:nvPr/>
        </p:nvSpPr>
        <p:spPr>
          <a:xfrm>
            <a:off x="5076282" y="4879011"/>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Oval 13"/>
          <p:cNvSpPr/>
          <p:nvPr/>
        </p:nvSpPr>
        <p:spPr>
          <a:xfrm>
            <a:off x="5158857" y="4961586"/>
            <a:ext cx="360000" cy="360000"/>
          </a:xfrm>
          <a:prstGeom prst="ellipse">
            <a:avLst/>
          </a:prstGeom>
          <a:solidFill>
            <a:schemeClr val="accent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15" name="Oval 14"/>
          <p:cNvSpPr/>
          <p:nvPr/>
        </p:nvSpPr>
        <p:spPr>
          <a:xfrm>
            <a:off x="6517007" y="488471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Oval 15"/>
          <p:cNvSpPr/>
          <p:nvPr/>
        </p:nvSpPr>
        <p:spPr>
          <a:xfrm>
            <a:off x="6599582" y="4967285"/>
            <a:ext cx="360000" cy="36000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17" name="Oval 16"/>
          <p:cNvSpPr/>
          <p:nvPr/>
        </p:nvSpPr>
        <p:spPr>
          <a:xfrm>
            <a:off x="754832" y="4873312"/>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Oval 17"/>
          <p:cNvSpPr/>
          <p:nvPr/>
        </p:nvSpPr>
        <p:spPr>
          <a:xfrm>
            <a:off x="837407" y="4955887"/>
            <a:ext cx="360000" cy="360000"/>
          </a:xfrm>
          <a:prstGeom prst="ellipse">
            <a:avLst/>
          </a:pr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40" name="Rectangle 39"/>
          <p:cNvSpPr/>
          <p:nvPr/>
        </p:nvSpPr>
        <p:spPr>
          <a:xfrm>
            <a:off x="17329" y="0"/>
            <a:ext cx="8676456" cy="658835"/>
          </a:xfrm>
          <a:prstGeom prst="rect">
            <a:avLst/>
          </a:prstGeom>
        </p:spPr>
        <p:txBody>
          <a:bodyPr wrap="square">
            <a:spAutoFit/>
          </a:bodyPr>
          <a:lstStyle/>
          <a:p>
            <a:pPr algn="ctr">
              <a:lnSpc>
                <a:spcPct val="150000"/>
              </a:lnSpc>
              <a:defRPr/>
            </a:pPr>
            <a:r>
              <a:rPr lang="en-US" sz="2800" b="1">
                <a:solidFill>
                  <a:srgbClr val="7030A0"/>
                </a:solidFill>
              </a:rPr>
              <a:t>1. Khám phá cách thực hiện định dạng đoạn</a:t>
            </a:r>
            <a:endParaRPr lang="ko-KR" altLang="en-US" sz="2800" dirty="0">
              <a:solidFill>
                <a:srgbClr val="7030A0"/>
              </a:solidFill>
              <a:latin typeface="Arial" pitchFamily="34" charset="0"/>
              <a:cs typeface="Arial" pitchFamily="34" charset="0"/>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58835"/>
            <a:ext cx="8226241" cy="4207361"/>
          </a:xfrm>
          <a:prstGeom prst="rect">
            <a:avLst/>
          </a:prstGeom>
        </p:spPr>
      </p:pic>
      <p:sp>
        <p:nvSpPr>
          <p:cNvPr id="42" name="Oval 41"/>
          <p:cNvSpPr/>
          <p:nvPr/>
        </p:nvSpPr>
        <p:spPr>
          <a:xfrm>
            <a:off x="7973785" y="488471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Oval 42"/>
          <p:cNvSpPr/>
          <p:nvPr/>
        </p:nvSpPr>
        <p:spPr>
          <a:xfrm>
            <a:off x="8056360" y="4967285"/>
            <a:ext cx="360000" cy="360000"/>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Tree>
    <p:extLst>
      <p:ext uri="{BB962C8B-B14F-4D97-AF65-F5344CB8AC3E}">
        <p14:creationId xmlns:p14="http://schemas.microsoft.com/office/powerpoint/2010/main" val="5668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78"/>
            <a:ext cx="9144000" cy="776530"/>
          </a:xfrm>
        </p:spPr>
        <p:txBody>
          <a:bodyPr/>
          <a:lstStyle/>
          <a:p>
            <a:r>
              <a:rPr lang="en-US" altLang="ko-KR" sz="3200">
                <a:solidFill>
                  <a:srgbClr val="7030A0"/>
                </a:solidFill>
              </a:rPr>
              <a:t>2. Tìm hiểu về định dạng trang </a:t>
            </a:r>
            <a:endParaRPr lang="ko-KR" altLang="en-US" sz="3200" dirty="0">
              <a:solidFill>
                <a:srgbClr val="7030A0"/>
              </a:solidFill>
            </a:endParaRPr>
          </a:p>
        </p:txBody>
      </p:sp>
      <p:sp>
        <p:nvSpPr>
          <p:cNvPr id="12" name="Rectangle 11"/>
          <p:cNvSpPr/>
          <p:nvPr/>
        </p:nvSpPr>
        <p:spPr>
          <a:xfrm>
            <a:off x="290589" y="4876006"/>
            <a:ext cx="1728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Rectangle 16"/>
          <p:cNvSpPr/>
          <p:nvPr/>
        </p:nvSpPr>
        <p:spPr>
          <a:xfrm>
            <a:off x="2311130" y="4876006"/>
            <a:ext cx="172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4349050" y="4876006"/>
            <a:ext cx="1728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7" name="Rectangle 26"/>
          <p:cNvSpPr/>
          <p:nvPr/>
        </p:nvSpPr>
        <p:spPr>
          <a:xfrm>
            <a:off x="6372200" y="4876006"/>
            <a:ext cx="1728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9472" b="9472"/>
          <a:stretch>
            <a:fillRect/>
          </a:stretch>
        </p:blipFill>
        <p:spPr>
          <a:xfrm>
            <a:off x="611188" y="1058863"/>
            <a:ext cx="3821112" cy="3097212"/>
          </a:xfrm>
        </p:spPr>
      </p:pic>
      <p:pic>
        <p:nvPicPr>
          <p:cNvPr id="5" name="Picture Placeholder 4"/>
          <p:cNvPicPr>
            <a:picLocks noGrp="1" noChangeAspect="1"/>
          </p:cNvPicPr>
          <p:nvPr>
            <p:ph type="pic" idx="12"/>
          </p:nvPr>
        </p:nvPicPr>
        <p:blipFill>
          <a:blip r:embed="rId3">
            <a:extLst>
              <a:ext uri="{28A0092B-C50C-407E-A947-70E740481C1C}">
                <a14:useLocalDpi xmlns:a14="http://schemas.microsoft.com/office/drawing/2010/main" val="0"/>
              </a:ext>
            </a:extLst>
          </a:blip>
          <a:srcRect t="21376" b="21376"/>
          <a:stretch>
            <a:fillRect/>
          </a:stretch>
        </p:blipFill>
        <p:spPr>
          <a:xfrm>
            <a:off x="4689475" y="1058863"/>
            <a:ext cx="4059238" cy="3097212"/>
          </a:xfrm>
        </p:spPr>
      </p:pic>
      <p:sp>
        <p:nvSpPr>
          <p:cNvPr id="32" name="Rectangle 31"/>
          <p:cNvSpPr/>
          <p:nvPr/>
        </p:nvSpPr>
        <p:spPr>
          <a:xfrm>
            <a:off x="738139" y="4659982"/>
            <a:ext cx="1728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ectangle 33"/>
          <p:cNvSpPr/>
          <p:nvPr/>
        </p:nvSpPr>
        <p:spPr>
          <a:xfrm>
            <a:off x="2758680" y="4659982"/>
            <a:ext cx="172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Rectangle 34"/>
          <p:cNvSpPr/>
          <p:nvPr/>
        </p:nvSpPr>
        <p:spPr>
          <a:xfrm>
            <a:off x="4796600" y="4659982"/>
            <a:ext cx="1728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7" name="Rectangle 36"/>
          <p:cNvSpPr/>
          <p:nvPr/>
        </p:nvSpPr>
        <p:spPr>
          <a:xfrm>
            <a:off x="6819750" y="4659982"/>
            <a:ext cx="1728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37"/>
          <p:cNvSpPr/>
          <p:nvPr/>
        </p:nvSpPr>
        <p:spPr>
          <a:xfrm>
            <a:off x="276193" y="4443958"/>
            <a:ext cx="1728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38"/>
          <p:cNvSpPr/>
          <p:nvPr/>
        </p:nvSpPr>
        <p:spPr>
          <a:xfrm>
            <a:off x="2296734" y="4443958"/>
            <a:ext cx="172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Rectangle 39"/>
          <p:cNvSpPr/>
          <p:nvPr/>
        </p:nvSpPr>
        <p:spPr>
          <a:xfrm>
            <a:off x="4334654" y="4443958"/>
            <a:ext cx="1728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1" name="Rectangle 40"/>
          <p:cNvSpPr/>
          <p:nvPr/>
        </p:nvSpPr>
        <p:spPr>
          <a:xfrm>
            <a:off x="6357804" y="4443958"/>
            <a:ext cx="1728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75402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79512" y="195486"/>
            <a:ext cx="0" cy="4608512"/>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9512" y="195486"/>
            <a:ext cx="8640768" cy="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820280" y="195486"/>
            <a:ext cx="0" cy="4608512"/>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2999777" y="132361"/>
            <a:ext cx="1992318" cy="35344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Tiêu đề trên</a:t>
            </a:r>
          </a:p>
        </p:txBody>
      </p:sp>
      <p:cxnSp>
        <p:nvCxnSpPr>
          <p:cNvPr id="46" name="Straight Arrow Connector 45"/>
          <p:cNvCxnSpPr/>
          <p:nvPr/>
        </p:nvCxnSpPr>
        <p:spPr>
          <a:xfrm flipH="1">
            <a:off x="1853759" y="658801"/>
            <a:ext cx="1" cy="781301"/>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051480" y="658801"/>
            <a:ext cx="4176560" cy="4032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853760" y="917426"/>
            <a:ext cx="4572000" cy="3416320"/>
          </a:xfrm>
          <a:prstGeom prst="rect">
            <a:avLst/>
          </a:prstGeom>
        </p:spPr>
        <p:txBody>
          <a:bodyPr>
            <a:spAutoFit/>
          </a:bodyPr>
          <a:lstStyle/>
          <a:p>
            <a:pPr algn="ctr"/>
            <a:r>
              <a:rPr lang="en-US"/>
              <a:t>….................</a:t>
            </a:r>
          </a:p>
          <a:p>
            <a:pPr algn="ctr"/>
            <a:r>
              <a:rPr lang="en-US"/>
              <a:t>……………………………………</a:t>
            </a:r>
          </a:p>
          <a:p>
            <a:pPr algn="ctr"/>
            <a:r>
              <a:rPr lang="en-US"/>
              <a:t>……………………………………</a:t>
            </a:r>
          </a:p>
          <a:p>
            <a:pPr algn="ctr"/>
            <a:r>
              <a:rPr lang="en-US"/>
              <a:t>……………………………………</a:t>
            </a:r>
          </a:p>
          <a:p>
            <a:pPr algn="ctr"/>
            <a:r>
              <a:rPr lang="en-US"/>
              <a:t>……………………………………</a:t>
            </a:r>
          </a:p>
          <a:p>
            <a:pPr algn="ctr"/>
            <a:r>
              <a:rPr lang="en-US"/>
              <a:t>……………………………………</a:t>
            </a:r>
          </a:p>
          <a:p>
            <a:pPr algn="ctr"/>
            <a:r>
              <a:rPr lang="en-US"/>
              <a:t>……………………………………</a:t>
            </a:r>
          </a:p>
          <a:p>
            <a:pPr algn="ctr"/>
            <a:r>
              <a:rPr lang="en-US"/>
              <a:t>……………………………………</a:t>
            </a:r>
          </a:p>
          <a:p>
            <a:pPr algn="ctr"/>
            <a:r>
              <a:rPr lang="en-US"/>
              <a:t>……………………………………</a:t>
            </a:r>
          </a:p>
          <a:p>
            <a:pPr algn="ctr"/>
            <a:r>
              <a:rPr lang="en-US"/>
              <a:t>……………………………………</a:t>
            </a:r>
          </a:p>
          <a:p>
            <a:pPr algn="ctr"/>
            <a:r>
              <a:rPr lang="en-US"/>
              <a:t>……………………………………</a:t>
            </a:r>
          </a:p>
          <a:p>
            <a:pPr algn="ctr"/>
            <a:r>
              <a:rPr lang="en-US"/>
              <a:t>………………</a:t>
            </a:r>
          </a:p>
        </p:txBody>
      </p:sp>
      <p:cxnSp>
        <p:nvCxnSpPr>
          <p:cNvPr id="54" name="Straight Connector 53"/>
          <p:cNvCxnSpPr/>
          <p:nvPr/>
        </p:nvCxnSpPr>
        <p:spPr>
          <a:xfrm flipH="1">
            <a:off x="1317231" y="1440102"/>
            <a:ext cx="1073057" cy="0"/>
          </a:xfrm>
          <a:prstGeom prst="line">
            <a:avLst/>
          </a:prstGeom>
          <a:ln w="190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1259632" y="658801"/>
            <a:ext cx="791848" cy="1332"/>
          </a:xfrm>
          <a:prstGeom prst="line">
            <a:avLst/>
          </a:prstGeom>
          <a:ln w="190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995936" y="485804"/>
            <a:ext cx="0" cy="645786"/>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6322280" y="4407377"/>
            <a:ext cx="1992318" cy="35344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Tiêu đề dưới</a:t>
            </a:r>
          </a:p>
        </p:txBody>
      </p:sp>
      <p:cxnSp>
        <p:nvCxnSpPr>
          <p:cNvPr id="61" name="Straight Arrow Connector 60"/>
          <p:cNvCxnSpPr>
            <a:stCxn id="60" idx="1"/>
          </p:cNvCxnSpPr>
          <p:nvPr/>
        </p:nvCxnSpPr>
        <p:spPr>
          <a:xfrm flipH="1" flipV="1">
            <a:off x="4054205" y="4176627"/>
            <a:ext cx="2268075" cy="407472"/>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1808439" y="3925431"/>
            <a:ext cx="1" cy="781301"/>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271911" y="4706732"/>
            <a:ext cx="1073057" cy="0"/>
          </a:xfrm>
          <a:prstGeom prst="line">
            <a:avLst/>
          </a:prstGeom>
          <a:ln w="190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1214312" y="3925431"/>
            <a:ext cx="791848" cy="1332"/>
          </a:xfrm>
          <a:prstGeom prst="line">
            <a:avLst/>
          </a:prstGeom>
          <a:ln w="190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251520" y="624871"/>
            <a:ext cx="1065711" cy="90350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Lề </a:t>
            </a:r>
          </a:p>
          <a:p>
            <a:pPr algn="ctr"/>
            <a:r>
              <a:rPr lang="en-US"/>
              <a:t>trên</a:t>
            </a:r>
          </a:p>
        </p:txBody>
      </p:sp>
      <p:sp>
        <p:nvSpPr>
          <p:cNvPr id="68" name="Oval 67"/>
          <p:cNvSpPr/>
          <p:nvPr/>
        </p:nvSpPr>
        <p:spPr>
          <a:xfrm>
            <a:off x="193921" y="3864328"/>
            <a:ext cx="1065711" cy="90350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Lề </a:t>
            </a:r>
          </a:p>
          <a:p>
            <a:pPr algn="ctr"/>
            <a:r>
              <a:rPr lang="en-US"/>
              <a:t>dưới</a:t>
            </a:r>
          </a:p>
        </p:txBody>
      </p:sp>
      <p:cxnSp>
        <p:nvCxnSpPr>
          <p:cNvPr id="70" name="Straight Arrow Connector 69"/>
          <p:cNvCxnSpPr/>
          <p:nvPr/>
        </p:nvCxnSpPr>
        <p:spPr>
          <a:xfrm>
            <a:off x="1475656" y="660133"/>
            <a:ext cx="0" cy="3927841"/>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91002" y="2156001"/>
            <a:ext cx="1123310" cy="93610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Chiều</a:t>
            </a:r>
          </a:p>
          <a:p>
            <a:pPr algn="ctr"/>
            <a:r>
              <a:rPr lang="en-US"/>
              <a:t>cao</a:t>
            </a:r>
          </a:p>
        </p:txBody>
      </p:sp>
      <p:cxnSp>
        <p:nvCxnSpPr>
          <p:cNvPr id="72" name="Straight Arrow Connector 71"/>
          <p:cNvCxnSpPr/>
          <p:nvPr/>
        </p:nvCxnSpPr>
        <p:spPr>
          <a:xfrm>
            <a:off x="1214312" y="2675025"/>
            <a:ext cx="261344"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542688" y="1440102"/>
            <a:ext cx="1" cy="2510733"/>
          </a:xfrm>
          <a:prstGeom prst="line">
            <a:avLst/>
          </a:prstGeom>
          <a:ln w="190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069469" y="1464174"/>
            <a:ext cx="1" cy="3555848"/>
          </a:xfrm>
          <a:prstGeom prst="line">
            <a:avLst/>
          </a:prstGeom>
          <a:ln w="190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2069470" y="3473677"/>
            <a:ext cx="473218"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316627" y="1049451"/>
            <a:ext cx="491209"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1271911" y="4333746"/>
            <a:ext cx="491209"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2306079" y="3473678"/>
            <a:ext cx="0" cy="47715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1963245" y="3999905"/>
            <a:ext cx="1036532" cy="35344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Lề trái</a:t>
            </a:r>
          </a:p>
        </p:txBody>
      </p:sp>
      <p:cxnSp>
        <p:nvCxnSpPr>
          <p:cNvPr id="89" name="Straight Connector 88"/>
          <p:cNvCxnSpPr/>
          <p:nvPr/>
        </p:nvCxnSpPr>
        <p:spPr>
          <a:xfrm>
            <a:off x="6228039" y="1382255"/>
            <a:ext cx="1" cy="3637767"/>
          </a:xfrm>
          <a:prstGeom prst="line">
            <a:avLst/>
          </a:prstGeom>
          <a:ln w="190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754820" y="1406327"/>
            <a:ext cx="1" cy="2486661"/>
          </a:xfrm>
          <a:prstGeom prst="line">
            <a:avLst/>
          </a:prstGeom>
          <a:ln w="190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754821" y="3415830"/>
            <a:ext cx="473218"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93" idx="0"/>
          </p:cNvCxnSpPr>
          <p:nvPr/>
        </p:nvCxnSpPr>
        <p:spPr>
          <a:xfrm flipH="1" flipV="1">
            <a:off x="5991430" y="3415832"/>
            <a:ext cx="895766" cy="358281"/>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3" name="Rounded Rectangle 92"/>
          <p:cNvSpPr/>
          <p:nvPr/>
        </p:nvSpPr>
        <p:spPr>
          <a:xfrm>
            <a:off x="6368930" y="3774113"/>
            <a:ext cx="1036532" cy="35344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Lề phải</a:t>
            </a:r>
          </a:p>
        </p:txBody>
      </p:sp>
      <p:cxnSp>
        <p:nvCxnSpPr>
          <p:cNvPr id="99" name="Straight Arrow Connector 98"/>
          <p:cNvCxnSpPr/>
          <p:nvPr/>
        </p:nvCxnSpPr>
        <p:spPr>
          <a:xfrm flipH="1">
            <a:off x="2100080" y="4937591"/>
            <a:ext cx="4127959"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3210265" y="4759614"/>
            <a:ext cx="1992318" cy="35344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Chiều rộng</a:t>
            </a:r>
          </a:p>
        </p:txBody>
      </p:sp>
      <p:cxnSp>
        <p:nvCxnSpPr>
          <p:cNvPr id="102" name="Straight Arrow Connector 101"/>
          <p:cNvCxnSpPr/>
          <p:nvPr/>
        </p:nvCxnSpPr>
        <p:spPr>
          <a:xfrm flipH="1">
            <a:off x="5543547" y="2211710"/>
            <a:ext cx="1044677" cy="331672"/>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6588224" y="1528376"/>
            <a:ext cx="1726374" cy="109567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Nội dung văn bản</a:t>
            </a:r>
          </a:p>
        </p:txBody>
      </p:sp>
    </p:spTree>
    <p:extLst>
      <p:ext uri="{BB962C8B-B14F-4D97-AF65-F5344CB8AC3E}">
        <p14:creationId xmlns:p14="http://schemas.microsoft.com/office/powerpoint/2010/main" val="387604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down)">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arn(inVertical)">
                                      <p:cBhvr>
                                        <p:cTn id="15" dur="500"/>
                                        <p:tgtEl>
                                          <p:spTgt spid="5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barn(inVertical)">
                                      <p:cBhvr>
                                        <p:cTn id="23" dur="500"/>
                                        <p:tgtEl>
                                          <p:spTgt spid="6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barn(inVertical)">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barn(inVertical)">
                                      <p:cBhvr>
                                        <p:cTn id="31" dur="500"/>
                                        <p:tgtEl>
                                          <p:spTgt spid="77"/>
                                        </p:tgtEl>
                                      </p:cBhvr>
                                    </p:animEffect>
                                  </p:childTnLst>
                                </p:cTn>
                              </p:par>
                              <p:par>
                                <p:cTn id="32" presetID="16" presetClass="entr" presetSubtype="21" fill="hold"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barn(inVertical)">
                                      <p:cBhvr>
                                        <p:cTn id="34" dur="500"/>
                                        <p:tgtEl>
                                          <p:spTgt spid="74"/>
                                        </p:tgtEl>
                                      </p:cBhvr>
                                    </p:animEffect>
                                  </p:childTnLst>
                                </p:cTn>
                              </p:par>
                              <p:par>
                                <p:cTn id="35" presetID="16" presetClass="entr" presetSubtype="21"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barn(inVertical)">
                                      <p:cBhvr>
                                        <p:cTn id="37" dur="500"/>
                                        <p:tgtEl>
                                          <p:spTgt spid="84"/>
                                        </p:tgtEl>
                                      </p:cBhvr>
                                    </p:animEffect>
                                  </p:childTnLst>
                                </p:cTn>
                              </p:par>
                              <p:par>
                                <p:cTn id="38" presetID="16" presetClass="entr" presetSubtype="21"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barn(inVertical)">
                                      <p:cBhvr>
                                        <p:cTn id="40" dur="500"/>
                                        <p:tgtEl>
                                          <p:spTgt spid="7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barn(inVertical)">
                                      <p:cBhvr>
                                        <p:cTn id="43" dur="500"/>
                                        <p:tgtEl>
                                          <p:spTgt spid="8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barn(inVertical)">
                                      <p:cBhvr>
                                        <p:cTn id="48" dur="500"/>
                                        <p:tgtEl>
                                          <p:spTgt spid="90"/>
                                        </p:tgtEl>
                                      </p:cBhvr>
                                    </p:animEffect>
                                  </p:childTnLst>
                                </p:cTn>
                              </p:par>
                              <p:par>
                                <p:cTn id="49" presetID="16" presetClass="entr" presetSubtype="21" fill="hold" nodeType="with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barn(inVertical)">
                                      <p:cBhvr>
                                        <p:cTn id="51" dur="500"/>
                                        <p:tgtEl>
                                          <p:spTgt spid="91"/>
                                        </p:tgtEl>
                                      </p:cBhvr>
                                    </p:animEffect>
                                  </p:childTnLst>
                                </p:cTn>
                              </p:par>
                              <p:par>
                                <p:cTn id="52" presetID="16" presetClass="entr" presetSubtype="21" fill="hold" nodeType="with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par>
                                <p:cTn id="55" presetID="16" presetClass="entr" presetSubtype="21" fill="hold" nodeType="with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barn(inVertical)">
                                      <p:cBhvr>
                                        <p:cTn id="57" dur="500"/>
                                        <p:tgtEl>
                                          <p:spTgt spid="8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barn(inVertical)">
                                      <p:cBhvr>
                                        <p:cTn id="60" dur="500"/>
                                        <p:tgtEl>
                                          <p:spTgt spid="9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barn(inVertical)">
                                      <p:cBhvr>
                                        <p:cTn id="65" dur="500"/>
                                        <p:tgtEl>
                                          <p:spTgt spid="46"/>
                                        </p:tgtEl>
                                      </p:cBhvr>
                                    </p:animEffect>
                                  </p:childTnLst>
                                </p:cTn>
                              </p:par>
                              <p:par>
                                <p:cTn id="66" presetID="16" presetClass="entr" presetSubtype="21" fill="hold" nodeType="with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barn(inVertical)">
                                      <p:cBhvr>
                                        <p:cTn id="68" dur="500"/>
                                        <p:tgtEl>
                                          <p:spTgt spid="55"/>
                                        </p:tgtEl>
                                      </p:cBhvr>
                                    </p:animEffect>
                                  </p:childTnLst>
                                </p:cTn>
                              </p:par>
                              <p:par>
                                <p:cTn id="69" presetID="16" presetClass="entr" presetSubtype="21"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barn(inVertical)">
                                      <p:cBhvr>
                                        <p:cTn id="71" dur="500"/>
                                        <p:tgtEl>
                                          <p:spTgt spid="54"/>
                                        </p:tgtEl>
                                      </p:cBhvr>
                                    </p:animEffect>
                                  </p:childTnLst>
                                </p:cTn>
                              </p:par>
                              <p:par>
                                <p:cTn id="72" presetID="16" presetClass="entr" presetSubtype="21" fill="hold" nodeType="withEffect">
                                  <p:stCondLst>
                                    <p:cond delay="0"/>
                                  </p:stCondLst>
                                  <p:childTnLst>
                                    <p:set>
                                      <p:cBhvr>
                                        <p:cTn id="73" dur="1" fill="hold">
                                          <p:stCondLst>
                                            <p:cond delay="0"/>
                                          </p:stCondLst>
                                        </p:cTn>
                                        <p:tgtEl>
                                          <p:spTgt spid="81"/>
                                        </p:tgtEl>
                                        <p:attrNameLst>
                                          <p:attrName>style.visibility</p:attrName>
                                        </p:attrNameLst>
                                      </p:cBhvr>
                                      <p:to>
                                        <p:strVal val="visible"/>
                                      </p:to>
                                    </p:set>
                                    <p:animEffect transition="in" filter="barn(inVertical)">
                                      <p:cBhvr>
                                        <p:cTn id="74" dur="500"/>
                                        <p:tgtEl>
                                          <p:spTgt spid="81"/>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barn(inVertical)">
                                      <p:cBhvr>
                                        <p:cTn id="77" dur="50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barn(inVertical)">
                                      <p:cBhvr>
                                        <p:cTn id="82" dur="500"/>
                                        <p:tgtEl>
                                          <p:spTgt spid="65"/>
                                        </p:tgtEl>
                                      </p:cBhvr>
                                    </p:animEffect>
                                  </p:childTnLst>
                                </p:cTn>
                              </p:par>
                              <p:par>
                                <p:cTn id="83" presetID="16" presetClass="entr" presetSubtype="21" fill="hold" nodeType="with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barn(inVertical)">
                                      <p:cBhvr>
                                        <p:cTn id="85" dur="500"/>
                                        <p:tgtEl>
                                          <p:spTgt spid="83"/>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barn(inVertical)">
                                      <p:cBhvr>
                                        <p:cTn id="88" dur="500"/>
                                        <p:tgtEl>
                                          <p:spTgt spid="68"/>
                                        </p:tgtEl>
                                      </p:cBhvr>
                                    </p:animEffect>
                                  </p:childTnLst>
                                </p:cTn>
                              </p:par>
                              <p:par>
                                <p:cTn id="89" presetID="16" presetClass="entr" presetSubtype="21" fill="hold" nodeType="with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barn(inVertical)">
                                      <p:cBhvr>
                                        <p:cTn id="91" dur="500"/>
                                        <p:tgtEl>
                                          <p:spTgt spid="66"/>
                                        </p:tgtEl>
                                      </p:cBhvr>
                                    </p:animEffect>
                                  </p:childTnLst>
                                </p:cTn>
                              </p:par>
                              <p:par>
                                <p:cTn id="92" presetID="16" presetClass="entr" presetSubtype="21" fill="hold" nodeType="with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barn(inVertical)">
                                      <p:cBhvr>
                                        <p:cTn id="94" dur="500"/>
                                        <p:tgtEl>
                                          <p:spTgt spid="64"/>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barn(inVertical)">
                                      <p:cBhvr>
                                        <p:cTn id="99" dur="500"/>
                                        <p:tgtEl>
                                          <p:spTgt spid="71"/>
                                        </p:tgtEl>
                                      </p:cBhvr>
                                    </p:animEffect>
                                  </p:childTnLst>
                                </p:cTn>
                              </p:par>
                              <p:par>
                                <p:cTn id="100" presetID="16" presetClass="entr" presetSubtype="21"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barn(inVertical)">
                                      <p:cBhvr>
                                        <p:cTn id="102" dur="500"/>
                                        <p:tgtEl>
                                          <p:spTgt spid="72"/>
                                        </p:tgtEl>
                                      </p:cBhvr>
                                    </p:animEffect>
                                  </p:childTnLst>
                                </p:cTn>
                              </p:par>
                              <p:par>
                                <p:cTn id="103" presetID="16" presetClass="entr" presetSubtype="21" fill="hold" nodeType="withEffect">
                                  <p:stCondLst>
                                    <p:cond delay="0"/>
                                  </p:stCondLst>
                                  <p:childTnLst>
                                    <p:set>
                                      <p:cBhvr>
                                        <p:cTn id="104" dur="1" fill="hold">
                                          <p:stCondLst>
                                            <p:cond delay="0"/>
                                          </p:stCondLst>
                                        </p:cTn>
                                        <p:tgtEl>
                                          <p:spTgt spid="70"/>
                                        </p:tgtEl>
                                        <p:attrNameLst>
                                          <p:attrName>style.visibility</p:attrName>
                                        </p:attrNameLst>
                                      </p:cBhvr>
                                      <p:to>
                                        <p:strVal val="visible"/>
                                      </p:to>
                                    </p:set>
                                    <p:animEffect transition="in" filter="barn(inVertical)">
                                      <p:cBhvr>
                                        <p:cTn id="105" dur="500"/>
                                        <p:tgtEl>
                                          <p:spTgt spid="70"/>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nodeType="clickEffect">
                                  <p:stCondLst>
                                    <p:cond delay="0"/>
                                  </p:stCondLst>
                                  <p:childTnLst>
                                    <p:set>
                                      <p:cBhvr>
                                        <p:cTn id="109" dur="1" fill="hold">
                                          <p:stCondLst>
                                            <p:cond delay="0"/>
                                          </p:stCondLst>
                                        </p:cTn>
                                        <p:tgtEl>
                                          <p:spTgt spid="99"/>
                                        </p:tgtEl>
                                        <p:attrNameLst>
                                          <p:attrName>style.visibility</p:attrName>
                                        </p:attrNameLst>
                                      </p:cBhvr>
                                      <p:to>
                                        <p:strVal val="visible"/>
                                      </p:to>
                                    </p:set>
                                    <p:animEffect transition="in" filter="barn(inVertical)">
                                      <p:cBhvr>
                                        <p:cTn id="110" dur="500"/>
                                        <p:tgtEl>
                                          <p:spTgt spid="99"/>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101"/>
                                        </p:tgtEl>
                                        <p:attrNameLst>
                                          <p:attrName>style.visibility</p:attrName>
                                        </p:attrNameLst>
                                      </p:cBhvr>
                                      <p:to>
                                        <p:strVal val="visible"/>
                                      </p:to>
                                    </p:set>
                                    <p:animEffect transition="in" filter="barn(inVertical)">
                                      <p:cBhvr>
                                        <p:cTn id="113" dur="500"/>
                                        <p:tgtEl>
                                          <p:spTgt spid="101"/>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nodeType="click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barn(inVertical)">
                                      <p:cBhvr>
                                        <p:cTn id="118" dur="500"/>
                                        <p:tgtEl>
                                          <p:spTgt spid="102"/>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104"/>
                                        </p:tgtEl>
                                        <p:attrNameLst>
                                          <p:attrName>style.visibility</p:attrName>
                                        </p:attrNameLst>
                                      </p:cBhvr>
                                      <p:to>
                                        <p:strVal val="visible"/>
                                      </p:to>
                                    </p:set>
                                    <p:animEffect transition="in" filter="barn(inVertical)">
                                      <p:cBhvr>
                                        <p:cTn id="12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8" grpId="0" animBg="1"/>
      <p:bldP spid="49" grpId="0"/>
      <p:bldP spid="60" grpId="0" animBg="1"/>
      <p:bldP spid="67" grpId="0" animBg="1"/>
      <p:bldP spid="68" grpId="0" animBg="1"/>
      <p:bldP spid="71" grpId="0" animBg="1"/>
      <p:bldP spid="86" grpId="0" animBg="1"/>
      <p:bldP spid="93" grpId="0" animBg="1"/>
      <p:bldP spid="101" grpId="0" animBg="1"/>
      <p:bldP spid="104" grpId="0" animBg="1"/>
    </p:bldLst>
  </p:timing>
</p:sld>
</file>

<file path=ppt/theme/theme1.xml><?xml version="1.0" encoding="utf-8"?>
<a:theme xmlns:a="http://schemas.openxmlformats.org/drawingml/2006/main" name="Cover and End Slide Master">
  <a:themeElements>
    <a:clrScheme name="ALLPPT-COLOR-A04">
      <a:dk1>
        <a:sysClr val="windowText" lastClr="000000"/>
      </a:dk1>
      <a:lt1>
        <a:sysClr val="window" lastClr="FFFFFF"/>
      </a:lt1>
      <a:dk2>
        <a:srgbClr val="1F497D"/>
      </a:dk2>
      <a:lt2>
        <a:srgbClr val="EEECE1"/>
      </a:lt2>
      <a:accent1>
        <a:srgbClr val="76B1D1"/>
      </a:accent1>
      <a:accent2>
        <a:srgbClr val="A0C358"/>
      </a:accent2>
      <a:accent3>
        <a:srgbClr val="F3C04A"/>
      </a:accent3>
      <a:accent4>
        <a:srgbClr val="F26D9A"/>
      </a:accent4>
      <a:accent5>
        <a:srgbClr val="57687C"/>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4">
      <a:dk1>
        <a:sysClr val="windowText" lastClr="000000"/>
      </a:dk1>
      <a:lt1>
        <a:sysClr val="window" lastClr="FFFFFF"/>
      </a:lt1>
      <a:dk2>
        <a:srgbClr val="1F497D"/>
      </a:dk2>
      <a:lt2>
        <a:srgbClr val="EEECE1"/>
      </a:lt2>
      <a:accent1>
        <a:srgbClr val="76B1D1"/>
      </a:accent1>
      <a:accent2>
        <a:srgbClr val="A0C358"/>
      </a:accent2>
      <a:accent3>
        <a:srgbClr val="F3C04A"/>
      </a:accent3>
      <a:accent4>
        <a:srgbClr val="F26D9A"/>
      </a:accent4>
      <a:accent5>
        <a:srgbClr val="57687C"/>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4">
      <a:dk1>
        <a:sysClr val="windowText" lastClr="000000"/>
      </a:dk1>
      <a:lt1>
        <a:sysClr val="window" lastClr="FFFFFF"/>
      </a:lt1>
      <a:dk2>
        <a:srgbClr val="1F497D"/>
      </a:dk2>
      <a:lt2>
        <a:srgbClr val="EEECE1"/>
      </a:lt2>
      <a:accent1>
        <a:srgbClr val="76B1D1"/>
      </a:accent1>
      <a:accent2>
        <a:srgbClr val="A0C358"/>
      </a:accent2>
      <a:accent3>
        <a:srgbClr val="F3C04A"/>
      </a:accent3>
      <a:accent4>
        <a:srgbClr val="F26D9A"/>
      </a:accent4>
      <a:accent5>
        <a:srgbClr val="57687C"/>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1393</TotalTime>
  <Words>893</Words>
  <Application>Microsoft Office PowerPoint</Application>
  <PresentationFormat>On-screen Show (16:9)</PresentationFormat>
  <Paragraphs>136</Paragraphs>
  <Slides>23</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맑은 고딕</vt:lpstr>
      <vt:lpstr>Arial</vt:lpstr>
      <vt:lpstr>Wingdings</vt:lpstr>
      <vt:lpstr>Cover and End Slide Master</vt:lpstr>
      <vt:lpstr>Contents Slide Master</vt:lpstr>
      <vt:lpstr>Section Break Slide Master</vt:lpstr>
      <vt:lpstr>CHÀO MỪNG CÁC EM ĐẾN VỚI BÀI HỌC HÔM NAY!</vt:lpstr>
      <vt:lpstr>Khởi động</vt:lpstr>
      <vt:lpstr>NỘI DUNG BÀI HỌC</vt:lpstr>
      <vt:lpstr>PowerPoint Presentation</vt:lpstr>
      <vt:lpstr>PowerPoint Presentation</vt:lpstr>
      <vt:lpstr>PowerPoint Presentation</vt:lpstr>
      <vt:lpstr>PowerPoint Presentation</vt:lpstr>
      <vt:lpstr>2. Tìm hiểu về định dạng trang </vt:lpstr>
      <vt:lpstr>PowerPoint Presentation</vt:lpstr>
      <vt:lpstr>2. Tìm hiểu về định dạng trang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Googlesliesppt.com;allppt.com</dc:creator>
  <cp:lastModifiedBy>DELL INPIRON</cp:lastModifiedBy>
  <cp:revision>98</cp:revision>
  <dcterms:created xsi:type="dcterms:W3CDTF">2016-11-15T01:04:21Z</dcterms:created>
  <dcterms:modified xsi:type="dcterms:W3CDTF">2025-05-10T11:28:52Z</dcterms:modified>
</cp:coreProperties>
</file>