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261" r:id="rId5"/>
    <p:sldId id="269" r:id="rId6"/>
    <p:sldId id="265" r:id="rId7"/>
    <p:sldId id="301" r:id="rId8"/>
    <p:sldId id="274" r:id="rId9"/>
    <p:sldId id="275" r:id="rId10"/>
    <p:sldId id="295" r:id="rId11"/>
    <p:sldId id="289" r:id="rId12"/>
    <p:sldId id="276" r:id="rId13"/>
    <p:sldId id="285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21137" y="1697021"/>
            <a:ext cx="5810759" cy="1080120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en-US" altLang="ko-KR" sz="3200">
                <a:solidFill>
                  <a:srgbClr val="002060"/>
                </a:solidFill>
                <a:ea typeface="맑은 고딕" pitchFamily="50" charset="-127"/>
              </a:rPr>
              <a:t>CHÀO MỪNG CÁC EM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3200">
                <a:solidFill>
                  <a:srgbClr val="002060"/>
                </a:solidFill>
                <a:ea typeface="맑은 고딕" pitchFamily="50" charset="-127"/>
              </a:rPr>
              <a:t>ĐẾN VỚI BÀI HỌC HÔM NAY</a:t>
            </a:r>
            <a:endParaRPr lang="en-US" altLang="ko-KR" sz="3200" dirty="0">
              <a:solidFill>
                <a:srgbClr val="002060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 rot="17611234">
            <a:off x="7707487" y="-81686"/>
            <a:ext cx="1048819" cy="1872208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43608" y="3266483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952622" y="3297061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95" y="699542"/>
            <a:ext cx="9144000" cy="576064"/>
          </a:xfrm>
        </p:spPr>
        <p:txBody>
          <a:bodyPr/>
          <a:lstStyle/>
          <a:p>
            <a:r>
              <a:rPr lang="en-US" altLang="ko-KR" sz="2800" b="1" u="sng">
                <a:solidFill>
                  <a:srgbClr val="0070C0"/>
                </a:solidFill>
              </a:rPr>
              <a:t>HƯỚNG DẪN VỀ NHÀ</a:t>
            </a:r>
            <a:endParaRPr lang="ko-KR" altLang="en-US" sz="2800" b="1" u="sng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576" y="1563639"/>
            <a:ext cx="2926419" cy="3348372"/>
            <a:chOff x="2925524" y="1738807"/>
            <a:chExt cx="3292952" cy="2838752"/>
          </a:xfrm>
        </p:grpSpPr>
        <p:sp>
          <p:nvSpPr>
            <p:cNvPr id="5" name="Isosceles Triangle 7"/>
            <p:cNvSpPr/>
            <p:nvPr/>
          </p:nvSpPr>
          <p:spPr>
            <a:xfrm>
              <a:off x="3753374" y="1738807"/>
              <a:ext cx="1637253" cy="1411425"/>
            </a:xfrm>
            <a:custGeom>
              <a:avLst/>
              <a:gdLst/>
              <a:ahLst/>
              <a:cxnLst/>
              <a:rect l="l" t="t" r="r" b="b"/>
              <a:pathLst>
                <a:path w="1637253" h="1411425">
                  <a:moveTo>
                    <a:pt x="818626" y="0"/>
                  </a:moveTo>
                  <a:lnTo>
                    <a:pt x="1637253" y="1411425"/>
                  </a:lnTo>
                  <a:lnTo>
                    <a:pt x="0" y="1411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1"/>
            <p:cNvSpPr/>
            <p:nvPr/>
          </p:nvSpPr>
          <p:spPr>
            <a:xfrm>
              <a:off x="4604253" y="3206774"/>
              <a:ext cx="1614223" cy="1370785"/>
            </a:xfrm>
            <a:custGeom>
              <a:avLst/>
              <a:gdLst/>
              <a:ahLst/>
              <a:cxnLst/>
              <a:rect l="l" t="t" r="r" b="b"/>
              <a:pathLst>
                <a:path w="1614223" h="1370785">
                  <a:moveTo>
                    <a:pt x="0" y="0"/>
                  </a:moveTo>
                  <a:lnTo>
                    <a:pt x="819168" y="0"/>
                  </a:lnTo>
                  <a:lnTo>
                    <a:pt x="1614223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25524" y="3206774"/>
              <a:ext cx="1598321" cy="1370785"/>
            </a:xfrm>
            <a:custGeom>
              <a:avLst/>
              <a:gdLst/>
              <a:ahLst/>
              <a:cxnLst/>
              <a:rect l="l" t="t" r="r" b="b"/>
              <a:pathLst>
                <a:path w="1598321" h="1370785">
                  <a:moveTo>
                    <a:pt x="795055" y="0"/>
                  </a:moveTo>
                  <a:lnTo>
                    <a:pt x="1598321" y="0"/>
                  </a:lnTo>
                  <a:lnTo>
                    <a:pt x="1598321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Rectangle 9"/>
          <p:cNvSpPr/>
          <p:nvPr/>
        </p:nvSpPr>
        <p:spPr>
          <a:xfrm>
            <a:off x="1926256" y="2355783"/>
            <a:ext cx="642384" cy="6116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2498875" y="3908701"/>
            <a:ext cx="535048" cy="6432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7"/>
          <p:cNvSpPr/>
          <p:nvPr/>
        </p:nvSpPr>
        <p:spPr>
          <a:xfrm>
            <a:off x="1354960" y="3956610"/>
            <a:ext cx="571296" cy="5660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20"/>
          <p:cNvSpPr/>
          <p:nvPr/>
        </p:nvSpPr>
        <p:spPr>
          <a:xfrm>
            <a:off x="3033923" y="1923677"/>
            <a:ext cx="4346389" cy="7379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/>
              <a:t>1. Ôn lại kiến thức đã học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47864" y="2868887"/>
            <a:ext cx="4680520" cy="78298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2. Xem và hoàn thành bài thực hành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00250" y="3879616"/>
            <a:ext cx="4688173" cy="7803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3. Xem trước nội dung bài 4.</a:t>
            </a:r>
          </a:p>
        </p:txBody>
      </p:sp>
    </p:spTree>
    <p:extLst>
      <p:ext uri="{BB962C8B-B14F-4D97-AF65-F5344CB8AC3E}">
        <p14:creationId xmlns:p14="http://schemas.microsoft.com/office/powerpoint/2010/main" val="40663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77982" y="264667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796540" y="177106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6"/>
          <p:cNvSpPr/>
          <p:nvPr/>
        </p:nvSpPr>
        <p:spPr>
          <a:xfrm rot="2700000">
            <a:off x="2947684" y="1849639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arallelogram 15"/>
          <p:cNvSpPr/>
          <p:nvPr/>
        </p:nvSpPr>
        <p:spPr>
          <a:xfrm rot="16200000">
            <a:off x="2687821" y="2743058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2796540" y="352229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918398" y="3651870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966795" y="2650934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718518" y="177532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 rot="2700000">
            <a:off x="5869662" y="1853894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Parallelogram 15"/>
          <p:cNvSpPr/>
          <p:nvPr/>
        </p:nvSpPr>
        <p:spPr>
          <a:xfrm rot="16200000">
            <a:off x="6076634" y="2747313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718518" y="352654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5840376" y="3656125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Picture Placeholder 3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r="25733"/>
          <a:stretch>
            <a:fillRect/>
          </a:stretch>
        </p:blipFill>
        <p:spPr/>
      </p:pic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-30463" y="339502"/>
            <a:ext cx="9144000" cy="576064"/>
          </a:xfrm>
        </p:spPr>
        <p:txBody>
          <a:bodyPr/>
          <a:lstStyle/>
          <a:p>
            <a:r>
              <a:rPr lang="en-US" sz="3200" b="1">
                <a:solidFill>
                  <a:srgbClr val="0070C0"/>
                </a:solidFill>
              </a:rPr>
              <a:t>CẢM ƠN CÁC EM ĐÃ LẮNG NGHE</a:t>
            </a:r>
          </a:p>
        </p:txBody>
      </p:sp>
      <p:sp>
        <p:nvSpPr>
          <p:cNvPr id="38" name="Diamond 37"/>
          <p:cNvSpPr/>
          <p:nvPr/>
        </p:nvSpPr>
        <p:spPr>
          <a:xfrm>
            <a:off x="-670141" y="1891214"/>
            <a:ext cx="1340281" cy="134028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Diamond 38"/>
          <p:cNvSpPr/>
          <p:nvPr/>
        </p:nvSpPr>
        <p:spPr>
          <a:xfrm>
            <a:off x="-670141" y="3354585"/>
            <a:ext cx="1340281" cy="13402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Diamond 39"/>
          <p:cNvSpPr/>
          <p:nvPr/>
        </p:nvSpPr>
        <p:spPr>
          <a:xfrm>
            <a:off x="-1414604" y="2618710"/>
            <a:ext cx="1340281" cy="134028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iamond 40"/>
          <p:cNvSpPr/>
          <p:nvPr/>
        </p:nvSpPr>
        <p:spPr>
          <a:xfrm>
            <a:off x="95015" y="2618710"/>
            <a:ext cx="1340281" cy="134028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Diamond 41"/>
          <p:cNvSpPr/>
          <p:nvPr/>
        </p:nvSpPr>
        <p:spPr>
          <a:xfrm>
            <a:off x="-935932" y="2858046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Diamond 42"/>
          <p:cNvSpPr/>
          <p:nvPr/>
        </p:nvSpPr>
        <p:spPr>
          <a:xfrm>
            <a:off x="-430805" y="3354585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Diamond 43"/>
          <p:cNvSpPr/>
          <p:nvPr/>
        </p:nvSpPr>
        <p:spPr>
          <a:xfrm>
            <a:off x="95015" y="2858046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Diamond 44"/>
          <p:cNvSpPr/>
          <p:nvPr/>
        </p:nvSpPr>
        <p:spPr>
          <a:xfrm>
            <a:off x="-430805" y="2369886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Diamond 45"/>
          <p:cNvSpPr/>
          <p:nvPr/>
        </p:nvSpPr>
        <p:spPr>
          <a:xfrm>
            <a:off x="8473859" y="1651878"/>
            <a:ext cx="1340281" cy="134028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Diamond 46"/>
          <p:cNvSpPr/>
          <p:nvPr/>
        </p:nvSpPr>
        <p:spPr>
          <a:xfrm>
            <a:off x="8473859" y="3115249"/>
            <a:ext cx="1340281" cy="13402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Diamond 47"/>
          <p:cNvSpPr/>
          <p:nvPr/>
        </p:nvSpPr>
        <p:spPr>
          <a:xfrm>
            <a:off x="7729396" y="2379374"/>
            <a:ext cx="1340281" cy="134028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Diamond 48"/>
          <p:cNvSpPr/>
          <p:nvPr/>
        </p:nvSpPr>
        <p:spPr>
          <a:xfrm>
            <a:off x="9239015" y="2379374"/>
            <a:ext cx="1340281" cy="134028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Diamond 49"/>
          <p:cNvSpPr/>
          <p:nvPr/>
        </p:nvSpPr>
        <p:spPr>
          <a:xfrm>
            <a:off x="8208068" y="2618710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Diamond 50"/>
          <p:cNvSpPr/>
          <p:nvPr/>
        </p:nvSpPr>
        <p:spPr>
          <a:xfrm>
            <a:off x="8713195" y="3115249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Diamond 51"/>
          <p:cNvSpPr/>
          <p:nvPr/>
        </p:nvSpPr>
        <p:spPr>
          <a:xfrm>
            <a:off x="9239015" y="2618710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Diamond 52"/>
          <p:cNvSpPr/>
          <p:nvPr/>
        </p:nvSpPr>
        <p:spPr>
          <a:xfrm>
            <a:off x="8713195" y="2130550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518765" y="1665027"/>
            <a:ext cx="674717" cy="674717"/>
            <a:chOff x="5580112" y="1609001"/>
            <a:chExt cx="914400" cy="914400"/>
          </a:xfrm>
        </p:grpSpPr>
        <p:sp>
          <p:nvSpPr>
            <p:cNvPr id="55" name="Teardrop 54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89246" y="3719655"/>
            <a:ext cx="674717" cy="674717"/>
            <a:chOff x="5580112" y="1609001"/>
            <a:chExt cx="914400" cy="914400"/>
          </a:xfrm>
        </p:grpSpPr>
        <p:sp>
          <p:nvSpPr>
            <p:cNvPr id="58" name="Teardrop 57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F8B2A3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F8B2A3"/>
                </a:solidFill>
              </a:endParaRPr>
            </a:p>
          </p:txBody>
        </p:sp>
      </p:grpSp>
      <p:sp>
        <p:nvSpPr>
          <p:cNvPr id="60" name="Rounded Rectangle 27"/>
          <p:cNvSpPr/>
          <p:nvPr/>
        </p:nvSpPr>
        <p:spPr>
          <a:xfrm>
            <a:off x="6888713" y="3940299"/>
            <a:ext cx="275782" cy="211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276733" y="1115011"/>
            <a:ext cx="674717" cy="674717"/>
            <a:chOff x="5580112" y="1609001"/>
            <a:chExt cx="914400" cy="914400"/>
          </a:xfrm>
        </p:grpSpPr>
        <p:sp>
          <p:nvSpPr>
            <p:cNvPr id="62" name="Teardrop 61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4" name="Rectangle 9"/>
          <p:cNvSpPr/>
          <p:nvPr/>
        </p:nvSpPr>
        <p:spPr>
          <a:xfrm>
            <a:off x="1493267" y="1328472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619672" y="3782079"/>
            <a:ext cx="674717" cy="674717"/>
            <a:chOff x="5580112" y="1609001"/>
            <a:chExt cx="914400" cy="914400"/>
          </a:xfrm>
        </p:grpSpPr>
        <p:sp>
          <p:nvSpPr>
            <p:cNvPr id="66" name="Teardrop 65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8" name="Rounded Rectangle 7"/>
          <p:cNvSpPr/>
          <p:nvPr/>
        </p:nvSpPr>
        <p:spPr>
          <a:xfrm>
            <a:off x="1832846" y="4001473"/>
            <a:ext cx="248367" cy="2143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ounded Rectangle 7">
            <a:extLst>
              <a:ext uri="{FF2B5EF4-FFF2-40B4-BE49-F238E27FC236}">
                <a16:creationId xmlns:a16="http://schemas.microsoft.com/office/drawing/2014/main" id="{512BBEE8-37FD-447D-8CBE-A2740A62F2CD}"/>
              </a:ext>
            </a:extLst>
          </p:cNvPr>
          <p:cNvSpPr/>
          <p:nvPr/>
        </p:nvSpPr>
        <p:spPr>
          <a:xfrm>
            <a:off x="7773468" y="1843224"/>
            <a:ext cx="165479" cy="28637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1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71195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3. THỰC HÀNH TÌM KIẾM,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THAY THẾ VÀ ĐỊNH DẠNG VĂN BẢN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2509998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149398" y="271334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2822104" y="2774898"/>
            <a:ext cx="5077471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>
                <a:solidFill>
                  <a:srgbClr val="002060"/>
                </a:solidFill>
                <a:cs typeface="Arial" pitchFamily="34" charset="0"/>
              </a:rPr>
              <a:t>Định dạng văn bản, trình bày trang và in</a:t>
            </a:r>
            <a:endParaRPr lang="en-US" altLang="ko-KR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4698" y="3433025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149398" y="3637865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2060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2822104" y="369017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b="1">
                <a:solidFill>
                  <a:srgbClr val="002060"/>
                </a:solidFill>
                <a:cs typeface="Arial" pitchFamily="34" charset="0"/>
              </a:rPr>
              <a:t>Tìm kiếm và thay thế</a:t>
            </a:r>
            <a:endParaRPr lang="en-US" altLang="ko-KR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95022" y="1851670"/>
            <a:ext cx="3381233" cy="50405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24" grpId="0"/>
      <p:bldP spid="2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123478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sz="2800" b="1">
                <a:solidFill>
                  <a:srgbClr val="002060"/>
                </a:solidFill>
              </a:rPr>
              <a:t>1. Định dạng văn bản, trình bày trang và in</a:t>
            </a:r>
            <a:endParaRPr lang="ko-KR" altLang="en-US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7776864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0686" y="1332857"/>
            <a:ext cx="74657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Bài 1. </a:t>
            </a:r>
            <a:r>
              <a:rPr lang="vi-VN"/>
              <a:t>Tạo m</a:t>
            </a:r>
            <a:r>
              <a:rPr lang="en-US"/>
              <a:t>ột</a:t>
            </a:r>
            <a:r>
              <a:rPr lang="vi-VN"/>
              <a:t> sản phẩm văn bản hoàn chỉnh</a:t>
            </a:r>
          </a:p>
          <a:p>
            <a:pPr>
              <a:lnSpc>
                <a:spcPct val="150000"/>
              </a:lnSpc>
            </a:pPr>
            <a:r>
              <a:rPr lang="vi-VN"/>
              <a:t>Em hãy thực hiện lần lượt các việc sau:</a:t>
            </a:r>
          </a:p>
          <a:p>
            <a:pPr>
              <a:lnSpc>
                <a:spcPct val="150000"/>
              </a:lnSpc>
            </a:pPr>
            <a:r>
              <a:rPr lang="vi-VN"/>
              <a:t>1</a:t>
            </a:r>
            <a:r>
              <a:rPr lang="en-US"/>
              <a:t>.</a:t>
            </a:r>
            <a:r>
              <a:rPr lang="vi-VN"/>
              <a:t> Soạn thảo câu chuyện dưới đây.</a:t>
            </a:r>
          </a:p>
          <a:p>
            <a:pPr>
              <a:lnSpc>
                <a:spcPct val="150000"/>
              </a:lnSpc>
            </a:pPr>
            <a:r>
              <a:rPr lang="vi-VN"/>
              <a:t>2</a:t>
            </a:r>
            <a:r>
              <a:rPr lang="en-US"/>
              <a:t>.</a:t>
            </a:r>
            <a:r>
              <a:rPr lang="vi-VN"/>
              <a:t> Định dạng văn bản và căn lề trang để văn bản được trình bày đẹp và hợp lí hơn</a:t>
            </a:r>
          </a:p>
          <a:p>
            <a:pPr>
              <a:lnSpc>
                <a:spcPct val="150000"/>
              </a:lnSpc>
            </a:pPr>
            <a:r>
              <a:rPr lang="vi-VN"/>
              <a:t>3</a:t>
            </a:r>
            <a:r>
              <a:rPr lang="en-US"/>
              <a:t>.</a:t>
            </a:r>
            <a:r>
              <a:rPr lang="vi-VN"/>
              <a:t> Lưu văn bản với tên tệp là “Chuyền tham quan đáng nhớ”.</a:t>
            </a:r>
          </a:p>
          <a:p>
            <a:pPr>
              <a:lnSpc>
                <a:spcPct val="150000"/>
              </a:lnSpc>
            </a:pPr>
            <a:r>
              <a:rPr lang="vi-VN"/>
              <a:t>4</a:t>
            </a:r>
            <a:r>
              <a:rPr lang="en-US"/>
              <a:t>.</a:t>
            </a:r>
            <a:r>
              <a:rPr lang="vi-VN"/>
              <a:t> In văn bản.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25148" y="843558"/>
            <a:ext cx="2232248" cy="50405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Hoạt động nhóm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" y="773996"/>
            <a:ext cx="7586600" cy="411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b="1" u="sng">
                <a:solidFill>
                  <a:srgbClr val="002060"/>
                </a:solidFill>
              </a:rPr>
              <a:t>Các bước thực hiện:</a:t>
            </a:r>
            <a:endParaRPr lang="ko-KR" alt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750081"/>
            <a:ext cx="378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Bước 1</a:t>
            </a:r>
            <a:r>
              <a:rPr lang="en-US" sz="2000">
                <a:solidFill>
                  <a:srgbClr val="002060"/>
                </a:solidFill>
              </a:rPr>
              <a:t>: Soạn thảo câu chuyện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0038" y="1203598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Bước 2</a:t>
            </a:r>
            <a:r>
              <a:rPr lang="en-US" sz="2000">
                <a:solidFill>
                  <a:srgbClr val="002060"/>
                </a:solidFill>
              </a:rPr>
              <a:t>: Thực hiện định dạng văn bản và căn lề trang: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3528" y="62753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>
                <a:solidFill>
                  <a:srgbClr val="002060"/>
                </a:solidFill>
              </a:rPr>
              <a:t>Định dạng kí tự</a:t>
            </a:r>
            <a:r>
              <a:rPr lang="en-US">
                <a:solidFill>
                  <a:srgbClr val="002060"/>
                </a:solidFill>
              </a:rPr>
              <a:t>: Phông Time new roman, in nghiêng, chữ màu xanh, tiêu đề 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có chữ màu đỏ, căn biên chính giữa trang; chọn các từ “rubik”, “chiếc quạt”, “tấm 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thẻ lưu niệm” trong đoạn thứ nhất để định dạng chữ đậm và gạch chân nét đơn, 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chọn các số để định dạng in đậm.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4756" y="2336569"/>
            <a:ext cx="845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>
                <a:solidFill>
                  <a:srgbClr val="002060"/>
                </a:solidFill>
              </a:rPr>
              <a:t>Định dạng đoạn: </a:t>
            </a:r>
            <a:r>
              <a:rPr lang="en-US">
                <a:solidFill>
                  <a:srgbClr val="002060"/>
                </a:solidFill>
              </a:rPr>
              <a:t>Sử dụng các lệnh trong nhóm paragrap để: chọn dòng tiêu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đề và chọn độ căn dòng 1.5; chọn tất cả các đoạn dưới dòng tiêu đề để căn biên đều hai bên, dãn dòng 1,15; thêm độ dãn cách các đoạn (dùng Add Space Before Paragrap và Space After Paragrap).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5547" y="4090895"/>
            <a:ext cx="8374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>
                <a:solidFill>
                  <a:srgbClr val="002060"/>
                </a:solidFill>
              </a:rPr>
              <a:t>Định dạng trang: </a:t>
            </a:r>
            <a:r>
              <a:rPr lang="en-US">
                <a:solidFill>
                  <a:srgbClr val="002060"/>
                </a:solidFill>
              </a:rPr>
              <a:t>Sử dụng các lệnh trong nhóm Page Setup, chọn một mẫu 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lề phù hợp.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3" grpId="0"/>
      <p:bldP spid="33" grpId="1"/>
      <p:bldP spid="34" grpId="0"/>
      <p:bldP spid="34" grpId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b="1" u="sng">
                <a:solidFill>
                  <a:srgbClr val="002060"/>
                </a:solidFill>
              </a:rPr>
              <a:t>Các bước thực hiện:</a:t>
            </a:r>
            <a:endParaRPr lang="ko-KR" alt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22211" y="1074135"/>
            <a:ext cx="3786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Bước 1</a:t>
            </a:r>
            <a:r>
              <a:rPr lang="en-US" sz="2000">
                <a:solidFill>
                  <a:srgbClr val="002060"/>
                </a:solidFill>
              </a:rPr>
              <a:t>: Soạn thảo câu chuyện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01326" y="1723598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Bước 2</a:t>
            </a:r>
            <a:r>
              <a:rPr lang="en-US" sz="2000">
                <a:solidFill>
                  <a:srgbClr val="002060"/>
                </a:solidFill>
              </a:rPr>
              <a:t>: Thực hiện định dạng văn bản và căn lề trang: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1326" y="2146738"/>
            <a:ext cx="7656378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>
                <a:solidFill>
                  <a:srgbClr val="002060"/>
                </a:solidFill>
              </a:rPr>
              <a:t>Bước 3: </a:t>
            </a:r>
            <a:r>
              <a:rPr lang="en-US" sz="2000">
                <a:solidFill>
                  <a:srgbClr val="002060"/>
                </a:solidFill>
              </a:rPr>
              <a:t>Lưu văn bản với tên tệp “Chuyến tham quan đáng nhớ”.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170" y="2874758"/>
            <a:ext cx="7395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>
                <a:solidFill>
                  <a:srgbClr val="002060"/>
                </a:solidFill>
              </a:rPr>
              <a:t>Bước 4:</a:t>
            </a:r>
            <a:r>
              <a:rPr lang="en-US" sz="2000">
                <a:solidFill>
                  <a:srgbClr val="002060"/>
                </a:solidFill>
              </a:rPr>
              <a:t> In văn bản, nháy chuột vào File để mở vùng chọn in </a:t>
            </a:r>
          </a:p>
          <a:p>
            <a:pPr>
              <a:lnSpc>
                <a:spcPct val="200000"/>
              </a:lnSpc>
            </a:pPr>
            <a:r>
              <a:rPr lang="en-US" sz="2000">
                <a:solidFill>
                  <a:srgbClr val="002060"/>
                </a:solidFill>
              </a:rPr>
              <a:t>                và nháy lệnh Print.</a:t>
            </a:r>
          </a:p>
        </p:txBody>
      </p:sp>
      <p:sp>
        <p:nvSpPr>
          <p:cNvPr id="10" name="Oval 9"/>
          <p:cNvSpPr/>
          <p:nvPr/>
        </p:nvSpPr>
        <p:spPr>
          <a:xfrm>
            <a:off x="197418" y="3649723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-145362" y="1362923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1129299" y="2458698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1943593" y="1144599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14" name="Block Arc 13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481817" y="977060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7" name="Block Arc 16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2798040" y="1134429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20" name="Block Arc 19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Rectangle 9"/>
          <p:cNvSpPr/>
          <p:nvPr/>
        </p:nvSpPr>
        <p:spPr>
          <a:xfrm>
            <a:off x="63437" y="1559103"/>
            <a:ext cx="317247" cy="29697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397936" y="3848909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1313213" y="2650722"/>
            <a:ext cx="342615" cy="263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555527"/>
            <a:ext cx="4759424" cy="45879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05" y="2240389"/>
            <a:ext cx="4355976" cy="290311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932040" y="551217"/>
            <a:ext cx="3854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/>
              <a:t>Trong quá trình quan sát bạn thao tác </a:t>
            </a:r>
          </a:p>
          <a:p>
            <a:pPr>
              <a:lnSpc>
                <a:spcPct val="150000"/>
              </a:lnSpc>
            </a:pPr>
            <a:r>
              <a:rPr lang="en-US" sz="1600"/>
              <a:t>trên máy tính, một bạn trong nhóm đánh dấu      vào các công việc đã hoàn thành </a:t>
            </a:r>
          </a:p>
          <a:p>
            <a:pPr>
              <a:lnSpc>
                <a:spcPct val="150000"/>
              </a:lnSpc>
            </a:pPr>
            <a:r>
              <a:rPr lang="en-US" sz="1600"/>
              <a:t>trong phiếu thực hành.</a:t>
            </a:r>
          </a:p>
        </p:txBody>
      </p:sp>
      <p:pic>
        <p:nvPicPr>
          <p:cNvPr id="63" name="Picture 6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87" y="1336047"/>
            <a:ext cx="266700" cy="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005" y="3749800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-304775" y="1463000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146101" y="2558775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2103006" y="1244676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8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508153" y="1060352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1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957453" y="1234506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4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Rectangle 9"/>
          <p:cNvSpPr/>
          <p:nvPr/>
        </p:nvSpPr>
        <p:spPr>
          <a:xfrm>
            <a:off x="-95976" y="1659180"/>
            <a:ext cx="317247" cy="29697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238523" y="3948986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1329926" y="2787228"/>
            <a:ext cx="342615" cy="263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425819" y="123478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2. Tìm kiếm và thay thế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72541" y="751919"/>
            <a:ext cx="6915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/>
              <a:t>Bài 2. </a:t>
            </a:r>
            <a:r>
              <a:rPr lang="vi-VN" sz="2000"/>
              <a:t>Chính sửa nhanh trong văn bản</a:t>
            </a:r>
          </a:p>
          <a:p>
            <a:pPr>
              <a:lnSpc>
                <a:spcPct val="150000"/>
              </a:lnSpc>
            </a:pPr>
            <a:r>
              <a:rPr lang="vi-VN" sz="2000"/>
              <a:t>Mở tệp văn bản “Chuyến tham quan đáng nhớ” và thực </a:t>
            </a:r>
            <a:endParaRPr lang="en-US" sz="2000"/>
          </a:p>
          <a:p>
            <a:pPr>
              <a:lnSpc>
                <a:spcPct val="150000"/>
              </a:lnSpc>
            </a:pPr>
            <a:r>
              <a:rPr lang="vi-VN" sz="2000"/>
              <a:t>hiện các việc sau:</a:t>
            </a:r>
          </a:p>
          <a:p>
            <a:pPr>
              <a:lnSpc>
                <a:spcPct val="150000"/>
              </a:lnSpc>
            </a:pPr>
            <a:r>
              <a:rPr lang="en-US" sz="2000"/>
              <a:t>1. </a:t>
            </a:r>
            <a:r>
              <a:rPr lang="vi-VN" sz="2000"/>
              <a:t>Thay tất cả các từ “Tý” bằng cụm từ “bạn Tý” để nhân </a:t>
            </a:r>
            <a:endParaRPr lang="en-US" sz="2000"/>
          </a:p>
          <a:p>
            <a:pPr>
              <a:lnSpc>
                <a:spcPct val="150000"/>
              </a:lnSpc>
            </a:pPr>
            <a:r>
              <a:rPr lang="vi-VN" sz="2000"/>
              <a:t>vật Tý được nhắc đến</a:t>
            </a:r>
            <a:r>
              <a:rPr lang="en-US" sz="2000"/>
              <a:t> </a:t>
            </a:r>
            <a:r>
              <a:rPr lang="vi-VN" sz="2000"/>
              <a:t>một cách trìu mến trong câu chuyện.</a:t>
            </a:r>
          </a:p>
          <a:p>
            <a:pPr>
              <a:lnSpc>
                <a:spcPct val="150000"/>
              </a:lnSpc>
            </a:pPr>
            <a:r>
              <a:rPr lang="vi-VN" sz="2000"/>
              <a:t>2</a:t>
            </a:r>
            <a:r>
              <a:rPr lang="en-US" sz="2000"/>
              <a:t>.</a:t>
            </a:r>
            <a:r>
              <a:rPr lang="vi-VN" sz="2000"/>
              <a:t> Lưu văn bản.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033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1470"/>
            <a:ext cx="9144000" cy="576064"/>
          </a:xfrm>
        </p:spPr>
        <p:txBody>
          <a:bodyPr/>
          <a:lstStyle/>
          <a:p>
            <a:r>
              <a:rPr lang="en-US" altLang="ko-KR" sz="2800" b="1" u="sng">
                <a:solidFill>
                  <a:srgbClr val="002060"/>
                </a:solidFill>
              </a:rPr>
              <a:t>Các bước thực hiện:</a:t>
            </a:r>
            <a:endParaRPr lang="ko-KR" altLang="en-US" sz="2800" b="1" u="sng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4525" y="5143500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227949" y="4747456"/>
            <a:ext cx="792088" cy="792088"/>
            <a:chOff x="1835696" y="2517293"/>
            <a:chExt cx="792088" cy="792088"/>
          </a:xfrm>
        </p:grpSpPr>
        <p:sp>
          <p:nvSpPr>
            <p:cNvPr id="11" name="Diamond 10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34871" y="4747456"/>
            <a:ext cx="792088" cy="792088"/>
            <a:chOff x="1835696" y="2517293"/>
            <a:chExt cx="792088" cy="792088"/>
          </a:xfrm>
        </p:grpSpPr>
        <p:sp>
          <p:nvSpPr>
            <p:cNvPr id="14" name="Diamond 13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47039" y="4747456"/>
            <a:ext cx="792088" cy="792088"/>
            <a:chOff x="1835696" y="2517293"/>
            <a:chExt cx="792088" cy="792088"/>
          </a:xfrm>
        </p:grpSpPr>
        <p:sp>
          <p:nvSpPr>
            <p:cNvPr id="17" name="Diamond 16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9207" y="4747456"/>
            <a:ext cx="792088" cy="792088"/>
            <a:chOff x="1835696" y="2517293"/>
            <a:chExt cx="792088" cy="792088"/>
          </a:xfrm>
        </p:grpSpPr>
        <p:sp>
          <p:nvSpPr>
            <p:cNvPr id="20" name="Diamond 19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07824" y="4646436"/>
            <a:ext cx="979994" cy="979994"/>
            <a:chOff x="1835696" y="2517293"/>
            <a:chExt cx="792088" cy="792088"/>
          </a:xfrm>
        </p:grpSpPr>
        <p:sp>
          <p:nvSpPr>
            <p:cNvPr id="23" name="Diamond 22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Diamond 23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36"/>
          <p:cNvSpPr/>
          <p:nvPr/>
        </p:nvSpPr>
        <p:spPr>
          <a:xfrm>
            <a:off x="3009463" y="5041977"/>
            <a:ext cx="242901" cy="20304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4529468" y="5014285"/>
            <a:ext cx="242999" cy="2430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6067174" y="4968214"/>
            <a:ext cx="176154" cy="3351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1497404" y="5038547"/>
            <a:ext cx="253178" cy="1944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Block Arc 14"/>
          <p:cNvSpPr/>
          <p:nvPr/>
        </p:nvSpPr>
        <p:spPr>
          <a:xfrm rot="16200000">
            <a:off x="7541272" y="4979782"/>
            <a:ext cx="313098" cy="3133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9094" y="483518"/>
            <a:ext cx="8003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i="1">
                <a:solidFill>
                  <a:srgbClr val="002060"/>
                </a:solidFill>
              </a:rPr>
              <a:t>1. Thay mỗi từ “Tý” bằng cụm từ “bạn Tý”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/>
              <a:t>Nháy chuột vào lệnh </a:t>
            </a:r>
            <a:r>
              <a:rPr lang="en-US" sz="1600" b="1"/>
              <a:t>Replace</a:t>
            </a:r>
            <a:r>
              <a:rPr lang="en-US" sz="1600"/>
              <a:t> ở cuối dải lệnh </a:t>
            </a:r>
            <a:r>
              <a:rPr lang="en-US" sz="1600" b="1"/>
              <a:t>Home.</a:t>
            </a:r>
            <a:endParaRPr lang="en-US" sz="160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/>
              <a:t>Trong hộp thoại </a:t>
            </a:r>
            <a:r>
              <a:rPr lang="en-US" sz="1600" b="1"/>
              <a:t>Find and Replace</a:t>
            </a:r>
            <a:r>
              <a:rPr lang="en-US" sz="1600"/>
              <a:t>, nhập từ “Tý” trong ô </a:t>
            </a:r>
            <a:r>
              <a:rPr lang="en-US" sz="1600" b="1"/>
              <a:t>Find what</a:t>
            </a:r>
            <a:r>
              <a:rPr lang="en-US" sz="1600"/>
              <a:t> và </a:t>
            </a:r>
          </a:p>
          <a:p>
            <a:pPr>
              <a:lnSpc>
                <a:spcPct val="200000"/>
              </a:lnSpc>
            </a:pPr>
            <a:r>
              <a:rPr lang="en-US" sz="1600"/>
              <a:t>nhập từ “bạn Tý” trong ô </a:t>
            </a:r>
            <a:r>
              <a:rPr lang="en-US" sz="1600" b="1"/>
              <a:t>Replace with</a:t>
            </a:r>
            <a:r>
              <a:rPr lang="en-US" sz="1600"/>
              <a:t>, sau đó nháy nút lệnh </a:t>
            </a:r>
            <a:r>
              <a:rPr lang="en-US" sz="1600" b="1"/>
              <a:t>Replace All </a:t>
            </a:r>
            <a:r>
              <a:rPr lang="en-US" sz="1600"/>
              <a:t>để thay thế tất cả những từ tìm được.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05113"/>
            <a:ext cx="4620532" cy="230830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4997895" y="2787774"/>
            <a:ext cx="76131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65894" y="3299225"/>
            <a:ext cx="798241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713606" y="3507854"/>
            <a:ext cx="324209" cy="612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0992" y="3423634"/>
            <a:ext cx="3514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/>
              <a:t>Sau khi tìm và thay thế xong các từ trong văn bản, nháy chuột vào lệnh </a:t>
            </a:r>
            <a:r>
              <a:rPr lang="en-US" sz="1600" b="1"/>
              <a:t>Save</a:t>
            </a:r>
            <a:r>
              <a:rPr lang="en-US" sz="1600"/>
              <a:t> để lưu lại các thay đổi.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6984" y="2823469"/>
            <a:ext cx="4572000" cy="5604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>
                <a:solidFill>
                  <a:srgbClr val="002060"/>
                </a:solidFill>
              </a:rPr>
              <a:t>2. Lưu văn bản</a:t>
            </a:r>
          </a:p>
        </p:txBody>
      </p:sp>
    </p:spTree>
    <p:extLst>
      <p:ext uri="{BB962C8B-B14F-4D97-AF65-F5344CB8AC3E}">
        <p14:creationId xmlns:p14="http://schemas.microsoft.com/office/powerpoint/2010/main" val="36317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0" grpId="0"/>
      <p:bldP spid="3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sz="2400" b="1" u="sng">
                <a:solidFill>
                  <a:srgbClr val="0070C0"/>
                </a:solidFill>
              </a:rPr>
              <a:t>LUYỆN TẬP</a:t>
            </a:r>
            <a:endParaRPr lang="ko-KR" alt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986992" y="1338178"/>
            <a:ext cx="2072840" cy="2673731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657593" y="1190952"/>
            <a:ext cx="2018863" cy="267694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708804" y="1335205"/>
            <a:ext cx="2159340" cy="2676705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987574"/>
            <a:ext cx="7704856" cy="216024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>
                <a:solidFill>
                  <a:schemeClr val="bg1"/>
                </a:solidFill>
              </a:rPr>
              <a:t>Hãy mở tệp “Chuyến tham quan đáng nhớ” rồi định dạng và trình bày </a:t>
            </a:r>
            <a:endParaRPr lang="en-US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>
                <a:solidFill>
                  <a:schemeClr val="bg1"/>
                </a:solidFill>
              </a:rPr>
              <a:t>trang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vi-VN">
                <a:solidFill>
                  <a:schemeClr val="bg1"/>
                </a:solidFill>
              </a:rPr>
              <a:t>cho văn bản theo ý thích của em. Ch</a:t>
            </a:r>
            <a:r>
              <a:rPr lang="en-US">
                <a:solidFill>
                  <a:schemeClr val="bg1"/>
                </a:solidFill>
              </a:rPr>
              <a:t>ẳ</a:t>
            </a:r>
            <a:r>
              <a:rPr lang="vi-VN">
                <a:solidFill>
                  <a:schemeClr val="bg1"/>
                </a:solidFill>
              </a:rPr>
              <a:t>ng hạn, em có th</a:t>
            </a:r>
            <a:r>
              <a:rPr lang="en-US">
                <a:solidFill>
                  <a:schemeClr val="bg1"/>
                </a:solidFill>
              </a:rPr>
              <a:t>ể</a:t>
            </a:r>
            <a:r>
              <a:rPr lang="vi-VN">
                <a:solidFill>
                  <a:schemeClr val="bg1"/>
                </a:solidFill>
              </a:rPr>
              <a:t> tô màu </a:t>
            </a:r>
            <a:endParaRPr lang="en-US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>
                <a:solidFill>
                  <a:schemeClr val="bg1"/>
                </a:solidFill>
              </a:rPr>
              <a:t>nên, chọn ki</a:t>
            </a:r>
            <a:r>
              <a:rPr lang="en-US">
                <a:solidFill>
                  <a:schemeClr val="bg1"/>
                </a:solidFill>
              </a:rPr>
              <a:t>ể</a:t>
            </a:r>
            <a:r>
              <a:rPr lang="vi-VN">
                <a:solidFill>
                  <a:schemeClr val="bg1"/>
                </a:solidFill>
              </a:rPr>
              <a:t>u chữ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vi-VN">
                <a:solidFill>
                  <a:schemeClr val="bg1"/>
                </a:solidFill>
              </a:rPr>
              <a:t>yêu thích, chọn lại độ dãn dòng, độ dãn đoạn và </a:t>
            </a:r>
            <a:endParaRPr lang="en-US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>
                <a:solidFill>
                  <a:schemeClr val="bg1"/>
                </a:solidFill>
              </a:rPr>
              <a:t>căn lại các lề cho trang văn bản.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690</Words>
  <Application>Microsoft Office PowerPoint</Application>
  <PresentationFormat>On-screen Show (16:9)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DELL INPIRON</cp:lastModifiedBy>
  <cp:revision>85</cp:revision>
  <dcterms:created xsi:type="dcterms:W3CDTF">2016-12-05T23:26:54Z</dcterms:created>
  <dcterms:modified xsi:type="dcterms:W3CDTF">2025-05-10T11:28:38Z</dcterms:modified>
</cp:coreProperties>
</file>