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78" r:id="rId4"/>
    <p:sldId id="259" r:id="rId5"/>
    <p:sldId id="260" r:id="rId6"/>
    <p:sldId id="261" r:id="rId7"/>
    <p:sldId id="263" r:id="rId8"/>
    <p:sldId id="262" r:id="rId9"/>
    <p:sldId id="264" r:id="rId10"/>
    <p:sldId id="267" r:id="rId11"/>
    <p:sldId id="266" r:id="rId12"/>
    <p:sldId id="265" r:id="rId13"/>
    <p:sldId id="268" r:id="rId14"/>
    <p:sldId id="269" r:id="rId15"/>
    <p:sldId id="270" r:id="rId16"/>
    <p:sldId id="272" r:id="rId17"/>
    <p:sldId id="271" r:id="rId18"/>
    <p:sldId id="273" r:id="rId19"/>
    <p:sldId id="274" r:id="rId20"/>
    <p:sldId id="275" r:id="rId21"/>
    <p:sldId id="276" r:id="rId22"/>
    <p:sldId id="277" r:id="rId23"/>
    <p:sldId id="279" r:id="rId24"/>
    <p:sldId id="280" r:id="rId25"/>
    <p:sldId id="281" r:id="rId26"/>
    <p:sldId id="282"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C9"/>
    <a:srgbClr val="FFD8C5"/>
    <a:srgbClr val="FFBC9B"/>
    <a:srgbClr val="FF8444"/>
    <a:srgbClr val="B3E3FC"/>
    <a:srgbClr val="CFEEFD"/>
    <a:srgbClr val="FFFCED"/>
    <a:srgbClr val="E2CA96"/>
    <a:srgbClr val="C69937"/>
    <a:srgbClr val="007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facebook.com/legal/term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facebook.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www.faceboo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4.svg"/><Relationship Id="rId7" Type="http://schemas.openxmlformats.org/officeDocument/2006/relationships/image" Target="../media/image6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4.svg"/><Relationship Id="rId7" Type="http://schemas.openxmlformats.org/officeDocument/2006/relationships/image" Target="../media/image71.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12" name="TextBox 9">
            <a:extLst>
              <a:ext uri="{FF2B5EF4-FFF2-40B4-BE49-F238E27FC236}">
                <a16:creationId xmlns:a16="http://schemas.microsoft.com/office/drawing/2014/main" id="{4C6F7343-1571-C47A-C5D8-29144A9972F7}"/>
              </a:ext>
            </a:extLst>
          </p:cNvPr>
          <p:cNvSpPr txBox="1"/>
          <p:nvPr/>
        </p:nvSpPr>
        <p:spPr>
          <a:xfrm>
            <a:off x="5685627" y="1382815"/>
            <a:ext cx="6916746" cy="1107996"/>
          </a:xfrm>
          <a:prstGeom prst="rect">
            <a:avLst/>
          </a:prstGeom>
        </p:spPr>
        <p:txBody>
          <a:bodyPr wrap="square" lIns="0" tIns="0" rIns="0" bIns="0" rtlCol="0" anchor="t">
            <a:spAutoFit/>
          </a:bodyPr>
          <a:lstStyle/>
          <a:p>
            <a:pPr algn="ctr"/>
            <a:r>
              <a:rPr lang="en-US" sz="7200" b="1">
                <a:solidFill>
                  <a:srgbClr val="0073AF"/>
                </a:solidFill>
                <a:latin typeface="Arial" panose="020B0604020202020204" pitchFamily="34" charset="0"/>
                <a:cs typeface="Arial" panose="020B0604020202020204" pitchFamily="34" charset="0"/>
              </a:rPr>
              <a:t>KHỞI ĐỘNG</a:t>
            </a:r>
          </a:p>
        </p:txBody>
      </p:sp>
      <p:pic>
        <p:nvPicPr>
          <p:cNvPr id="13" name="Picture 18">
            <a:extLst>
              <a:ext uri="{FF2B5EF4-FFF2-40B4-BE49-F238E27FC236}">
                <a16:creationId xmlns:a16="http://schemas.microsoft.com/office/drawing/2014/main" id="{2985EBB0-0A62-3A8F-054C-CADEF8B4F11E}"/>
              </a:ext>
            </a:extLst>
          </p:cNvPr>
          <p:cNvPicPr>
            <a:picLocks noChangeAspect="1"/>
          </p:cNvPicPr>
          <p:nvPr/>
        </p:nvPicPr>
        <p:blipFill>
          <a:blip r:embed="rId2"/>
          <a:srcRect/>
          <a:stretch>
            <a:fillRect/>
          </a:stretch>
        </p:blipFill>
        <p:spPr>
          <a:xfrm>
            <a:off x="11201400" y="1943100"/>
            <a:ext cx="5715000" cy="7498404"/>
          </a:xfrm>
          <a:prstGeom prst="rect">
            <a:avLst/>
          </a:prstGeom>
        </p:spPr>
      </p:pic>
      <p:sp>
        <p:nvSpPr>
          <p:cNvPr id="14" name="TextBox 13">
            <a:extLst>
              <a:ext uri="{FF2B5EF4-FFF2-40B4-BE49-F238E27FC236}">
                <a16:creationId xmlns:a16="http://schemas.microsoft.com/office/drawing/2014/main" id="{4030DA4F-1814-BC7A-1E14-4B5FDD44134D}"/>
              </a:ext>
            </a:extLst>
          </p:cNvPr>
          <p:cNvSpPr txBox="1"/>
          <p:nvPr/>
        </p:nvSpPr>
        <p:spPr>
          <a:xfrm>
            <a:off x="2216368" y="4357024"/>
            <a:ext cx="6916746" cy="1840312"/>
          </a:xfrm>
          <a:prstGeom prst="rect">
            <a:avLst/>
          </a:prstGeom>
          <a:noFill/>
        </p:spPr>
        <p:txBody>
          <a:bodyPr wrap="square">
            <a:spAutoFit/>
          </a:bodyPr>
          <a:lstStyle/>
          <a:p>
            <a:pPr algn="just">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Em hãy nêu các đặc điểm và chức năng của mạng xã hội.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3">
            <a:extLst>
              <a:ext uri="{FF2B5EF4-FFF2-40B4-BE49-F238E27FC236}">
                <a16:creationId xmlns:a16="http://schemas.microsoft.com/office/drawing/2014/main" id="{5426F137-48AA-A760-8DD2-029595E883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5747">
            <a:off x="-1552100" y="6260225"/>
            <a:ext cx="4811177" cy="445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0738208-5492-AFB7-3337-69A310F7AE41}"/>
              </a:ext>
            </a:extLst>
          </p:cNvPr>
          <p:cNvGrpSpPr/>
          <p:nvPr/>
        </p:nvGrpSpPr>
        <p:grpSpPr>
          <a:xfrm>
            <a:off x="891175" y="916722"/>
            <a:ext cx="16524387" cy="8462300"/>
            <a:chOff x="891175" y="916722"/>
            <a:chExt cx="16524387" cy="8462300"/>
          </a:xfrm>
        </p:grpSpPr>
        <p:sp>
          <p:nvSpPr>
            <p:cNvPr id="3" name="Freeform 3"/>
            <p:cNvSpPr/>
            <p:nvPr/>
          </p:nvSpPr>
          <p:spPr>
            <a:xfrm>
              <a:off x="909913" y="916722"/>
              <a:ext cx="16505649" cy="8462300"/>
            </a:xfrm>
            <a:custGeom>
              <a:avLst/>
              <a:gdLst/>
              <a:ahLst/>
              <a:cxnLst/>
              <a:rect l="l" t="t" r="r" b="b"/>
              <a:pathLst>
                <a:path w="4347167" h="2228754">
                  <a:moveTo>
                    <a:pt x="0" y="0"/>
                  </a:moveTo>
                  <a:lnTo>
                    <a:pt x="4347167" y="0"/>
                  </a:lnTo>
                  <a:lnTo>
                    <a:pt x="4347167" y="2228754"/>
                  </a:lnTo>
                  <a:lnTo>
                    <a:pt x="0" y="2228754"/>
                  </a:lnTo>
                  <a:close/>
                </a:path>
              </a:pathLst>
            </a:custGeom>
            <a:solidFill>
              <a:schemeClr val="bg1"/>
            </a:solidFill>
          </p:spPr>
        </p:sp>
        <p:pic>
          <p:nvPicPr>
            <p:cNvPr id="6" name="Picture 5">
              <a:extLst>
                <a:ext uri="{FF2B5EF4-FFF2-40B4-BE49-F238E27FC236}">
                  <a16:creationId xmlns:a16="http://schemas.microsoft.com/office/drawing/2014/main" id="{DE1290D8-4715-8B4B-C64D-E5D34C3D99CE}"/>
                </a:ext>
              </a:extLst>
            </p:cNvPr>
            <p:cNvPicPr>
              <a:picLocks noChangeAspect="1"/>
            </p:cNvPicPr>
            <p:nvPr/>
          </p:nvPicPr>
          <p:blipFill>
            <a:blip r:embed="rId2"/>
            <a:stretch>
              <a:fillRect/>
            </a:stretch>
          </p:blipFill>
          <p:spPr>
            <a:xfrm>
              <a:off x="891175" y="7090287"/>
              <a:ext cx="16505649" cy="2284363"/>
            </a:xfrm>
            <a:prstGeom prst="rect">
              <a:avLst/>
            </a:prstGeom>
          </p:spPr>
        </p:pic>
      </p:grpSp>
      <p:sp>
        <p:nvSpPr>
          <p:cNvPr id="17" name="TextBox 16">
            <a:extLst>
              <a:ext uri="{FF2B5EF4-FFF2-40B4-BE49-F238E27FC236}">
                <a16:creationId xmlns:a16="http://schemas.microsoft.com/office/drawing/2014/main" id="{A73AC81E-89F2-7D11-0C76-1CA09AE81C1C}"/>
              </a:ext>
            </a:extLst>
          </p:cNvPr>
          <p:cNvSpPr txBox="1"/>
          <p:nvPr/>
        </p:nvSpPr>
        <p:spPr>
          <a:xfrm>
            <a:off x="8382000" y="3004417"/>
            <a:ext cx="7467600" cy="1998176"/>
          </a:xfrm>
          <a:prstGeom prst="rect">
            <a:avLst/>
          </a:prstGeom>
          <a:noFill/>
        </p:spPr>
        <p:txBody>
          <a:bodyPr wrap="square">
            <a:spAutoFit/>
          </a:bodyPr>
          <a:lstStyle/>
          <a:p>
            <a:pPr algn="ctr">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Để tạo tài khoản trên mạng xã hội em cần lưu ý điều gì?</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28">
            <a:extLst>
              <a:ext uri="{FF2B5EF4-FFF2-40B4-BE49-F238E27FC236}">
                <a16:creationId xmlns:a16="http://schemas.microsoft.com/office/drawing/2014/main" id="{8BE8C824-888C-F61E-49CB-244F03D99218}"/>
              </a:ext>
            </a:extLst>
          </p:cNvPr>
          <p:cNvPicPr>
            <a:picLocks noChangeAspect="1"/>
          </p:cNvPicPr>
          <p:nvPr/>
        </p:nvPicPr>
        <p:blipFill>
          <a:blip r:embed="rId3"/>
          <a:srcRect/>
          <a:stretch>
            <a:fillRect/>
          </a:stretch>
        </p:blipFill>
        <p:spPr>
          <a:xfrm>
            <a:off x="1542529" y="1322249"/>
            <a:ext cx="6083744" cy="5817577"/>
          </a:xfrm>
          <a:prstGeom prst="rect">
            <a:avLst/>
          </a:prstGeom>
        </p:spPr>
      </p:pic>
    </p:spTree>
    <p:extLst>
      <p:ext uri="{BB962C8B-B14F-4D97-AF65-F5344CB8AC3E}">
        <p14:creationId xmlns:p14="http://schemas.microsoft.com/office/powerpoint/2010/main" val="381906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8200" y="-190500"/>
            <a:ext cx="2297466" cy="224864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 y="9029700"/>
            <a:ext cx="3804001" cy="936735"/>
          </a:xfrm>
          <a:prstGeom prst="rect">
            <a:avLst/>
          </a:prstGeom>
        </p:spPr>
      </p:pic>
      <p:sp>
        <p:nvSpPr>
          <p:cNvPr id="16" name="TextBox 15">
            <a:extLst>
              <a:ext uri="{FF2B5EF4-FFF2-40B4-BE49-F238E27FC236}">
                <a16:creationId xmlns:a16="http://schemas.microsoft.com/office/drawing/2014/main" id="{B5BBEEFE-EE7E-92F7-BC55-6380F667714A}"/>
              </a:ext>
            </a:extLst>
          </p:cNvPr>
          <p:cNvSpPr txBox="1"/>
          <p:nvPr/>
        </p:nvSpPr>
        <p:spPr>
          <a:xfrm>
            <a:off x="417286" y="2188877"/>
            <a:ext cx="8708571" cy="590924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tạo tài khoản trên mạng xã hội em cần có tài khoản thư điện tử (email) hoặc số điện thoại.</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Trước khi tạo tài khoản, em cần tìm hiểu hướng dẫn sử dụng của nhà cung cấp dịch vụ mạng xã hội để tham gia mạng xã hội an toàn.</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17" descr="Graphical user interface, text, application, email&#10;&#10;Description automatically generated">
            <a:extLst>
              <a:ext uri="{FF2B5EF4-FFF2-40B4-BE49-F238E27FC236}">
                <a16:creationId xmlns:a16="http://schemas.microsoft.com/office/drawing/2014/main" id="{3708CE49-595C-85A9-78F1-B59CDC542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8800" y="342900"/>
            <a:ext cx="4610091" cy="5862740"/>
          </a:xfrm>
          <a:prstGeom prst="rect">
            <a:avLst/>
          </a:prstGeom>
        </p:spPr>
      </p:pic>
      <p:pic>
        <p:nvPicPr>
          <p:cNvPr id="20" name="Picture 19" descr="Graphical user interface, text, application, email&#10;&#10;Description automatically generated">
            <a:extLst>
              <a:ext uri="{FF2B5EF4-FFF2-40B4-BE49-F238E27FC236}">
                <a16:creationId xmlns:a16="http://schemas.microsoft.com/office/drawing/2014/main" id="{BAD6AD29-624D-6AF4-58EF-D5FF0A09BF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39648" y="3558034"/>
            <a:ext cx="4459514" cy="62120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2CB6994-757A-5C13-6031-75293200821D}"/>
              </a:ext>
            </a:extLst>
          </p:cNvPr>
          <p:cNvSpPr txBox="1"/>
          <p:nvPr/>
        </p:nvSpPr>
        <p:spPr>
          <a:xfrm>
            <a:off x="685800" y="2137578"/>
            <a:ext cx="8686800" cy="6011839"/>
          </a:xfrm>
          <a:prstGeom prst="rect">
            <a:avLst/>
          </a:prstGeom>
          <a:noFill/>
        </p:spPr>
        <p:txBody>
          <a:bodyPr wrap="square">
            <a:spAutoFit/>
          </a:bodyPr>
          <a:lstStyle/>
          <a:p>
            <a:pPr algn="just">
              <a:lnSpc>
                <a:spcPct val="150000"/>
              </a:lnSpc>
              <a:spcAft>
                <a:spcPts val="800"/>
              </a:spcAft>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Lưu ý:</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Trước khi tạo tài khoản, các em cần tìm hiểu các điều khoản và chính sách để sử dụng mạng xã hội Facebook: </a:t>
            </a:r>
            <a:r>
              <a:rPr lang="en-US" sz="36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https://www.facebook.com/legal/terms</a:t>
            </a:r>
            <a:endParaRPr lang="en-US" sz="36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Khi đăng kí tài khoản cần phải đăng kí tên thật của mình.</a:t>
            </a:r>
          </a:p>
        </p:txBody>
      </p:sp>
      <p:pic>
        <p:nvPicPr>
          <p:cNvPr id="12" name="Picture 11" descr="Graphical user interface, text, application, email&#10;&#10;Description automatically generated">
            <a:extLst>
              <a:ext uri="{FF2B5EF4-FFF2-40B4-BE49-F238E27FC236}">
                <a16:creationId xmlns:a16="http://schemas.microsoft.com/office/drawing/2014/main" id="{35840853-44FC-419C-BF50-D215B53BD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2011530"/>
            <a:ext cx="8127878" cy="62639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C9"/>
        </a:solidFill>
        <a:effectLst/>
      </p:bgPr>
    </p:bg>
    <p:spTree>
      <p:nvGrpSpPr>
        <p:cNvPr id="1" name=""/>
        <p:cNvGrpSpPr/>
        <p:nvPr/>
      </p:nvGrpSpPr>
      <p:grpSpPr>
        <a:xfrm>
          <a:off x="0" y="0"/>
          <a:ext cx="0" cy="0"/>
          <a:chOff x="0" y="0"/>
          <a:chExt cx="0" cy="0"/>
        </a:xfrm>
      </p:grpSpPr>
      <p:pic>
        <p:nvPicPr>
          <p:cNvPr id="12" name="Picture 34">
            <a:extLst>
              <a:ext uri="{FF2B5EF4-FFF2-40B4-BE49-F238E27FC236}">
                <a16:creationId xmlns:a16="http://schemas.microsoft.com/office/drawing/2014/main" id="{6EF33CE7-EF22-277F-8581-927321F4B8B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876" b="90416"/>
          <a:stretch/>
        </p:blipFill>
        <p:spPr>
          <a:xfrm>
            <a:off x="0" y="0"/>
            <a:ext cx="18288000" cy="1752600"/>
          </a:xfrm>
          <a:prstGeom prst="rect">
            <a:avLst/>
          </a:prstGeom>
        </p:spPr>
      </p:pic>
      <p:pic>
        <p:nvPicPr>
          <p:cNvPr id="13" name="Picture 34">
            <a:extLst>
              <a:ext uri="{FF2B5EF4-FFF2-40B4-BE49-F238E27FC236}">
                <a16:creationId xmlns:a16="http://schemas.microsoft.com/office/drawing/2014/main" id="{36765021-9258-ACA1-E367-F3F23C20A5A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7291" b="17751"/>
          <a:stretch/>
        </p:blipFill>
        <p:spPr>
          <a:xfrm>
            <a:off x="0" y="8999220"/>
            <a:ext cx="18288000" cy="1295400"/>
          </a:xfrm>
          <a:prstGeom prst="rect">
            <a:avLst/>
          </a:prstGeom>
        </p:spPr>
      </p:pic>
      <p:pic>
        <p:nvPicPr>
          <p:cNvPr id="15" name="Picture 3">
            <a:extLst>
              <a:ext uri="{FF2B5EF4-FFF2-40B4-BE49-F238E27FC236}">
                <a16:creationId xmlns:a16="http://schemas.microsoft.com/office/drawing/2014/main" id="{886F1DBA-6B37-EAE5-B009-C177F35D5F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513724" y="2525621"/>
            <a:ext cx="9774276" cy="7037479"/>
          </a:xfrm>
          <a:prstGeom prst="rect">
            <a:avLst/>
          </a:prstGeom>
        </p:spPr>
      </p:pic>
      <p:sp>
        <p:nvSpPr>
          <p:cNvPr id="16" name="Speech Bubble: Rectangle with Corners Rounded 15">
            <a:extLst>
              <a:ext uri="{FF2B5EF4-FFF2-40B4-BE49-F238E27FC236}">
                <a16:creationId xmlns:a16="http://schemas.microsoft.com/office/drawing/2014/main" id="{87320AB2-BB4E-AF35-B178-F50CFDA88C01}"/>
              </a:ext>
            </a:extLst>
          </p:cNvPr>
          <p:cNvSpPr/>
          <p:nvPr/>
        </p:nvSpPr>
        <p:spPr>
          <a:xfrm>
            <a:off x="1143000" y="2171701"/>
            <a:ext cx="8305800" cy="3733800"/>
          </a:xfrm>
          <a:prstGeom prst="wedgeRoundRectCallout">
            <a:avLst>
              <a:gd name="adj1" fmla="val 45956"/>
              <a:gd name="adj2" fmla="val 101684"/>
              <a:gd name="adj3" fmla="val 16667"/>
            </a:avLst>
          </a:prstGeom>
          <a:solidFill>
            <a:srgbClr val="FFF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Tại sao phải sử dụng tên thật khi đăng kí tài khoản Facebook?</a:t>
            </a:r>
          </a:p>
        </p:txBody>
      </p:sp>
    </p:spTree>
    <p:extLst>
      <p:ext uri="{BB962C8B-B14F-4D97-AF65-F5344CB8AC3E}">
        <p14:creationId xmlns:p14="http://schemas.microsoft.com/office/powerpoint/2010/main" val="2385171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800" y="-1159891"/>
            <a:ext cx="2967800"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41573">
            <a:off x="15837301" y="7742254"/>
            <a:ext cx="3348418" cy="4114800"/>
          </a:xfrm>
          <a:prstGeom prst="rect">
            <a:avLst/>
          </a:prstGeom>
        </p:spPr>
      </p:pic>
      <p:sp>
        <p:nvSpPr>
          <p:cNvPr id="12" name="TextBox 11">
            <a:extLst>
              <a:ext uri="{FF2B5EF4-FFF2-40B4-BE49-F238E27FC236}">
                <a16:creationId xmlns:a16="http://schemas.microsoft.com/office/drawing/2014/main" id="{36457125-CB98-C963-2C79-2E8288CE8D10}"/>
              </a:ext>
            </a:extLst>
          </p:cNvPr>
          <p:cNvSpPr txBox="1"/>
          <p:nvPr/>
        </p:nvSpPr>
        <p:spPr>
          <a:xfrm>
            <a:off x="609600" y="2137580"/>
            <a:ext cx="9220200" cy="6011839"/>
          </a:xfrm>
          <a:prstGeom prst="rect">
            <a:avLst/>
          </a:prstGeom>
          <a:noFill/>
        </p:spPr>
        <p:txBody>
          <a:bodyPr wrap="square">
            <a:spAutoFit/>
          </a:bodyPr>
          <a:lstStyle/>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Mục đích của việc sử dụng tên thật khi đăng kí tài khoản Facebook là:</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những người bạn trên mạng xã hội dễ dàng nhận ra, hạn chế việc mạo danh. </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bản thân người dùng phải có ý thức khi tham gia vào các hoạt động trên mạng xã hội.</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picture containing text&#10;&#10;Description automatically generated">
            <a:extLst>
              <a:ext uri="{FF2B5EF4-FFF2-40B4-BE49-F238E27FC236}">
                <a16:creationId xmlns:a16="http://schemas.microsoft.com/office/drawing/2014/main" id="{C221F60E-8F72-8288-FCA0-DC49B95BD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6510" y="2781300"/>
            <a:ext cx="7471890" cy="4191000"/>
          </a:xfrm>
          <a:prstGeom prst="rect">
            <a:avLst/>
          </a:prstGeom>
        </p:spPr>
      </p:pic>
      <p:pic>
        <p:nvPicPr>
          <p:cNvPr id="15" name="Picture 14">
            <a:extLst>
              <a:ext uri="{FF2B5EF4-FFF2-40B4-BE49-F238E27FC236}">
                <a16:creationId xmlns:a16="http://schemas.microsoft.com/office/drawing/2014/main" id="{C97A1E45-7EA0-6AB8-365C-62A53080599D}"/>
              </a:ext>
            </a:extLst>
          </p:cNvPr>
          <p:cNvPicPr>
            <a:picLocks noChangeAspect="1"/>
          </p:cNvPicPr>
          <p:nvPr/>
        </p:nvPicPr>
        <p:blipFill>
          <a:blip r:embed="rId7"/>
          <a:srcRect/>
          <a:stretch>
            <a:fillRect/>
          </a:stretch>
        </p:blipFill>
        <p:spPr>
          <a:xfrm>
            <a:off x="16764000" y="22860"/>
            <a:ext cx="1524000" cy="2980929"/>
          </a:xfrm>
          <a:prstGeom prst="rect">
            <a:avLst/>
          </a:prstGeom>
        </p:spPr>
      </p:pic>
    </p:spTree>
    <p:extLst>
      <p:ext uri="{BB962C8B-B14F-4D97-AF65-F5344CB8AC3E}">
        <p14:creationId xmlns:p14="http://schemas.microsoft.com/office/powerpoint/2010/main" val="432717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80114" y="-636234"/>
            <a:ext cx="3944120" cy="3944120"/>
          </a:xfrm>
          <a:prstGeom prst="rect">
            <a:avLst/>
          </a:prstGeom>
        </p:spPr>
      </p:pic>
      <p:sp>
        <p:nvSpPr>
          <p:cNvPr id="21" name="TextBox 11">
            <a:extLst>
              <a:ext uri="{FF2B5EF4-FFF2-40B4-BE49-F238E27FC236}">
                <a16:creationId xmlns:a16="http://schemas.microsoft.com/office/drawing/2014/main" id="{A462B08D-D7A4-42D1-6DB0-0FB85D6DC0AD}"/>
              </a:ext>
            </a:extLst>
          </p:cNvPr>
          <p:cNvSpPr txBox="1"/>
          <p:nvPr/>
        </p:nvSpPr>
        <p:spPr>
          <a:xfrm>
            <a:off x="1439033" y="579720"/>
            <a:ext cx="15409928" cy="975203"/>
          </a:xfrm>
          <a:prstGeom prst="rect">
            <a:avLst/>
          </a:prstGeom>
        </p:spPr>
        <p:txBody>
          <a:bodyPr wrap="square" lIns="0" tIns="0" rIns="0" bIns="0" rtlCol="0" anchor="t">
            <a:spAutoFit/>
          </a:bodyPr>
          <a:lstStyle/>
          <a:p>
            <a:pPr algn="ctr">
              <a:lnSpc>
                <a:spcPts val="8500"/>
              </a:lnSpc>
            </a:pPr>
            <a:r>
              <a:rPr lang="vi-VN" sz="4800" b="1">
                <a:cs typeface="Arial" panose="020B0604020202020204" pitchFamily="34" charset="0"/>
              </a:rPr>
              <a:t>Các bước tạo tài khoản trên Facebook:</a:t>
            </a:r>
            <a:endParaRPr lang="en-US" sz="4800" b="1">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17A4997-9B5A-BE44-D2F2-F5BACA1CD5C4}"/>
              </a:ext>
            </a:extLst>
          </p:cNvPr>
          <p:cNvSpPr txBox="1"/>
          <p:nvPr/>
        </p:nvSpPr>
        <p:spPr>
          <a:xfrm>
            <a:off x="3396102" y="1633473"/>
            <a:ext cx="11495790" cy="833883"/>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vi-VN" sz="3600">
                <a:solidFill>
                  <a:srgbClr val="000000"/>
                </a:solidFill>
                <a:effectLst/>
                <a:ea typeface="Calibri" panose="020F0502020204030204" pitchFamily="34" charset="0"/>
                <a:cs typeface="Times New Roman" panose="02020603050405020304" pitchFamily="18" charset="0"/>
              </a:rPr>
              <a:t>Bước 1: Truy cập vào website</a:t>
            </a:r>
            <a:r>
              <a:rPr lang="en-US" sz="3600">
                <a:ea typeface="Calibri" panose="020F0502020204030204" pitchFamily="34" charset="0"/>
                <a:cs typeface="Times New Roman" panose="02020603050405020304" pitchFamily="18" charset="0"/>
              </a:rPr>
              <a:t> </a:t>
            </a:r>
            <a:r>
              <a:rPr lang="vi-VN" sz="3600" u="sng">
                <a:solidFill>
                  <a:srgbClr val="0563C1"/>
                </a:solidFill>
                <a:effectLst/>
                <a:ea typeface="Calibri" panose="020F0502020204030204" pitchFamily="34" charset="0"/>
                <a:cs typeface="Times New Roman" panose="02020603050405020304" pitchFamily="18" charset="0"/>
                <a:hlinkClick r:id="rId4"/>
              </a:rPr>
              <a:t>www.facebook.com</a:t>
            </a:r>
            <a:r>
              <a:rPr lang="en-US" sz="3600">
                <a:effectLst/>
                <a:ea typeface="Calibri" panose="020F05020202040302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4E4714C0-40AC-465E-566F-2680EA796868}"/>
              </a:ext>
            </a:extLst>
          </p:cNvPr>
          <p:cNvSpPr txBox="1"/>
          <p:nvPr/>
        </p:nvSpPr>
        <p:spPr>
          <a:xfrm>
            <a:off x="1606230" y="5130800"/>
            <a:ext cx="6993767" cy="820674"/>
          </a:xfrm>
          <a:prstGeom prst="rect">
            <a:avLst/>
          </a:prstGeom>
          <a:noFill/>
        </p:spPr>
        <p:txBody>
          <a:bodyPr wrap="square">
            <a:spAutoFit/>
          </a:bodyPr>
          <a:lstStyle/>
          <a:p>
            <a:pPr algn="just">
              <a:lnSpc>
                <a:spcPct val="150000"/>
              </a:lnSpc>
              <a:spcAft>
                <a:spcPts val="800"/>
              </a:spcAft>
            </a:pP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Cửa sổ xuất hiện như Hình 1</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C68431BC-A4EF-A8AC-0601-DC64F1828E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3186" y="2736187"/>
            <a:ext cx="14296014" cy="1111913"/>
          </a:xfrm>
          <a:prstGeom prst="rect">
            <a:avLst/>
          </a:prstGeom>
        </p:spPr>
      </p:pic>
      <p:pic>
        <p:nvPicPr>
          <p:cNvPr id="29" name="Picture 28" descr="Graphical user interface, text, application&#10;&#10;Description automatically generated">
            <a:extLst>
              <a:ext uri="{FF2B5EF4-FFF2-40B4-BE49-F238E27FC236}">
                <a16:creationId xmlns:a16="http://schemas.microsoft.com/office/drawing/2014/main" id="{51D35DF9-43FC-6389-7008-08BE1ABEF628}"/>
              </a:ext>
            </a:extLst>
          </p:cNvPr>
          <p:cNvPicPr>
            <a:picLocks noChangeAspect="1"/>
          </p:cNvPicPr>
          <p:nvPr/>
        </p:nvPicPr>
        <p:blipFill rotWithShape="1">
          <a:blip r:embed="rId6">
            <a:extLst>
              <a:ext uri="{28A0092B-C50C-407E-A947-70E740481C1C}">
                <a14:useLocalDpi xmlns:a14="http://schemas.microsoft.com/office/drawing/2010/main" val="0"/>
              </a:ext>
            </a:extLst>
          </a:blip>
          <a:srcRect l="12974" t="7778" r="46132" b="52035"/>
          <a:stretch/>
        </p:blipFill>
        <p:spPr>
          <a:xfrm>
            <a:off x="8991600" y="4076700"/>
            <a:ext cx="7467600" cy="5474858"/>
          </a:xfrm>
          <a:prstGeom prst="rect">
            <a:avLst/>
          </a:prstGeom>
        </p:spPr>
      </p:pic>
      <p:sp>
        <p:nvSpPr>
          <p:cNvPr id="32" name="TextBox 31">
            <a:extLst>
              <a:ext uri="{FF2B5EF4-FFF2-40B4-BE49-F238E27FC236}">
                <a16:creationId xmlns:a16="http://schemas.microsoft.com/office/drawing/2014/main" id="{A8579762-360F-F43F-315F-ADE3EDAD15EE}"/>
              </a:ext>
            </a:extLst>
          </p:cNvPr>
          <p:cNvSpPr txBox="1"/>
          <p:nvPr/>
        </p:nvSpPr>
        <p:spPr>
          <a:xfrm>
            <a:off x="1606230" y="6584914"/>
            <a:ext cx="6993767" cy="1651671"/>
          </a:xfrm>
          <a:prstGeom prst="rect">
            <a:avLst/>
          </a:prstGeom>
          <a:noFill/>
        </p:spPr>
        <p:txBody>
          <a:bodyPr wrap="square">
            <a:spAutoFit/>
          </a:bodyPr>
          <a:lstStyle/>
          <a:p>
            <a:pPr algn="just">
              <a:lnSpc>
                <a:spcPct val="150000"/>
              </a:lnSpc>
              <a:spcAft>
                <a:spcPts val="800"/>
              </a:spcAft>
            </a:pP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Chọn </a:t>
            </a:r>
            <a:r>
              <a:rPr lang="en-US" sz="3600" b="1">
                <a:solidFill>
                  <a:srgbClr val="000000"/>
                </a:solidFill>
                <a:effectLst/>
                <a:latin typeface="Arial" panose="020B0604020202020204" pitchFamily="34" charset="0"/>
                <a:ea typeface="Calibri" panose="020F0502020204030204" pitchFamily="34" charset="0"/>
                <a:cs typeface="Arial" panose="020B0604020202020204" pitchFamily="34" charset="0"/>
              </a:rPr>
              <a:t>Create New Account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hoặc </a:t>
            </a:r>
            <a:r>
              <a:rPr lang="en-US" sz="3600" b="1">
                <a:solidFill>
                  <a:srgbClr val="000000"/>
                </a:solidFill>
                <a:effectLst/>
                <a:latin typeface="Arial" panose="020B0604020202020204" pitchFamily="34" charset="0"/>
                <a:ea typeface="Calibri" panose="020F0502020204030204" pitchFamily="34" charset="0"/>
                <a:cs typeface="Arial" panose="020B0604020202020204" pitchFamily="34" charset="0"/>
              </a:rPr>
              <a:t>Tạo tài khoản mới</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33" name="Picture 12">
            <a:extLst>
              <a:ext uri="{FF2B5EF4-FFF2-40B4-BE49-F238E27FC236}">
                <a16:creationId xmlns:a16="http://schemas.microsoft.com/office/drawing/2014/main" id="{0CC7E44F-8C78-59F7-ACD2-FEA7DCAF5F76}"/>
              </a:ext>
            </a:extLst>
          </p:cNvPr>
          <p:cNvPicPr>
            <a:picLocks noChangeAspect="1"/>
          </p:cNvPicPr>
          <p:nvPr/>
        </p:nvPicPr>
        <p:blipFill>
          <a:blip r:embed="rId7"/>
          <a:srcRect/>
          <a:stretch>
            <a:fillRect/>
          </a:stretch>
        </p:blipFill>
        <p:spPr>
          <a:xfrm>
            <a:off x="25840" y="8342287"/>
            <a:ext cx="1879160" cy="1944713"/>
          </a:xfrm>
          <a:prstGeom prst="rect">
            <a:avLst/>
          </a:prstGeom>
        </p:spPr>
      </p:pic>
    </p:spTree>
    <p:extLst>
      <p:ext uri="{BB962C8B-B14F-4D97-AF65-F5344CB8AC3E}">
        <p14:creationId xmlns:p14="http://schemas.microsoft.com/office/powerpoint/2010/main" val="25176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288127" cy="2244271"/>
          </a:xfrm>
          <a:prstGeom prst="rect">
            <a:avLst/>
          </a:prstGeom>
        </p:spPr>
      </p:pic>
      <p:sp>
        <p:nvSpPr>
          <p:cNvPr id="19" name="TextBox 18">
            <a:extLst>
              <a:ext uri="{FF2B5EF4-FFF2-40B4-BE49-F238E27FC236}">
                <a16:creationId xmlns:a16="http://schemas.microsoft.com/office/drawing/2014/main" id="{95F96D24-8801-4D13-B3E8-D92756D65739}"/>
              </a:ext>
            </a:extLst>
          </p:cNvPr>
          <p:cNvSpPr txBox="1"/>
          <p:nvPr/>
        </p:nvSpPr>
        <p:spPr>
          <a:xfrm>
            <a:off x="647709" y="2743200"/>
            <a:ext cx="7314137" cy="507825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 2: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Nhập các thông tin cá nhân (họ tên, số điện thoại hoặc email, mật khẩu, ngày sinh, giới tính) vào cửa sổ đăng kí.</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Chọn </a:t>
            </a: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Sign Up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(như Hình 2) hoặc </a:t>
            </a: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Đăng ký</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(Hình sau)</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7" name="Picture 26" descr="Graphical user interface, text, application&#10;&#10;Description automatically generated">
            <a:extLst>
              <a:ext uri="{FF2B5EF4-FFF2-40B4-BE49-F238E27FC236}">
                <a16:creationId xmlns:a16="http://schemas.microsoft.com/office/drawing/2014/main" id="{248FBBE4-FB09-C403-B200-885AEE8BF928}"/>
              </a:ext>
            </a:extLst>
          </p:cNvPr>
          <p:cNvPicPr>
            <a:picLocks noChangeAspect="1"/>
          </p:cNvPicPr>
          <p:nvPr/>
        </p:nvPicPr>
        <p:blipFill rotWithShape="1">
          <a:blip r:embed="rId4">
            <a:extLst>
              <a:ext uri="{28A0092B-C50C-407E-A947-70E740481C1C}">
                <a14:useLocalDpi xmlns:a14="http://schemas.microsoft.com/office/drawing/2010/main" val="0"/>
              </a:ext>
            </a:extLst>
          </a:blip>
          <a:srcRect l="57184" t="6943" r="6896" b="47777"/>
          <a:stretch/>
        </p:blipFill>
        <p:spPr>
          <a:xfrm>
            <a:off x="8534400" y="471904"/>
            <a:ext cx="5104740" cy="4800600"/>
          </a:xfrm>
          <a:prstGeom prst="rect">
            <a:avLst/>
          </a:prstGeom>
        </p:spPr>
      </p:pic>
      <p:pic>
        <p:nvPicPr>
          <p:cNvPr id="25" name="Picture 24" descr="Graphical user interface, text, application, email&#10;&#10;Description automatically generated">
            <a:extLst>
              <a:ext uri="{FF2B5EF4-FFF2-40B4-BE49-F238E27FC236}">
                <a16:creationId xmlns:a16="http://schemas.microsoft.com/office/drawing/2014/main" id="{29FEA0AF-1D31-D953-0F0E-43F4CF371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200" y="4229100"/>
            <a:ext cx="4381491" cy="5585996"/>
          </a:xfrm>
          <a:prstGeom prst="rect">
            <a:avLst/>
          </a:prstGeom>
        </p:spPr>
      </p:pic>
      <p:pic>
        <p:nvPicPr>
          <p:cNvPr id="28" name="Picture 10">
            <a:extLst>
              <a:ext uri="{FF2B5EF4-FFF2-40B4-BE49-F238E27FC236}">
                <a16:creationId xmlns:a16="http://schemas.microsoft.com/office/drawing/2014/main" id="{622667A5-BD64-49BE-DC32-81F79F1E3649}"/>
              </a:ext>
            </a:extLst>
          </p:cNvPr>
          <p:cNvPicPr>
            <a:picLocks noChangeAspect="1"/>
          </p:cNvPicPr>
          <p:nvPr/>
        </p:nvPicPr>
        <p:blipFill>
          <a:blip r:embed="rId6"/>
          <a:srcRect/>
          <a:stretch>
            <a:fillRect/>
          </a:stretch>
        </p:blipFill>
        <p:spPr>
          <a:xfrm>
            <a:off x="16051217" y="-19746"/>
            <a:ext cx="2221543" cy="2302117"/>
          </a:xfrm>
          <a:prstGeom prst="rect">
            <a:avLst/>
          </a:prstGeom>
        </p:spPr>
      </p:pic>
    </p:spTree>
    <p:extLst>
      <p:ext uri="{BB962C8B-B14F-4D97-AF65-F5344CB8AC3E}">
        <p14:creationId xmlns:p14="http://schemas.microsoft.com/office/powerpoint/2010/main" val="289046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A0B4B4C-F5D0-156E-33CE-A97C700E63FD}"/>
              </a:ext>
            </a:extLst>
          </p:cNvPr>
          <p:cNvSpPr txBox="1"/>
          <p:nvPr/>
        </p:nvSpPr>
        <p:spPr>
          <a:xfrm>
            <a:off x="1752600" y="266700"/>
            <a:ext cx="14782800" cy="1184876"/>
          </a:xfrm>
          <a:prstGeom prst="rect">
            <a:avLst/>
          </a:prstGeom>
          <a:noFill/>
        </p:spPr>
        <p:txBody>
          <a:bodyPr wrap="square">
            <a:spAutoFit/>
          </a:bodyPr>
          <a:lstStyle/>
          <a:p>
            <a:pPr algn="ctr">
              <a:lnSpc>
                <a:spcPct val="150000"/>
              </a:lnSpc>
            </a:pP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Tạo hồ sơ trên mạng xã hội Facebook</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77501CD-97B5-F727-8DE4-62405AB1347F}"/>
              </a:ext>
            </a:extLst>
          </p:cNvPr>
          <p:cNvGrpSpPr/>
          <p:nvPr/>
        </p:nvGrpSpPr>
        <p:grpSpPr>
          <a:xfrm>
            <a:off x="8932863" y="1714500"/>
            <a:ext cx="7572057" cy="7414924"/>
            <a:chOff x="1078651" y="1635425"/>
            <a:chExt cx="7572057" cy="7414924"/>
          </a:xfrm>
        </p:grpSpPr>
        <p:grpSp>
          <p:nvGrpSpPr>
            <p:cNvPr id="13" name="Group 2">
              <a:extLst>
                <a:ext uri="{FF2B5EF4-FFF2-40B4-BE49-F238E27FC236}">
                  <a16:creationId xmlns:a16="http://schemas.microsoft.com/office/drawing/2014/main" id="{8662B6B5-1FE0-826E-1BE6-B24E4B22A7E0}"/>
                </a:ext>
              </a:extLst>
            </p:cNvPr>
            <p:cNvGrpSpPr>
              <a:grpSpLocks noChangeAspect="1"/>
            </p:cNvGrpSpPr>
            <p:nvPr/>
          </p:nvGrpSpPr>
          <p:grpSpPr>
            <a:xfrm>
              <a:off x="1078651" y="1635425"/>
              <a:ext cx="7572057" cy="7414924"/>
              <a:chOff x="-72390" y="7620"/>
              <a:chExt cx="6487160" cy="6352540"/>
            </a:xfrm>
          </p:grpSpPr>
          <p:sp>
            <p:nvSpPr>
              <p:cNvPr id="15" name="Freeform 3">
                <a:extLst>
                  <a:ext uri="{FF2B5EF4-FFF2-40B4-BE49-F238E27FC236}">
                    <a16:creationId xmlns:a16="http://schemas.microsoft.com/office/drawing/2014/main" id="{50ADB67B-55A9-C618-89D2-E219355165EB}"/>
                  </a:ext>
                </a:extLst>
              </p:cNvPr>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6C9"/>
              </a:solidFill>
            </p:spPr>
          </p:sp>
        </p:grpSp>
        <p:sp>
          <p:nvSpPr>
            <p:cNvPr id="14" name="TextBox 13">
              <a:extLst>
                <a:ext uri="{FF2B5EF4-FFF2-40B4-BE49-F238E27FC236}">
                  <a16:creationId xmlns:a16="http://schemas.microsoft.com/office/drawing/2014/main" id="{B0A3AA14-1F99-534D-CD3F-F63452343617}"/>
                </a:ext>
              </a:extLst>
            </p:cNvPr>
            <p:cNvSpPr txBox="1"/>
            <p:nvPr/>
          </p:nvSpPr>
          <p:spPr>
            <a:xfrm>
              <a:off x="1597604" y="3045431"/>
              <a:ext cx="6626384" cy="4594912"/>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Theo em, sau khi tạo tài khoản Facebook xong thì chúng ta sẽ làm gì để trang cá nhân của chúng ta được bắt mắt và chi tiết hơn?</a:t>
              </a:r>
              <a:endParaRPr lang="en-US" sz="4000">
                <a:latin typeface="Arial" panose="020B0604020202020204" pitchFamily="34" charset="0"/>
                <a:cs typeface="Arial" panose="020B0604020202020204" pitchFamily="34" charset="0"/>
              </a:endParaRPr>
            </a:p>
          </p:txBody>
        </p:sp>
      </p:grpSp>
      <p:pic>
        <p:nvPicPr>
          <p:cNvPr id="16" name="Picture 31">
            <a:extLst>
              <a:ext uri="{FF2B5EF4-FFF2-40B4-BE49-F238E27FC236}">
                <a16:creationId xmlns:a16="http://schemas.microsoft.com/office/drawing/2014/main" id="{C7C87C1C-0F5B-380B-C295-DCFE4F2D596F}"/>
              </a:ext>
            </a:extLst>
          </p:cNvPr>
          <p:cNvPicPr>
            <a:picLocks noChangeAspect="1"/>
          </p:cNvPicPr>
          <p:nvPr/>
        </p:nvPicPr>
        <p:blipFill>
          <a:blip r:embed="rId2"/>
          <a:srcRect/>
          <a:stretch>
            <a:fillRect/>
          </a:stretch>
        </p:blipFill>
        <p:spPr>
          <a:xfrm>
            <a:off x="1038544" y="2095500"/>
            <a:ext cx="6789160" cy="7216115"/>
          </a:xfrm>
          <a:prstGeom prst="rect">
            <a:avLst/>
          </a:prstGeom>
        </p:spPr>
      </p:pic>
    </p:spTree>
    <p:extLst>
      <p:ext uri="{BB962C8B-B14F-4D97-AF65-F5344CB8AC3E}">
        <p14:creationId xmlns:p14="http://schemas.microsoft.com/office/powerpoint/2010/main" val="3949525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C9E3CC8-06B2-9706-12C5-97243E1AB9FB}"/>
              </a:ext>
            </a:extLst>
          </p:cNvPr>
          <p:cNvGrpSpPr/>
          <p:nvPr/>
        </p:nvGrpSpPr>
        <p:grpSpPr>
          <a:xfrm>
            <a:off x="10515600" y="342900"/>
            <a:ext cx="8419446" cy="10453528"/>
            <a:chOff x="10515600" y="342900"/>
            <a:chExt cx="8419446" cy="10453528"/>
          </a:xfrm>
        </p:grpSpPr>
        <p:pic>
          <p:nvPicPr>
            <p:cNvPr id="13" name="Picture 22">
              <a:extLst>
                <a:ext uri="{FF2B5EF4-FFF2-40B4-BE49-F238E27FC236}">
                  <a16:creationId xmlns:a16="http://schemas.microsoft.com/office/drawing/2014/main" id="{A259472B-4FBC-B539-7BD7-F065EBBE263C}"/>
                </a:ext>
              </a:extLst>
            </p:cNvPr>
            <p:cNvPicPr>
              <a:picLocks noChangeAspect="1"/>
            </p:cNvPicPr>
            <p:nvPr/>
          </p:nvPicPr>
          <p:blipFill>
            <a:blip r:embed="rId2"/>
            <a:srcRect/>
            <a:stretch>
              <a:fillRect/>
            </a:stretch>
          </p:blipFill>
          <p:spPr>
            <a:xfrm>
              <a:off x="10515600" y="342900"/>
              <a:ext cx="8419446" cy="10453528"/>
            </a:xfrm>
            <a:prstGeom prst="rect">
              <a:avLst/>
            </a:prstGeom>
          </p:spPr>
        </p:pic>
        <p:sp>
          <p:nvSpPr>
            <p:cNvPr id="14" name="TextBox 13">
              <a:extLst>
                <a:ext uri="{FF2B5EF4-FFF2-40B4-BE49-F238E27FC236}">
                  <a16:creationId xmlns:a16="http://schemas.microsoft.com/office/drawing/2014/main" id="{7C0D7141-DFA7-2E40-DE6A-4B107B4F18F8}"/>
                </a:ext>
              </a:extLst>
            </p:cNvPr>
            <p:cNvSpPr txBox="1"/>
            <p:nvPr/>
          </p:nvSpPr>
          <p:spPr>
            <a:xfrm>
              <a:off x="12496800" y="4610100"/>
              <a:ext cx="3080657" cy="830997"/>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Nhiệm vụ</a:t>
              </a:r>
            </a:p>
          </p:txBody>
        </p:sp>
      </p:grpSp>
      <p:sp>
        <p:nvSpPr>
          <p:cNvPr id="16" name="Speech Bubble: Rectangle with Corners Rounded 15">
            <a:extLst>
              <a:ext uri="{FF2B5EF4-FFF2-40B4-BE49-F238E27FC236}">
                <a16:creationId xmlns:a16="http://schemas.microsoft.com/office/drawing/2014/main" id="{8C496CBF-B187-0102-E025-8E34F4FB5EB3}"/>
              </a:ext>
            </a:extLst>
          </p:cNvPr>
          <p:cNvSpPr/>
          <p:nvPr/>
        </p:nvSpPr>
        <p:spPr>
          <a:xfrm>
            <a:off x="819151" y="952500"/>
            <a:ext cx="9944099" cy="8381999"/>
          </a:xfrm>
          <a:prstGeom prst="wedgeRoundRectCallout">
            <a:avLst>
              <a:gd name="adj1" fmla="val 85744"/>
              <a:gd name="adj2" fmla="val 6965"/>
              <a:gd name="adj3" fmla="val 16667"/>
            </a:avLst>
          </a:prstGeom>
          <a:solidFill>
            <a:srgbClr val="B3E3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Em hãy đăng nhập tài khoản Facebook mà mình vừa tạo, chọn cửa sổ trang cá nhân và thực hiện các nhiệm vụ sau:</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Cập nhật ảnh đại diện.</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Cập nhật ảnh bìa.</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Cập nhật thông tin cá nhân.</a:t>
            </a:r>
          </a:p>
        </p:txBody>
      </p:sp>
    </p:spTree>
    <p:extLst>
      <p:ext uri="{BB962C8B-B14F-4D97-AF65-F5344CB8AC3E}">
        <p14:creationId xmlns:p14="http://schemas.microsoft.com/office/powerpoint/2010/main" val="310500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5747">
            <a:off x="-951116" y="8259899"/>
            <a:ext cx="2552531" cy="2361091"/>
          </a:xfrm>
          <a:prstGeom prst="rect">
            <a:avLst/>
          </a:prstGeom>
        </p:spPr>
      </p:pic>
      <p:sp>
        <p:nvSpPr>
          <p:cNvPr id="15" name="TextBox 14">
            <a:extLst>
              <a:ext uri="{FF2B5EF4-FFF2-40B4-BE49-F238E27FC236}">
                <a16:creationId xmlns:a16="http://schemas.microsoft.com/office/drawing/2014/main" id="{EC42958D-0E0F-1984-B2B1-753BA04AFAF1}"/>
              </a:ext>
            </a:extLst>
          </p:cNvPr>
          <p:cNvSpPr txBox="1"/>
          <p:nvPr/>
        </p:nvSpPr>
        <p:spPr>
          <a:xfrm>
            <a:off x="666205" y="2773075"/>
            <a:ext cx="7086600" cy="4740850"/>
          </a:xfrm>
          <a:prstGeom prst="rect">
            <a:avLst/>
          </a:prstGeom>
          <a:noFill/>
        </p:spPr>
        <p:txBody>
          <a:bodyPr wrap="square">
            <a:spAutoFit/>
          </a:bodyPr>
          <a:lstStyle/>
          <a:p>
            <a:pPr marL="285750" indent="-285750" algn="just">
              <a:lnSpc>
                <a:spcPct val="150000"/>
              </a:lnSpc>
              <a:spcAft>
                <a:spcPts val="800"/>
              </a:spcAft>
              <a:buFontTx/>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Cập nhật ảnh đại diện: </a:t>
            </a: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Update profile picture/ Thêm ảnh</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(biểu tượng máy ảnh) </a:t>
            </a: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chọn tệp ảnh trong máy tính làm ảnh đại diện </a:t>
            </a: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Save</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descr="Graphical user interface&#10;&#10;Description automatically generated with medium confidence">
            <a:extLst>
              <a:ext uri="{FF2B5EF4-FFF2-40B4-BE49-F238E27FC236}">
                <a16:creationId xmlns:a16="http://schemas.microsoft.com/office/drawing/2014/main" id="{5E34FF1D-8059-2347-64AA-364579B7F73C}"/>
              </a:ext>
            </a:extLst>
          </p:cNvPr>
          <p:cNvPicPr>
            <a:picLocks noChangeAspect="1"/>
          </p:cNvPicPr>
          <p:nvPr/>
        </p:nvPicPr>
        <p:blipFill rotWithShape="1">
          <a:blip r:embed="rId4">
            <a:extLst>
              <a:ext uri="{28A0092B-C50C-407E-A947-70E740481C1C}">
                <a14:useLocalDpi xmlns:a14="http://schemas.microsoft.com/office/drawing/2010/main" val="0"/>
              </a:ext>
            </a:extLst>
          </a:blip>
          <a:srcRect l="14500" t="55926" r="12526"/>
          <a:stretch/>
        </p:blipFill>
        <p:spPr>
          <a:xfrm>
            <a:off x="7985760" y="2552700"/>
            <a:ext cx="9666515" cy="5181600"/>
          </a:xfrm>
          <a:prstGeom prst="rect">
            <a:avLst/>
          </a:prstGeom>
        </p:spPr>
      </p:pic>
      <p:sp>
        <p:nvSpPr>
          <p:cNvPr id="18" name="TextBox 17">
            <a:extLst>
              <a:ext uri="{FF2B5EF4-FFF2-40B4-BE49-F238E27FC236}">
                <a16:creationId xmlns:a16="http://schemas.microsoft.com/office/drawing/2014/main" id="{D600D89F-946F-B5CE-4E97-87061371CD2B}"/>
              </a:ext>
            </a:extLst>
          </p:cNvPr>
          <p:cNvSpPr txBox="1"/>
          <p:nvPr/>
        </p:nvSpPr>
        <p:spPr>
          <a:xfrm>
            <a:off x="1097280" y="627138"/>
            <a:ext cx="6065520" cy="4740850"/>
          </a:xfrm>
          <a:prstGeom prst="rect">
            <a:avLst/>
          </a:prstGeom>
          <a:noFill/>
        </p:spPr>
        <p:txBody>
          <a:bodyPr wrap="square">
            <a:spAutoFit/>
          </a:bodyPr>
          <a:lstStyle/>
          <a:p>
            <a:pPr marL="285750" indent="-285750" algn="just">
              <a:lnSpc>
                <a:spcPct val="150000"/>
              </a:lnSpc>
              <a:spcAft>
                <a:spcPts val="800"/>
              </a:spcAft>
              <a:buFontTx/>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Cập nhật ảnh bìa:</a:t>
            </a:r>
          </a:p>
          <a:p>
            <a:pPr marL="457200" indent="-457200" algn="just">
              <a:lnSpc>
                <a:spcPct val="150000"/>
              </a:lnSpc>
              <a:spcAft>
                <a:spcPts val="800"/>
              </a:spcAft>
              <a:buFont typeface="Arial" panose="020B0604020202020204" pitchFamily="34" charset="0"/>
              <a:buChar char="•"/>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chọn </a:t>
            </a:r>
            <a:r>
              <a:rPr lang="en-US" sz="3200" b="1">
                <a:solidFill>
                  <a:srgbClr val="000000"/>
                </a:solidFill>
                <a:latin typeface="Arial" panose="020B0604020202020204" pitchFamily="34" charset="0"/>
                <a:ea typeface="Calibri" panose="020F0502020204030204" pitchFamily="34" charset="0"/>
                <a:cs typeface="Arial" panose="020B0604020202020204" pitchFamily="34" charset="0"/>
              </a:rPr>
              <a:t>Add cover photo/ Thêm ảnh bìa </a:t>
            </a:r>
          </a:p>
          <a:p>
            <a:pPr algn="just">
              <a:lnSpc>
                <a:spcPct val="150000"/>
              </a:lnSpc>
              <a:spcAft>
                <a:spcPts val="800"/>
              </a:spcAft>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 chọn tệp ảnh trong máy tính làm ảnh bìa </a:t>
            </a:r>
          </a:p>
          <a:p>
            <a:pPr algn="just">
              <a:lnSpc>
                <a:spcPct val="150000"/>
              </a:lnSpc>
              <a:spcAft>
                <a:spcPts val="800"/>
              </a:spcAft>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 chọn Save.</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93200E1-438A-F766-9FFF-314D8A20EA51}"/>
              </a:ext>
            </a:extLst>
          </p:cNvPr>
          <p:cNvSpPr txBox="1"/>
          <p:nvPr/>
        </p:nvSpPr>
        <p:spPr>
          <a:xfrm>
            <a:off x="1062445" y="5524500"/>
            <a:ext cx="6065520" cy="3058338"/>
          </a:xfrm>
          <a:prstGeom prst="rect">
            <a:avLst/>
          </a:prstGeom>
          <a:noFill/>
        </p:spPr>
        <p:txBody>
          <a:bodyPr wrap="square">
            <a:spAutoFit/>
          </a:bodyPr>
          <a:lstStyle/>
          <a:p>
            <a:pPr marL="285750" indent="-285750" algn="just">
              <a:lnSpc>
                <a:spcPct val="150000"/>
              </a:lnSpc>
              <a:spcAft>
                <a:spcPts val="800"/>
              </a:spcAft>
              <a:buFontTx/>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Cập nhật thông tin cá nhân:</a:t>
            </a:r>
          </a:p>
          <a:p>
            <a:pPr marL="457200" indent="-457200" algn="just">
              <a:lnSpc>
                <a:spcPct val="150000"/>
              </a:lnSpc>
              <a:spcAft>
                <a:spcPts val="800"/>
              </a:spcAft>
              <a:buFont typeface="Arial" panose="020B0604020202020204" pitchFamily="34" charset="0"/>
              <a:buChar char="•"/>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chọn </a:t>
            </a:r>
            <a:r>
              <a:rPr lang="en-US" sz="3200" b="1">
                <a:solidFill>
                  <a:srgbClr val="000000"/>
                </a:solidFill>
                <a:latin typeface="Arial" panose="020B0604020202020204" pitchFamily="34" charset="0"/>
                <a:ea typeface="Calibri" panose="020F0502020204030204" pitchFamily="34" charset="0"/>
                <a:cs typeface="Arial" panose="020B0604020202020204" pitchFamily="34" charset="0"/>
              </a:rPr>
              <a:t>Edit Profile/ Chỉnh sửa trang cá nhân </a:t>
            </a: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để thay đổi thông tin cá nhân.</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4077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3900" y="6972300"/>
            <a:ext cx="2967800"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41573">
            <a:off x="15814397" y="-1724106"/>
            <a:ext cx="3348418" cy="4114800"/>
          </a:xfrm>
          <a:prstGeom prst="rect">
            <a:avLst/>
          </a:prstGeom>
        </p:spPr>
      </p:pic>
      <p:sp>
        <p:nvSpPr>
          <p:cNvPr id="11" name="TextBox 10">
            <a:extLst>
              <a:ext uri="{FF2B5EF4-FFF2-40B4-BE49-F238E27FC236}">
                <a16:creationId xmlns:a16="http://schemas.microsoft.com/office/drawing/2014/main" id="{44FDD0CA-FE13-2856-0EB5-7C41E0B03CB6}"/>
              </a:ext>
            </a:extLst>
          </p:cNvPr>
          <p:cNvSpPr txBox="1"/>
          <p:nvPr/>
        </p:nvSpPr>
        <p:spPr>
          <a:xfrm>
            <a:off x="990600" y="875117"/>
            <a:ext cx="9301397" cy="8536761"/>
          </a:xfrm>
          <a:prstGeom prst="rect">
            <a:avLst/>
          </a:prstGeom>
          <a:noFill/>
        </p:spPr>
        <p:txBody>
          <a:bodyPr wrap="square">
            <a:spAutoFit/>
          </a:bodyPr>
          <a:lstStyle/>
          <a:p>
            <a:pPr algn="just">
              <a:lnSpc>
                <a:spcPct val="150000"/>
              </a:lnSpc>
              <a:spcAft>
                <a:spcPts val="800"/>
              </a:spcAft>
            </a:pPr>
            <a:r>
              <a:rPr lang="en-US" sz="3200">
                <a:effectLst/>
                <a:latin typeface="Arial" panose="020B0604020202020204" pitchFamily="34" charset="0"/>
                <a:ea typeface="Calibri" panose="020F0502020204030204" pitchFamily="34" charset="0"/>
                <a:cs typeface="Arial" panose="020B0604020202020204" pitchFamily="34" charset="0"/>
              </a:rPr>
              <a:t>Đặc điểm của mạng xã hội:</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Mạng xã hội là ứng dụng trên Internet.</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Nội dung trên mạng xã hội là do người dùng tự tạo ra và chia sẻ dưới dạng văn bản, hình ảnh, âm thanh, video. Nội dung được đăng tải lên và được hiển thị ngay lập tức.</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Người dùng tạo ra hồ sơ cá nhân, kết bạn trên mạng xã hội.</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Phát triển cộng đồng trên mạng xã hội bằng cách kết nối tài khoản của người dùng với tài khoản của các cá nhân, tổ chức khác.</a:t>
            </a:r>
          </a:p>
        </p:txBody>
      </p:sp>
      <p:pic>
        <p:nvPicPr>
          <p:cNvPr id="12" name="Picture 47">
            <a:extLst>
              <a:ext uri="{FF2B5EF4-FFF2-40B4-BE49-F238E27FC236}">
                <a16:creationId xmlns:a16="http://schemas.microsoft.com/office/drawing/2014/main" id="{77E8BC59-013D-5C1E-6108-57D8CDD127E0}"/>
              </a:ext>
            </a:extLst>
          </p:cNvPr>
          <p:cNvPicPr>
            <a:picLocks noChangeAspect="1"/>
          </p:cNvPicPr>
          <p:nvPr/>
        </p:nvPicPr>
        <p:blipFill>
          <a:blip r:embed="rId6"/>
          <a:srcRect/>
          <a:stretch>
            <a:fillRect/>
          </a:stretch>
        </p:blipFill>
        <p:spPr>
          <a:xfrm>
            <a:off x="10515600" y="1398833"/>
            <a:ext cx="7625962" cy="74893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F2AA6A-A90D-76A1-4B3A-59FFFD9EF76C}"/>
              </a:ext>
            </a:extLst>
          </p:cNvPr>
          <p:cNvSpPr txBox="1"/>
          <p:nvPr/>
        </p:nvSpPr>
        <p:spPr>
          <a:xfrm>
            <a:off x="2841625" y="472425"/>
            <a:ext cx="12604750" cy="769441"/>
          </a:xfrm>
          <a:prstGeom prst="rect">
            <a:avLst/>
          </a:prstGeom>
          <a:noFill/>
        </p:spPr>
        <p:txBody>
          <a:bodyPr wrap="square">
            <a:spAutoFit/>
          </a:bodyPr>
          <a:lstStyle/>
          <a:p>
            <a:pPr algn="ct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ửa sổ thay đổi thông tin trên trang cá nhân</a:t>
            </a:r>
            <a:endParaRPr lang="en-US" sz="4400" b="1">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B74179A-5793-27E9-8824-A21F72E32C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38563" y="1351072"/>
            <a:ext cx="4399445" cy="8608050"/>
          </a:xfrm>
          <a:prstGeom prst="rect">
            <a:avLst/>
          </a:prstGeom>
        </p:spPr>
      </p:pic>
      <p:grpSp>
        <p:nvGrpSpPr>
          <p:cNvPr id="38" name="Group 37">
            <a:extLst>
              <a:ext uri="{FF2B5EF4-FFF2-40B4-BE49-F238E27FC236}">
                <a16:creationId xmlns:a16="http://schemas.microsoft.com/office/drawing/2014/main" id="{1A86172C-C362-0D02-2F0B-399D954F3DCB}"/>
              </a:ext>
            </a:extLst>
          </p:cNvPr>
          <p:cNvGrpSpPr/>
          <p:nvPr/>
        </p:nvGrpSpPr>
        <p:grpSpPr>
          <a:xfrm>
            <a:off x="11338008" y="1402891"/>
            <a:ext cx="5797832" cy="888509"/>
            <a:chOff x="10356568" y="1922722"/>
            <a:chExt cx="5797832" cy="625207"/>
          </a:xfrm>
        </p:grpSpPr>
        <p:cxnSp>
          <p:nvCxnSpPr>
            <p:cNvPr id="22" name="Straight Arrow Connector 21">
              <a:extLst>
                <a:ext uri="{FF2B5EF4-FFF2-40B4-BE49-F238E27FC236}">
                  <a16:creationId xmlns:a16="http://schemas.microsoft.com/office/drawing/2014/main" id="{2F1D6E3B-5352-B74F-201E-AB5EAFC6C342}"/>
                </a:ext>
              </a:extLst>
            </p:cNvPr>
            <p:cNvCxnSpPr>
              <a:cxnSpLocks/>
            </p:cNvCxnSpPr>
            <p:nvPr/>
          </p:nvCxnSpPr>
          <p:spPr>
            <a:xfrm flipH="1">
              <a:off x="10356568" y="2293059"/>
              <a:ext cx="748146"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Rectangle 22">
              <a:extLst>
                <a:ext uri="{FF2B5EF4-FFF2-40B4-BE49-F238E27FC236}">
                  <a16:creationId xmlns:a16="http://schemas.microsoft.com/office/drawing/2014/main" id="{A0CA8919-7AA9-8948-136C-888E1854F8A7}"/>
                </a:ext>
              </a:extLst>
            </p:cNvPr>
            <p:cNvSpPr/>
            <p:nvPr/>
          </p:nvSpPr>
          <p:spPr>
            <a:xfrm>
              <a:off x="11104714" y="1922722"/>
              <a:ext cx="5049686" cy="625207"/>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Thay đổi ảnh đại diện</a:t>
              </a:r>
            </a:p>
          </p:txBody>
        </p:sp>
      </p:grpSp>
      <p:grpSp>
        <p:nvGrpSpPr>
          <p:cNvPr id="39" name="Group 38">
            <a:extLst>
              <a:ext uri="{FF2B5EF4-FFF2-40B4-BE49-F238E27FC236}">
                <a16:creationId xmlns:a16="http://schemas.microsoft.com/office/drawing/2014/main" id="{EF24282E-833B-3CE6-C21E-2DB51A38228C}"/>
              </a:ext>
            </a:extLst>
          </p:cNvPr>
          <p:cNvGrpSpPr/>
          <p:nvPr/>
        </p:nvGrpSpPr>
        <p:grpSpPr>
          <a:xfrm>
            <a:off x="11331081" y="3107796"/>
            <a:ext cx="4518521" cy="888510"/>
            <a:chOff x="10356568" y="3397924"/>
            <a:chExt cx="2491858" cy="397164"/>
          </a:xfrm>
        </p:grpSpPr>
        <p:cxnSp>
          <p:nvCxnSpPr>
            <p:cNvPr id="24" name="Straight Arrow Connector 23">
              <a:extLst>
                <a:ext uri="{FF2B5EF4-FFF2-40B4-BE49-F238E27FC236}">
                  <a16:creationId xmlns:a16="http://schemas.microsoft.com/office/drawing/2014/main" id="{0BAC9A9C-686D-DEF7-8570-B442D21C4770}"/>
                </a:ext>
              </a:extLst>
            </p:cNvPr>
            <p:cNvCxnSpPr>
              <a:cxnSpLocks/>
            </p:cNvCxnSpPr>
            <p:nvPr/>
          </p:nvCxnSpPr>
          <p:spPr>
            <a:xfrm flipH="1">
              <a:off x="10356568" y="3581531"/>
              <a:ext cx="41640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id="{CB67440F-6201-8E59-A0A6-7684B731D5DC}"/>
                </a:ext>
              </a:extLst>
            </p:cNvPr>
            <p:cNvSpPr/>
            <p:nvPr/>
          </p:nvSpPr>
          <p:spPr>
            <a:xfrm>
              <a:off x="10772973" y="3397924"/>
              <a:ext cx="2075453"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Thay đổi ảnh bìa</a:t>
              </a:r>
            </a:p>
          </p:txBody>
        </p:sp>
      </p:grpSp>
      <p:grpSp>
        <p:nvGrpSpPr>
          <p:cNvPr id="40" name="Group 39">
            <a:extLst>
              <a:ext uri="{FF2B5EF4-FFF2-40B4-BE49-F238E27FC236}">
                <a16:creationId xmlns:a16="http://schemas.microsoft.com/office/drawing/2014/main" id="{01843050-E377-4B96-66B6-94C7C7EE0D8A}"/>
              </a:ext>
            </a:extLst>
          </p:cNvPr>
          <p:cNvGrpSpPr/>
          <p:nvPr/>
        </p:nvGrpSpPr>
        <p:grpSpPr>
          <a:xfrm>
            <a:off x="1062377" y="4755114"/>
            <a:ext cx="5893019" cy="888510"/>
            <a:chOff x="10754963" y="4573591"/>
            <a:chExt cx="3249861" cy="397164"/>
          </a:xfrm>
        </p:grpSpPr>
        <p:cxnSp>
          <p:nvCxnSpPr>
            <p:cNvPr id="26" name="Straight Arrow Connector 25">
              <a:extLst>
                <a:ext uri="{FF2B5EF4-FFF2-40B4-BE49-F238E27FC236}">
                  <a16:creationId xmlns:a16="http://schemas.microsoft.com/office/drawing/2014/main" id="{F0E144E6-14E7-C8F9-9428-635076F05704}"/>
                </a:ext>
              </a:extLst>
            </p:cNvPr>
            <p:cNvCxnSpPr>
              <a:cxnSpLocks/>
            </p:cNvCxnSpPr>
            <p:nvPr/>
          </p:nvCxnSpPr>
          <p:spPr>
            <a:xfrm>
              <a:off x="13574552" y="4772173"/>
              <a:ext cx="430272" cy="430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ectangle 26">
              <a:extLst>
                <a:ext uri="{FF2B5EF4-FFF2-40B4-BE49-F238E27FC236}">
                  <a16:creationId xmlns:a16="http://schemas.microsoft.com/office/drawing/2014/main" id="{00809A6E-68FA-06A6-1553-391CFB05F19D}"/>
                </a:ext>
              </a:extLst>
            </p:cNvPr>
            <p:cNvSpPr/>
            <p:nvPr/>
          </p:nvSpPr>
          <p:spPr>
            <a:xfrm>
              <a:off x="10754963" y="4573591"/>
              <a:ext cx="2869447"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Mô tả ngắn gọn về bạn</a:t>
              </a:r>
            </a:p>
          </p:txBody>
        </p:sp>
      </p:grpSp>
      <p:grpSp>
        <p:nvGrpSpPr>
          <p:cNvPr id="41" name="Group 40">
            <a:extLst>
              <a:ext uri="{FF2B5EF4-FFF2-40B4-BE49-F238E27FC236}">
                <a16:creationId xmlns:a16="http://schemas.microsoft.com/office/drawing/2014/main" id="{FEEE4CCC-6732-4FF5-03CD-9314DEE21FD9}"/>
              </a:ext>
            </a:extLst>
          </p:cNvPr>
          <p:cNvGrpSpPr/>
          <p:nvPr/>
        </p:nvGrpSpPr>
        <p:grpSpPr>
          <a:xfrm>
            <a:off x="11331081" y="5321790"/>
            <a:ext cx="6390407" cy="888510"/>
            <a:chOff x="10356568" y="5257933"/>
            <a:chExt cx="3524159" cy="397164"/>
          </a:xfrm>
        </p:grpSpPr>
        <p:cxnSp>
          <p:nvCxnSpPr>
            <p:cNvPr id="28" name="Straight Arrow Connector 27">
              <a:extLst>
                <a:ext uri="{FF2B5EF4-FFF2-40B4-BE49-F238E27FC236}">
                  <a16:creationId xmlns:a16="http://schemas.microsoft.com/office/drawing/2014/main" id="{6BAC50FF-5A13-33AA-560C-EE7DBDA6CE48}"/>
                </a:ext>
              </a:extLst>
            </p:cNvPr>
            <p:cNvCxnSpPr>
              <a:cxnSpLocks/>
            </p:cNvCxnSpPr>
            <p:nvPr/>
          </p:nvCxnSpPr>
          <p:spPr>
            <a:xfrm flipH="1">
              <a:off x="10356568" y="5456515"/>
              <a:ext cx="390732"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ectangle 28">
              <a:extLst>
                <a:ext uri="{FF2B5EF4-FFF2-40B4-BE49-F238E27FC236}">
                  <a16:creationId xmlns:a16="http://schemas.microsoft.com/office/drawing/2014/main" id="{207CDBF3-52C2-A2D2-83A7-2C5F855DAD24}"/>
                </a:ext>
              </a:extLst>
            </p:cNvPr>
            <p:cNvSpPr/>
            <p:nvPr/>
          </p:nvSpPr>
          <p:spPr>
            <a:xfrm>
              <a:off x="10747050" y="5257933"/>
              <a:ext cx="3133677"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Tùy chỉnh giới thiệu về bạn</a:t>
              </a:r>
            </a:p>
          </p:txBody>
        </p:sp>
      </p:grpSp>
      <p:grpSp>
        <p:nvGrpSpPr>
          <p:cNvPr id="42" name="Group 41">
            <a:extLst>
              <a:ext uri="{FF2B5EF4-FFF2-40B4-BE49-F238E27FC236}">
                <a16:creationId xmlns:a16="http://schemas.microsoft.com/office/drawing/2014/main" id="{440934FC-01C7-BE02-596D-01710A79AD5B}"/>
              </a:ext>
            </a:extLst>
          </p:cNvPr>
          <p:cNvGrpSpPr/>
          <p:nvPr/>
        </p:nvGrpSpPr>
        <p:grpSpPr>
          <a:xfrm>
            <a:off x="1062377" y="6969425"/>
            <a:ext cx="5901258" cy="1637537"/>
            <a:chOff x="11104714" y="6000967"/>
            <a:chExt cx="3254405" cy="731979"/>
          </a:xfrm>
        </p:grpSpPr>
        <p:cxnSp>
          <p:nvCxnSpPr>
            <p:cNvPr id="30" name="Straight Arrow Connector 29">
              <a:extLst>
                <a:ext uri="{FF2B5EF4-FFF2-40B4-BE49-F238E27FC236}">
                  <a16:creationId xmlns:a16="http://schemas.microsoft.com/office/drawing/2014/main" id="{4E75755B-5C82-0D09-427B-73EE1E60235E}"/>
                </a:ext>
              </a:extLst>
            </p:cNvPr>
            <p:cNvCxnSpPr>
              <a:cxnSpLocks/>
            </p:cNvCxnSpPr>
            <p:nvPr/>
          </p:nvCxnSpPr>
          <p:spPr>
            <a:xfrm>
              <a:off x="13974161" y="6392394"/>
              <a:ext cx="384958"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ctangle 30">
              <a:extLst>
                <a:ext uri="{FF2B5EF4-FFF2-40B4-BE49-F238E27FC236}">
                  <a16:creationId xmlns:a16="http://schemas.microsoft.com/office/drawing/2014/main" id="{4568B416-A558-07B6-9AA0-BC83B8AD8453}"/>
                </a:ext>
              </a:extLst>
            </p:cNvPr>
            <p:cNvSpPr/>
            <p:nvPr/>
          </p:nvSpPr>
          <p:spPr>
            <a:xfrm>
              <a:off x="11104714" y="6000967"/>
              <a:ext cx="2869447" cy="731979"/>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Làm nổi bật hình ảnh, câu chuyện yêu thích</a:t>
              </a:r>
            </a:p>
          </p:txBody>
        </p:sp>
      </p:grpSp>
      <p:grpSp>
        <p:nvGrpSpPr>
          <p:cNvPr id="43" name="Group 42">
            <a:extLst>
              <a:ext uri="{FF2B5EF4-FFF2-40B4-BE49-F238E27FC236}">
                <a16:creationId xmlns:a16="http://schemas.microsoft.com/office/drawing/2014/main" id="{36B59C99-D1C4-BA1A-21BC-8864703A9550}"/>
              </a:ext>
            </a:extLst>
          </p:cNvPr>
          <p:cNvGrpSpPr/>
          <p:nvPr/>
        </p:nvGrpSpPr>
        <p:grpSpPr>
          <a:xfrm>
            <a:off x="11338007" y="6868455"/>
            <a:ext cx="4740191" cy="888510"/>
            <a:chOff x="10360389" y="6797582"/>
            <a:chExt cx="2614104" cy="397164"/>
          </a:xfrm>
        </p:grpSpPr>
        <p:cxnSp>
          <p:nvCxnSpPr>
            <p:cNvPr id="32" name="Straight Arrow Connector 31">
              <a:extLst>
                <a:ext uri="{FF2B5EF4-FFF2-40B4-BE49-F238E27FC236}">
                  <a16:creationId xmlns:a16="http://schemas.microsoft.com/office/drawing/2014/main" id="{A0D16D89-488B-02D1-E9A2-0E019D63771F}"/>
                </a:ext>
              </a:extLst>
            </p:cNvPr>
            <p:cNvCxnSpPr>
              <a:cxnSpLocks/>
              <a:stCxn id="33" idx="1"/>
            </p:cNvCxnSpPr>
            <p:nvPr/>
          </p:nvCxnSpPr>
          <p:spPr>
            <a:xfrm flipH="1">
              <a:off x="10360389" y="6996164"/>
              <a:ext cx="386661"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Rectangle 32">
              <a:extLst>
                <a:ext uri="{FF2B5EF4-FFF2-40B4-BE49-F238E27FC236}">
                  <a16:creationId xmlns:a16="http://schemas.microsoft.com/office/drawing/2014/main" id="{4651CDD8-B9B4-303C-79D6-1561D8F0026C}"/>
                </a:ext>
              </a:extLst>
            </p:cNvPr>
            <p:cNvSpPr/>
            <p:nvPr/>
          </p:nvSpPr>
          <p:spPr>
            <a:xfrm>
              <a:off x="10747050" y="6797582"/>
              <a:ext cx="2227443"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Lựa chọn sở thích</a:t>
              </a:r>
            </a:p>
          </p:txBody>
        </p:sp>
      </p:grpSp>
      <p:grpSp>
        <p:nvGrpSpPr>
          <p:cNvPr id="45" name="Group 44">
            <a:extLst>
              <a:ext uri="{FF2B5EF4-FFF2-40B4-BE49-F238E27FC236}">
                <a16:creationId xmlns:a16="http://schemas.microsoft.com/office/drawing/2014/main" id="{1A8DB62A-36A5-32A3-766F-CC2C5901E86D}"/>
              </a:ext>
            </a:extLst>
          </p:cNvPr>
          <p:cNvGrpSpPr/>
          <p:nvPr/>
        </p:nvGrpSpPr>
        <p:grpSpPr>
          <a:xfrm>
            <a:off x="838200" y="9105900"/>
            <a:ext cx="6822587" cy="888510"/>
            <a:chOff x="3458986" y="8336621"/>
            <a:chExt cx="3762496" cy="397164"/>
          </a:xfrm>
        </p:grpSpPr>
        <p:cxnSp>
          <p:nvCxnSpPr>
            <p:cNvPr id="34" name="Straight Arrow Connector 33">
              <a:extLst>
                <a:ext uri="{FF2B5EF4-FFF2-40B4-BE49-F238E27FC236}">
                  <a16:creationId xmlns:a16="http://schemas.microsoft.com/office/drawing/2014/main" id="{FA1CBD7B-7625-2FFD-02E8-4444A7187F3D}"/>
                </a:ext>
              </a:extLst>
            </p:cNvPr>
            <p:cNvCxnSpPr>
              <a:cxnSpLocks/>
            </p:cNvCxnSpPr>
            <p:nvPr/>
          </p:nvCxnSpPr>
          <p:spPr>
            <a:xfrm>
              <a:off x="6452557" y="8609112"/>
              <a:ext cx="7689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Rectangle 34">
              <a:extLst>
                <a:ext uri="{FF2B5EF4-FFF2-40B4-BE49-F238E27FC236}">
                  <a16:creationId xmlns:a16="http://schemas.microsoft.com/office/drawing/2014/main" id="{D7D1AD2F-7087-7789-3DE6-2EC6B18CA147}"/>
                </a:ext>
              </a:extLst>
            </p:cNvPr>
            <p:cNvSpPr/>
            <p:nvPr/>
          </p:nvSpPr>
          <p:spPr>
            <a:xfrm>
              <a:off x="3458986" y="8336621"/>
              <a:ext cx="2993571"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Thay đổi phần giới thiệu</a:t>
              </a:r>
            </a:p>
          </p:txBody>
        </p:sp>
      </p:grpSp>
      <p:grpSp>
        <p:nvGrpSpPr>
          <p:cNvPr id="54" name="Group 53">
            <a:extLst>
              <a:ext uri="{FF2B5EF4-FFF2-40B4-BE49-F238E27FC236}">
                <a16:creationId xmlns:a16="http://schemas.microsoft.com/office/drawing/2014/main" id="{E2ED03B3-026B-37D4-652D-888435C85480}"/>
              </a:ext>
            </a:extLst>
          </p:cNvPr>
          <p:cNvGrpSpPr/>
          <p:nvPr/>
        </p:nvGrpSpPr>
        <p:grpSpPr>
          <a:xfrm>
            <a:off x="10356568" y="8115307"/>
            <a:ext cx="7455790" cy="1843816"/>
            <a:chOff x="10356568" y="8115307"/>
            <a:chExt cx="7455790" cy="1843816"/>
          </a:xfrm>
        </p:grpSpPr>
        <p:grpSp>
          <p:nvGrpSpPr>
            <p:cNvPr id="44" name="Group 43">
              <a:extLst>
                <a:ext uri="{FF2B5EF4-FFF2-40B4-BE49-F238E27FC236}">
                  <a16:creationId xmlns:a16="http://schemas.microsoft.com/office/drawing/2014/main" id="{7E41BE30-0F28-3DF4-0F45-B59836F752C3}"/>
                </a:ext>
              </a:extLst>
            </p:cNvPr>
            <p:cNvGrpSpPr/>
            <p:nvPr/>
          </p:nvGrpSpPr>
          <p:grpSpPr>
            <a:xfrm>
              <a:off x="11694768" y="8115307"/>
              <a:ext cx="6117590" cy="1843816"/>
              <a:chOff x="10790505" y="6918153"/>
              <a:chExt cx="6117590" cy="1843816"/>
            </a:xfrm>
          </p:grpSpPr>
          <p:cxnSp>
            <p:nvCxnSpPr>
              <p:cNvPr id="36" name="Straight Arrow Connector 35">
                <a:extLst>
                  <a:ext uri="{FF2B5EF4-FFF2-40B4-BE49-F238E27FC236}">
                    <a16:creationId xmlns:a16="http://schemas.microsoft.com/office/drawing/2014/main" id="{0C6CEFEA-AC24-E0BC-9FED-0C77439399CA}"/>
                  </a:ext>
                </a:extLst>
              </p:cNvPr>
              <p:cNvCxnSpPr>
                <a:cxnSpLocks/>
              </p:cNvCxnSpPr>
              <p:nvPr/>
            </p:nvCxnSpPr>
            <p:spPr>
              <a:xfrm>
                <a:off x="10790505" y="7885296"/>
                <a:ext cx="994557"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7" name="Picture 36">
                <a:extLst>
                  <a:ext uri="{FF2B5EF4-FFF2-40B4-BE49-F238E27FC236}">
                    <a16:creationId xmlns:a16="http://schemas.microsoft.com/office/drawing/2014/main" id="{3573BB64-F8EB-A612-578B-0D249EFC0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85062" y="6918153"/>
                <a:ext cx="5123033" cy="1843816"/>
              </a:xfrm>
              <a:prstGeom prst="rect">
                <a:avLst/>
              </a:prstGeom>
            </p:spPr>
          </p:pic>
        </p:grpSp>
        <p:cxnSp>
          <p:nvCxnSpPr>
            <p:cNvPr id="48" name="Straight Connector 47">
              <a:extLst>
                <a:ext uri="{FF2B5EF4-FFF2-40B4-BE49-F238E27FC236}">
                  <a16:creationId xmlns:a16="http://schemas.microsoft.com/office/drawing/2014/main" id="{DA7445AD-460B-9879-693E-4607C7BB93B0}"/>
                </a:ext>
              </a:extLst>
            </p:cNvPr>
            <p:cNvCxnSpPr>
              <a:cxnSpLocks/>
            </p:cNvCxnSpPr>
            <p:nvPr/>
          </p:nvCxnSpPr>
          <p:spPr>
            <a:xfrm>
              <a:off x="10356568" y="9728445"/>
              <a:ext cx="13520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7B0E80F-934C-26CE-4128-2920BD298645}"/>
                </a:ext>
              </a:extLst>
            </p:cNvPr>
            <p:cNvCxnSpPr>
              <a:cxnSpLocks/>
            </p:cNvCxnSpPr>
            <p:nvPr/>
          </p:nvCxnSpPr>
          <p:spPr>
            <a:xfrm flipV="1">
              <a:off x="11694768" y="9075125"/>
              <a:ext cx="0" cy="653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36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righ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right)">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93157E-5ADA-1DD0-7B7B-172B3C0AC264}"/>
              </a:ext>
            </a:extLst>
          </p:cNvPr>
          <p:cNvSpPr txBox="1"/>
          <p:nvPr/>
        </p:nvSpPr>
        <p:spPr>
          <a:xfrm>
            <a:off x="1752600" y="682345"/>
            <a:ext cx="14782800" cy="1184876"/>
          </a:xfrm>
          <a:prstGeom prst="rect">
            <a:avLst/>
          </a:prstGeom>
          <a:noFill/>
        </p:spPr>
        <p:txBody>
          <a:bodyPr wrap="square">
            <a:spAutoFit/>
          </a:bodyPr>
          <a:lstStyle/>
          <a:p>
            <a:pPr algn="ctr">
              <a:lnSpc>
                <a:spcPct val="150000"/>
              </a:lnSpc>
            </a:pP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Chia sẻ thông tin lên trang cá nhân</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918F8E58-BED9-38BE-10BA-75B10426ECCD}"/>
              </a:ext>
            </a:extLst>
          </p:cNvPr>
          <p:cNvGrpSpPr/>
          <p:nvPr/>
        </p:nvGrpSpPr>
        <p:grpSpPr>
          <a:xfrm>
            <a:off x="1478280" y="2417783"/>
            <a:ext cx="5496010" cy="6764317"/>
            <a:chOff x="1219200" y="2247900"/>
            <a:chExt cx="5496010" cy="6764317"/>
          </a:xfrm>
        </p:grpSpPr>
        <p:pic>
          <p:nvPicPr>
            <p:cNvPr id="10" name="Picture 39">
              <a:extLst>
                <a:ext uri="{FF2B5EF4-FFF2-40B4-BE49-F238E27FC236}">
                  <a16:creationId xmlns:a16="http://schemas.microsoft.com/office/drawing/2014/main" id="{00B19FFA-A93B-4FE5-61BE-126400A39164}"/>
                </a:ext>
              </a:extLst>
            </p:cNvPr>
            <p:cNvPicPr>
              <a:picLocks noChangeAspect="1"/>
            </p:cNvPicPr>
            <p:nvPr/>
          </p:nvPicPr>
          <p:blipFill>
            <a:blip r:embed="rId2"/>
            <a:srcRect/>
            <a:stretch>
              <a:fillRect/>
            </a:stretch>
          </p:blipFill>
          <p:spPr>
            <a:xfrm>
              <a:off x="1219200" y="2247900"/>
              <a:ext cx="5496010" cy="6764317"/>
            </a:xfrm>
            <a:prstGeom prst="rect">
              <a:avLst/>
            </a:prstGeom>
          </p:spPr>
        </p:pic>
        <p:sp>
          <p:nvSpPr>
            <p:cNvPr id="11" name="TextBox 10">
              <a:extLst>
                <a:ext uri="{FF2B5EF4-FFF2-40B4-BE49-F238E27FC236}">
                  <a16:creationId xmlns:a16="http://schemas.microsoft.com/office/drawing/2014/main" id="{58D00F1C-C211-A7F9-E18E-715A1F996A9D}"/>
                </a:ext>
              </a:extLst>
            </p:cNvPr>
            <p:cNvSpPr txBox="1"/>
            <p:nvPr/>
          </p:nvSpPr>
          <p:spPr>
            <a:xfrm>
              <a:off x="2426876" y="4320123"/>
              <a:ext cx="3080657" cy="830997"/>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Nhiệm vụ</a:t>
              </a:r>
            </a:p>
          </p:txBody>
        </p:sp>
      </p:grpSp>
      <p:sp>
        <p:nvSpPr>
          <p:cNvPr id="17" name="Speech Bubble: Rectangle with Corners Rounded 16">
            <a:extLst>
              <a:ext uri="{FF2B5EF4-FFF2-40B4-BE49-F238E27FC236}">
                <a16:creationId xmlns:a16="http://schemas.microsoft.com/office/drawing/2014/main" id="{F320B9E5-F4A9-9B2A-C1B9-F0C4616E0E2E}"/>
              </a:ext>
            </a:extLst>
          </p:cNvPr>
          <p:cNvSpPr/>
          <p:nvPr/>
        </p:nvSpPr>
        <p:spPr>
          <a:xfrm>
            <a:off x="7772400" y="3294083"/>
            <a:ext cx="9220200" cy="4038600"/>
          </a:xfrm>
          <a:prstGeom prst="wedgeRoundRectCallout">
            <a:avLst>
              <a:gd name="adj1" fmla="val -73316"/>
              <a:gd name="adj2" fmla="val 12276"/>
              <a:gd name="adj3" fmla="val 16667"/>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Các em hãy tìm một bài hát về thầy, cô và mái trường, sau đó chia sẻ trên mạng xã hội.</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124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25800" y="0"/>
            <a:ext cx="2485989" cy="2433162"/>
          </a:xfrm>
          <a:prstGeom prst="rect">
            <a:avLst/>
          </a:prstGeom>
        </p:spPr>
      </p:pic>
      <p:sp>
        <p:nvSpPr>
          <p:cNvPr id="16" name="TextBox 15">
            <a:extLst>
              <a:ext uri="{FF2B5EF4-FFF2-40B4-BE49-F238E27FC236}">
                <a16:creationId xmlns:a16="http://schemas.microsoft.com/office/drawing/2014/main" id="{78AC95F1-A4F8-E9B1-553C-96E29977D555}"/>
              </a:ext>
            </a:extLst>
          </p:cNvPr>
          <p:cNvSpPr txBox="1"/>
          <p:nvPr/>
        </p:nvSpPr>
        <p:spPr>
          <a:xfrm>
            <a:off x="537857" y="1733769"/>
            <a:ext cx="8448711" cy="6842835"/>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Bước 1: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Truy cập vào máy tìm kiếm Google để tìm bài hát về chủ đề thầy, cô và mái trường mà mình yêu thích.</a:t>
            </a:r>
          </a:p>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Bước 2: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Sao chép địa chỉ trang web chứa bài hát tìm được ở Bước 1.</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Bước 3: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Mở website</a:t>
            </a:r>
            <a:r>
              <a:rPr lang="en-US" sz="3600">
                <a:latin typeface="Arial" panose="020B0604020202020204" pitchFamily="34" charset="0"/>
                <a:ea typeface="Calibri" panose="020F0502020204030204" pitchFamily="34" charset="0"/>
                <a:cs typeface="Arial" panose="020B0604020202020204" pitchFamily="34" charset="0"/>
              </a:rPr>
              <a:t> </a:t>
            </a:r>
            <a:r>
              <a:rPr lang="en-US" sz="36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www.facebook.com/</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đăng nhập tài khoản cá nhân.</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17" descr="Graphical user interface, text, application, email&#10;&#10;Description automatically generated">
            <a:extLst>
              <a:ext uri="{FF2B5EF4-FFF2-40B4-BE49-F238E27FC236}">
                <a16:creationId xmlns:a16="http://schemas.microsoft.com/office/drawing/2014/main" id="{0D97348D-7A54-9513-9402-4973D5135B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433" y="1710389"/>
            <a:ext cx="8291278" cy="6866215"/>
          </a:xfrm>
          <a:prstGeom prst="rect">
            <a:avLst/>
          </a:prstGeom>
        </p:spPr>
      </p:pic>
      <p:pic>
        <p:nvPicPr>
          <p:cNvPr id="19" name="Picture 8">
            <a:extLst>
              <a:ext uri="{FF2B5EF4-FFF2-40B4-BE49-F238E27FC236}">
                <a16:creationId xmlns:a16="http://schemas.microsoft.com/office/drawing/2014/main" id="{0AE36C9C-7A18-EA94-EAA0-7A352F0A2CCD}"/>
              </a:ext>
            </a:extLst>
          </p:cNvPr>
          <p:cNvPicPr>
            <a:picLocks noChangeAspect="1"/>
          </p:cNvPicPr>
          <p:nvPr/>
        </p:nvPicPr>
        <p:blipFill>
          <a:blip r:embed="rId6"/>
          <a:srcRect/>
          <a:stretch>
            <a:fillRect/>
          </a:stretch>
        </p:blipFill>
        <p:spPr>
          <a:xfrm>
            <a:off x="222992" y="0"/>
            <a:ext cx="3826590" cy="1790525"/>
          </a:xfrm>
          <a:prstGeom prst="rect">
            <a:avLst/>
          </a:prstGeom>
        </p:spPr>
      </p:pic>
    </p:spTree>
    <p:extLst>
      <p:ext uri="{BB962C8B-B14F-4D97-AF65-F5344CB8AC3E}">
        <p14:creationId xmlns:p14="http://schemas.microsoft.com/office/powerpoint/2010/main" val="3669260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FAF43A-EAB6-7C1E-54CB-987E3DC78033}"/>
              </a:ext>
            </a:extLst>
          </p:cNvPr>
          <p:cNvSpPr txBox="1"/>
          <p:nvPr/>
        </p:nvSpPr>
        <p:spPr>
          <a:xfrm>
            <a:off x="528069" y="791833"/>
            <a:ext cx="8077200" cy="2482667"/>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b="1" i="1">
                <a:latin typeface="Arial" panose="020B0604020202020204" pitchFamily="34" charset="0"/>
                <a:cs typeface="Arial" panose="020B0604020202020204" pitchFamily="34" charset="0"/>
              </a:rPr>
              <a:t>Bước 4: </a:t>
            </a:r>
            <a:r>
              <a:rPr lang="en-US" sz="3600">
                <a:latin typeface="Arial" panose="020B0604020202020204" pitchFamily="34" charset="0"/>
                <a:cs typeface="Arial" panose="020B0604020202020204" pitchFamily="34" charset="0"/>
              </a:rPr>
              <a:t>Tại cửa sổ trang cá nhân: Nháy chuột vào ô có dòng chữ </a:t>
            </a:r>
            <a:r>
              <a:rPr lang="en-US" sz="3600" b="1" i="1">
                <a:latin typeface="Arial" panose="020B0604020202020204" pitchFamily="34" charset="0"/>
                <a:cs typeface="Arial" panose="020B0604020202020204" pitchFamily="34" charset="0"/>
              </a:rPr>
              <a:t>What’s on your mind?</a:t>
            </a:r>
            <a:r>
              <a:rPr lang="en-US" sz="3600">
                <a:latin typeface="Arial" panose="020B0604020202020204" pitchFamily="34" charset="0"/>
                <a:cs typeface="Arial" panose="020B0604020202020204" pitchFamily="34" charset="0"/>
              </a:rPr>
              <a:t> </a:t>
            </a:r>
            <a:endParaRPr lang="en-US" sz="3600" b="1" i="1">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EF67628C-7004-A092-9B37-34A0F90AA167}"/>
              </a:ext>
            </a:extLst>
          </p:cNvPr>
          <p:cNvGrpSpPr/>
          <p:nvPr/>
        </p:nvGrpSpPr>
        <p:grpSpPr>
          <a:xfrm>
            <a:off x="1290069" y="3848100"/>
            <a:ext cx="16121631" cy="5627547"/>
            <a:chOff x="1290069" y="3897993"/>
            <a:chExt cx="16121631" cy="5627547"/>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250852CC-AE6D-10ED-6778-5F691FE1E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069" y="3897993"/>
              <a:ext cx="6553200" cy="5627547"/>
            </a:xfrm>
            <a:prstGeom prst="rect">
              <a:avLst/>
            </a:prstGeom>
          </p:spPr>
        </p:pic>
        <p:grpSp>
          <p:nvGrpSpPr>
            <p:cNvPr id="16" name="Group 15">
              <a:extLst>
                <a:ext uri="{FF2B5EF4-FFF2-40B4-BE49-F238E27FC236}">
                  <a16:creationId xmlns:a16="http://schemas.microsoft.com/office/drawing/2014/main" id="{B9CDA879-07BD-90AC-B1C3-325B46DDC161}"/>
                </a:ext>
              </a:extLst>
            </p:cNvPr>
            <p:cNvGrpSpPr/>
            <p:nvPr/>
          </p:nvGrpSpPr>
          <p:grpSpPr>
            <a:xfrm>
              <a:off x="7010400" y="4385572"/>
              <a:ext cx="10401300" cy="2482667"/>
              <a:chOff x="7010400" y="4385572"/>
              <a:chExt cx="10401300" cy="2482667"/>
            </a:xfrm>
          </p:grpSpPr>
          <p:sp>
            <p:nvSpPr>
              <p:cNvPr id="14" name="TextBox 13">
                <a:extLst>
                  <a:ext uri="{FF2B5EF4-FFF2-40B4-BE49-F238E27FC236}">
                    <a16:creationId xmlns:a16="http://schemas.microsoft.com/office/drawing/2014/main" id="{5EDC868C-B2E2-6A60-90DA-F0A4AD8B60B1}"/>
                  </a:ext>
                </a:extLst>
              </p:cNvPr>
              <p:cNvSpPr txBox="1"/>
              <p:nvPr/>
            </p:nvSpPr>
            <p:spPr>
              <a:xfrm>
                <a:off x="9906000" y="4385572"/>
                <a:ext cx="7505700"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xuất hiện cửa sổ </a:t>
                </a:r>
                <a:r>
                  <a:rPr lang="en-US" sz="3600" b="1" i="1">
                    <a:latin typeface="Arial" panose="020B0604020202020204" pitchFamily="34" charset="0"/>
                    <a:cs typeface="Arial" panose="020B0604020202020204" pitchFamily="34" charset="0"/>
                  </a:rPr>
                  <a:t>Creat post</a:t>
                </a:r>
                <a:r>
                  <a:rPr lang="en-US" sz="3600">
                    <a:latin typeface="Arial" panose="020B0604020202020204" pitchFamily="34" charset="0"/>
                    <a:cs typeface="Arial" panose="020B0604020202020204" pitchFamily="34" charset="0"/>
                  </a:rPr>
                  <a:t> để nhập thông tin bài viết, dán địa chỉ trang web đã sao chép ở Bước 2.</a:t>
                </a:r>
              </a:p>
            </p:txBody>
          </p:sp>
          <p:cxnSp>
            <p:nvCxnSpPr>
              <p:cNvPr id="18" name="Straight Arrow Connector 17">
                <a:extLst>
                  <a:ext uri="{FF2B5EF4-FFF2-40B4-BE49-F238E27FC236}">
                    <a16:creationId xmlns:a16="http://schemas.microsoft.com/office/drawing/2014/main" id="{5582D80C-063C-1E1F-FF11-A636EF1A5134}"/>
                  </a:ext>
                </a:extLst>
              </p:cNvPr>
              <p:cNvCxnSpPr>
                <a:cxnSpLocks/>
              </p:cNvCxnSpPr>
              <p:nvPr/>
            </p:nvCxnSpPr>
            <p:spPr>
              <a:xfrm flipH="1">
                <a:off x="7010400" y="5753100"/>
                <a:ext cx="25146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BE2A9C2C-D87B-D452-C63D-38CAFDB38100}"/>
              </a:ext>
            </a:extLst>
          </p:cNvPr>
          <p:cNvGrpSpPr/>
          <p:nvPr/>
        </p:nvGrpSpPr>
        <p:grpSpPr>
          <a:xfrm>
            <a:off x="9144000" y="1260285"/>
            <a:ext cx="8615931" cy="1788653"/>
            <a:chOff x="9144000" y="1260285"/>
            <a:chExt cx="8615931" cy="1788653"/>
          </a:xfrm>
        </p:grpSpPr>
        <p:pic>
          <p:nvPicPr>
            <p:cNvPr id="5" name="Picture 4" descr="Graphical user interface, application, Teams&#10;&#10;Description automatically generated">
              <a:extLst>
                <a:ext uri="{FF2B5EF4-FFF2-40B4-BE49-F238E27FC236}">
                  <a16:creationId xmlns:a16="http://schemas.microsoft.com/office/drawing/2014/main" id="{8B0AAF0C-0D25-F901-74C8-7815D54B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1260285"/>
              <a:ext cx="8615931" cy="1788653"/>
            </a:xfrm>
            <a:prstGeom prst="rect">
              <a:avLst/>
            </a:prstGeom>
          </p:spPr>
        </p:pic>
        <p:sp>
          <p:nvSpPr>
            <p:cNvPr id="20" name="Rectangle 19">
              <a:extLst>
                <a:ext uri="{FF2B5EF4-FFF2-40B4-BE49-F238E27FC236}">
                  <a16:creationId xmlns:a16="http://schemas.microsoft.com/office/drawing/2014/main" id="{E4F1EA2D-6AE2-34F0-8A29-D05EB2A9E8D2}"/>
                </a:ext>
              </a:extLst>
            </p:cNvPr>
            <p:cNvSpPr/>
            <p:nvPr/>
          </p:nvSpPr>
          <p:spPr>
            <a:xfrm>
              <a:off x="9144000" y="1260285"/>
              <a:ext cx="8615931" cy="878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539285D-B145-A260-6B8C-739DC920D467}"/>
              </a:ext>
            </a:extLst>
          </p:cNvPr>
          <p:cNvGrpSpPr/>
          <p:nvPr/>
        </p:nvGrpSpPr>
        <p:grpSpPr>
          <a:xfrm>
            <a:off x="6248400" y="7835229"/>
            <a:ext cx="10972800" cy="1651671"/>
            <a:chOff x="6248400" y="7873869"/>
            <a:chExt cx="10972800" cy="1651671"/>
          </a:xfrm>
        </p:grpSpPr>
        <p:sp>
          <p:nvSpPr>
            <p:cNvPr id="13" name="TextBox 12">
              <a:extLst>
                <a:ext uri="{FF2B5EF4-FFF2-40B4-BE49-F238E27FC236}">
                  <a16:creationId xmlns:a16="http://schemas.microsoft.com/office/drawing/2014/main" id="{360394F6-983E-CCD1-CE4C-1E0A2511FC45}"/>
                </a:ext>
              </a:extLst>
            </p:cNvPr>
            <p:cNvSpPr txBox="1"/>
            <p:nvPr/>
          </p:nvSpPr>
          <p:spPr>
            <a:xfrm>
              <a:off x="9144000" y="7873869"/>
              <a:ext cx="8077200"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b="1" i="1">
                  <a:latin typeface="Arial" panose="020B0604020202020204" pitchFamily="34" charset="0"/>
                  <a:cs typeface="Arial" panose="020B0604020202020204" pitchFamily="34" charset="0"/>
                </a:rPr>
                <a:t>Bước 5: </a:t>
              </a:r>
              <a:r>
                <a:rPr lang="en-US" sz="3600">
                  <a:latin typeface="Arial" panose="020B0604020202020204" pitchFamily="34" charset="0"/>
                  <a:cs typeface="Arial" panose="020B0604020202020204" pitchFamily="34" charset="0"/>
                </a:rPr>
                <a:t>Nháy chuột chọn </a:t>
              </a:r>
              <a:r>
                <a:rPr lang="en-US" sz="3600" b="1" i="1">
                  <a:latin typeface="Arial" panose="020B0604020202020204" pitchFamily="34" charset="0"/>
                  <a:cs typeface="Arial" panose="020B0604020202020204" pitchFamily="34" charset="0"/>
                </a:rPr>
                <a:t>Post</a:t>
              </a:r>
              <a:r>
                <a:rPr lang="en-US" sz="3600">
                  <a:latin typeface="Arial" panose="020B0604020202020204" pitchFamily="34" charset="0"/>
                  <a:cs typeface="Arial" panose="020B0604020202020204" pitchFamily="34" charset="0"/>
                </a:rPr>
                <a:t> và xem thông tin em vừa đăng lên.</a:t>
              </a:r>
            </a:p>
          </p:txBody>
        </p:sp>
        <p:cxnSp>
          <p:nvCxnSpPr>
            <p:cNvPr id="8" name="Straight Arrow Connector 7">
              <a:extLst>
                <a:ext uri="{FF2B5EF4-FFF2-40B4-BE49-F238E27FC236}">
                  <a16:creationId xmlns:a16="http://schemas.microsoft.com/office/drawing/2014/main" id="{7618EF83-DFEE-452C-983B-5C18856795B4}"/>
                </a:ext>
              </a:extLst>
            </p:cNvPr>
            <p:cNvCxnSpPr/>
            <p:nvPr/>
          </p:nvCxnSpPr>
          <p:spPr>
            <a:xfrm>
              <a:off x="6248400" y="9026715"/>
              <a:ext cx="28956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4457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25800" y="0"/>
            <a:ext cx="2485989" cy="2433162"/>
          </a:xfrm>
          <a:prstGeom prst="rect">
            <a:avLst/>
          </a:prstGeom>
        </p:spPr>
      </p:pic>
      <p:sp>
        <p:nvSpPr>
          <p:cNvPr id="6" name="TextBox 9">
            <a:extLst>
              <a:ext uri="{FF2B5EF4-FFF2-40B4-BE49-F238E27FC236}">
                <a16:creationId xmlns:a16="http://schemas.microsoft.com/office/drawing/2014/main" id="{BCDB59E9-F951-942D-ED56-72C53DFBFD1A}"/>
              </a:ext>
            </a:extLst>
          </p:cNvPr>
          <p:cNvSpPr txBox="1"/>
          <p:nvPr/>
        </p:nvSpPr>
        <p:spPr>
          <a:xfrm>
            <a:off x="4518412" y="370204"/>
            <a:ext cx="9251170" cy="1107996"/>
          </a:xfrm>
          <a:prstGeom prst="rect">
            <a:avLst/>
          </a:prstGeom>
        </p:spPr>
        <p:txBody>
          <a:bodyPr wrap="square" lIns="0" tIns="0" rIns="0" bIns="0" rtlCol="0" anchor="t">
            <a:spAutoFit/>
          </a:bodyPr>
          <a:lstStyle/>
          <a:p>
            <a:pPr algn="ctr"/>
            <a:r>
              <a:rPr lang="en-US" sz="7200" b="1">
                <a:latin typeface="Arial" panose="020B0604020202020204" pitchFamily="34" charset="0"/>
                <a:cs typeface="Arial" panose="020B0604020202020204" pitchFamily="34" charset="0"/>
              </a:rPr>
              <a:t>LUYỆN TẬP</a:t>
            </a:r>
          </a:p>
        </p:txBody>
      </p:sp>
      <p:sp>
        <p:nvSpPr>
          <p:cNvPr id="23" name="TextBox 22">
            <a:extLst>
              <a:ext uri="{FF2B5EF4-FFF2-40B4-BE49-F238E27FC236}">
                <a16:creationId xmlns:a16="http://schemas.microsoft.com/office/drawing/2014/main" id="{77BC333C-B45B-188A-1FC3-44B3E35CA639}"/>
              </a:ext>
            </a:extLst>
          </p:cNvPr>
          <p:cNvSpPr txBox="1"/>
          <p:nvPr/>
        </p:nvSpPr>
        <p:spPr>
          <a:xfrm>
            <a:off x="2643185" y="1530952"/>
            <a:ext cx="13001625" cy="2217082"/>
          </a:xfrm>
          <a:prstGeom prst="rect">
            <a:avLst/>
          </a:prstGeom>
          <a:noFill/>
        </p:spPr>
        <p:txBody>
          <a:bodyPr wrap="square">
            <a:spAutoFit/>
          </a:bodyP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Em hãy chọn một trong các chủ đề sau và viết một đoạn văn ngắn (khoảng 50 – 80 từ) chia sẻ lên trang cá nhân của mình và có gắn kèm ít nhất 1 hình ảnh về thông tin mà mình nhắc tới</a:t>
            </a:r>
            <a:endParaRPr lang="en-US" sz="32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7370E8B-30BD-4696-F2BF-ACAD156B2A1A}"/>
              </a:ext>
            </a:extLst>
          </p:cNvPr>
          <p:cNvGrpSpPr/>
          <p:nvPr/>
        </p:nvGrpSpPr>
        <p:grpSpPr>
          <a:xfrm>
            <a:off x="838200" y="4074042"/>
            <a:ext cx="5105400" cy="2932263"/>
            <a:chOff x="838200" y="4074042"/>
            <a:chExt cx="5105400" cy="2932263"/>
          </a:xfrm>
        </p:grpSpPr>
        <p:sp>
          <p:nvSpPr>
            <p:cNvPr id="24" name="Rectangle 23">
              <a:extLst>
                <a:ext uri="{FF2B5EF4-FFF2-40B4-BE49-F238E27FC236}">
                  <a16:creationId xmlns:a16="http://schemas.microsoft.com/office/drawing/2014/main" id="{ACCA3823-A24E-B6AB-24E8-4E863C5DBB41}"/>
                </a:ext>
              </a:extLst>
            </p:cNvPr>
            <p:cNvSpPr/>
            <p:nvPr/>
          </p:nvSpPr>
          <p:spPr>
            <a:xfrm>
              <a:off x="838200" y="4491705"/>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Một món ăn mà em yêu thích</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9" name="Picture 19">
              <a:extLst>
                <a:ext uri="{FF2B5EF4-FFF2-40B4-BE49-F238E27FC236}">
                  <a16:creationId xmlns:a16="http://schemas.microsoft.com/office/drawing/2014/main" id="{0FF3F364-9676-9176-D16D-B7CEEC01EEED}"/>
                </a:ext>
              </a:extLst>
            </p:cNvPr>
            <p:cNvPicPr>
              <a:picLocks noChangeAspect="1"/>
            </p:cNvPicPr>
            <p:nvPr/>
          </p:nvPicPr>
          <p:blipFill>
            <a:blip r:embed="rId4"/>
            <a:srcRect/>
            <a:stretch>
              <a:fillRect/>
            </a:stretch>
          </p:blipFill>
          <p:spPr>
            <a:xfrm>
              <a:off x="2467070" y="4074042"/>
              <a:ext cx="1885760" cy="900450"/>
            </a:xfrm>
            <a:prstGeom prst="rect">
              <a:avLst/>
            </a:prstGeom>
          </p:spPr>
        </p:pic>
      </p:grpSp>
      <p:grpSp>
        <p:nvGrpSpPr>
          <p:cNvPr id="4" name="Group 3">
            <a:extLst>
              <a:ext uri="{FF2B5EF4-FFF2-40B4-BE49-F238E27FC236}">
                <a16:creationId xmlns:a16="http://schemas.microsoft.com/office/drawing/2014/main" id="{8306BC15-66B1-C58A-A948-5102F458D1E8}"/>
              </a:ext>
            </a:extLst>
          </p:cNvPr>
          <p:cNvGrpSpPr/>
          <p:nvPr/>
        </p:nvGrpSpPr>
        <p:grpSpPr>
          <a:xfrm>
            <a:off x="6591298" y="3734185"/>
            <a:ext cx="5105400" cy="3272120"/>
            <a:chOff x="6591298" y="3734185"/>
            <a:chExt cx="5105400" cy="3272120"/>
          </a:xfrm>
        </p:grpSpPr>
        <p:sp>
          <p:nvSpPr>
            <p:cNvPr id="26" name="Rectangle 25">
              <a:extLst>
                <a:ext uri="{FF2B5EF4-FFF2-40B4-BE49-F238E27FC236}">
                  <a16:creationId xmlns:a16="http://schemas.microsoft.com/office/drawing/2014/main" id="{0B10AE6B-648D-EDBE-5098-CDFEAB0765BC}"/>
                </a:ext>
              </a:extLst>
            </p:cNvPr>
            <p:cNvSpPr/>
            <p:nvPr/>
          </p:nvSpPr>
          <p:spPr>
            <a:xfrm>
              <a:off x="6591298" y="4491705"/>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Một địa điểm du lịch em đã đi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2" name="Picture 15">
              <a:extLst>
                <a:ext uri="{FF2B5EF4-FFF2-40B4-BE49-F238E27FC236}">
                  <a16:creationId xmlns:a16="http://schemas.microsoft.com/office/drawing/2014/main" id="{E2877700-65AA-D734-73BD-8C10B68DD17F}"/>
                </a:ext>
              </a:extLst>
            </p:cNvPr>
            <p:cNvPicPr>
              <a:picLocks noChangeAspect="1"/>
            </p:cNvPicPr>
            <p:nvPr/>
          </p:nvPicPr>
          <p:blipFill>
            <a:blip r:embed="rId5" cstate="print"/>
            <a:srcRect/>
            <a:stretch>
              <a:fillRect/>
            </a:stretch>
          </p:blipFill>
          <p:spPr>
            <a:xfrm>
              <a:off x="7943848" y="3734185"/>
              <a:ext cx="2400303" cy="1398177"/>
            </a:xfrm>
            <a:prstGeom prst="rect">
              <a:avLst/>
            </a:prstGeom>
          </p:spPr>
        </p:pic>
      </p:grpSp>
      <p:grpSp>
        <p:nvGrpSpPr>
          <p:cNvPr id="5" name="Group 4">
            <a:extLst>
              <a:ext uri="{FF2B5EF4-FFF2-40B4-BE49-F238E27FC236}">
                <a16:creationId xmlns:a16="http://schemas.microsoft.com/office/drawing/2014/main" id="{737BA47D-24D0-0185-9977-528B24595581}"/>
              </a:ext>
            </a:extLst>
          </p:cNvPr>
          <p:cNvGrpSpPr/>
          <p:nvPr/>
        </p:nvGrpSpPr>
        <p:grpSpPr>
          <a:xfrm>
            <a:off x="12344400" y="3411625"/>
            <a:ext cx="5105400" cy="3594680"/>
            <a:chOff x="12344400" y="3411625"/>
            <a:chExt cx="5105400" cy="3594680"/>
          </a:xfrm>
        </p:grpSpPr>
        <p:sp>
          <p:nvSpPr>
            <p:cNvPr id="27" name="Rectangle 26">
              <a:extLst>
                <a:ext uri="{FF2B5EF4-FFF2-40B4-BE49-F238E27FC236}">
                  <a16:creationId xmlns:a16="http://schemas.microsoft.com/office/drawing/2014/main" id="{69273C0D-D06E-CE5D-A4AC-FD28639DDCE0}"/>
                </a:ext>
              </a:extLst>
            </p:cNvPr>
            <p:cNvSpPr/>
            <p:nvPr/>
          </p:nvSpPr>
          <p:spPr>
            <a:xfrm>
              <a:off x="12344400" y="4491705"/>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3) Một bài hát mà em thích nhất</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3" name="Picture 37">
              <a:extLst>
                <a:ext uri="{FF2B5EF4-FFF2-40B4-BE49-F238E27FC236}">
                  <a16:creationId xmlns:a16="http://schemas.microsoft.com/office/drawing/2014/main" id="{66E5919F-936E-D229-AD18-99034E1951FE}"/>
                </a:ext>
              </a:extLst>
            </p:cNvPr>
            <p:cNvPicPr>
              <a:picLocks noChangeAspect="1"/>
            </p:cNvPicPr>
            <p:nvPr/>
          </p:nvPicPr>
          <p:blipFill>
            <a:blip r:embed="rId6"/>
            <a:srcRect/>
            <a:stretch>
              <a:fillRect/>
            </a:stretch>
          </p:blipFill>
          <p:spPr>
            <a:xfrm>
              <a:off x="14268068" y="3411625"/>
              <a:ext cx="1676782" cy="1674686"/>
            </a:xfrm>
            <a:prstGeom prst="rect">
              <a:avLst/>
            </a:prstGeom>
          </p:spPr>
        </p:pic>
      </p:grpSp>
      <p:grpSp>
        <p:nvGrpSpPr>
          <p:cNvPr id="36" name="Group 35">
            <a:extLst>
              <a:ext uri="{FF2B5EF4-FFF2-40B4-BE49-F238E27FC236}">
                <a16:creationId xmlns:a16="http://schemas.microsoft.com/office/drawing/2014/main" id="{8EC68F58-A7C2-70D8-D399-B07D084022D9}"/>
              </a:ext>
            </a:extLst>
          </p:cNvPr>
          <p:cNvGrpSpPr/>
          <p:nvPr/>
        </p:nvGrpSpPr>
        <p:grpSpPr>
          <a:xfrm>
            <a:off x="3409950" y="6500867"/>
            <a:ext cx="5105400" cy="3290833"/>
            <a:chOff x="3409950" y="6500867"/>
            <a:chExt cx="5105400" cy="3290833"/>
          </a:xfrm>
        </p:grpSpPr>
        <p:sp>
          <p:nvSpPr>
            <p:cNvPr id="25" name="Rectangle 24">
              <a:extLst>
                <a:ext uri="{FF2B5EF4-FFF2-40B4-BE49-F238E27FC236}">
                  <a16:creationId xmlns:a16="http://schemas.microsoft.com/office/drawing/2014/main" id="{08091EE9-EEB4-D228-A246-A35BA2AC83CB}"/>
                </a:ext>
              </a:extLst>
            </p:cNvPr>
            <p:cNvSpPr/>
            <p:nvPr/>
          </p:nvSpPr>
          <p:spPr>
            <a:xfrm>
              <a:off x="3409950" y="7277100"/>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4) Một môn học mà em yêu thích</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4" name="Picture 31">
              <a:extLst>
                <a:ext uri="{FF2B5EF4-FFF2-40B4-BE49-F238E27FC236}">
                  <a16:creationId xmlns:a16="http://schemas.microsoft.com/office/drawing/2014/main" id="{2940F34F-6B9A-64AB-6AFD-2E9D2300B41B}"/>
                </a:ext>
              </a:extLst>
            </p:cNvPr>
            <p:cNvPicPr>
              <a:picLocks noChangeAspect="1"/>
            </p:cNvPicPr>
            <p:nvPr/>
          </p:nvPicPr>
          <p:blipFill>
            <a:blip r:embed="rId7"/>
            <a:srcRect/>
            <a:stretch>
              <a:fillRect/>
            </a:stretch>
          </p:blipFill>
          <p:spPr>
            <a:xfrm>
              <a:off x="4623703" y="6500867"/>
              <a:ext cx="2639786" cy="1316593"/>
            </a:xfrm>
            <a:prstGeom prst="rect">
              <a:avLst/>
            </a:prstGeom>
          </p:spPr>
        </p:pic>
      </p:grpSp>
      <p:grpSp>
        <p:nvGrpSpPr>
          <p:cNvPr id="37" name="Group 36">
            <a:extLst>
              <a:ext uri="{FF2B5EF4-FFF2-40B4-BE49-F238E27FC236}">
                <a16:creationId xmlns:a16="http://schemas.microsoft.com/office/drawing/2014/main" id="{87D3384D-8CE7-FE89-E93F-DB395EF7FFD9}"/>
              </a:ext>
            </a:extLst>
          </p:cNvPr>
          <p:cNvGrpSpPr/>
          <p:nvPr/>
        </p:nvGrpSpPr>
        <p:grpSpPr>
          <a:xfrm>
            <a:off x="9772650" y="6558017"/>
            <a:ext cx="5105400" cy="3233683"/>
            <a:chOff x="9772650" y="6558017"/>
            <a:chExt cx="5105400" cy="3233683"/>
          </a:xfrm>
        </p:grpSpPr>
        <p:sp>
          <p:nvSpPr>
            <p:cNvPr id="28" name="Rectangle 27">
              <a:extLst>
                <a:ext uri="{FF2B5EF4-FFF2-40B4-BE49-F238E27FC236}">
                  <a16:creationId xmlns:a16="http://schemas.microsoft.com/office/drawing/2014/main" id="{B0C93A2B-8EFC-F251-2073-8596EDE40251}"/>
                </a:ext>
              </a:extLst>
            </p:cNvPr>
            <p:cNvSpPr/>
            <p:nvPr/>
          </p:nvSpPr>
          <p:spPr>
            <a:xfrm>
              <a:off x="9772650" y="7277100"/>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5) Một môn thể thao mà em yêu thích</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5" name="Picture 24">
              <a:extLst>
                <a:ext uri="{FF2B5EF4-FFF2-40B4-BE49-F238E27FC236}">
                  <a16:creationId xmlns:a16="http://schemas.microsoft.com/office/drawing/2014/main" id="{52ECE69B-C70E-0C7C-482E-7AF006FCB74D}"/>
                </a:ext>
              </a:extLst>
            </p:cNvPr>
            <p:cNvPicPr>
              <a:picLocks noChangeAspect="1"/>
            </p:cNvPicPr>
            <p:nvPr/>
          </p:nvPicPr>
          <p:blipFill>
            <a:blip r:embed="rId8" cstate="print"/>
            <a:srcRect/>
            <a:stretch>
              <a:fillRect/>
            </a:stretch>
          </p:blipFill>
          <p:spPr>
            <a:xfrm>
              <a:off x="11460115" y="6558017"/>
              <a:ext cx="1768561" cy="1748665"/>
            </a:xfrm>
            <a:prstGeom prst="rect">
              <a:avLst/>
            </a:prstGeom>
          </p:spPr>
        </p:pic>
      </p:grpSp>
    </p:spTree>
    <p:extLst>
      <p:ext uri="{BB962C8B-B14F-4D97-AF65-F5344CB8AC3E}">
        <p14:creationId xmlns:p14="http://schemas.microsoft.com/office/powerpoint/2010/main" val="1506575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47881C0-71B6-AA54-23ED-7DB7DA5D5DC3}"/>
              </a:ext>
            </a:extLst>
          </p:cNvPr>
          <p:cNvSpPr txBox="1"/>
          <p:nvPr/>
        </p:nvSpPr>
        <p:spPr>
          <a:xfrm>
            <a:off x="4518415" y="1091336"/>
            <a:ext cx="9251170" cy="1107996"/>
          </a:xfrm>
          <a:prstGeom prst="rect">
            <a:avLst/>
          </a:prstGeom>
        </p:spPr>
        <p:txBody>
          <a:bodyPr wrap="square" lIns="0" tIns="0" rIns="0" bIns="0" rtlCol="0" anchor="t">
            <a:spAutoFit/>
          </a:bodyPr>
          <a:lstStyle/>
          <a:p>
            <a:pPr algn="ctr"/>
            <a:r>
              <a:rPr lang="en-US" sz="7200" b="1">
                <a:latin typeface="Arial" panose="020B0604020202020204" pitchFamily="34" charset="0"/>
                <a:cs typeface="Arial" panose="020B0604020202020204" pitchFamily="34" charset="0"/>
              </a:rPr>
              <a:t>VẬN DỤNG</a:t>
            </a:r>
          </a:p>
        </p:txBody>
      </p:sp>
      <p:grpSp>
        <p:nvGrpSpPr>
          <p:cNvPr id="19" name="Group 18">
            <a:extLst>
              <a:ext uri="{FF2B5EF4-FFF2-40B4-BE49-F238E27FC236}">
                <a16:creationId xmlns:a16="http://schemas.microsoft.com/office/drawing/2014/main" id="{5E292444-4B00-043B-B132-1FD18B1B1D98}"/>
              </a:ext>
            </a:extLst>
          </p:cNvPr>
          <p:cNvGrpSpPr/>
          <p:nvPr/>
        </p:nvGrpSpPr>
        <p:grpSpPr>
          <a:xfrm>
            <a:off x="1143000" y="3009900"/>
            <a:ext cx="7653410" cy="5800516"/>
            <a:chOff x="1066799" y="3318562"/>
            <a:chExt cx="7653410" cy="5800516"/>
          </a:xfrm>
        </p:grpSpPr>
        <p:sp>
          <p:nvSpPr>
            <p:cNvPr id="22" name="Rectangle 21">
              <a:extLst>
                <a:ext uri="{FF2B5EF4-FFF2-40B4-BE49-F238E27FC236}">
                  <a16:creationId xmlns:a16="http://schemas.microsoft.com/office/drawing/2014/main" id="{41865F22-2FB7-10E7-5B24-A1A96C95D2DC}"/>
                </a:ext>
              </a:extLst>
            </p:cNvPr>
            <p:cNvSpPr/>
            <p:nvPr/>
          </p:nvSpPr>
          <p:spPr>
            <a:xfrm>
              <a:off x="1066799" y="3467099"/>
              <a:ext cx="6858001" cy="5651979"/>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1. </a:t>
              </a:r>
            </a:p>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Em hãy chia sẻ lên trang cá nhân Facebook cho các bạn một tệp văn bản (ví dụ tệp Word) có nội dung là đề bài tập của một môn học.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6">
              <a:extLst>
                <a:ext uri="{FF2B5EF4-FFF2-40B4-BE49-F238E27FC236}">
                  <a16:creationId xmlns:a16="http://schemas.microsoft.com/office/drawing/2014/main" id="{4871CE3E-EB08-D5EF-0990-CD258584736C}"/>
                </a:ext>
              </a:extLst>
            </p:cNvPr>
            <p:cNvPicPr>
              <a:picLocks noChangeAspect="1"/>
            </p:cNvPicPr>
            <p:nvPr/>
          </p:nvPicPr>
          <p:blipFill>
            <a:blip r:embed="rId2" cstate="print">
              <a:alphaModFix amt="9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78037">
              <a:off x="5752723" y="3318562"/>
              <a:ext cx="2967486" cy="976573"/>
            </a:xfrm>
            <a:prstGeom prst="rect">
              <a:avLst/>
            </a:prstGeom>
          </p:spPr>
        </p:pic>
      </p:grpSp>
      <p:grpSp>
        <p:nvGrpSpPr>
          <p:cNvPr id="28" name="Group 27">
            <a:extLst>
              <a:ext uri="{FF2B5EF4-FFF2-40B4-BE49-F238E27FC236}">
                <a16:creationId xmlns:a16="http://schemas.microsoft.com/office/drawing/2014/main" id="{E347D367-B93B-1A64-00A6-8844ABBF5A0F}"/>
              </a:ext>
            </a:extLst>
          </p:cNvPr>
          <p:cNvGrpSpPr/>
          <p:nvPr/>
        </p:nvGrpSpPr>
        <p:grpSpPr>
          <a:xfrm>
            <a:off x="9655629" y="3009900"/>
            <a:ext cx="7653410" cy="5800516"/>
            <a:chOff x="1066799" y="3318562"/>
            <a:chExt cx="7653410" cy="5800516"/>
          </a:xfrm>
        </p:grpSpPr>
        <p:sp>
          <p:nvSpPr>
            <p:cNvPr id="29" name="Rectangle 28">
              <a:extLst>
                <a:ext uri="{FF2B5EF4-FFF2-40B4-BE49-F238E27FC236}">
                  <a16:creationId xmlns:a16="http://schemas.microsoft.com/office/drawing/2014/main" id="{31DBED84-70FD-2A18-EABC-29C3BA8A7C5B}"/>
                </a:ext>
              </a:extLst>
            </p:cNvPr>
            <p:cNvSpPr/>
            <p:nvPr/>
          </p:nvSpPr>
          <p:spPr>
            <a:xfrm>
              <a:off x="1066799" y="3467099"/>
              <a:ext cx="6858001" cy="5651979"/>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2. </a:t>
              </a:r>
            </a:p>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Em tìm trên Internet một bức ảnh về phong cảnh hoặc một món ăn mà em yêu thích, viết một đoạn giới thiệu ngắn gọn và đăng lên Facebook cá nhân.</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6">
              <a:extLst>
                <a:ext uri="{FF2B5EF4-FFF2-40B4-BE49-F238E27FC236}">
                  <a16:creationId xmlns:a16="http://schemas.microsoft.com/office/drawing/2014/main" id="{EE4B61DB-AB1F-4EC2-908D-A296C61A491C}"/>
                </a:ext>
              </a:extLst>
            </p:cNvPr>
            <p:cNvPicPr>
              <a:picLocks noChangeAspect="1"/>
            </p:cNvPicPr>
            <p:nvPr/>
          </p:nvPicPr>
          <p:blipFill>
            <a:blip r:embed="rId2" cstate="print">
              <a:alphaModFix amt="9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78037">
              <a:off x="5752723" y="3318562"/>
              <a:ext cx="2967486" cy="976573"/>
            </a:xfrm>
            <a:prstGeom prst="rect">
              <a:avLst/>
            </a:prstGeom>
          </p:spPr>
        </p:pic>
      </p:grpSp>
    </p:spTree>
    <p:extLst>
      <p:ext uri="{BB962C8B-B14F-4D97-AF65-F5344CB8AC3E}">
        <p14:creationId xmlns:p14="http://schemas.microsoft.com/office/powerpoint/2010/main" val="3214207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25800" y="0"/>
            <a:ext cx="2485989" cy="2433162"/>
          </a:xfrm>
          <a:prstGeom prst="rect">
            <a:avLst/>
          </a:prstGeom>
        </p:spPr>
      </p:pic>
      <p:sp>
        <p:nvSpPr>
          <p:cNvPr id="6" name="TextBox 9">
            <a:extLst>
              <a:ext uri="{FF2B5EF4-FFF2-40B4-BE49-F238E27FC236}">
                <a16:creationId xmlns:a16="http://schemas.microsoft.com/office/drawing/2014/main" id="{BCDB59E9-F951-942D-ED56-72C53DFBFD1A}"/>
              </a:ext>
            </a:extLst>
          </p:cNvPr>
          <p:cNvSpPr txBox="1"/>
          <p:nvPr/>
        </p:nvSpPr>
        <p:spPr>
          <a:xfrm>
            <a:off x="3897506" y="876300"/>
            <a:ext cx="10492988" cy="1107996"/>
          </a:xfrm>
          <a:prstGeom prst="rect">
            <a:avLst/>
          </a:prstGeom>
        </p:spPr>
        <p:txBody>
          <a:bodyPr wrap="square" lIns="0" tIns="0" rIns="0" bIns="0" rtlCol="0" anchor="t">
            <a:spAutoFit/>
          </a:bodyPr>
          <a:lstStyle/>
          <a:p>
            <a:pPr algn="ctr"/>
            <a:r>
              <a:rPr lang="en-US" sz="7200" b="1">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id="{C5ECD3B4-4A84-9408-36B2-3149E3CDBA4F}"/>
              </a:ext>
            </a:extLst>
          </p:cNvPr>
          <p:cNvGrpSpPr/>
          <p:nvPr/>
        </p:nvGrpSpPr>
        <p:grpSpPr>
          <a:xfrm>
            <a:off x="319999" y="2768535"/>
            <a:ext cx="6159347" cy="5153704"/>
            <a:chOff x="319999" y="2768535"/>
            <a:chExt cx="6159347" cy="5153704"/>
          </a:xfrm>
        </p:grpSpPr>
        <p:grpSp>
          <p:nvGrpSpPr>
            <p:cNvPr id="22" name="Group 21">
              <a:extLst>
                <a:ext uri="{FF2B5EF4-FFF2-40B4-BE49-F238E27FC236}">
                  <a16:creationId xmlns:a16="http://schemas.microsoft.com/office/drawing/2014/main" id="{82E459A7-5D26-EF36-AAE1-A063C978899B}"/>
                </a:ext>
              </a:extLst>
            </p:cNvPr>
            <p:cNvGrpSpPr/>
            <p:nvPr/>
          </p:nvGrpSpPr>
          <p:grpSpPr>
            <a:xfrm>
              <a:off x="838200" y="2768535"/>
              <a:ext cx="5641146" cy="4749929"/>
              <a:chOff x="828067" y="4369149"/>
              <a:chExt cx="5641146" cy="4749929"/>
            </a:xfrm>
          </p:grpSpPr>
          <p:sp>
            <p:nvSpPr>
              <p:cNvPr id="30" name="Rectangle 29">
                <a:extLst>
                  <a:ext uri="{FF2B5EF4-FFF2-40B4-BE49-F238E27FC236}">
                    <a16:creationId xmlns:a16="http://schemas.microsoft.com/office/drawing/2014/main" id="{8AF87C60-35BE-1D9E-E98C-D39A152E48C8}"/>
                  </a:ext>
                </a:extLst>
              </p:cNvPr>
              <p:cNvSpPr/>
              <p:nvPr/>
            </p:nvSpPr>
            <p:spPr>
              <a:xfrm>
                <a:off x="828067" y="4597700"/>
                <a:ext cx="4893880" cy="4521378"/>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6">
                <a:extLst>
                  <a:ext uri="{FF2B5EF4-FFF2-40B4-BE49-F238E27FC236}">
                    <a16:creationId xmlns:a16="http://schemas.microsoft.com/office/drawing/2014/main" id="{92E81653-CFBA-8E47-BCFA-BC83ED396767}"/>
                  </a:ext>
                </a:extLst>
              </p:cNvPr>
              <p:cNvPicPr>
                <a:picLocks noChangeAspect="1"/>
              </p:cNvPicPr>
              <p:nvPr/>
            </p:nvPicPr>
            <p:blipFill>
              <a:blip r:embed="rId4" cstate="print">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78037">
                <a:off x="3501727" y="4369149"/>
                <a:ext cx="2967486" cy="976573"/>
              </a:xfrm>
              <a:prstGeom prst="rect">
                <a:avLst/>
              </a:prstGeom>
            </p:spPr>
          </p:pic>
        </p:grpSp>
        <p:pic>
          <p:nvPicPr>
            <p:cNvPr id="21" name="Picture 30">
              <a:extLst>
                <a:ext uri="{FF2B5EF4-FFF2-40B4-BE49-F238E27FC236}">
                  <a16:creationId xmlns:a16="http://schemas.microsoft.com/office/drawing/2014/main" id="{F132271B-27CE-F083-7406-CE2A19B9058C}"/>
                </a:ext>
              </a:extLst>
            </p:cNvPr>
            <p:cNvPicPr>
              <a:picLocks noChangeAspect="1"/>
            </p:cNvPicPr>
            <p:nvPr/>
          </p:nvPicPr>
          <p:blipFill>
            <a:blip r:embed="rId6"/>
            <a:srcRect/>
            <a:stretch>
              <a:fillRect/>
            </a:stretch>
          </p:blipFill>
          <p:spPr>
            <a:xfrm>
              <a:off x="319999" y="5622639"/>
              <a:ext cx="1902919" cy="2299600"/>
            </a:xfrm>
            <a:prstGeom prst="rect">
              <a:avLst/>
            </a:prstGeom>
          </p:spPr>
        </p:pic>
      </p:grpSp>
      <p:grpSp>
        <p:nvGrpSpPr>
          <p:cNvPr id="2" name="Group 1">
            <a:extLst>
              <a:ext uri="{FF2B5EF4-FFF2-40B4-BE49-F238E27FC236}">
                <a16:creationId xmlns:a16="http://schemas.microsoft.com/office/drawing/2014/main" id="{D025F75A-1CA2-C888-3ECE-C89316D4F3FC}"/>
              </a:ext>
            </a:extLst>
          </p:cNvPr>
          <p:cNvGrpSpPr/>
          <p:nvPr/>
        </p:nvGrpSpPr>
        <p:grpSpPr>
          <a:xfrm>
            <a:off x="6360729" y="4908802"/>
            <a:ext cx="5678871" cy="4848458"/>
            <a:chOff x="6755804" y="4908802"/>
            <a:chExt cx="5678871" cy="4848458"/>
          </a:xfrm>
        </p:grpSpPr>
        <p:grpSp>
          <p:nvGrpSpPr>
            <p:cNvPr id="44" name="Group 43">
              <a:extLst>
                <a:ext uri="{FF2B5EF4-FFF2-40B4-BE49-F238E27FC236}">
                  <a16:creationId xmlns:a16="http://schemas.microsoft.com/office/drawing/2014/main" id="{E09B800F-EF7C-7CC5-B9CE-4FFEFA577D6A}"/>
                </a:ext>
              </a:extLst>
            </p:cNvPr>
            <p:cNvGrpSpPr/>
            <p:nvPr/>
          </p:nvGrpSpPr>
          <p:grpSpPr>
            <a:xfrm>
              <a:off x="6755804" y="4908802"/>
              <a:ext cx="5641146" cy="4749929"/>
              <a:chOff x="1066800" y="4369149"/>
              <a:chExt cx="5641146" cy="4749929"/>
            </a:xfrm>
          </p:grpSpPr>
          <p:sp>
            <p:nvSpPr>
              <p:cNvPr id="45" name="Rectangle 44">
                <a:extLst>
                  <a:ext uri="{FF2B5EF4-FFF2-40B4-BE49-F238E27FC236}">
                    <a16:creationId xmlns:a16="http://schemas.microsoft.com/office/drawing/2014/main" id="{5DA4A252-C895-403C-53FD-0ECE08B930AA}"/>
                  </a:ext>
                </a:extLst>
              </p:cNvPr>
              <p:cNvSpPr/>
              <p:nvPr/>
            </p:nvSpPr>
            <p:spPr>
              <a:xfrm>
                <a:off x="1066800" y="4597700"/>
                <a:ext cx="4893880" cy="4521378"/>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Hoàn thành bài tập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Câu hỏi tự kiểm tra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SGK tr.26</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46" name="Picture 6">
                <a:extLst>
                  <a:ext uri="{FF2B5EF4-FFF2-40B4-BE49-F238E27FC236}">
                    <a16:creationId xmlns:a16="http://schemas.microsoft.com/office/drawing/2014/main" id="{125DD219-6AE9-59F4-7AF2-DAC90CA11777}"/>
                  </a:ext>
                </a:extLst>
              </p:cNvPr>
              <p:cNvPicPr>
                <a:picLocks noChangeAspect="1"/>
              </p:cNvPicPr>
              <p:nvPr/>
            </p:nvPicPr>
            <p:blipFill>
              <a:blip r:embed="rId4" cstate="print">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78037">
                <a:off x="3740460" y="4369149"/>
                <a:ext cx="2967486" cy="976573"/>
              </a:xfrm>
              <a:prstGeom prst="rect">
                <a:avLst/>
              </a:prstGeom>
            </p:spPr>
          </p:pic>
        </p:grpSp>
        <p:pic>
          <p:nvPicPr>
            <p:cNvPr id="20" name="Picture 28">
              <a:extLst>
                <a:ext uri="{FF2B5EF4-FFF2-40B4-BE49-F238E27FC236}">
                  <a16:creationId xmlns:a16="http://schemas.microsoft.com/office/drawing/2014/main" id="{373F5328-DBBA-7D2B-689C-737CBAB74951}"/>
                </a:ext>
              </a:extLst>
            </p:cNvPr>
            <p:cNvPicPr>
              <a:picLocks noChangeAspect="1"/>
            </p:cNvPicPr>
            <p:nvPr/>
          </p:nvPicPr>
          <p:blipFill>
            <a:blip r:embed="rId7" cstate="print"/>
            <a:srcRect/>
            <a:stretch>
              <a:fillRect/>
            </a:stretch>
          </p:blipFill>
          <p:spPr>
            <a:xfrm>
              <a:off x="10807793" y="8088663"/>
              <a:ext cx="1626882" cy="1668597"/>
            </a:xfrm>
            <a:prstGeom prst="rect">
              <a:avLst/>
            </a:prstGeom>
          </p:spPr>
        </p:pic>
      </p:grpSp>
      <p:grpSp>
        <p:nvGrpSpPr>
          <p:cNvPr id="9" name="Group 8">
            <a:extLst>
              <a:ext uri="{FF2B5EF4-FFF2-40B4-BE49-F238E27FC236}">
                <a16:creationId xmlns:a16="http://schemas.microsoft.com/office/drawing/2014/main" id="{EDE226DD-7A28-DE0B-2451-A32BD8F631A1}"/>
              </a:ext>
            </a:extLst>
          </p:cNvPr>
          <p:cNvGrpSpPr/>
          <p:nvPr/>
        </p:nvGrpSpPr>
        <p:grpSpPr>
          <a:xfrm>
            <a:off x="12039600" y="2684073"/>
            <a:ext cx="6048147" cy="5503551"/>
            <a:chOff x="12039600" y="2684073"/>
            <a:chExt cx="6048147" cy="5503551"/>
          </a:xfrm>
        </p:grpSpPr>
        <p:grpSp>
          <p:nvGrpSpPr>
            <p:cNvPr id="47" name="Group 46">
              <a:extLst>
                <a:ext uri="{FF2B5EF4-FFF2-40B4-BE49-F238E27FC236}">
                  <a16:creationId xmlns:a16="http://schemas.microsoft.com/office/drawing/2014/main" id="{24EC10D7-65F3-ABC0-5486-DA946D308097}"/>
                </a:ext>
              </a:extLst>
            </p:cNvPr>
            <p:cNvGrpSpPr/>
            <p:nvPr/>
          </p:nvGrpSpPr>
          <p:grpSpPr>
            <a:xfrm>
              <a:off x="12039600" y="2684073"/>
              <a:ext cx="6048147" cy="4948666"/>
              <a:chOff x="914400" y="4170412"/>
              <a:chExt cx="6048147" cy="4948666"/>
            </a:xfrm>
          </p:grpSpPr>
          <p:sp>
            <p:nvSpPr>
              <p:cNvPr id="48" name="Rectangle 47">
                <a:extLst>
                  <a:ext uri="{FF2B5EF4-FFF2-40B4-BE49-F238E27FC236}">
                    <a16:creationId xmlns:a16="http://schemas.microsoft.com/office/drawing/2014/main" id="{CFE5A8F9-345B-21B3-8914-61E18DBF3698}"/>
                  </a:ext>
                </a:extLst>
              </p:cNvPr>
              <p:cNvSpPr/>
              <p:nvPr/>
            </p:nvSpPr>
            <p:spPr>
              <a:xfrm>
                <a:off x="914400" y="4597700"/>
                <a:ext cx="5105400" cy="4521378"/>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và tìm hiểu trước </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3: Trao đổi thông tin trên </a:t>
                </a:r>
                <a:endPar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mạng xã hội</a:t>
                </a:r>
                <a:endParaRPr lang="en-US" sz="4000" b="1" i="1">
                  <a:effectLst/>
                  <a:latin typeface="Arial" panose="020B0604020202020204" pitchFamily="34" charset="0"/>
                  <a:ea typeface="Calibri" panose="020F0502020204030204" pitchFamily="34" charset="0"/>
                  <a:cs typeface="Arial" panose="020B0604020202020204" pitchFamily="34" charset="0"/>
                </a:endParaRPr>
              </a:p>
            </p:txBody>
          </p:sp>
          <p:pic>
            <p:nvPicPr>
              <p:cNvPr id="49" name="Picture 6">
                <a:extLst>
                  <a:ext uri="{FF2B5EF4-FFF2-40B4-BE49-F238E27FC236}">
                    <a16:creationId xmlns:a16="http://schemas.microsoft.com/office/drawing/2014/main" id="{A10AB6E7-B13C-2F23-9614-A564201D92F4}"/>
                  </a:ext>
                </a:extLst>
              </p:cNvPr>
              <p:cNvPicPr>
                <a:picLocks noChangeAspect="1"/>
              </p:cNvPicPr>
              <p:nvPr/>
            </p:nvPicPr>
            <p:blipFill>
              <a:blip r:embed="rId4" cstate="print">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78037">
                <a:off x="3995061" y="4170412"/>
                <a:ext cx="2967486" cy="976573"/>
              </a:xfrm>
              <a:prstGeom prst="rect">
                <a:avLst/>
              </a:prstGeom>
            </p:spPr>
          </p:pic>
        </p:grpSp>
        <p:pic>
          <p:nvPicPr>
            <p:cNvPr id="50" name="Picture 29">
              <a:extLst>
                <a:ext uri="{FF2B5EF4-FFF2-40B4-BE49-F238E27FC236}">
                  <a16:creationId xmlns:a16="http://schemas.microsoft.com/office/drawing/2014/main" id="{BB985BC6-B1A8-E6BE-F191-3C49F684EA7F}"/>
                </a:ext>
              </a:extLst>
            </p:cNvPr>
            <p:cNvPicPr>
              <a:picLocks noChangeAspect="1"/>
            </p:cNvPicPr>
            <p:nvPr/>
          </p:nvPicPr>
          <p:blipFill>
            <a:blip r:embed="rId8"/>
            <a:srcRect/>
            <a:stretch>
              <a:fillRect/>
            </a:stretch>
          </p:blipFill>
          <p:spPr>
            <a:xfrm>
              <a:off x="15744030" y="6572745"/>
              <a:ext cx="2185961" cy="1614879"/>
            </a:xfrm>
            <a:prstGeom prst="rect">
              <a:avLst/>
            </a:prstGeom>
          </p:spPr>
        </p:pic>
      </p:grpSp>
    </p:spTree>
    <p:extLst>
      <p:ext uri="{BB962C8B-B14F-4D97-AF65-F5344CB8AC3E}">
        <p14:creationId xmlns:p14="http://schemas.microsoft.com/office/powerpoint/2010/main" val="2688531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3900" y="6972300"/>
            <a:ext cx="2967800"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41573">
            <a:off x="15814397" y="-1724106"/>
            <a:ext cx="3348418" cy="4114800"/>
          </a:xfrm>
          <a:prstGeom prst="rect">
            <a:avLst/>
          </a:prstGeom>
        </p:spPr>
      </p:pic>
      <p:sp>
        <p:nvSpPr>
          <p:cNvPr id="11" name="TextBox 10">
            <a:extLst>
              <a:ext uri="{FF2B5EF4-FFF2-40B4-BE49-F238E27FC236}">
                <a16:creationId xmlns:a16="http://schemas.microsoft.com/office/drawing/2014/main" id="{44FDD0CA-FE13-2856-0EB5-7C41E0B03CB6}"/>
              </a:ext>
            </a:extLst>
          </p:cNvPr>
          <p:cNvSpPr txBox="1"/>
          <p:nvPr/>
        </p:nvSpPr>
        <p:spPr>
          <a:xfrm>
            <a:off x="8305800" y="823819"/>
            <a:ext cx="8610600" cy="8639353"/>
          </a:xfrm>
          <a:prstGeom prst="rect">
            <a:avLst/>
          </a:prstGeom>
          <a:noFill/>
        </p:spPr>
        <p:txBody>
          <a:bodyPr wrap="square">
            <a:spAutoFit/>
          </a:bodyPr>
          <a:lstStyle/>
          <a:p>
            <a:pPr algn="just">
              <a:lnSpc>
                <a:spcPct val="150000"/>
              </a:lnSpc>
              <a:spcAft>
                <a:spcPts val="800"/>
              </a:spcAft>
            </a:pPr>
            <a:r>
              <a:rPr lang="vi-VN" sz="3200">
                <a:ea typeface="Calibri" panose="020F0502020204030204" pitchFamily="34" charset="0"/>
                <a:cs typeface="Arial" panose="020B0604020202020204" pitchFamily="34" charset="0"/>
              </a:rPr>
              <a:t>Chức năng của mạng xã hội:</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Tạo trang thông tin cá nhân, chia sẻ những ý tưởng của mình, bài viết, hình ảnh, video.</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Thông báo về một số hoạt động, sự kiện trên mạng hay ngoài đời.</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Bình luận, bày tỏ ý kiến đối với nội dung ở các trang của bạn bè.</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Qua Messenger, em còn có thể gửi tin nhắn cho bạn.</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Thực hiện cuộc gọi trực tiếp như gọi điện thoại hay cuộc gọi video.</a:t>
            </a:r>
          </a:p>
        </p:txBody>
      </p:sp>
      <p:pic>
        <p:nvPicPr>
          <p:cNvPr id="8" name="Picture 45">
            <a:extLst>
              <a:ext uri="{FF2B5EF4-FFF2-40B4-BE49-F238E27FC236}">
                <a16:creationId xmlns:a16="http://schemas.microsoft.com/office/drawing/2014/main" id="{78FCB709-D9BD-C9BE-0741-E3811EE150FB}"/>
              </a:ext>
            </a:extLst>
          </p:cNvPr>
          <p:cNvPicPr>
            <a:picLocks noChangeAspect="1"/>
          </p:cNvPicPr>
          <p:nvPr/>
        </p:nvPicPr>
        <p:blipFill>
          <a:blip r:embed="rId6"/>
          <a:srcRect/>
          <a:stretch>
            <a:fillRect/>
          </a:stretch>
        </p:blipFill>
        <p:spPr>
          <a:xfrm>
            <a:off x="838200" y="1298054"/>
            <a:ext cx="6825659" cy="7690885"/>
          </a:xfrm>
          <a:prstGeom prst="rect">
            <a:avLst/>
          </a:prstGeom>
        </p:spPr>
      </p:pic>
    </p:spTree>
    <p:extLst>
      <p:ext uri="{BB962C8B-B14F-4D97-AF65-F5344CB8AC3E}">
        <p14:creationId xmlns:p14="http://schemas.microsoft.com/office/powerpoint/2010/main" val="2815746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617B6B2D-B6E3-B429-B7E5-FA9DA63B945F}"/>
              </a:ext>
            </a:extLst>
          </p:cNvPr>
          <p:cNvPicPr>
            <a:picLocks noChangeAspect="1"/>
          </p:cNvPicPr>
          <p:nvPr/>
        </p:nvPicPr>
        <p:blipFill rotWithShape="1">
          <a:blip r:embed="rId2"/>
          <a:srcRect b="32721"/>
          <a:stretch/>
        </p:blipFill>
        <p:spPr>
          <a:xfrm>
            <a:off x="0" y="5437166"/>
            <a:ext cx="18288000" cy="4849834"/>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80114" y="-636234"/>
            <a:ext cx="3944120" cy="3944120"/>
          </a:xfrm>
          <a:prstGeom prst="rect">
            <a:avLst/>
          </a:prstGeom>
        </p:spPr>
      </p:pic>
      <p:sp>
        <p:nvSpPr>
          <p:cNvPr id="21" name="TextBox 4">
            <a:extLst>
              <a:ext uri="{FF2B5EF4-FFF2-40B4-BE49-F238E27FC236}">
                <a16:creationId xmlns:a16="http://schemas.microsoft.com/office/drawing/2014/main" id="{8735DBDA-BE45-7E12-C710-53E85A58F73E}"/>
              </a:ext>
            </a:extLst>
          </p:cNvPr>
          <p:cNvSpPr txBox="1"/>
          <p:nvPr/>
        </p:nvSpPr>
        <p:spPr>
          <a:xfrm>
            <a:off x="2129843" y="1090827"/>
            <a:ext cx="14028314" cy="4112793"/>
          </a:xfrm>
          <a:prstGeom prst="rect">
            <a:avLst/>
          </a:prstGeom>
        </p:spPr>
        <p:txBody>
          <a:bodyPr wrap="square" lIns="0" tIns="0" rIns="0" bIns="0" rtlCol="0" anchor="t">
            <a:spAutoFit/>
          </a:bodyPr>
          <a:lstStyle/>
          <a:p>
            <a:pPr marL="0" marR="0" lvl="0" indent="0" algn="ctr" defTabSz="914400" rtl="0" eaLnBrk="1" fontAlgn="auto" latinLnBrk="0" hangingPunct="1">
              <a:lnSpc>
                <a:spcPts val="11000"/>
              </a:lnSpc>
              <a:spcBef>
                <a:spcPts val="0"/>
              </a:spcBef>
              <a:spcAft>
                <a:spcPts val="0"/>
              </a:spcAft>
              <a:buClrTx/>
              <a:buSzTx/>
              <a:buFontTx/>
              <a:buNone/>
              <a:tabLst/>
              <a:defRPr/>
            </a:pPr>
            <a:r>
              <a:rPr kumimoji="0" lang="vi-VN"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BÀI </a:t>
            </a:r>
            <a:r>
              <a:rPr kumimoji="0" lang="en-US"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2</a:t>
            </a:r>
            <a:r>
              <a:rPr kumimoji="0" lang="vi-VN"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 </a:t>
            </a:r>
            <a:endParaRPr kumimoji="0" lang="en-US"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ts val="11000"/>
              </a:lnSpc>
              <a:spcBef>
                <a:spcPts val="0"/>
              </a:spcBef>
              <a:spcAft>
                <a:spcPts val="0"/>
              </a:spcAft>
              <a:buClrTx/>
              <a:buSzTx/>
              <a:buFontTx/>
              <a:buNone/>
              <a:tabLst/>
              <a:defRPr/>
            </a:pPr>
            <a:r>
              <a:rPr kumimoji="0" lang="en-US"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THỰC</a:t>
            </a:r>
            <a:r>
              <a:rPr kumimoji="0" lang="en-US" sz="8000" b="1" i="0" u="none" strike="noStrike" kern="1200" cap="none" normalizeH="0" noProof="0">
                <a:ln>
                  <a:noFill/>
                </a:ln>
                <a:solidFill>
                  <a:srgbClr val="FF8444"/>
                </a:solidFill>
                <a:effectLst/>
                <a:uLnTx/>
                <a:uFillTx/>
                <a:latin typeface="Arial" panose="020B0604020202020204" pitchFamily="34" charset="0"/>
                <a:cs typeface="Arial" panose="020B0604020202020204" pitchFamily="34" charset="0"/>
              </a:rPr>
              <a:t> HÀNH SỬ DỤNG MẠNG XÃ HỘI</a:t>
            </a:r>
            <a:endParaRPr kumimoji="0" lang="en-US" sz="8000" b="1" i="0" u="none" strike="noStrike" kern="1200" cap="none" normalizeH="0" baseline="0" noProof="0" dirty="0">
              <a:ln>
                <a:noFill/>
              </a:ln>
              <a:solidFill>
                <a:srgbClr val="FF8444"/>
              </a:solidFill>
              <a:effectLst/>
              <a:uLnTx/>
              <a:uFillTx/>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380B589F-AD9A-CFB7-B21A-2F34CC9A1C01}"/>
              </a:ext>
            </a:extLst>
          </p:cNvPr>
          <p:cNvPicPr>
            <a:picLocks noChangeAspect="1"/>
          </p:cNvPicPr>
          <p:nvPr/>
        </p:nvPicPr>
        <p:blipFill>
          <a:blip r:embed="rId2" cstate="print"/>
          <a:srcRect/>
          <a:stretch>
            <a:fillRect/>
          </a:stretch>
        </p:blipFill>
        <p:spPr>
          <a:xfrm>
            <a:off x="-914400" y="-34471"/>
            <a:ext cx="2215674" cy="1379257"/>
          </a:xfrm>
          <a:prstGeom prst="rect">
            <a:avLst/>
          </a:prstGeom>
        </p:spPr>
      </p:pic>
      <p:pic>
        <p:nvPicPr>
          <p:cNvPr id="11" name="Picture 6">
            <a:extLst>
              <a:ext uri="{FF2B5EF4-FFF2-40B4-BE49-F238E27FC236}">
                <a16:creationId xmlns:a16="http://schemas.microsoft.com/office/drawing/2014/main" id="{241765C9-A12C-FB85-AAA8-5884ADBA629B}"/>
              </a:ext>
            </a:extLst>
          </p:cNvPr>
          <p:cNvPicPr>
            <a:picLocks noChangeAspect="1"/>
          </p:cNvPicPr>
          <p:nvPr/>
        </p:nvPicPr>
        <p:blipFill>
          <a:blip r:embed="rId3"/>
          <a:srcRect/>
          <a:stretch>
            <a:fillRect/>
          </a:stretch>
        </p:blipFill>
        <p:spPr>
          <a:xfrm>
            <a:off x="16764000" y="1790700"/>
            <a:ext cx="2761544" cy="1563724"/>
          </a:xfrm>
          <a:prstGeom prst="rect">
            <a:avLst/>
          </a:prstGeom>
        </p:spPr>
      </p:pic>
      <p:sp>
        <p:nvSpPr>
          <p:cNvPr id="12" name="TextBox 2">
            <a:extLst>
              <a:ext uri="{FF2B5EF4-FFF2-40B4-BE49-F238E27FC236}">
                <a16:creationId xmlns:a16="http://schemas.microsoft.com/office/drawing/2014/main" id="{E3D23C36-2FBC-79FC-2B3A-1CD032236A0E}"/>
              </a:ext>
            </a:extLst>
          </p:cNvPr>
          <p:cNvSpPr txBox="1"/>
          <p:nvPr/>
        </p:nvSpPr>
        <p:spPr>
          <a:xfrm>
            <a:off x="2590559" y="790788"/>
            <a:ext cx="13106882" cy="1107996"/>
          </a:xfrm>
          <a:prstGeom prst="rect">
            <a:avLst/>
          </a:prstGeom>
        </p:spPr>
        <p:txBody>
          <a:bodyPr lIns="0" tIns="0" rIns="0" bIns="0" rtlCol="0" anchor="t">
            <a:spAutoFit/>
          </a:bodyPr>
          <a:lstStyle/>
          <a:p>
            <a:pPr algn="ctr"/>
            <a:r>
              <a:rPr lang="en-US" sz="7200" b="1">
                <a:latin typeface="Arial" panose="020B0604020202020204" pitchFamily="34" charset="0"/>
                <a:cs typeface="Arial" panose="020B0604020202020204" pitchFamily="34" charset="0"/>
              </a:rPr>
              <a:t>NỘI DUNG BÀI HỌC</a:t>
            </a:r>
          </a:p>
        </p:txBody>
      </p:sp>
      <p:grpSp>
        <p:nvGrpSpPr>
          <p:cNvPr id="20" name="Group 19">
            <a:extLst>
              <a:ext uri="{FF2B5EF4-FFF2-40B4-BE49-F238E27FC236}">
                <a16:creationId xmlns:a16="http://schemas.microsoft.com/office/drawing/2014/main" id="{44C1AA65-460F-7012-D7C7-BA05060E415B}"/>
              </a:ext>
            </a:extLst>
          </p:cNvPr>
          <p:cNvGrpSpPr/>
          <p:nvPr/>
        </p:nvGrpSpPr>
        <p:grpSpPr>
          <a:xfrm>
            <a:off x="457200" y="3354424"/>
            <a:ext cx="4769233" cy="4174573"/>
            <a:chOff x="1066800" y="3367603"/>
            <a:chExt cx="4769233" cy="4174573"/>
          </a:xfrm>
        </p:grpSpPr>
        <p:sp>
          <p:nvSpPr>
            <p:cNvPr id="13" name="Rectangle 12">
              <a:extLst>
                <a:ext uri="{FF2B5EF4-FFF2-40B4-BE49-F238E27FC236}">
                  <a16:creationId xmlns:a16="http://schemas.microsoft.com/office/drawing/2014/main" id="{B8A74F0E-0DEE-D54E-FB30-E41F2EBA4DCE}"/>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1. Giới thiệu </a:t>
              </a:r>
            </a:p>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mạng xã hội Facebook</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6">
              <a:extLst>
                <a:ext uri="{FF2B5EF4-FFF2-40B4-BE49-F238E27FC236}">
                  <a16:creationId xmlns:a16="http://schemas.microsoft.com/office/drawing/2014/main" id="{BE1333BC-4D23-C9E4-F857-7C2628E82F01}"/>
                </a:ext>
              </a:extLst>
            </p:cNvPr>
            <p:cNvPicPr>
              <a:picLocks noChangeAspect="1"/>
            </p:cNvPicPr>
            <p:nvPr/>
          </p:nvPicPr>
          <p:blipFill>
            <a:blip r:embed="rId4">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78037">
              <a:off x="3349745" y="3367603"/>
              <a:ext cx="2486288" cy="818215"/>
            </a:xfrm>
            <a:prstGeom prst="rect">
              <a:avLst/>
            </a:prstGeom>
          </p:spPr>
        </p:pic>
      </p:grpSp>
      <p:grpSp>
        <p:nvGrpSpPr>
          <p:cNvPr id="21" name="Group 20">
            <a:extLst>
              <a:ext uri="{FF2B5EF4-FFF2-40B4-BE49-F238E27FC236}">
                <a16:creationId xmlns:a16="http://schemas.microsoft.com/office/drawing/2014/main" id="{E63C583C-2C13-0137-D158-B7B9758772CC}"/>
              </a:ext>
            </a:extLst>
          </p:cNvPr>
          <p:cNvGrpSpPr/>
          <p:nvPr/>
        </p:nvGrpSpPr>
        <p:grpSpPr>
          <a:xfrm>
            <a:off x="4679567" y="5143500"/>
            <a:ext cx="4769233" cy="4174573"/>
            <a:chOff x="1066800" y="3367603"/>
            <a:chExt cx="4769233" cy="4174573"/>
          </a:xfrm>
        </p:grpSpPr>
        <p:sp>
          <p:nvSpPr>
            <p:cNvPr id="22" name="Rectangle 21">
              <a:extLst>
                <a:ext uri="{FF2B5EF4-FFF2-40B4-BE49-F238E27FC236}">
                  <a16:creationId xmlns:a16="http://schemas.microsoft.com/office/drawing/2014/main" id="{1B29E5D8-8DD1-C02E-6B26-3145002BEB74}"/>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3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Tạo tài khoản trên mạng xã hội Facebook</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6">
              <a:extLst>
                <a:ext uri="{FF2B5EF4-FFF2-40B4-BE49-F238E27FC236}">
                  <a16:creationId xmlns:a16="http://schemas.microsoft.com/office/drawing/2014/main" id="{83BB8FBA-DF54-DE86-FE32-2BEFE2AFD680}"/>
                </a:ext>
              </a:extLst>
            </p:cNvPr>
            <p:cNvPicPr>
              <a:picLocks noChangeAspect="1"/>
            </p:cNvPicPr>
            <p:nvPr/>
          </p:nvPicPr>
          <p:blipFill>
            <a:blip r:embed="rId4">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78037">
              <a:off x="3349745" y="3367603"/>
              <a:ext cx="2486288" cy="818215"/>
            </a:xfrm>
            <a:prstGeom prst="rect">
              <a:avLst/>
            </a:prstGeom>
          </p:spPr>
        </p:pic>
      </p:grpSp>
      <p:grpSp>
        <p:nvGrpSpPr>
          <p:cNvPr id="24" name="Group 23">
            <a:extLst>
              <a:ext uri="{FF2B5EF4-FFF2-40B4-BE49-F238E27FC236}">
                <a16:creationId xmlns:a16="http://schemas.microsoft.com/office/drawing/2014/main" id="{26411866-F991-3BA3-A801-D60E8C3785D8}"/>
              </a:ext>
            </a:extLst>
          </p:cNvPr>
          <p:cNvGrpSpPr/>
          <p:nvPr/>
        </p:nvGrpSpPr>
        <p:grpSpPr>
          <a:xfrm>
            <a:off x="9296400" y="3354424"/>
            <a:ext cx="4769233" cy="4174573"/>
            <a:chOff x="1066800" y="3367603"/>
            <a:chExt cx="4769233" cy="4174573"/>
          </a:xfrm>
        </p:grpSpPr>
        <p:sp>
          <p:nvSpPr>
            <p:cNvPr id="25" name="Rectangle 24">
              <a:extLst>
                <a:ext uri="{FF2B5EF4-FFF2-40B4-BE49-F238E27FC236}">
                  <a16:creationId xmlns:a16="http://schemas.microsoft.com/office/drawing/2014/main" id="{D6EF2A05-030F-C447-FD29-443AA14A5699}"/>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3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Tạo hồ sơ trên mạng xã hội Facebook</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6">
              <a:extLst>
                <a:ext uri="{FF2B5EF4-FFF2-40B4-BE49-F238E27FC236}">
                  <a16:creationId xmlns:a16="http://schemas.microsoft.com/office/drawing/2014/main" id="{939E2A85-0D6A-EC94-15C7-F670349E828C}"/>
                </a:ext>
              </a:extLst>
            </p:cNvPr>
            <p:cNvPicPr>
              <a:picLocks noChangeAspect="1"/>
            </p:cNvPicPr>
            <p:nvPr/>
          </p:nvPicPr>
          <p:blipFill>
            <a:blip r:embed="rId4">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78037">
              <a:off x="3349745" y="3367603"/>
              <a:ext cx="2486288" cy="818215"/>
            </a:xfrm>
            <a:prstGeom prst="rect">
              <a:avLst/>
            </a:prstGeom>
          </p:spPr>
        </p:pic>
      </p:grpSp>
      <p:grpSp>
        <p:nvGrpSpPr>
          <p:cNvPr id="27" name="Group 26">
            <a:extLst>
              <a:ext uri="{FF2B5EF4-FFF2-40B4-BE49-F238E27FC236}">
                <a16:creationId xmlns:a16="http://schemas.microsoft.com/office/drawing/2014/main" id="{88EC5C71-F7CE-0E4F-510A-1718665742ED}"/>
              </a:ext>
            </a:extLst>
          </p:cNvPr>
          <p:cNvGrpSpPr/>
          <p:nvPr/>
        </p:nvGrpSpPr>
        <p:grpSpPr>
          <a:xfrm>
            <a:off x="13487400" y="5143500"/>
            <a:ext cx="4769233" cy="4174573"/>
            <a:chOff x="1066800" y="3367603"/>
            <a:chExt cx="4769233" cy="4174573"/>
          </a:xfrm>
        </p:grpSpPr>
        <p:sp>
          <p:nvSpPr>
            <p:cNvPr id="28" name="Rectangle 27">
              <a:extLst>
                <a:ext uri="{FF2B5EF4-FFF2-40B4-BE49-F238E27FC236}">
                  <a16:creationId xmlns:a16="http://schemas.microsoft.com/office/drawing/2014/main" id="{CF8BB10C-4F56-A183-1195-1AE7DB08F5E1}"/>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Chia sẻ thông tin lên trang cá nhân</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9" name="Picture 6">
              <a:extLst>
                <a:ext uri="{FF2B5EF4-FFF2-40B4-BE49-F238E27FC236}">
                  <a16:creationId xmlns:a16="http://schemas.microsoft.com/office/drawing/2014/main" id="{FE5760A5-99D9-47B4-4ACA-169C189D6D88}"/>
                </a:ext>
              </a:extLst>
            </p:cNvPr>
            <p:cNvPicPr>
              <a:picLocks noChangeAspect="1"/>
            </p:cNvPicPr>
            <p:nvPr/>
          </p:nvPicPr>
          <p:blipFill>
            <a:blip r:embed="rId4">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78037">
              <a:off x="3349745" y="3367603"/>
              <a:ext cx="2486288" cy="818215"/>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961B544-FC3D-A447-B3B4-49A67548F4D3}"/>
              </a:ext>
            </a:extLst>
          </p:cNvPr>
          <p:cNvSpPr txBox="1"/>
          <p:nvPr/>
        </p:nvSpPr>
        <p:spPr>
          <a:xfrm>
            <a:off x="2819400" y="266700"/>
            <a:ext cx="12649200" cy="1184876"/>
          </a:xfrm>
          <a:prstGeom prst="rect">
            <a:avLst/>
          </a:prstGeom>
          <a:noFill/>
        </p:spPr>
        <p:txBody>
          <a:bodyPr wrap="square">
            <a:spAutoFit/>
          </a:bodyPr>
          <a:lstStyle/>
          <a:p>
            <a:pPr algn="ctr">
              <a:lnSpc>
                <a:spcPct val="150000"/>
              </a:lnSpc>
            </a:pP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1. Giới thiệu mạng xã hội Facebook</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9">
            <a:extLst>
              <a:ext uri="{FF2B5EF4-FFF2-40B4-BE49-F238E27FC236}">
                <a16:creationId xmlns:a16="http://schemas.microsoft.com/office/drawing/2014/main" id="{AB63C7C5-7EBB-A1DA-8903-337FA725CBAE}"/>
              </a:ext>
            </a:extLst>
          </p:cNvPr>
          <p:cNvSpPr txBox="1"/>
          <p:nvPr/>
        </p:nvSpPr>
        <p:spPr>
          <a:xfrm>
            <a:off x="5764407" y="712912"/>
            <a:ext cx="6759185" cy="738664"/>
          </a:xfrm>
          <a:prstGeom prst="rect">
            <a:avLst/>
          </a:prstGeom>
        </p:spPr>
        <p:txBody>
          <a:bodyPr wrap="square" lIns="0" tIns="0" rIns="0" bIns="0" rtlCol="0" anchor="t">
            <a:spAutoFit/>
          </a:bodyPr>
          <a:lstStyle/>
          <a:p>
            <a:pPr algn="ctr"/>
            <a:r>
              <a:rPr lang="en-US" sz="4800" b="1">
                <a:solidFill>
                  <a:srgbClr val="FF8444"/>
                </a:solidFill>
                <a:latin typeface="Arial" panose="020B0604020202020204" pitchFamily="34" charset="0"/>
                <a:cs typeface="Arial" panose="020B0604020202020204" pitchFamily="34" charset="0"/>
              </a:rPr>
              <a:t>THẢO LUẬN NHÓM</a:t>
            </a:r>
          </a:p>
        </p:txBody>
      </p:sp>
      <p:sp>
        <p:nvSpPr>
          <p:cNvPr id="20" name="TextBox 19">
            <a:extLst>
              <a:ext uri="{FF2B5EF4-FFF2-40B4-BE49-F238E27FC236}">
                <a16:creationId xmlns:a16="http://schemas.microsoft.com/office/drawing/2014/main" id="{E9DCD7EC-68E3-C34B-B080-97E2BC37FF62}"/>
              </a:ext>
            </a:extLst>
          </p:cNvPr>
          <p:cNvSpPr txBox="1"/>
          <p:nvPr/>
        </p:nvSpPr>
        <p:spPr>
          <a:xfrm>
            <a:off x="1447800" y="3467100"/>
            <a:ext cx="8300868" cy="5806654"/>
          </a:xfrm>
          <a:prstGeom prst="rect">
            <a:avLst/>
          </a:prstGeom>
          <a:noFill/>
        </p:spPr>
        <p:txBody>
          <a:bodyPr wrap="square">
            <a:spAutoFit/>
          </a:bodyPr>
          <a:lstStyle/>
          <a:p>
            <a:pPr algn="just">
              <a:lnSpc>
                <a:spcPct val="150000"/>
              </a:lnSpc>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N</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êu nhưng thông tin về mạng xã hội Facebook theo các ý sau:</a:t>
            </a: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Năm ra đời.</a:t>
            </a: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Người sáng lập</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Đặc điểm chính</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Người ta dùng sử dụng mạng xã hội Facebook như thế nào?</a:t>
            </a:r>
          </a:p>
        </p:txBody>
      </p:sp>
      <p:sp>
        <p:nvSpPr>
          <p:cNvPr id="21" name="TextBox 20">
            <a:extLst>
              <a:ext uri="{FF2B5EF4-FFF2-40B4-BE49-F238E27FC236}">
                <a16:creationId xmlns:a16="http://schemas.microsoft.com/office/drawing/2014/main" id="{FE364CB3-CED0-2FFB-622E-AD4D5778FCC7}"/>
              </a:ext>
            </a:extLst>
          </p:cNvPr>
          <p:cNvSpPr txBox="1"/>
          <p:nvPr/>
        </p:nvSpPr>
        <p:spPr>
          <a:xfrm>
            <a:off x="3557586" y="1451576"/>
            <a:ext cx="11172825"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hãy đọc thông tin mục 1 – SGK tr.24, thảo luận nhóm và trả lời câu hỏi: </a:t>
            </a:r>
          </a:p>
        </p:txBody>
      </p:sp>
      <p:pic>
        <p:nvPicPr>
          <p:cNvPr id="22" name="Picture 19">
            <a:extLst>
              <a:ext uri="{FF2B5EF4-FFF2-40B4-BE49-F238E27FC236}">
                <a16:creationId xmlns:a16="http://schemas.microsoft.com/office/drawing/2014/main" id="{95FABD83-8679-CCB4-9561-A8ECD50247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20400" y="3490212"/>
            <a:ext cx="6114719" cy="611471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7558">
            <a:off x="3425663" y="2970151"/>
            <a:ext cx="3574733" cy="41148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25747">
            <a:off x="14702257" y="7129153"/>
            <a:ext cx="4109260" cy="3801065"/>
          </a:xfrm>
          <a:prstGeom prst="rect">
            <a:avLst/>
          </a:prstGeom>
        </p:spPr>
      </p:pic>
      <p:sp>
        <p:nvSpPr>
          <p:cNvPr id="5" name="TextBox 4">
            <a:extLst>
              <a:ext uri="{FF2B5EF4-FFF2-40B4-BE49-F238E27FC236}">
                <a16:creationId xmlns:a16="http://schemas.microsoft.com/office/drawing/2014/main" id="{1E9B9855-7BE4-6574-7917-FB562D17567C}"/>
              </a:ext>
            </a:extLst>
          </p:cNvPr>
          <p:cNvSpPr txBox="1"/>
          <p:nvPr/>
        </p:nvSpPr>
        <p:spPr>
          <a:xfrm>
            <a:off x="838200" y="2034988"/>
            <a:ext cx="8534400" cy="6217023"/>
          </a:xfrm>
          <a:prstGeom prst="rect">
            <a:avLst/>
          </a:prstGeom>
          <a:noFill/>
        </p:spPr>
        <p:txBody>
          <a:bodyPr wrap="square">
            <a:spAutoFit/>
          </a:bodyPr>
          <a:lstStyle/>
          <a:p>
            <a:pPr marL="457200" indent="-4572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Năm ra đời: 2004.</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Người sáng lập: Mark Zuckerberg.</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Đặc điểm:</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Facebook là một trong những mạng xã hội phát triển nhanh nhất trên thế giới.</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Là một website mà mọi người có thể đăng kí và tạo tài khoản miễn phí.</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erson standing on a stage&#10;&#10;Description automatically generated with medium confidence">
            <a:extLst>
              <a:ext uri="{FF2B5EF4-FFF2-40B4-BE49-F238E27FC236}">
                <a16:creationId xmlns:a16="http://schemas.microsoft.com/office/drawing/2014/main" id="{3B83A79A-3B1D-AC32-A225-7EAF986341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2476500"/>
            <a:ext cx="8007159" cy="5334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00" y="-876300"/>
            <a:ext cx="4382777" cy="248722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56465">
            <a:off x="-808474" y="7243813"/>
            <a:ext cx="2947226" cy="4114800"/>
          </a:xfrm>
          <a:prstGeom prst="rect">
            <a:avLst/>
          </a:prstGeom>
        </p:spPr>
      </p:pic>
      <p:sp>
        <p:nvSpPr>
          <p:cNvPr id="13" name="TextBox 12">
            <a:extLst>
              <a:ext uri="{FF2B5EF4-FFF2-40B4-BE49-F238E27FC236}">
                <a16:creationId xmlns:a16="http://schemas.microsoft.com/office/drawing/2014/main" id="{D26D441C-2076-52A5-6A76-0EA0A9C4B838}"/>
              </a:ext>
            </a:extLst>
          </p:cNvPr>
          <p:cNvSpPr txBox="1"/>
          <p:nvPr/>
        </p:nvSpPr>
        <p:spPr>
          <a:xfrm>
            <a:off x="665139" y="1255288"/>
            <a:ext cx="8915400" cy="7776424"/>
          </a:xfrm>
          <a:prstGeom prst="rect">
            <a:avLst/>
          </a:prstGeom>
          <a:noFill/>
        </p:spPr>
        <p:txBody>
          <a:bodyPr wrap="square">
            <a:spAutoFit/>
          </a:bodyPr>
          <a:lstStyle/>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Cách sử dụng:</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Người dùng tạo hồ sơ, điền các thông tin về bản thân và chia sẻ nội dung với người khác.</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Khi muốn kết nối với người khác, người dùng có thể gửi yêu cầu kết bạn và chấp nhận lời mời.</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Người dùng tự quyền quyết định kết nối hoặc không kết nối với người khác.</a:t>
            </a:r>
            <a:endParaRPr lang="en-US" sz="3600">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13145B27-819E-D1A9-8507-A85945A584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9800" y="1009134"/>
            <a:ext cx="7183461" cy="82687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26802" y="6832405"/>
            <a:ext cx="3348418" cy="4114800"/>
          </a:xfrm>
          <a:prstGeom prst="rect">
            <a:avLst/>
          </a:prstGeom>
        </p:spPr>
      </p:pic>
      <p:sp>
        <p:nvSpPr>
          <p:cNvPr id="19" name="TextBox 18">
            <a:extLst>
              <a:ext uri="{FF2B5EF4-FFF2-40B4-BE49-F238E27FC236}">
                <a16:creationId xmlns:a16="http://schemas.microsoft.com/office/drawing/2014/main" id="{9F32FD62-627A-C004-811F-45DE86859396}"/>
              </a:ext>
            </a:extLst>
          </p:cNvPr>
          <p:cNvSpPr txBox="1"/>
          <p:nvPr/>
        </p:nvSpPr>
        <p:spPr>
          <a:xfrm>
            <a:off x="1752600" y="266700"/>
            <a:ext cx="14782800" cy="1184876"/>
          </a:xfrm>
          <a:prstGeom prst="rect">
            <a:avLst/>
          </a:prstGeom>
          <a:noFill/>
        </p:spPr>
        <p:txBody>
          <a:bodyPr wrap="square">
            <a:spAutoFit/>
          </a:bodyPr>
          <a:lstStyle/>
          <a:p>
            <a:pPr algn="ctr">
              <a:lnSpc>
                <a:spcPct val="150000"/>
              </a:lnSpc>
            </a:pP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Tạo tài khoản trên mạng xã hội Facebook</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
        <p:nvSpPr>
          <p:cNvPr id="22" name="Thought Bubble: Cloud 21">
            <a:extLst>
              <a:ext uri="{FF2B5EF4-FFF2-40B4-BE49-F238E27FC236}">
                <a16:creationId xmlns:a16="http://schemas.microsoft.com/office/drawing/2014/main" id="{482AA758-B675-6027-8FF3-15E5EE0008DA}"/>
              </a:ext>
            </a:extLst>
          </p:cNvPr>
          <p:cNvSpPr/>
          <p:nvPr/>
        </p:nvSpPr>
        <p:spPr>
          <a:xfrm>
            <a:off x="8545286" y="1943100"/>
            <a:ext cx="8305800" cy="6019800"/>
          </a:xfrm>
          <a:prstGeom prst="cloudCallout">
            <a:avLst>
              <a:gd name="adj1" fmla="val -76627"/>
              <a:gd name="adj2" fmla="val 18579"/>
            </a:avLst>
          </a:prstGeom>
          <a:solidFill>
            <a:srgbClr val="E2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Em hãy tạo một tài khoản cá nhân trên mạng xã hội Facebook để trao đổi thông tin với mọi người</a:t>
            </a:r>
          </a:p>
        </p:txBody>
      </p:sp>
      <p:grpSp>
        <p:nvGrpSpPr>
          <p:cNvPr id="25" name="Group 24">
            <a:extLst>
              <a:ext uri="{FF2B5EF4-FFF2-40B4-BE49-F238E27FC236}">
                <a16:creationId xmlns:a16="http://schemas.microsoft.com/office/drawing/2014/main" id="{0958BC2E-AA2A-134C-0865-9CF95744DB38}"/>
              </a:ext>
            </a:extLst>
          </p:cNvPr>
          <p:cNvGrpSpPr/>
          <p:nvPr/>
        </p:nvGrpSpPr>
        <p:grpSpPr>
          <a:xfrm>
            <a:off x="1447800" y="2171700"/>
            <a:ext cx="4876800" cy="7211537"/>
            <a:chOff x="1447800" y="2171700"/>
            <a:chExt cx="4876800" cy="7211537"/>
          </a:xfrm>
        </p:grpSpPr>
        <p:pic>
          <p:nvPicPr>
            <p:cNvPr id="20" name="Picture 49">
              <a:extLst>
                <a:ext uri="{FF2B5EF4-FFF2-40B4-BE49-F238E27FC236}">
                  <a16:creationId xmlns:a16="http://schemas.microsoft.com/office/drawing/2014/main" id="{5B6DD52D-4A0D-B5DE-0943-BC23FD0B6AE3}"/>
                </a:ext>
              </a:extLst>
            </p:cNvPr>
            <p:cNvPicPr>
              <a:picLocks noChangeAspect="1"/>
            </p:cNvPicPr>
            <p:nvPr/>
          </p:nvPicPr>
          <p:blipFill>
            <a:blip r:embed="rId4"/>
            <a:srcRect/>
            <a:stretch>
              <a:fillRect/>
            </a:stretch>
          </p:blipFill>
          <p:spPr>
            <a:xfrm>
              <a:off x="1447800" y="2171700"/>
              <a:ext cx="4876800" cy="7211537"/>
            </a:xfrm>
            <a:prstGeom prst="rect">
              <a:avLst/>
            </a:prstGeom>
          </p:spPr>
        </p:pic>
        <p:sp>
          <p:nvSpPr>
            <p:cNvPr id="24" name="TextBox 23">
              <a:extLst>
                <a:ext uri="{FF2B5EF4-FFF2-40B4-BE49-F238E27FC236}">
                  <a16:creationId xmlns:a16="http://schemas.microsoft.com/office/drawing/2014/main" id="{28763C0A-17E3-3A87-4016-DCD0C9BEE7C8}"/>
                </a:ext>
              </a:extLst>
            </p:cNvPr>
            <p:cNvSpPr txBox="1"/>
            <p:nvPr/>
          </p:nvSpPr>
          <p:spPr>
            <a:xfrm>
              <a:off x="1828800" y="3695700"/>
              <a:ext cx="3080657" cy="830997"/>
            </a:xfrm>
            <a:prstGeom prst="rect">
              <a:avLst/>
            </a:prstGeom>
            <a:noFill/>
          </p:spPr>
          <p:txBody>
            <a:bodyPr wrap="square">
              <a:spAutoFit/>
            </a:bodyPr>
            <a:lstStyle/>
            <a:p>
              <a:pPr algn="ctr"/>
              <a:r>
                <a:rPr lang="en-US" sz="4800" b="1">
                  <a:solidFill>
                    <a:schemeClr val="bg1"/>
                  </a:solidFill>
                  <a:latin typeface="Arial" panose="020B0604020202020204" pitchFamily="34" charset="0"/>
                  <a:cs typeface="Arial" panose="020B0604020202020204" pitchFamily="34" charset="0"/>
                </a:rPr>
                <a:t>Nhiệm vụ</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1363</Words>
  <Application>Microsoft Office PowerPoint</Application>
  <PresentationFormat>Custom</PresentationFormat>
  <Paragraphs>108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 INPIRON</cp:lastModifiedBy>
  <cp:revision>6</cp:revision>
  <dcterms:created xsi:type="dcterms:W3CDTF">2006-08-16T00:00:00Z</dcterms:created>
  <dcterms:modified xsi:type="dcterms:W3CDTF">2025-05-06T09:23:50Z</dcterms:modified>
  <dc:identifier>DAFIF1bPtBE</dc:identifier>
</cp:coreProperties>
</file>