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93" r:id="rId3"/>
    <p:sldId id="280" r:id="rId4"/>
    <p:sldId id="286" r:id="rId5"/>
    <p:sldId id="258" r:id="rId6"/>
    <p:sldId id="294" r:id="rId7"/>
    <p:sldId id="287" r:id="rId8"/>
    <p:sldId id="284" r:id="rId9"/>
    <p:sldId id="288" r:id="rId10"/>
    <p:sldId id="289" r:id="rId11"/>
    <p:sldId id="290" r:id="rId12"/>
    <p:sldId id="291" r:id="rId13"/>
    <p:sldId id="292" r:id="rId14"/>
    <p:sldId id="285" r:id="rId15"/>
    <p:sldId id="295" r:id="rId16"/>
    <p:sldId id="265"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595040" y="1391624"/>
            <a:ext cx="7422415" cy="3385542"/>
          </a:xfrm>
          <a:prstGeom prst="rect">
            <a:avLst/>
          </a:prstGeom>
        </p:spPr>
        <p:txBody>
          <a:bodyPr wrap="square">
            <a:spAutoFit/>
          </a:bodyPr>
          <a:lstStyle/>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ĐẠO ĐỨC, PHÁP LUẬT VÀ VĂN HÓA </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TRONG MÔI TRƯỜNG SỐ</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VĂN HÓA ỨNG XỬ</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QUA PHƯƠNG TIỆN TRUYỀN THÔNG SỐ</a:t>
            </a:r>
            <a:endParaRPr lang="en-US" sz="3200">
              <a:latin typeface="Times New Roman" panose="02020603050405020304" pitchFamily="18" charset="0"/>
              <a:ea typeface="Times New Roman" panose="02020603050405020304" pitchFamily="18" charset="0"/>
            </a:endParaRPr>
          </a:p>
        </p:txBody>
      </p:sp>
      <p:sp>
        <p:nvSpPr>
          <p:cNvPr id="3" name="Rectangle 2"/>
          <p:cNvSpPr/>
          <p:nvPr/>
        </p:nvSpPr>
        <p:spPr>
          <a:xfrm>
            <a:off x="1010300" y="313003"/>
            <a:ext cx="2169184" cy="584775"/>
          </a:xfrm>
          <a:prstGeom prst="rect">
            <a:avLst/>
          </a:prstGeom>
        </p:spPr>
        <p:txBody>
          <a:bodyPr wrap="none">
            <a:spAutoFit/>
          </a:bodyPr>
          <a:lstStyle/>
          <a:p>
            <a:r>
              <a:rPr lang="en-US" sz="3200" b="1">
                <a:solidFill>
                  <a:srgbClr val="C00000"/>
                </a:solidFill>
                <a:latin typeface="Times New Roman" panose="02020603050405020304" pitchFamily="18" charset="0"/>
                <a:ea typeface="Times New Roman" panose="02020603050405020304" pitchFamily="18" charset="0"/>
              </a:rPr>
              <a:t>CHỦ ĐỀ </a:t>
            </a:r>
            <a:r>
              <a:rPr lang="en-US" sz="3200" b="1">
                <a:solidFill>
                  <a:srgbClr val="0070C0"/>
                </a:solidFill>
                <a:latin typeface="Times New Roman" panose="02020603050405020304" pitchFamily="18" charset="0"/>
                <a:ea typeface="Times New Roman" panose="02020603050405020304" pitchFamily="18" charset="0"/>
              </a:rPr>
              <a:t>D</a:t>
            </a:r>
            <a:endParaRPr lang="en-US" sz="3200"/>
          </a:p>
        </p:txBody>
      </p:sp>
    </p:spTree>
    <p:extLst>
      <p:ext uri="{BB962C8B-B14F-4D97-AF65-F5344CB8AC3E}">
        <p14:creationId xmlns:p14="http://schemas.microsoft.com/office/powerpoint/2010/main" val="290943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14857" y="1106522"/>
            <a:ext cx="9949218" cy="5021322"/>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Trả lời các câu hỏi sau:</a:t>
            </a:r>
          </a:p>
          <a:p>
            <a:pPr algn="just">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1) Khi nào thì nên dùng email, tin nhắn mà không viết lên trang mạng?</a:t>
            </a:r>
          </a:p>
          <a:p>
            <a:pPr algn="just">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2) Thế nào là phép lịch sự khi trao đổi email, tin nhắn?</a:t>
            </a:r>
          </a:p>
          <a:p>
            <a:pPr algn="just">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3) Em đã từng có những trải nghiệm đáng nhớ khi dùng email, tin nhắn hay chưa?</a:t>
            </a:r>
          </a:p>
        </p:txBody>
      </p:sp>
      <p:sp>
        <p:nvSpPr>
          <p:cNvPr id="3" name="Rectangle 2"/>
          <p:cNvSpPr/>
          <p:nvPr/>
        </p:nvSpPr>
        <p:spPr>
          <a:xfrm>
            <a:off x="4098298" y="460191"/>
            <a:ext cx="3382336" cy="646331"/>
          </a:xfrm>
          <a:prstGeom prst="rect">
            <a:avLst/>
          </a:prstGeom>
        </p:spPr>
        <p:txBody>
          <a:bodyPr wrap="none">
            <a:spAutoFit/>
          </a:bodyPr>
          <a:lstStyle/>
          <a:p>
            <a:r>
              <a:rPr lang="en-US" sz="3600" b="1">
                <a:solidFill>
                  <a:srgbClr val="C00000"/>
                </a:solidFill>
                <a:latin typeface="Times New Roman" panose="02020603050405020304" pitchFamily="18" charset="0"/>
                <a:cs typeface="Times New Roman" panose="02020603050405020304" pitchFamily="18" charset="0"/>
              </a:rPr>
              <a:t>HOẠT ĐỘNG 2</a:t>
            </a:r>
          </a:p>
        </p:txBody>
      </p:sp>
    </p:spTree>
    <p:extLst>
      <p:ext uri="{BB962C8B-B14F-4D97-AF65-F5344CB8AC3E}">
        <p14:creationId xmlns:p14="http://schemas.microsoft.com/office/powerpoint/2010/main" val="232771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779" y="553681"/>
            <a:ext cx="9903725" cy="587853"/>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3. ỨNG XỬ CÓ VĂN HÓA KHI DÙNG EMAIL, TIN NHẮN</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1368" y="1407851"/>
            <a:ext cx="3694136" cy="2386228"/>
          </a:xfrm>
          <a:prstGeom prst="rect">
            <a:avLst/>
          </a:prstGeom>
        </p:spPr>
      </p:pic>
      <p:sp>
        <p:nvSpPr>
          <p:cNvPr id="4" name="Rectangle 3"/>
          <p:cNvSpPr/>
          <p:nvPr/>
        </p:nvSpPr>
        <p:spPr>
          <a:xfrm>
            <a:off x="1219199" y="1762635"/>
            <a:ext cx="4990532" cy="3714863"/>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4. Tôn trọng quyền riêng tư của người khác</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Bạn tin tưởng em nên chia sẻ nhiều chuyện riêng tư. Em không nên chuyển tiếp email, tin nhắn, cuộc trò chuyện,… khi chưa được sự đồng ý của bạn.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1368" y="4060396"/>
            <a:ext cx="3661776" cy="2137399"/>
          </a:xfrm>
          <a:prstGeom prst="rect">
            <a:avLst/>
          </a:prstGeom>
        </p:spPr>
      </p:pic>
    </p:spTree>
    <p:extLst>
      <p:ext uri="{BB962C8B-B14F-4D97-AF65-F5344CB8AC3E}">
        <p14:creationId xmlns:p14="http://schemas.microsoft.com/office/powerpoint/2010/main" val="74252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597" y="809102"/>
            <a:ext cx="6096000" cy="5019836"/>
          </a:xfrm>
          <a:prstGeom prst="rect">
            <a:avLst/>
          </a:prstGeom>
        </p:spPr>
        <p:txBody>
          <a:bodyPr>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5. Hãy lịch sự sớm trả lời email, tin nhắn</a:t>
            </a:r>
            <a:r>
              <a:rPr lang="en-US" sz="2800">
                <a:latin typeface="Times New Roman" panose="02020603050405020304" pitchFamily="18" charset="0"/>
                <a:ea typeface="Times New Roman" panose="02020603050405020304" pitchFamily="18" charset="0"/>
              </a:rPr>
              <a:t>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Nếu đã kết bạn qua mạng hay cho ai đó thông tin để liên lạc với mình, hãy lịch sự trả lời một cách nhanh chóng mỗi khi nhận tin nhắn gửi tới đích danh em.</a:t>
            </a:r>
          </a:p>
          <a:p>
            <a:r>
              <a:rPr lang="en-US" sz="2800">
                <a:latin typeface="Times New Roman" panose="02020603050405020304" pitchFamily="18" charset="0"/>
                <a:ea typeface="Times New Roman" panose="02020603050405020304" pitchFamily="18" charset="0"/>
              </a:rPr>
              <a:t>- Nếu không thể sớm trả lời, hãy báo đã nhận và hẹn trả lời sau, đừng bỏ đó qua lâu. Nếu không muốn trả lời, nên gửi email từ chối nhã nhặn.</a:t>
            </a:r>
            <a:endParaRPr lang="en-US" sz="280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6961" y="1760561"/>
            <a:ext cx="4012441" cy="3551830"/>
          </a:xfrm>
          <a:prstGeom prst="rect">
            <a:avLst/>
          </a:prstGeom>
        </p:spPr>
      </p:pic>
    </p:spTree>
    <p:extLst>
      <p:ext uri="{BB962C8B-B14F-4D97-AF65-F5344CB8AC3E}">
        <p14:creationId xmlns:p14="http://schemas.microsoft.com/office/powerpoint/2010/main" val="172782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037230" y="2242711"/>
            <a:ext cx="9556001" cy="2069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171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3" name="Rectangle 2"/>
          <p:cNvSpPr/>
          <p:nvPr/>
        </p:nvSpPr>
        <p:spPr>
          <a:xfrm>
            <a:off x="1037230" y="1804918"/>
            <a:ext cx="9949218" cy="2228302"/>
          </a:xfrm>
          <a:prstGeom prst="rect">
            <a:avLst/>
          </a:prstGeom>
        </p:spPr>
        <p:txBody>
          <a:bodyPr wrap="square">
            <a:spAutoFit/>
          </a:bodyPr>
          <a:lstStyle/>
          <a:p>
            <a:pPr>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Tại sao nói “Quy tắc ứng xử trên mạng cũng như quy tắc ứng xử nơi công cộng”?</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Câu nói “Đừng làm với người khác những gì mà chính mình không muốn phải nhận” nhắc nhở ta điều gì?</a:t>
            </a:r>
          </a:p>
        </p:txBody>
      </p:sp>
    </p:spTree>
    <p:extLst>
      <p:ext uri="{BB962C8B-B14F-4D97-AF65-F5344CB8AC3E}">
        <p14:creationId xmlns:p14="http://schemas.microsoft.com/office/powerpoint/2010/main" val="98561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3" name="Rectangle 2"/>
          <p:cNvSpPr/>
          <p:nvPr/>
        </p:nvSpPr>
        <p:spPr>
          <a:xfrm>
            <a:off x="996287" y="1900452"/>
            <a:ext cx="9949218" cy="2723823"/>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hãy hco biết những quy tắc của mỗi cá nhân được nêu trong Điều 4 của Bộ quy tắc ứng xử trên mạng xã hội mà Bộ Thông tin và Truyền thông ban hành ngày 17/6/2021</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Nếu bạn em đăng lên mạng một tấm ảnh có hình em mắt nhắm, biểu cảm khuôn mặt rất khó coi thì em nghĩ gì và sẽ làm gì?</a:t>
            </a:r>
          </a:p>
        </p:txBody>
      </p:sp>
    </p:spTree>
    <p:extLst>
      <p:ext uri="{BB962C8B-B14F-4D97-AF65-F5344CB8AC3E}">
        <p14:creationId xmlns:p14="http://schemas.microsoft.com/office/powerpoint/2010/main" val="365258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2" name="Rectangle 1"/>
          <p:cNvSpPr/>
          <p:nvPr/>
        </p:nvSpPr>
        <p:spPr>
          <a:xfrm>
            <a:off x="1355677" y="1700092"/>
            <a:ext cx="9303224" cy="337323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Em cần lưu ý điều gì khi sử dụng phương tiện truyền thông số nơi công cộng?</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Em cần lưu ý điều gì khi sử dụng mạng xã hội: đối với chính mình; đối với người khác?</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Khi sử dụng email, tin nhắn, em cần lưu ý gì về sự riêng tư, về phép lịch sự?</a:t>
            </a:r>
          </a:p>
        </p:txBody>
      </p:sp>
    </p:spTree>
    <p:extLst>
      <p:ext uri="{BB962C8B-B14F-4D97-AF65-F5344CB8AC3E}">
        <p14:creationId xmlns:p14="http://schemas.microsoft.com/office/powerpoint/2010/main" val="32314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3140953" y="1936604"/>
            <a:ext cx="6096000" cy="2157514"/>
          </a:xfrm>
          <a:prstGeom prst="rect">
            <a:avLst/>
          </a:prstGeom>
        </p:spPr>
        <p:txBody>
          <a:bodyPr>
            <a:spAutoFit/>
          </a:bodyPr>
          <a:lstStyle/>
          <a:p>
            <a:pPr algn="ctr">
              <a:lnSpc>
                <a:spcPct val="115000"/>
              </a:lnSpc>
              <a:spcBef>
                <a:spcPts val="600"/>
              </a:spcBef>
              <a:spcAft>
                <a:spcPts val="600"/>
              </a:spcAft>
            </a:pPr>
            <a:r>
              <a:rPr lang="en-US" sz="3600" b="1">
                <a:solidFill>
                  <a:srgbClr val="002060"/>
                </a:solidFill>
                <a:latin typeface="Times New Roman" panose="02020603050405020304" pitchFamily="18" charset="0"/>
                <a:ea typeface="Times New Roman" panose="02020603050405020304" pitchFamily="18" charset="0"/>
              </a:rPr>
              <a:t>BÀI 1 </a:t>
            </a:r>
            <a:endParaRPr lang="en-US" sz="36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600" b="1">
                <a:solidFill>
                  <a:srgbClr val="002060"/>
                </a:solidFill>
                <a:latin typeface="Times New Roman" panose="02020603050405020304" pitchFamily="18" charset="0"/>
                <a:ea typeface="Times New Roman" panose="02020603050405020304" pitchFamily="18" charset="0"/>
              </a:rPr>
              <a:t>ỨNG XỬ CÓ VĂN HÓA KHI GIAO TIẾP QUA MẠNG</a:t>
            </a:r>
            <a:endParaRPr lang="en-US" sz="36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059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758" y="382136"/>
            <a:ext cx="3915196" cy="794120"/>
          </a:xfrm>
          <a:prstGeom prst="rect">
            <a:avLst/>
          </a:prstGeom>
        </p:spPr>
      </p:pic>
      <p:sp>
        <p:nvSpPr>
          <p:cNvPr id="6" name="Cloud 5"/>
          <p:cNvSpPr/>
          <p:nvPr/>
        </p:nvSpPr>
        <p:spPr>
          <a:xfrm>
            <a:off x="1491220" y="1857986"/>
            <a:ext cx="8776272" cy="3060510"/>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Theo em, mỗi người khi giao tiếp qua mạng có thể hiện văn hóa ứng xử của mình hay không?</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460311" y="1719618"/>
            <a:ext cx="8256896" cy="423301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Hãy kể những gì em cho là thiếu văn hóa khi ở nơi công cộng:</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ngôn từ, nói và viết</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quần áo, vẻ ngoài</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thái độ, hành vi</a:t>
            </a:r>
          </a:p>
        </p:txBody>
      </p:sp>
      <p:sp>
        <p:nvSpPr>
          <p:cNvPr id="2" name="Rectangle 1"/>
          <p:cNvSpPr/>
          <p:nvPr/>
        </p:nvSpPr>
        <p:spPr>
          <a:xfrm>
            <a:off x="4071002" y="733146"/>
            <a:ext cx="3382336" cy="646331"/>
          </a:xfrm>
          <a:prstGeom prst="rect">
            <a:avLst/>
          </a:prstGeom>
        </p:spPr>
        <p:txBody>
          <a:bodyPr wrap="none">
            <a:spAutoFit/>
          </a:bodyPr>
          <a:lstStyle/>
          <a:p>
            <a:r>
              <a:rPr lang="en-US" sz="3600" b="1">
                <a:solidFill>
                  <a:srgbClr val="C00000"/>
                </a:solidFill>
                <a:latin typeface="Times New Roman" panose="02020603050405020304" pitchFamily="18" charset="0"/>
                <a:cs typeface="Times New Roman" panose="02020603050405020304" pitchFamily="18" charset="0"/>
              </a:rPr>
              <a:t>HOẠT ĐỘNG 1</a:t>
            </a:r>
          </a:p>
        </p:txBody>
      </p:sp>
    </p:spTree>
    <p:extLst>
      <p:ext uri="{BB962C8B-B14F-4D97-AF65-F5344CB8AC3E}">
        <p14:creationId xmlns:p14="http://schemas.microsoft.com/office/powerpoint/2010/main" val="279591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5"/>
            <a:ext cx="3582456" cy="691351"/>
          </a:xfrm>
          <a:prstGeom prst="rect">
            <a:avLst/>
          </a:prstGeom>
        </p:spPr>
      </p:pic>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ỨNG XỬ CÓ VĂN HÓA Ở NƠI CÔNG CỘNG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7653" y="1860052"/>
            <a:ext cx="4203226" cy="4056750"/>
          </a:xfrm>
          <a:prstGeom prst="rect">
            <a:avLst/>
          </a:prstGeom>
        </p:spPr>
      </p:pic>
      <p:sp>
        <p:nvSpPr>
          <p:cNvPr id="3" name="Rectangle 2"/>
          <p:cNvSpPr/>
          <p:nvPr/>
        </p:nvSpPr>
        <p:spPr>
          <a:xfrm>
            <a:off x="922288" y="2318070"/>
            <a:ext cx="5086067" cy="268406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Lời khuyên 1. Tôn trọng những người xung quanh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87338" indent="-287338"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Khi đang giao tiếp với ai đó thì phải nhìn vào mắt người nói chuyện thể hiện sự tôn trọng.</a:t>
            </a:r>
          </a:p>
        </p:txBody>
      </p:sp>
    </p:spTree>
    <p:extLst>
      <p:ext uri="{BB962C8B-B14F-4D97-AF65-F5344CB8AC3E}">
        <p14:creationId xmlns:p14="http://schemas.microsoft.com/office/powerpoint/2010/main" val="177205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187" y="896601"/>
            <a:ext cx="4280849" cy="4705904"/>
          </a:xfrm>
          <a:prstGeom prst="rect">
            <a:avLst/>
          </a:prstGeom>
        </p:spPr>
        <p:txBody>
          <a:bodyPr wrap="square">
            <a:spAutoFit/>
          </a:bodyPr>
          <a:lstStyle/>
          <a:p>
            <a:pPr marL="285750" indent="-285750"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Khi đang ở cùng người thân, thầy cô, bạn bè mà nhận cuộc gọi thoại, chat hay tin nhắn và muốn trả lời ngay, hãy nói lời xin lỗi</a:t>
            </a:r>
          </a:p>
          <a:p>
            <a:pPr marL="285750" indent="-285750" algn="just">
              <a:lnSpc>
                <a:spcPct val="115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Không làm phiền người xung quanh ở nơi công cộng.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587620" y="382137"/>
            <a:ext cx="5734832" cy="5734832"/>
          </a:xfrm>
          <a:prstGeom prst="rect">
            <a:avLst/>
          </a:prstGeom>
        </p:spPr>
      </p:pic>
    </p:spTree>
    <p:extLst>
      <p:ext uri="{BB962C8B-B14F-4D97-AF65-F5344CB8AC3E}">
        <p14:creationId xmlns:p14="http://schemas.microsoft.com/office/powerpoint/2010/main" val="201609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897874" y="1574029"/>
            <a:ext cx="6096000" cy="306963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Theo em, quy tắc ứng xử trên mạng có giống quy tắc ứng xử nơi công cộng không? Vì sao</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143" y="286603"/>
            <a:ext cx="1758946" cy="2574853"/>
          </a:xfrm>
          <a:prstGeom prst="rect">
            <a:avLst/>
          </a:prstGeom>
        </p:spPr>
      </p:pic>
    </p:spTree>
    <p:extLst>
      <p:ext uri="{BB962C8B-B14F-4D97-AF65-F5344CB8AC3E}">
        <p14:creationId xmlns:p14="http://schemas.microsoft.com/office/powerpoint/2010/main" val="165928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610" y="1408993"/>
            <a:ext cx="9426054" cy="2877711"/>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2. ỨNG XỬ CÓ VĂN HÓA TRÊN MẠNG XÃ HỘI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Lời khuyên 2. Giữ gìn hình ảnh bản thân trên không gian mạng</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Trên mạng không phải “lời nói gió bay”, những gì đưa lên mạng sẽ rất khó thu hồi được.</a:t>
            </a:r>
          </a:p>
        </p:txBody>
      </p:sp>
    </p:spTree>
    <p:extLst>
      <p:ext uri="{BB962C8B-B14F-4D97-AF65-F5344CB8AC3E}">
        <p14:creationId xmlns:p14="http://schemas.microsoft.com/office/powerpoint/2010/main" val="176675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0961" y="1286319"/>
            <a:ext cx="4876801" cy="415806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Lời khuyên 3. Hãy tử tế với người khác trên không gian mạng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Không nói những lời thô lỗ, thiếu văn hóa, không xúc phạm người khác</a:t>
            </a:r>
          </a:p>
          <a:p>
            <a:r>
              <a:rPr lang="en-US" sz="2800">
                <a:latin typeface="Times New Roman" panose="02020603050405020304" pitchFamily="18" charset="0"/>
                <a:ea typeface="Times New Roman" panose="02020603050405020304" pitchFamily="18" charset="0"/>
              </a:rPr>
              <a:t>- Không “bêu xấu” hình ảnh của người khác</a:t>
            </a:r>
            <a:endParaRPr lang="en-US" sz="280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8095" y="1504683"/>
            <a:ext cx="4676634" cy="3238500"/>
          </a:xfrm>
          <a:prstGeom prst="rect">
            <a:avLst/>
          </a:prstGeom>
        </p:spPr>
      </p:pic>
    </p:spTree>
    <p:extLst>
      <p:ext uri="{BB962C8B-B14F-4D97-AF65-F5344CB8AC3E}">
        <p14:creationId xmlns:p14="http://schemas.microsoft.com/office/powerpoint/2010/main" val="388582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2022-08-04T14:20:06Z</dcterms:created>
  <dcterms:modified xsi:type="dcterms:W3CDTF">2025-05-06T09:22:39Z</dcterms:modified>
</cp:coreProperties>
</file>