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80" r:id="rId3"/>
    <p:sldId id="283" r:id="rId4"/>
    <p:sldId id="258" r:id="rId5"/>
    <p:sldId id="286" r:id="rId6"/>
    <p:sldId id="298" r:id="rId7"/>
    <p:sldId id="287" r:id="rId8"/>
    <p:sldId id="291" r:id="rId9"/>
    <p:sldId id="288" r:id="rId10"/>
    <p:sldId id="292" r:id="rId11"/>
    <p:sldId id="297" r:id="rId12"/>
    <p:sldId id="293" r:id="rId13"/>
    <p:sldId id="294" r:id="rId14"/>
    <p:sldId id="295" r:id="rId15"/>
    <p:sldId id="300" r:id="rId16"/>
    <p:sldId id="299" r:id="rId17"/>
    <p:sldId id="296" r:id="rId18"/>
    <p:sldId id="285" r:id="rId19"/>
    <p:sldId id="265" r:id="rId20"/>
    <p:sldId id="2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797792" y="1527031"/>
            <a:ext cx="6619164" cy="2369880"/>
          </a:xfrm>
          <a:prstGeom prst="rect">
            <a:avLst/>
          </a:prstGeom>
        </p:spPr>
        <p:txBody>
          <a:bodyPr wrap="square">
            <a:spAutoFit/>
          </a:bodyPr>
          <a:lstStyle/>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BÀI 2 </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ỨNG XỬ TRÁNH RỦI RO TRÊN MẠNG</a:t>
            </a:r>
            <a:endParaRPr lang="en-US" sz="40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43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0018" y="903872"/>
            <a:ext cx="9316871" cy="2034660"/>
          </a:xfrm>
          <a:prstGeom prst="rect">
            <a:avLst/>
          </a:prstGeom>
        </p:spPr>
        <p:txBody>
          <a:bodyPr wrap="square">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Kẻ dụ dỗ bắt nạt thường nhắm đến lứa tuổi học sinh, chúng lôi kéo làm việc “thân mật” hơn qua webcam, hẹn gặp để tặng quà, tâm sự trực tiếp,… rồi chúng ghi hình lại để đe dọa, bắt nạt.</a:t>
            </a:r>
          </a:p>
        </p:txBody>
      </p:sp>
      <p:pic>
        <p:nvPicPr>
          <p:cNvPr id="3" name="Picture 2"/>
          <p:cNvPicPr>
            <a:picLocks noChangeAspect="1"/>
          </p:cNvPicPr>
          <p:nvPr/>
        </p:nvPicPr>
        <p:blipFill>
          <a:blip r:embed="rId2"/>
          <a:stretch>
            <a:fillRect/>
          </a:stretch>
        </p:blipFill>
        <p:spPr>
          <a:xfrm>
            <a:off x="1460310" y="3441839"/>
            <a:ext cx="4062912" cy="260684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4824" y="3444613"/>
            <a:ext cx="4144369" cy="2604067"/>
          </a:xfrm>
          <a:prstGeom prst="rect">
            <a:avLst/>
          </a:prstGeom>
        </p:spPr>
      </p:pic>
    </p:spTree>
    <p:extLst>
      <p:ext uri="{BB962C8B-B14F-4D97-AF65-F5344CB8AC3E}">
        <p14:creationId xmlns:p14="http://schemas.microsoft.com/office/powerpoint/2010/main" val="35359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0018" y="1668147"/>
            <a:ext cx="6014113" cy="2723823"/>
          </a:xfrm>
          <a:prstGeom prst="rect">
            <a:avLst/>
          </a:prstGeom>
        </p:spPr>
        <p:txBody>
          <a:bodyPr wrap="square">
            <a:spAutoFit/>
          </a:bodyPr>
          <a:lstStyle/>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Hãy đề phòng và phải nói với người thân mà em tin tưởng được biết.</a:t>
            </a: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Hãy dũng cảm nói ra và nhờ bố mẹ, thầy cô hoặc người thân trong gia đình giúp đỡ</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9098" y="1643780"/>
            <a:ext cx="3435539" cy="2772556"/>
          </a:xfrm>
          <a:prstGeom prst="rect">
            <a:avLst/>
          </a:prstGeom>
        </p:spPr>
      </p:pic>
    </p:spTree>
    <p:extLst>
      <p:ext uri="{BB962C8B-B14F-4D97-AF65-F5344CB8AC3E}">
        <p14:creationId xmlns:p14="http://schemas.microsoft.com/office/powerpoint/2010/main" val="38097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870506"/>
            <a:ext cx="9962866" cy="4807470"/>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3. Bắt nạt, tiếp tay cho kẻ bắt nạt là vi phạm pháp luật</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Kẻ xấu bắt nạt bằng cách đe dọa đăng hình ảnh, clip video, đoạn tin nhắn, email,.. có nội dung kín đáo riêng tư lên mạng.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Kẻ xấu tung tin đồn thất thiệt hay trực tiếp xúc phạm, làm nhục, đe dọa, quấy rối nạn nhân bằng cách gửi tin nhắn, email hay viết trên mạng xã hội.</a:t>
            </a:r>
          </a:p>
          <a:p>
            <a:r>
              <a:rPr lang="en-US" sz="2800">
                <a:latin typeface="Times New Roman" panose="02020603050405020304" pitchFamily="18" charset="0"/>
                <a:ea typeface="Times New Roman" panose="02020603050405020304" pitchFamily="18" charset="0"/>
              </a:rPr>
              <a:t>- Nếu em lan truyền những nội dung có tính bắt nạt kiểu trên tức là em đã tiếp tay cho kẻ bắt nạt, do đó em đã vi phạm pháp luật.</a:t>
            </a:r>
            <a:endParaRPr lang="en-US" sz="2800"/>
          </a:p>
        </p:txBody>
      </p:sp>
    </p:spTree>
    <p:extLst>
      <p:ext uri="{BB962C8B-B14F-4D97-AF65-F5344CB8AC3E}">
        <p14:creationId xmlns:p14="http://schemas.microsoft.com/office/powerpoint/2010/main" val="402654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642" y="1909309"/>
            <a:ext cx="5156374" cy="4210383"/>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Lời khuyên 4. Không lan truyền tin giả, bài viết xuyên tạc sự thật, hình ảnh đồi trụy</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Các nội dung đồi trụy là phản văn hóa, bị cấm trên mạng theo pháp luật Việt Nam. Cả người đăng và người lan truyền thông tin xấu đều vi phạm pháp luật</a:t>
            </a:r>
            <a:endParaRPr lang="en-US" sz="2800">
              <a:latin typeface="Times New Roman" panose="02020603050405020304" pitchFamily="18" charset="0"/>
              <a:ea typeface="Times New Roman" panose="02020603050405020304" pitchFamily="18" charset="0"/>
            </a:endParaRPr>
          </a:p>
        </p:txBody>
      </p:sp>
      <p:grpSp>
        <p:nvGrpSpPr>
          <p:cNvPr id="3" name="Group 2"/>
          <p:cNvGrpSpPr/>
          <p:nvPr/>
        </p:nvGrpSpPr>
        <p:grpSpPr>
          <a:xfrm>
            <a:off x="959892" y="477811"/>
            <a:ext cx="8862487" cy="1077218"/>
            <a:chOff x="676256" y="1130860"/>
            <a:chExt cx="8862487" cy="1077218"/>
          </a:xfrm>
        </p:grpSpPr>
        <p:grpSp>
          <p:nvGrpSpPr>
            <p:cNvPr id="4" name="Group 3"/>
            <p:cNvGrpSpPr/>
            <p:nvPr/>
          </p:nvGrpSpPr>
          <p:grpSpPr>
            <a:xfrm>
              <a:off x="676256" y="1379897"/>
              <a:ext cx="429926" cy="553998"/>
              <a:chOff x="1069018" y="1379837"/>
              <a:chExt cx="429926" cy="553998"/>
            </a:xfrm>
          </p:grpSpPr>
          <p:sp>
            <p:nvSpPr>
              <p:cNvPr id="6" name="Rectangle 5"/>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5" name="TextBox 4"/>
            <p:cNvSpPr txBox="1"/>
            <p:nvPr/>
          </p:nvSpPr>
          <p:spPr>
            <a:xfrm>
              <a:off x="1126504" y="1130860"/>
              <a:ext cx="8412239" cy="1077218"/>
            </a:xfrm>
            <a:prstGeom prst="rect">
              <a:avLst/>
            </a:prstGeom>
            <a:noFill/>
          </p:spPr>
          <p:txBody>
            <a:bodyPr wrap="none" rtlCol="0">
              <a:spAutoFit/>
            </a:bodyPr>
            <a:lstStyle/>
            <a:p>
              <a:r>
                <a:rPr lang="en-US" sz="3200" b="1">
                  <a:solidFill>
                    <a:srgbClr val="000000"/>
                  </a:solidFill>
                  <a:latin typeface="Times New Roman" panose="02020603050405020304" pitchFamily="18" charset="0"/>
                  <a:ea typeface="Times New Roman" panose="02020603050405020304" pitchFamily="18" charset="0"/>
                </a:rPr>
                <a:t>KHÔNG VI PHẠM PHÁP LUẬT KHI DÙNG </a:t>
              </a:r>
            </a:p>
            <a:p>
              <a:r>
                <a:rPr lang="en-US" sz="3200" b="1">
                  <a:solidFill>
                    <a:srgbClr val="000000"/>
                  </a:solidFill>
                  <a:latin typeface="Times New Roman" panose="02020603050405020304" pitchFamily="18" charset="0"/>
                  <a:ea typeface="Times New Roman" panose="02020603050405020304" pitchFamily="18" charset="0"/>
                </a:rPr>
                <a:t>INTERNET</a:t>
              </a:r>
              <a:endParaRPr lang="en-US" sz="3200" dirty="0">
                <a:solidFill>
                  <a:srgbClr val="3333CC"/>
                </a:solidFill>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0364" y="2361063"/>
            <a:ext cx="4668646" cy="3097828"/>
          </a:xfrm>
          <a:prstGeom prst="rect">
            <a:avLst/>
          </a:prstGeom>
        </p:spPr>
      </p:pic>
    </p:spTree>
    <p:extLst>
      <p:ext uri="{BB962C8B-B14F-4D97-AF65-F5344CB8AC3E}">
        <p14:creationId xmlns:p14="http://schemas.microsoft.com/office/powerpoint/2010/main" val="7175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38" y="927727"/>
            <a:ext cx="9862783" cy="4462760"/>
          </a:xfrm>
          <a:prstGeom prst="rect">
            <a:avLst/>
          </a:prstGeom>
        </p:spPr>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rPr>
              <a:t>Lời khuyên 5. Đừng vô tình “ăn cắp” trên không gian mạng</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Dùng mật khẩu của người khác mà không được cho phép là “ăn cắp”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Dùng mật khẩu “ăn cắp” để xem những thứ không thuộc về mình, không dành cho mình cũng là “ăn cắp”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Việc lấy trên mạng những hình ảnh đẹp, những bài văn hay của người khác, sau đó đem ra sử dụng nguyên gốc, coi như của mình thì nhẹ gọi là đạo văn, nặng là vi phạm luật bản quyền.</a:t>
            </a:r>
            <a:r>
              <a:rPr lang="en-US" sz="280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40895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347415" y="723330"/>
            <a:ext cx="6564572" cy="468479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Em hãy quan sát video sau để thấy được những điều cấm làm khi tham gia các hoạt động trên mạng</a:t>
            </a:r>
          </a:p>
        </p:txBody>
      </p:sp>
    </p:spTree>
    <p:extLst>
      <p:ext uri="{BB962C8B-B14F-4D97-AF65-F5344CB8AC3E}">
        <p14:creationId xmlns:p14="http://schemas.microsoft.com/office/powerpoint/2010/main" val="402861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hững điều cẩn biết để không vi phạm Luật An ninh mạng - VTV2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6978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419367" y="1514479"/>
            <a:ext cx="8826547" cy="35761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506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228298" y="1941255"/>
            <a:ext cx="9471547"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Hãy nêu cách phòng tránh tác hại, rủi ro và nguy cơ vi phạm pháp luật vừa kể trên.</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làm gì khi bị đe dọa tung hình ảnh lên mạng internet?</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cần làm gì khi muốn một tấm ảnh đẹp, một đoạn văn hay trên internet?</a:t>
            </a:r>
          </a:p>
        </p:txBody>
      </p:sp>
    </p:spTree>
    <p:extLst>
      <p:ext uri="{BB962C8B-B14F-4D97-AF65-F5344CB8AC3E}">
        <p14:creationId xmlns:p14="http://schemas.microsoft.com/office/powerpoint/2010/main" val="98561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2" name="Rectangle 1"/>
          <p:cNvSpPr/>
          <p:nvPr/>
        </p:nvSpPr>
        <p:spPr>
          <a:xfrm>
            <a:off x="1733266" y="1991347"/>
            <a:ext cx="8338782" cy="238219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Internet có thể gây tác hại gì?</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rủi ro có thể xảy ra khi dùng internet là gì?</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Điều gì có thể dẫn đến vi phạm pháp luật khi dùng internet?</a:t>
            </a:r>
          </a:p>
        </p:txBody>
      </p:sp>
    </p:spTree>
    <p:extLst>
      <p:ext uri="{BB962C8B-B14F-4D97-AF65-F5344CB8AC3E}">
        <p14:creationId xmlns:p14="http://schemas.microsoft.com/office/powerpoint/2010/main" val="32314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6" name="Cloud 5"/>
          <p:cNvSpPr/>
          <p:nvPr/>
        </p:nvSpPr>
        <p:spPr>
          <a:xfrm>
            <a:off x="1263368" y="1527948"/>
            <a:ext cx="9231976" cy="4136135"/>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Em hãy trả lời hai câu hỏi sau:</a:t>
            </a:r>
          </a:p>
          <a:p>
            <a:pPr lvl="0" algn="just">
              <a:spcBef>
                <a:spcPts val="600"/>
              </a:spcBef>
              <a:spcAft>
                <a:spcPts val="600"/>
              </a:spcAft>
            </a:pPr>
            <a:r>
              <a:rPr lang="en-US" sz="2800">
                <a:latin typeface="Times New Roman" panose="02020603050405020304" pitchFamily="18" charset="0"/>
                <a:cs typeface="Times New Roman" panose="02020603050405020304" pitchFamily="18" charset="0"/>
              </a:rPr>
              <a:t>1) Nghiện game, nghiện mạng xã hội có thể dẫn đến hậu quả gì?</a:t>
            </a:r>
          </a:p>
          <a:p>
            <a:pPr lvl="0" algn="just">
              <a:spcBef>
                <a:spcPts val="600"/>
              </a:spcBef>
              <a:spcAft>
                <a:spcPts val="600"/>
              </a:spcAft>
            </a:pPr>
            <a:r>
              <a:rPr lang="en-US" sz="2800">
                <a:latin typeface="Times New Roman" panose="02020603050405020304" pitchFamily="18" charset="0"/>
                <a:cs typeface="Times New Roman" panose="02020603050405020304" pitchFamily="18" charset="0"/>
              </a:rPr>
              <a:t>2) Em tự đánh giá mình có nguy cơ bị nghiệm game, nghiện mạng xã hội không?</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443089" y="1969938"/>
            <a:ext cx="6096000" cy="2616130"/>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pPr>
            <a:r>
              <a:rPr lang="en-US" sz="2800">
                <a:latin typeface="Times New Roman" panose="02020603050405020304" pitchFamily="18" charset="0"/>
                <a:cs typeface="Times New Roman" panose="02020603050405020304" pitchFamily="18" charset="0"/>
              </a:rPr>
              <a:t>Theo em, làm thế nào để phòng tránh tác hại của Internet và mạng xã hội?</a:t>
            </a:r>
          </a:p>
        </p:txBody>
      </p:sp>
      <p:sp>
        <p:nvSpPr>
          <p:cNvPr id="3" name="Rectangle 2"/>
          <p:cNvSpPr/>
          <p:nvPr/>
        </p:nvSpPr>
        <p:spPr>
          <a:xfrm>
            <a:off x="4188815" y="578833"/>
            <a:ext cx="3027367" cy="613245"/>
          </a:xfrm>
          <a:prstGeom prst="rect">
            <a:avLst/>
          </a:prstGeom>
        </p:spPr>
        <p:txBody>
          <a:bodyPr wrap="none">
            <a:spAutoFit/>
          </a:bodyPr>
          <a:lstStyle/>
          <a:p>
            <a:pPr algn="just">
              <a:lnSpc>
                <a:spcPct val="115000"/>
              </a:lnSpc>
              <a:spcBef>
                <a:spcPts val="600"/>
              </a:spcBef>
              <a:spcAft>
                <a:spcPts val="600"/>
              </a:spcAft>
            </a:pPr>
            <a:r>
              <a:rPr lang="en-US" sz="3200" b="1">
                <a:solidFill>
                  <a:srgbClr val="C00000"/>
                </a:solidFill>
                <a:latin typeface="Times New Roman" panose="02020603050405020304" pitchFamily="18" charset="0"/>
                <a:ea typeface="Times New Roman" panose="02020603050405020304" pitchFamily="18" charset="0"/>
              </a:rPr>
              <a:t>HOẠT ĐỘNG 1</a:t>
            </a:r>
          </a:p>
        </p:txBody>
      </p:sp>
    </p:spTree>
    <p:extLst>
      <p:ext uri="{BB962C8B-B14F-4D97-AF65-F5344CB8AC3E}">
        <p14:creationId xmlns:p14="http://schemas.microsoft.com/office/powerpoint/2010/main" val="84676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33417" y="1277827"/>
            <a:ext cx="8873512" cy="1077218"/>
            <a:chOff x="676256" y="1142013"/>
            <a:chExt cx="8873512" cy="1077218"/>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026344" y="1142013"/>
              <a:ext cx="8523424" cy="1077218"/>
            </a:xfrm>
            <a:prstGeom prst="rect">
              <a:avLst/>
            </a:prstGeom>
            <a:noFill/>
          </p:spPr>
          <p:txBody>
            <a:bodyPr wrap="none" rtlCol="0">
              <a:spAutoFit/>
            </a:bodyPr>
            <a:lstStyle/>
            <a:p>
              <a:r>
                <a:rPr lang="en-US" sz="3200" b="1">
                  <a:solidFill>
                    <a:srgbClr val="3333CC"/>
                  </a:solidFill>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PHÒNG TRÁNH TÁC HẠI CỦA INTERNET </a:t>
              </a:r>
            </a:p>
            <a:p>
              <a:r>
                <a:rPr lang="en-US" sz="3200" b="1">
                  <a:latin typeface="Times New Roman" panose="02020603050405020304" pitchFamily="18" charset="0"/>
                  <a:cs typeface="Times New Roman" panose="02020603050405020304" pitchFamily="18" charset="0"/>
                </a:rPr>
                <a:t> VÀ MẠNG XÃ HỘI </a:t>
              </a:r>
              <a:endParaRPr lang="en-US" sz="32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048380" y="2692152"/>
            <a:ext cx="5529841" cy="2228302"/>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Lời khuyên 1. Đừng để game, mạng xã hội biến mình thành nô lệ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Nhiều người nghiện game đến mức suy kiệt sức khỏe.</a:t>
            </a:r>
          </a:p>
        </p:txBody>
      </p:sp>
      <p:pic>
        <p:nvPicPr>
          <p:cNvPr id="15" name="Picture 14" descr="Nhận biết trẻ nghiện game"/>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1286" y="1936235"/>
            <a:ext cx="3429956" cy="2427558"/>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7929" y="4451729"/>
            <a:ext cx="3423313" cy="1925614"/>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3" name="Rectangle 2"/>
          <p:cNvSpPr/>
          <p:nvPr/>
        </p:nvSpPr>
        <p:spPr>
          <a:xfrm>
            <a:off x="907883" y="1405676"/>
            <a:ext cx="9778313" cy="54809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người chơi game liên tục nhiều ngày dẫn đến tử vong.</a:t>
            </a:r>
          </a:p>
        </p:txBody>
      </p:sp>
      <p:pic>
        <p:nvPicPr>
          <p:cNvPr id="1026" name="Picture 2" descr="Chơi game không xấu, nhưng có nhiều ca đột tử vì cày game quá độ là hồi  chuông cảnh báo về sở thích chơi điện tử thâu đêm suốt sáng của ga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8650" y="2243351"/>
            <a:ext cx="5715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3" name="Rectangle 2"/>
          <p:cNvSpPr/>
          <p:nvPr/>
        </p:nvSpPr>
        <p:spPr>
          <a:xfrm>
            <a:off x="907883" y="1405676"/>
            <a:ext cx="9778313" cy="54809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Trộm cắp, lừa đảo để có tiền chơi game</a:t>
            </a:r>
          </a:p>
        </p:txBody>
      </p:sp>
      <p:pic>
        <p:nvPicPr>
          <p:cNvPr id="12" name="Picture 11" descr="Đôi bạn tù nghiện game đột nhập gần 20 chùa trộm tài sản - YouTube"/>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0767" y="2875882"/>
            <a:ext cx="3581476" cy="2950325"/>
          </a:xfrm>
          <a:prstGeom prst="rect">
            <a:avLst/>
          </a:prstGeom>
          <a:noFill/>
          <a:ln>
            <a:noFill/>
          </a:ln>
        </p:spPr>
      </p:pic>
    </p:spTree>
    <p:extLst>
      <p:ext uri="{BB962C8B-B14F-4D97-AF65-F5344CB8AC3E}">
        <p14:creationId xmlns:p14="http://schemas.microsoft.com/office/powerpoint/2010/main" val="38102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3" name="Rectangle 2"/>
          <p:cNvSpPr/>
          <p:nvPr/>
        </p:nvSpPr>
        <p:spPr>
          <a:xfrm>
            <a:off x="918949" y="1672820"/>
            <a:ext cx="6096000" cy="954107"/>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 Nhiều bạn sống ảo trong không gian mạng</a:t>
            </a:r>
            <a:endParaRPr lang="en-US" sz="280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0837" y="1087660"/>
            <a:ext cx="3494917" cy="240616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4949" y="3493828"/>
            <a:ext cx="3847531" cy="2885648"/>
          </a:xfrm>
          <a:prstGeom prst="rect">
            <a:avLst/>
          </a:prstGeom>
        </p:spPr>
      </p:pic>
      <p:sp>
        <p:nvSpPr>
          <p:cNvPr id="7" name="Rectangle 6"/>
          <p:cNvSpPr/>
          <p:nvPr/>
        </p:nvSpPr>
        <p:spPr>
          <a:xfrm>
            <a:off x="1126949" y="4567320"/>
            <a:ext cx="5957080"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=&gt; sống khép kín, rụt rè, thiếu tự tin…</a:t>
            </a:r>
            <a:endParaRPr lang="en-US" sz="2800" b="1" i="1">
              <a:solidFill>
                <a:srgbClr val="0070C0"/>
              </a:solidFill>
            </a:endParaRPr>
          </a:p>
        </p:txBody>
      </p:sp>
    </p:spTree>
    <p:extLst>
      <p:ext uri="{BB962C8B-B14F-4D97-AF65-F5344CB8AC3E}">
        <p14:creationId xmlns:p14="http://schemas.microsoft.com/office/powerpoint/2010/main" val="26731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323832" y="1009935"/>
            <a:ext cx="8639033" cy="5449064"/>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Trả lời các câu hỏi sau:</a:t>
            </a:r>
          </a:p>
          <a:p>
            <a:pP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1) Thế nào là dụ dỗ và bắt nạt trên mạng?</a:t>
            </a:r>
          </a:p>
          <a:p>
            <a:pP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2) Em có thể phòng tránh việc bị dụ dỗ và bắt nạt như thế nào?</a:t>
            </a:r>
          </a:p>
          <a:p>
            <a:pPr>
              <a:spcBef>
                <a:spcPts val="600"/>
              </a:spcBef>
              <a:spcAft>
                <a:spcPts val="600"/>
              </a:spcAft>
            </a:pPr>
            <a:r>
              <a:rPr lang="en-US" sz="2800">
                <a:solidFill>
                  <a:schemeClr val="dk1"/>
                </a:solidFill>
                <a:latin typeface="Times New Roman" panose="02020603050405020304" pitchFamily="18" charset="0"/>
                <a:cs typeface="Times New Roman" panose="02020603050405020304" pitchFamily="18" charset="0"/>
              </a:rPr>
              <a:t>3) Em sẽ làm gì khi bị đe dọa trên mạng?</a:t>
            </a:r>
          </a:p>
        </p:txBody>
      </p:sp>
      <p:sp>
        <p:nvSpPr>
          <p:cNvPr id="3" name="Rectangle 2"/>
          <p:cNvSpPr/>
          <p:nvPr/>
        </p:nvSpPr>
        <p:spPr>
          <a:xfrm>
            <a:off x="4229759" y="396690"/>
            <a:ext cx="3027367" cy="658642"/>
          </a:xfrm>
          <a:prstGeom prst="rect">
            <a:avLst/>
          </a:prstGeom>
        </p:spPr>
        <p:txBody>
          <a:bodyPr wrap="none">
            <a:spAutoFit/>
          </a:bodyPr>
          <a:lstStyle/>
          <a:p>
            <a:pPr algn="just">
              <a:lnSpc>
                <a:spcPct val="115000"/>
              </a:lnSpc>
              <a:spcBef>
                <a:spcPts val="600"/>
              </a:spcBef>
              <a:spcAft>
                <a:spcPts val="600"/>
              </a:spcAft>
            </a:pPr>
            <a:r>
              <a:rPr lang="en-US" sz="3200" b="1">
                <a:solidFill>
                  <a:srgbClr val="C00000"/>
                </a:solidFill>
                <a:latin typeface="Times New Roman" panose="02020603050405020304" pitchFamily="18" charset="0"/>
                <a:ea typeface="Times New Roman" panose="02020603050405020304" pitchFamily="18" charset="0"/>
              </a:rPr>
              <a:t>HOẠT ĐỘNG 2</a:t>
            </a:r>
          </a:p>
        </p:txBody>
      </p:sp>
    </p:spTree>
    <p:extLst>
      <p:ext uri="{BB962C8B-B14F-4D97-AF65-F5344CB8AC3E}">
        <p14:creationId xmlns:p14="http://schemas.microsoft.com/office/powerpoint/2010/main" val="258532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56345" y="1183495"/>
            <a:ext cx="8227093" cy="584775"/>
            <a:chOff x="676256" y="1377081"/>
            <a:chExt cx="8227093" cy="58477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17692" y="1377081"/>
              <a:ext cx="7785657"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PHÒNG TRÁNH RỦI RO TỪ INTERNET</a:t>
              </a:r>
              <a:endParaRPr lang="en-US" sz="3200" dirty="0">
                <a:solidFill>
                  <a:srgbClr val="3333CC"/>
                </a:solidFill>
                <a:latin typeface="Times New Roman" panose="02020603050405020304" pitchFamily="18" charset="0"/>
                <a:cs typeface="Times New Roman" panose="02020603050405020304" pitchFamily="18" charset="0"/>
              </a:endParaRPr>
            </a:p>
          </p:txBody>
        </p:sp>
      </p:grpSp>
      <p:pic>
        <p:nvPicPr>
          <p:cNvPr id="15" name="Picture 14"/>
          <p:cNvPicPr/>
          <p:nvPr/>
        </p:nvPicPr>
        <p:blipFill rotWithShape="1">
          <a:blip r:embed="rId3" cstate="email">
            <a:extLst>
              <a:ext uri="{28A0092B-C50C-407E-A947-70E740481C1C}">
                <a14:useLocalDpi xmlns:a14="http://schemas.microsoft.com/office/drawing/2010/main"/>
              </a:ext>
            </a:extLst>
          </a:blip>
          <a:srcRect/>
          <a:stretch/>
        </p:blipFill>
        <p:spPr bwMode="auto">
          <a:xfrm>
            <a:off x="3480179" y="2161171"/>
            <a:ext cx="3917263" cy="3489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735</Words>
  <Application>Microsoft Office PowerPoint</Application>
  <PresentationFormat>Widescreen</PresentationFormat>
  <Paragraphs>48</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2022-08-04T14:20:31Z</dcterms:created>
  <dcterms:modified xsi:type="dcterms:W3CDTF">2025-05-06T09:22:17Z</dcterms:modified>
</cp:coreProperties>
</file>