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79" r:id="rId2"/>
    <p:sldId id="300" r:id="rId3"/>
    <p:sldId id="317" r:id="rId4"/>
    <p:sldId id="301" r:id="rId5"/>
    <p:sldId id="319" r:id="rId6"/>
    <p:sldId id="258" r:id="rId7"/>
    <p:sldId id="302" r:id="rId8"/>
    <p:sldId id="316" r:id="rId9"/>
    <p:sldId id="303" r:id="rId10"/>
    <p:sldId id="318" r:id="rId11"/>
    <p:sldId id="304" r:id="rId12"/>
    <p:sldId id="297" r:id="rId13"/>
    <p:sldId id="320" r:id="rId14"/>
    <p:sldId id="305" r:id="rId15"/>
    <p:sldId id="321" r:id="rId16"/>
    <p:sldId id="306" r:id="rId17"/>
    <p:sldId id="322" r:id="rId18"/>
    <p:sldId id="323" r:id="rId19"/>
    <p:sldId id="307" r:id="rId20"/>
    <p:sldId id="324" r:id="rId21"/>
    <p:sldId id="325" r:id="rId22"/>
    <p:sldId id="326" r:id="rId23"/>
    <p:sldId id="328" r:id="rId24"/>
    <p:sldId id="327" r:id="rId25"/>
    <p:sldId id="308" r:id="rId26"/>
    <p:sldId id="329" r:id="rId27"/>
    <p:sldId id="330" r:id="rId28"/>
    <p:sldId id="298" r:id="rId29"/>
    <p:sldId id="310" r:id="rId30"/>
    <p:sldId id="309" r:id="rId31"/>
    <p:sldId id="299" r:id="rId32"/>
    <p:sldId id="311" r:id="rId33"/>
    <p:sldId id="312" r:id="rId34"/>
    <p:sldId id="313" r:id="rId35"/>
    <p:sldId id="314" r:id="rId36"/>
    <p:sldId id="315" r:id="rId37"/>
    <p:sldId id="285" r:id="rId38"/>
    <p:sldId id="265" r:id="rId39"/>
    <p:sldId id="25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3333FF"/>
    <a:srgbClr val="3333CC"/>
    <a:srgbClr val="CC0066"/>
    <a:srgbClr val="FF00FF"/>
    <a:srgbClr val="FFCCFF"/>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varScale="1">
        <p:scale>
          <a:sx n="85" d="100"/>
          <a:sy n="85" d="100"/>
        </p:scale>
        <p:origin x="499"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CA2CF3-161D-4290-9691-8A065EC2791C}"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CA2CF3-161D-4290-9691-8A065EC2791C}"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CA2CF3-161D-4290-9691-8A065EC2791C}" type="datetimeFigureOut">
              <a:rPr lang="en-US" smtClean="0"/>
              <a:t>5/6/2025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CA2CF3-161D-4290-9691-8A065EC2791C}" type="datetimeFigureOut">
              <a:rPr lang="en-US" smtClean="0"/>
              <a:t>5/6/2025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5/6/2025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5/6/2025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778759" y="1963759"/>
            <a:ext cx="8498006" cy="1803571"/>
          </a:xfrm>
          <a:prstGeom prst="rect">
            <a:avLst/>
          </a:prstGeom>
        </p:spPr>
        <p:txBody>
          <a:bodyPr wrap="square">
            <a:spAutoFit/>
          </a:bodyPr>
          <a:lstStyle/>
          <a:p>
            <a:pPr algn="ctr">
              <a:lnSpc>
                <a:spcPct val="115000"/>
              </a:lnSpc>
              <a:spcBef>
                <a:spcPts val="600"/>
              </a:spcBef>
              <a:spcAft>
                <a:spcPts val="600"/>
              </a:spcAft>
            </a:pPr>
            <a:r>
              <a:rPr lang="en-US" sz="4400" b="1">
                <a:solidFill>
                  <a:srgbClr val="C00000"/>
                </a:solidFill>
                <a:latin typeface="Times New Roman" panose="02020603050405020304" pitchFamily="18" charset="0"/>
                <a:ea typeface="Times New Roman" panose="02020603050405020304" pitchFamily="18" charset="0"/>
              </a:rPr>
              <a:t>BÀI 2 </a:t>
            </a:r>
            <a:endParaRPr lang="en-US" sz="44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400" b="1">
                <a:solidFill>
                  <a:srgbClr val="C00000"/>
                </a:solidFill>
                <a:latin typeface="Times New Roman" panose="02020603050405020304" pitchFamily="18" charset="0"/>
                <a:ea typeface="Times New Roman" panose="02020603050405020304" pitchFamily="18" charset="0"/>
              </a:rPr>
              <a:t>LÀM QUEN VỚI TRANG TÍNH</a:t>
            </a:r>
            <a:endParaRPr lang="en-US" sz="44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940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3055" y="1499030"/>
            <a:ext cx="10127672" cy="400109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vi-VN" sz="2800">
                <a:latin typeface="Times New Roman" panose="02020603050405020304" pitchFamily="18" charset="0"/>
                <a:ea typeface="Times New Roman" panose="02020603050405020304" pitchFamily="18" charset="0"/>
              </a:rPr>
              <a:t>Câu trả lời:</a:t>
            </a:r>
          </a:p>
          <a:p>
            <a:pPr algn="just">
              <a:spcBef>
                <a:spcPts val="600"/>
              </a:spcBef>
              <a:spcAft>
                <a:spcPts val="600"/>
              </a:spcAft>
            </a:pPr>
            <a:r>
              <a:rPr lang="vi-VN" sz="2800">
                <a:latin typeface="Times New Roman" panose="02020603050405020304" pitchFamily="18" charset="0"/>
                <a:ea typeface="Times New Roman" panose="02020603050405020304" pitchFamily="18" charset="0"/>
              </a:rPr>
              <a:t>1) Chọn một ô (hoặc một cột, một hàng), để biết được thao tác đó chọn thành công là khi xuất hiện một đường viền màu xanh lá cây bao quanh ô, cột hoặc hàng mà em đã chọn.</a:t>
            </a:r>
          </a:p>
          <a:p>
            <a:pPr algn="just">
              <a:spcBef>
                <a:spcPts val="600"/>
              </a:spcBef>
              <a:spcAft>
                <a:spcPts val="600"/>
              </a:spcAft>
            </a:pPr>
            <a:r>
              <a:rPr lang="vi-VN" sz="2800">
                <a:latin typeface="Times New Roman" panose="02020603050405020304" pitchFamily="18" charset="0"/>
                <a:ea typeface="Times New Roman" panose="02020603050405020304" pitchFamily="18" charset="0"/>
              </a:rPr>
              <a:t>2) Kéo thanh cuộn đứng xuống dưới, các tên hàng sẽ được sắp xếp theo số thứ tự tăng dần từ 1, 2, 3,...</a:t>
            </a:r>
          </a:p>
          <a:p>
            <a:pPr algn="just">
              <a:spcBef>
                <a:spcPts val="600"/>
              </a:spcBef>
              <a:spcAft>
                <a:spcPts val="600"/>
              </a:spcAft>
            </a:pPr>
            <a:r>
              <a:rPr lang="vi-VN" sz="2800">
                <a:latin typeface="Times New Roman" panose="02020603050405020304" pitchFamily="18" charset="0"/>
                <a:ea typeface="Times New Roman" panose="02020603050405020304" pitchFamily="18" charset="0"/>
              </a:rPr>
              <a:t>3) Kéo thanh cuộn ngang sang phải, các tên cột sẽ được sắp xếp theo bảng chữ cái A, B, C,...</a:t>
            </a:r>
          </a:p>
        </p:txBody>
      </p:sp>
    </p:spTree>
    <p:extLst>
      <p:ext uri="{BB962C8B-B14F-4D97-AF65-F5344CB8AC3E}">
        <p14:creationId xmlns:p14="http://schemas.microsoft.com/office/powerpoint/2010/main" val="2849459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0" y="2823568"/>
            <a:ext cx="6096000" cy="1198626"/>
          </a:xfrm>
          <a:prstGeom prst="round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15000"/>
              </a:lnSpc>
              <a:spcBef>
                <a:spcPts val="600"/>
              </a:spcBef>
              <a:spcAft>
                <a:spcPts val="600"/>
              </a:spcAft>
            </a:pPr>
            <a:r>
              <a:rPr lang="en-US" sz="2800">
                <a:solidFill>
                  <a:schemeClr val="dk1"/>
                </a:solidFill>
                <a:latin typeface="Times New Roman" panose="02020603050405020304" pitchFamily="18" charset="0"/>
                <a:ea typeface="Times New Roman" panose="02020603050405020304" pitchFamily="18" charset="0"/>
              </a:rPr>
              <a:t>Em đã biết có những thao tác nào với hàng và cột trong Excel?</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60301" y="753098"/>
            <a:ext cx="3271398" cy="1255811"/>
          </a:xfrm>
          <a:prstGeom prst="rect">
            <a:avLst/>
          </a:prstGeom>
        </p:spPr>
      </p:pic>
    </p:spTree>
    <p:extLst>
      <p:ext uri="{BB962C8B-B14F-4D97-AF65-F5344CB8AC3E}">
        <p14:creationId xmlns:p14="http://schemas.microsoft.com/office/powerpoint/2010/main" val="4106874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13736" y="1201725"/>
            <a:ext cx="4993854" cy="584775"/>
            <a:chOff x="689904" y="1364412"/>
            <a:chExt cx="4993854"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364412"/>
              <a:ext cx="4583306"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Thao tác với hàng và cột </a:t>
              </a:r>
              <a:endParaRPr lang="en-US" dirty="0"/>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5" name="Rectangle 4"/>
          <p:cNvSpPr/>
          <p:nvPr/>
        </p:nvSpPr>
        <p:spPr>
          <a:xfrm>
            <a:off x="1628699" y="2332541"/>
            <a:ext cx="9180328" cy="2382191"/>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Điều chỉnh độ rộng cột</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Trỏ chuột vào vạch phân chia giữa hai ô tên cột, chuột sẽ có hình mũi tên về hai phía</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Kéo thả chuột để điều chỉnh độ rộng cột</a:t>
            </a:r>
          </a:p>
        </p:txBody>
      </p:sp>
    </p:spTree>
    <p:extLst>
      <p:ext uri="{BB962C8B-B14F-4D97-AF65-F5344CB8AC3E}">
        <p14:creationId xmlns:p14="http://schemas.microsoft.com/office/powerpoint/2010/main" val="186993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06221" y="1146412"/>
            <a:ext cx="8536796" cy="4722125"/>
          </a:xfrm>
          <a:prstGeom prst="rect">
            <a:avLst/>
          </a:prstGeom>
        </p:spPr>
      </p:pic>
      <p:sp>
        <p:nvSpPr>
          <p:cNvPr id="6" name="Oval 5"/>
          <p:cNvSpPr/>
          <p:nvPr/>
        </p:nvSpPr>
        <p:spPr>
          <a:xfrm>
            <a:off x="2425579" y="3084394"/>
            <a:ext cx="1607127" cy="710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505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9575" y="1895813"/>
            <a:ext cx="9139451" cy="2382191"/>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Điều chỉnh độ cao hàng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Trỏ chuột vào vạch phân chia giữa hai ô tên hàng, chuột sẽ có hình mũi tên về hai phía</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Kéo thả chuột để điều chỉnh độ cao hàng</a:t>
            </a:r>
          </a:p>
        </p:txBody>
      </p:sp>
    </p:spTree>
    <p:extLst>
      <p:ext uri="{BB962C8B-B14F-4D97-AF65-F5344CB8AC3E}">
        <p14:creationId xmlns:p14="http://schemas.microsoft.com/office/powerpoint/2010/main" val="403342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82692" y="873457"/>
            <a:ext cx="9262812" cy="5172502"/>
          </a:xfrm>
          <a:prstGeom prst="rect">
            <a:avLst/>
          </a:prstGeom>
        </p:spPr>
      </p:pic>
      <p:sp>
        <p:nvSpPr>
          <p:cNvPr id="3" name="Oval 2"/>
          <p:cNvSpPr/>
          <p:nvPr/>
        </p:nvSpPr>
        <p:spPr>
          <a:xfrm>
            <a:off x="1320110" y="4148919"/>
            <a:ext cx="1607127" cy="710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237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9008" y="1877221"/>
            <a:ext cx="8525301" cy="2536079"/>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Chèn thêm cột trống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Chọn một cột (nháy vào tên cột)</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Chọn  Home\Insert (thuộc nhóm lệnh Cells)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=&gt; cột mới được chèn phía trái cột đã chọn</a:t>
            </a:r>
          </a:p>
        </p:txBody>
      </p:sp>
    </p:spTree>
    <p:extLst>
      <p:ext uri="{BB962C8B-B14F-4D97-AF65-F5344CB8AC3E}">
        <p14:creationId xmlns:p14="http://schemas.microsoft.com/office/powerpoint/2010/main" val="168858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24836" y="777922"/>
            <a:ext cx="7697338" cy="5363570"/>
          </a:xfrm>
          <a:prstGeom prst="rect">
            <a:avLst/>
          </a:prstGeom>
        </p:spPr>
      </p:pic>
      <p:sp>
        <p:nvSpPr>
          <p:cNvPr id="3" name="Oval 2"/>
          <p:cNvSpPr/>
          <p:nvPr/>
        </p:nvSpPr>
        <p:spPr>
          <a:xfrm>
            <a:off x="7775502" y="1228298"/>
            <a:ext cx="1607127" cy="710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94499" y="1709658"/>
            <a:ext cx="1716768"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latin typeface="Times New Roman" panose="02020603050405020304" pitchFamily="18" charset="0"/>
                <a:ea typeface="Times New Roman" panose="02020603050405020304" pitchFamily="18" charset="0"/>
              </a:rPr>
              <a:t>1. Chọn một cột</a:t>
            </a:r>
          </a:p>
        </p:txBody>
      </p:sp>
      <p:sp>
        <p:nvSpPr>
          <p:cNvPr id="5" name="Oval 4"/>
          <p:cNvSpPr/>
          <p:nvPr/>
        </p:nvSpPr>
        <p:spPr>
          <a:xfrm>
            <a:off x="4872251" y="262502"/>
            <a:ext cx="3135263" cy="497711"/>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solidFill>
                  <a:schemeClr val="tx1"/>
                </a:solidFill>
                <a:latin typeface="Times New Roman" panose="02020603050405020304" pitchFamily="18" charset="0"/>
                <a:ea typeface="Times New Roman" panose="02020603050405020304" pitchFamily="18" charset="0"/>
              </a:rPr>
              <a:t>3. Chọn Insert Cells</a:t>
            </a:r>
          </a:p>
        </p:txBody>
      </p:sp>
      <p:cxnSp>
        <p:nvCxnSpPr>
          <p:cNvPr id="7" name="Elbow Connector 6"/>
          <p:cNvCxnSpPr>
            <a:stCxn id="5" idx="5"/>
          </p:cNvCxnSpPr>
          <p:nvPr/>
        </p:nvCxnSpPr>
        <p:spPr>
          <a:xfrm rot="16200000" flipH="1">
            <a:off x="7543433" y="692256"/>
            <a:ext cx="977704" cy="967841"/>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895115" y="280211"/>
            <a:ext cx="1384064"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solidFill>
                  <a:schemeClr val="tx1"/>
                </a:solidFill>
                <a:latin typeface="Times New Roman" panose="02020603050405020304" pitchFamily="18" charset="0"/>
                <a:ea typeface="Times New Roman" panose="02020603050405020304" pitchFamily="18" charset="0"/>
              </a:rPr>
              <a:t>2. Chọn Home</a:t>
            </a:r>
          </a:p>
        </p:txBody>
      </p:sp>
      <p:cxnSp>
        <p:nvCxnSpPr>
          <p:cNvPr id="13" name="Elbow Connector 12"/>
          <p:cNvCxnSpPr/>
          <p:nvPr/>
        </p:nvCxnSpPr>
        <p:spPr>
          <a:xfrm>
            <a:off x="2279179" y="668744"/>
            <a:ext cx="940169" cy="573201"/>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a:off x="2411267" y="2224546"/>
            <a:ext cx="4460588" cy="366255"/>
          </a:xfrm>
          <a:prstGeom prst="bentConnector3">
            <a:avLst>
              <a:gd name="adj1" fmla="val 100006"/>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33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34018" y="818865"/>
            <a:ext cx="7710986" cy="5349923"/>
          </a:xfrm>
          <a:prstGeom prst="rect">
            <a:avLst/>
          </a:prstGeom>
        </p:spPr>
      </p:pic>
      <p:sp>
        <p:nvSpPr>
          <p:cNvPr id="3" name="Down Arrow 2"/>
          <p:cNvSpPr/>
          <p:nvPr/>
        </p:nvSpPr>
        <p:spPr>
          <a:xfrm>
            <a:off x="6755642" y="95534"/>
            <a:ext cx="614149" cy="2552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326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7605" y="1308807"/>
            <a:ext cx="9717206" cy="2739211"/>
          </a:xfrm>
          <a:prstGeom prst="rect">
            <a:avLst/>
          </a:prstGeom>
        </p:spPr>
        <p:txBody>
          <a:bodyPr wrap="square">
            <a:spAutoFit/>
          </a:bodyPr>
          <a:lstStyle/>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Chèn thêm hàng trống</a:t>
            </a:r>
          </a:p>
          <a:p>
            <a:pPr marL="457200" indent="-457200" algn="just">
              <a:spcBef>
                <a:spcPts val="1200"/>
              </a:spcBef>
              <a:spcAft>
                <a:spcPts val="1200"/>
              </a:spcAft>
              <a:buFontTx/>
              <a:buChar char="-"/>
            </a:pPr>
            <a:r>
              <a:rPr lang="en-US" sz="2800">
                <a:latin typeface="Times New Roman" panose="02020603050405020304" pitchFamily="18" charset="0"/>
                <a:ea typeface="Times New Roman" panose="02020603050405020304" pitchFamily="18" charset="0"/>
              </a:rPr>
              <a:t>Chọn một cột (nháy vào tên cột</a:t>
            </a:r>
          </a:p>
          <a:p>
            <a:pPr marL="457200" indent="-457200" algn="just">
              <a:spcBef>
                <a:spcPts val="1200"/>
              </a:spcBef>
              <a:spcAft>
                <a:spcPts val="1200"/>
              </a:spcAft>
              <a:buFontTx/>
              <a:buChar char="-"/>
            </a:pPr>
            <a:r>
              <a:rPr lang="en-US" sz="2800">
                <a:latin typeface="Times New Roman" panose="02020603050405020304" pitchFamily="18" charset="0"/>
                <a:ea typeface="Times New Roman" panose="02020603050405020304" pitchFamily="18" charset="0"/>
              </a:rPr>
              <a:t>Chọn </a:t>
            </a:r>
            <a:r>
              <a:rPr lang="en-US" sz="2800" b="1" i="1">
                <a:latin typeface="Times New Roman" panose="02020603050405020304" pitchFamily="18" charset="0"/>
                <a:ea typeface="Times New Roman" panose="02020603050405020304" pitchFamily="18" charset="0"/>
              </a:rPr>
              <a:t>Home\Insert</a:t>
            </a:r>
            <a:r>
              <a:rPr lang="en-US" sz="2800">
                <a:latin typeface="Times New Roman" panose="02020603050405020304" pitchFamily="18" charset="0"/>
                <a:ea typeface="Times New Roman" panose="02020603050405020304" pitchFamily="18" charset="0"/>
              </a:rPr>
              <a:t> (thuộc nhóm lệnh Cells) </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=&gt; hàng mới được chèn phía trên hàng đã chọn</a:t>
            </a:r>
          </a:p>
        </p:txBody>
      </p:sp>
    </p:spTree>
    <p:extLst>
      <p:ext uri="{BB962C8B-B14F-4D97-AF65-F5344CB8AC3E}">
        <p14:creationId xmlns:p14="http://schemas.microsoft.com/office/powerpoint/2010/main" val="3539100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65174" y="249383"/>
            <a:ext cx="4353220" cy="626201"/>
            <a:chOff x="3865174" y="249383"/>
            <a:chExt cx="4353220" cy="626201"/>
          </a:xfrm>
        </p:grpSpPr>
        <p:sp>
          <p:nvSpPr>
            <p:cNvPr id="7" name="Rounded Rectangle 6"/>
            <p:cNvSpPr/>
            <p:nvPr/>
          </p:nvSpPr>
          <p:spPr>
            <a:xfrm>
              <a:off x="3865174" y="249383"/>
              <a:ext cx="4353220"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rPr>
                <a:t>MỞ ĐẦU</a:t>
              </a:r>
            </a:p>
          </p:txBody>
        </p:sp>
        <p:pic>
          <p:nvPicPr>
            <p:cNvPr id="17" name="Picture 16"/>
            <p:cNvPicPr>
              <a:picLocks noChangeAspect="1"/>
            </p:cNvPicPr>
            <p:nvPr/>
          </p:nvPicPr>
          <p:blipFill>
            <a:blip r:embed="rId2"/>
            <a:stretch>
              <a:fillRect/>
            </a:stretch>
          </p:blipFill>
          <p:spPr>
            <a:xfrm>
              <a:off x="4728621" y="249783"/>
              <a:ext cx="633088" cy="600897"/>
            </a:xfrm>
            <a:prstGeom prst="rect">
              <a:avLst/>
            </a:prstGeom>
          </p:spPr>
        </p:pic>
      </p:grpSp>
      <p:sp>
        <p:nvSpPr>
          <p:cNvPr id="2" name="Cloud 1"/>
          <p:cNvSpPr/>
          <p:nvPr/>
        </p:nvSpPr>
        <p:spPr>
          <a:xfrm>
            <a:off x="2761397" y="1658566"/>
            <a:ext cx="6096000" cy="3097248"/>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Bảng trong phần mềm bảng tính có gì khác với bảng trong phần mềm soạn thảo văn bản?</a:t>
            </a:r>
          </a:p>
        </p:txBody>
      </p:sp>
    </p:spTree>
    <p:extLst>
      <p:ext uri="{BB962C8B-B14F-4D97-AF65-F5344CB8AC3E}">
        <p14:creationId xmlns:p14="http://schemas.microsoft.com/office/powerpoint/2010/main" val="3805798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11188" y="832513"/>
            <a:ext cx="7683690" cy="5308979"/>
          </a:xfrm>
          <a:prstGeom prst="rect">
            <a:avLst/>
          </a:prstGeom>
        </p:spPr>
      </p:pic>
      <p:sp>
        <p:nvSpPr>
          <p:cNvPr id="3" name="Oval 2"/>
          <p:cNvSpPr/>
          <p:nvPr/>
        </p:nvSpPr>
        <p:spPr>
          <a:xfrm>
            <a:off x="7775502" y="1228298"/>
            <a:ext cx="1607127" cy="710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62411" y="4005154"/>
            <a:ext cx="1716768"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latin typeface="Times New Roman" panose="02020603050405020304" pitchFamily="18" charset="0"/>
                <a:ea typeface="Times New Roman" panose="02020603050405020304" pitchFamily="18" charset="0"/>
              </a:rPr>
              <a:t>1. Chọn một hàng</a:t>
            </a:r>
          </a:p>
        </p:txBody>
      </p:sp>
      <p:sp>
        <p:nvSpPr>
          <p:cNvPr id="5" name="Oval 4"/>
          <p:cNvSpPr/>
          <p:nvPr/>
        </p:nvSpPr>
        <p:spPr>
          <a:xfrm>
            <a:off x="4872251" y="262502"/>
            <a:ext cx="3135263" cy="497711"/>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solidFill>
                  <a:schemeClr val="tx1"/>
                </a:solidFill>
                <a:latin typeface="Times New Roman" panose="02020603050405020304" pitchFamily="18" charset="0"/>
                <a:ea typeface="Times New Roman" panose="02020603050405020304" pitchFamily="18" charset="0"/>
              </a:rPr>
              <a:t>3. Chọn Insert Cells</a:t>
            </a:r>
          </a:p>
        </p:txBody>
      </p:sp>
      <p:cxnSp>
        <p:nvCxnSpPr>
          <p:cNvPr id="6" name="Straight Arrow Connector 5"/>
          <p:cNvCxnSpPr/>
          <p:nvPr/>
        </p:nvCxnSpPr>
        <p:spPr>
          <a:xfrm>
            <a:off x="2279179" y="4478666"/>
            <a:ext cx="62903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a:stCxn id="5" idx="5"/>
          </p:cNvCxnSpPr>
          <p:nvPr/>
        </p:nvCxnSpPr>
        <p:spPr>
          <a:xfrm rot="16200000" flipH="1">
            <a:off x="7543433" y="692256"/>
            <a:ext cx="977704" cy="967841"/>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895115" y="280211"/>
            <a:ext cx="1384064"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solidFill>
                  <a:schemeClr val="tx1"/>
                </a:solidFill>
                <a:latin typeface="Times New Roman" panose="02020603050405020304" pitchFamily="18" charset="0"/>
                <a:ea typeface="Times New Roman" panose="02020603050405020304" pitchFamily="18" charset="0"/>
              </a:rPr>
              <a:t>2. Chọn Home</a:t>
            </a:r>
          </a:p>
        </p:txBody>
      </p:sp>
      <p:cxnSp>
        <p:nvCxnSpPr>
          <p:cNvPr id="9" name="Elbow Connector 8"/>
          <p:cNvCxnSpPr/>
          <p:nvPr/>
        </p:nvCxnSpPr>
        <p:spPr>
          <a:xfrm>
            <a:off x="2279179" y="668744"/>
            <a:ext cx="940169" cy="573201"/>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59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42949" y="859809"/>
            <a:ext cx="7670042" cy="5363571"/>
          </a:xfrm>
          <a:prstGeom prst="rect">
            <a:avLst/>
          </a:prstGeom>
        </p:spPr>
      </p:pic>
      <p:sp>
        <p:nvSpPr>
          <p:cNvPr id="4" name="Right Arrow 3"/>
          <p:cNvSpPr/>
          <p:nvPr/>
        </p:nvSpPr>
        <p:spPr>
          <a:xfrm>
            <a:off x="1501254" y="4285397"/>
            <a:ext cx="1050877" cy="5049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157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7164" y="2102770"/>
            <a:ext cx="8436178" cy="1384995"/>
          </a:xfrm>
          <a:prstGeom prst="rect">
            <a:avLst/>
          </a:prstGeom>
        </p:spPr>
        <p:txBody>
          <a:bodyPr wrap="square">
            <a:spAutoFit/>
          </a:bodyPr>
          <a:lstStyle/>
          <a:p>
            <a:pPr algn="just">
              <a:spcBef>
                <a:spcPts val="1200"/>
              </a:spcBef>
              <a:spcAft>
                <a:spcPts val="1200"/>
              </a:spcAft>
            </a:pPr>
            <a:r>
              <a:rPr lang="en-US" sz="2800" b="1" i="1">
                <a:solidFill>
                  <a:srgbClr val="0070C0"/>
                </a:solidFill>
                <a:latin typeface="Times New Roman" panose="02020603050405020304" pitchFamily="18" charset="0"/>
                <a:ea typeface="Times New Roman" panose="02020603050405020304" pitchFamily="18" charset="0"/>
              </a:rPr>
              <a:t>Chú ý: </a:t>
            </a:r>
            <a:r>
              <a:rPr lang="en-US" sz="2800">
                <a:latin typeface="Times New Roman" panose="02020603050405020304" pitchFamily="18" charset="0"/>
                <a:ea typeface="Times New Roman" panose="02020603050405020304" pitchFamily="18" charset="0"/>
              </a:rPr>
              <a:t>Nhấn giữ </a:t>
            </a:r>
            <a:r>
              <a:rPr lang="en-US" sz="2800" b="1" i="1">
                <a:latin typeface="Times New Roman" panose="02020603050405020304" pitchFamily="18" charset="0"/>
                <a:ea typeface="Times New Roman" panose="02020603050405020304" pitchFamily="18" charset="0"/>
              </a:rPr>
              <a:t>Ctrl</a:t>
            </a:r>
            <a:r>
              <a:rPr lang="en-US" sz="2800">
                <a:latin typeface="Times New Roman" panose="02020603050405020304" pitchFamily="18" charset="0"/>
                <a:ea typeface="Times New Roman" panose="02020603050405020304" pitchFamily="18" charset="0"/>
              </a:rPr>
              <a:t> và nháy chuột chọn nhiều cột (nhiều hàng) sau đó thao tác chèn thì sẽ thêm được nhiều cột (nhiều hàng) cùng một lúc.</a:t>
            </a:r>
          </a:p>
        </p:txBody>
      </p:sp>
    </p:spTree>
    <p:extLst>
      <p:ext uri="{BB962C8B-B14F-4D97-AF65-F5344CB8AC3E}">
        <p14:creationId xmlns:p14="http://schemas.microsoft.com/office/powerpoint/2010/main" val="3622032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11189" y="818866"/>
            <a:ext cx="7670041" cy="5377218"/>
          </a:xfrm>
          <a:prstGeom prst="rect">
            <a:avLst/>
          </a:prstGeom>
        </p:spPr>
      </p:pic>
      <p:sp>
        <p:nvSpPr>
          <p:cNvPr id="4" name="Oval 3"/>
          <p:cNvSpPr/>
          <p:nvPr/>
        </p:nvSpPr>
        <p:spPr>
          <a:xfrm>
            <a:off x="2330045" y="3657598"/>
            <a:ext cx="1607127" cy="12828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775502" y="1228298"/>
            <a:ext cx="1607127" cy="710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504355" y="3852078"/>
            <a:ext cx="787848" cy="893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a:t>
            </a:r>
          </a:p>
        </p:txBody>
      </p:sp>
      <p:sp>
        <p:nvSpPr>
          <p:cNvPr id="7" name="Down Arrow 6"/>
          <p:cNvSpPr/>
          <p:nvPr/>
        </p:nvSpPr>
        <p:spPr>
          <a:xfrm>
            <a:off x="8070789" y="327546"/>
            <a:ext cx="1016551" cy="9826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t>2</a:t>
            </a:r>
          </a:p>
        </p:txBody>
      </p:sp>
    </p:spTree>
    <p:extLst>
      <p:ext uri="{BB962C8B-B14F-4D97-AF65-F5344CB8AC3E}">
        <p14:creationId xmlns:p14="http://schemas.microsoft.com/office/powerpoint/2010/main" val="83006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56597" y="914400"/>
            <a:ext cx="7670042" cy="5336275"/>
          </a:xfrm>
          <a:prstGeom prst="rect">
            <a:avLst/>
          </a:prstGeom>
        </p:spPr>
      </p:pic>
      <p:sp>
        <p:nvSpPr>
          <p:cNvPr id="4" name="Right Arrow 3"/>
          <p:cNvSpPr/>
          <p:nvPr/>
        </p:nvSpPr>
        <p:spPr>
          <a:xfrm>
            <a:off x="1542197" y="3862316"/>
            <a:ext cx="818866"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3254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8924" y="2075574"/>
            <a:ext cx="8488907" cy="1732782"/>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Xóa toàn bộ cột, toàn bộ hàng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Làm tương tự như thao tác chèn, nhưng chọn </a:t>
            </a:r>
            <a:r>
              <a:rPr lang="en-US" sz="2800" b="1" i="1">
                <a:latin typeface="Times New Roman" panose="02020603050405020304" pitchFamily="18" charset="0"/>
                <a:ea typeface="Times New Roman" panose="02020603050405020304" pitchFamily="18" charset="0"/>
              </a:rPr>
              <a:t>Delete</a:t>
            </a:r>
            <a:r>
              <a:rPr lang="en-US" sz="2800">
                <a:latin typeface="Times New Roman" panose="02020603050405020304" pitchFamily="18" charset="0"/>
                <a:ea typeface="Times New Roman" panose="02020603050405020304" pitchFamily="18" charset="0"/>
              </a:rPr>
              <a:t> thay cho </a:t>
            </a:r>
            <a:r>
              <a:rPr lang="en-US" sz="2800" b="1" i="1">
                <a:latin typeface="Times New Roman" panose="02020603050405020304" pitchFamily="18" charset="0"/>
                <a:ea typeface="Times New Roman" panose="02020603050405020304" pitchFamily="18" charset="0"/>
              </a:rPr>
              <a:t>Insert</a:t>
            </a:r>
          </a:p>
        </p:txBody>
      </p:sp>
    </p:spTree>
    <p:extLst>
      <p:ext uri="{BB962C8B-B14F-4D97-AF65-F5344CB8AC3E}">
        <p14:creationId xmlns:p14="http://schemas.microsoft.com/office/powerpoint/2010/main" val="657562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92823" y="641444"/>
            <a:ext cx="7697337" cy="5349923"/>
          </a:xfrm>
          <a:prstGeom prst="rect">
            <a:avLst/>
          </a:prstGeom>
        </p:spPr>
      </p:pic>
      <p:sp>
        <p:nvSpPr>
          <p:cNvPr id="3" name="Oval 2"/>
          <p:cNvSpPr/>
          <p:nvPr/>
        </p:nvSpPr>
        <p:spPr>
          <a:xfrm>
            <a:off x="2330045" y="3480174"/>
            <a:ext cx="1607127" cy="12828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775502" y="1419370"/>
            <a:ext cx="1607127" cy="710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504355" y="3674654"/>
            <a:ext cx="787848" cy="893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a:t>
            </a:r>
          </a:p>
        </p:txBody>
      </p:sp>
      <p:sp>
        <p:nvSpPr>
          <p:cNvPr id="6" name="Down Arrow 5"/>
          <p:cNvSpPr/>
          <p:nvPr/>
        </p:nvSpPr>
        <p:spPr>
          <a:xfrm>
            <a:off x="8070789" y="436731"/>
            <a:ext cx="1016551" cy="9826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t>2</a:t>
            </a:r>
          </a:p>
        </p:txBody>
      </p:sp>
    </p:spTree>
    <p:extLst>
      <p:ext uri="{BB962C8B-B14F-4D97-AF65-F5344CB8AC3E}">
        <p14:creationId xmlns:p14="http://schemas.microsoft.com/office/powerpoint/2010/main" val="378382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06471" y="641445"/>
            <a:ext cx="7683690" cy="5349922"/>
          </a:xfrm>
          <a:prstGeom prst="rect">
            <a:avLst/>
          </a:prstGeom>
        </p:spPr>
      </p:pic>
      <p:sp>
        <p:nvSpPr>
          <p:cNvPr id="3" name="Right Arrow 2"/>
          <p:cNvSpPr/>
          <p:nvPr/>
        </p:nvSpPr>
        <p:spPr>
          <a:xfrm>
            <a:off x="1378424" y="3684896"/>
            <a:ext cx="928047" cy="777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43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13736" y="1200909"/>
            <a:ext cx="5021106" cy="584775"/>
            <a:chOff x="689904" y="1364412"/>
            <a:chExt cx="5021106"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1" name="TextBox 10"/>
            <p:cNvSpPr txBox="1"/>
            <p:nvPr/>
          </p:nvSpPr>
          <p:spPr>
            <a:xfrm>
              <a:off x="1100452" y="1364412"/>
              <a:ext cx="4610558"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Nhập, sửa và xóa dữ liệu </a:t>
              </a:r>
              <a:endParaRPr lang="en-US" dirty="0"/>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3" name="Rectangle 2"/>
          <p:cNvSpPr/>
          <p:nvPr/>
        </p:nvSpPr>
        <p:spPr>
          <a:xfrm>
            <a:off x="1420409" y="2303788"/>
            <a:ext cx="9374969" cy="3527119"/>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Nhập dữ liệu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Dữ liệu được nhập vào trang tính theo từng ô.</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Dữ liệu nhập vào là số thì sẽ được căn thẳng theo biên phải (của ô)</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Dữ liệu nhập vào là văn bản thì sẽ được căn thẳng theo biên trái (của ô)</a:t>
            </a:r>
          </a:p>
        </p:txBody>
      </p:sp>
    </p:spTree>
    <p:extLst>
      <p:ext uri="{BB962C8B-B14F-4D97-AF65-F5344CB8AC3E}">
        <p14:creationId xmlns:p14="http://schemas.microsoft.com/office/powerpoint/2010/main" val="214822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2197" y="1414788"/>
            <a:ext cx="9580728" cy="4330416"/>
          </a:xfrm>
          <a:prstGeom prst="rect">
            <a:avLst/>
          </a:prstGeom>
        </p:spPr>
        <p:txBody>
          <a:bodyPr wrap="square">
            <a:spAutoFit/>
          </a:bodyPr>
          <a:lstStyle/>
          <a:p>
            <a:pPr marL="457200" indent="-457200" algn="just">
              <a:lnSpc>
                <a:spcPct val="115000"/>
              </a:lnSpc>
              <a:spcBef>
                <a:spcPts val="600"/>
              </a:spcBef>
              <a:spcAft>
                <a:spcPts val="600"/>
              </a:spcAft>
              <a:buFontTx/>
              <a:buChar char="-"/>
            </a:pPr>
            <a:r>
              <a:rPr lang="en-US" sz="2800">
                <a:latin typeface="Times New Roman" panose="02020603050405020304" pitchFamily="18" charset="0"/>
                <a:ea typeface="Times New Roman" panose="02020603050405020304" pitchFamily="18" charset="0"/>
              </a:rPr>
              <a:t>Việc nhập dữ liệu cho một ô sẽ kết thúc khi ta chuyển sang ô khác. </a:t>
            </a:r>
          </a:p>
          <a:p>
            <a:pPr marL="457200" indent="-457200" algn="just">
              <a:lnSpc>
                <a:spcPct val="115000"/>
              </a:lnSpc>
              <a:spcBef>
                <a:spcPts val="600"/>
              </a:spcBef>
              <a:spcAft>
                <a:spcPts val="600"/>
              </a:spcAft>
              <a:buFontTx/>
              <a:buChar char="-"/>
            </a:pPr>
            <a:r>
              <a:rPr lang="en-US" sz="2800">
                <a:latin typeface="Times New Roman" panose="02020603050405020304" pitchFamily="18" charset="0"/>
                <a:ea typeface="Times New Roman" panose="02020603050405020304" pitchFamily="18" charset="0"/>
              </a:rPr>
              <a:t>Một số cách chuyển sang ô khác như sau:</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 Nhấn Enter</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 Nhấn phím Tab</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 Nháy chuột vào ô tiếp theo muốn nhập nội dung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 Sử dụng các phím mũi tên</a:t>
            </a:r>
          </a:p>
        </p:txBody>
      </p:sp>
    </p:spTree>
    <p:extLst>
      <p:ext uri="{BB962C8B-B14F-4D97-AF65-F5344CB8AC3E}">
        <p14:creationId xmlns:p14="http://schemas.microsoft.com/office/powerpoint/2010/main" val="186951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3164" y="1041922"/>
            <a:ext cx="9656618" cy="4555093"/>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vi-VN" sz="2400" b="1" i="1">
                <a:solidFill>
                  <a:srgbClr val="0070C0"/>
                </a:solidFill>
                <a:latin typeface="Times New Roman" panose="02020603050405020304" pitchFamily="18" charset="0"/>
                <a:ea typeface="Times New Roman" panose="02020603050405020304" pitchFamily="18" charset="0"/>
              </a:rPr>
              <a:t>Câu trả lời:</a:t>
            </a:r>
          </a:p>
          <a:p>
            <a:pPr algn="just">
              <a:spcBef>
                <a:spcPts val="600"/>
              </a:spcBef>
              <a:spcAft>
                <a:spcPts val="600"/>
              </a:spcAft>
            </a:pPr>
            <a:r>
              <a:rPr lang="vi-VN" sz="2400">
                <a:solidFill>
                  <a:schemeClr val="dk1"/>
                </a:solidFill>
                <a:latin typeface="Times New Roman" panose="02020603050405020304" pitchFamily="18" charset="0"/>
                <a:ea typeface="Times New Roman" panose="02020603050405020304" pitchFamily="18" charset="0"/>
              </a:rPr>
              <a:t>Bảng trong phần mềm bảng tính khác với bảng trong phần mềm soạn thảo văn bản là:</a:t>
            </a:r>
          </a:p>
          <a:p>
            <a:pPr algn="just">
              <a:spcBef>
                <a:spcPts val="600"/>
              </a:spcBef>
              <a:spcAft>
                <a:spcPts val="600"/>
              </a:spcAft>
            </a:pPr>
            <a:r>
              <a:rPr lang="en-US" sz="2400">
                <a:solidFill>
                  <a:schemeClr val="dk1"/>
                </a:solidFill>
                <a:latin typeface="Times New Roman" panose="02020603050405020304" pitchFamily="18" charset="0"/>
                <a:ea typeface="Times New Roman" panose="02020603050405020304" pitchFamily="18" charset="0"/>
              </a:rPr>
              <a:t>- </a:t>
            </a:r>
            <a:r>
              <a:rPr lang="vi-VN" sz="2400">
                <a:solidFill>
                  <a:schemeClr val="dk1"/>
                </a:solidFill>
                <a:latin typeface="Times New Roman" panose="02020603050405020304" pitchFamily="18" charset="0"/>
                <a:ea typeface="Times New Roman" panose="02020603050405020304" pitchFamily="18" charset="0"/>
              </a:rPr>
              <a:t>Bảng trong phần mềm bảng tính có khả năng tính toán và sử dụng hàm có sẵn.</a:t>
            </a:r>
          </a:p>
          <a:p>
            <a:pPr algn="just">
              <a:spcBef>
                <a:spcPts val="600"/>
              </a:spcBef>
              <a:spcAft>
                <a:spcPts val="600"/>
              </a:spcAft>
            </a:pPr>
            <a:r>
              <a:rPr lang="en-US" sz="2400">
                <a:solidFill>
                  <a:schemeClr val="dk1"/>
                </a:solidFill>
                <a:latin typeface="Times New Roman" panose="02020603050405020304" pitchFamily="18" charset="0"/>
                <a:ea typeface="Times New Roman" panose="02020603050405020304" pitchFamily="18" charset="0"/>
              </a:rPr>
              <a:t>- </a:t>
            </a:r>
            <a:r>
              <a:rPr lang="vi-VN" sz="2400">
                <a:solidFill>
                  <a:schemeClr val="dk1"/>
                </a:solidFill>
                <a:latin typeface="Times New Roman" panose="02020603050405020304" pitchFamily="18" charset="0"/>
                <a:ea typeface="Times New Roman" panose="02020603050405020304" pitchFamily="18" charset="0"/>
              </a:rPr>
              <a:t>Bảng trong phần mềm bảng tính có khả năng sắp xếp và lọc dữ liệu.</a:t>
            </a:r>
          </a:p>
          <a:p>
            <a:pPr algn="just">
              <a:spcBef>
                <a:spcPts val="600"/>
              </a:spcBef>
              <a:spcAft>
                <a:spcPts val="600"/>
              </a:spcAft>
            </a:pPr>
            <a:r>
              <a:rPr lang="en-US" sz="2400">
                <a:solidFill>
                  <a:schemeClr val="dk1"/>
                </a:solidFill>
                <a:latin typeface="Times New Roman" panose="02020603050405020304" pitchFamily="18" charset="0"/>
                <a:ea typeface="Times New Roman" panose="02020603050405020304" pitchFamily="18" charset="0"/>
              </a:rPr>
              <a:t>- </a:t>
            </a:r>
            <a:r>
              <a:rPr lang="vi-VN" sz="2400">
                <a:solidFill>
                  <a:schemeClr val="dk1"/>
                </a:solidFill>
                <a:latin typeface="Times New Roman" panose="02020603050405020304" pitchFamily="18" charset="0"/>
                <a:ea typeface="Times New Roman" panose="02020603050405020304" pitchFamily="18" charset="0"/>
              </a:rPr>
              <a:t>Bảng trong phần mềm bảng tính có nhiều định dạng như ngày, tháng, năm, tiền tệ, </a:t>
            </a:r>
            <a:r>
              <a:rPr lang="en-US" sz="2400">
                <a:solidFill>
                  <a:schemeClr val="dk1"/>
                </a:solidFill>
                <a:latin typeface="Times New Roman" panose="02020603050405020304" pitchFamily="18" charset="0"/>
                <a:ea typeface="Times New Roman" panose="02020603050405020304" pitchFamily="18" charset="0"/>
              </a:rPr>
              <a:t>ngày </a:t>
            </a:r>
            <a:r>
              <a:rPr lang="vi-VN" sz="2400">
                <a:solidFill>
                  <a:schemeClr val="dk1"/>
                </a:solidFill>
                <a:latin typeface="Times New Roman" panose="02020603050405020304" pitchFamily="18" charset="0"/>
                <a:ea typeface="Times New Roman" panose="02020603050405020304" pitchFamily="18" charset="0"/>
              </a:rPr>
              <a:t>giờ, phần trăm,...</a:t>
            </a:r>
          </a:p>
          <a:p>
            <a:pPr algn="just">
              <a:spcBef>
                <a:spcPts val="600"/>
              </a:spcBef>
              <a:spcAft>
                <a:spcPts val="600"/>
              </a:spcAft>
            </a:pPr>
            <a:r>
              <a:rPr lang="en-US" sz="2400">
                <a:solidFill>
                  <a:schemeClr val="dk1"/>
                </a:solidFill>
                <a:latin typeface="Times New Roman" panose="02020603050405020304" pitchFamily="18" charset="0"/>
                <a:ea typeface="Times New Roman" panose="02020603050405020304" pitchFamily="18" charset="0"/>
              </a:rPr>
              <a:t>- </a:t>
            </a:r>
            <a:r>
              <a:rPr lang="vi-VN" sz="2400">
                <a:solidFill>
                  <a:schemeClr val="dk1"/>
                </a:solidFill>
                <a:latin typeface="Times New Roman" panose="02020603050405020304" pitchFamily="18" charset="0"/>
                <a:ea typeface="Times New Roman" panose="02020603050405020304" pitchFamily="18" charset="0"/>
              </a:rPr>
              <a:t>Bảng trong phần mềm bảng tính có thể chuyển thành biểu đồ nhờ dữ liệu có sẵn trong bảng.</a:t>
            </a:r>
          </a:p>
        </p:txBody>
      </p:sp>
    </p:spTree>
    <p:extLst>
      <p:ext uri="{BB962C8B-B14F-4D97-AF65-F5344CB8AC3E}">
        <p14:creationId xmlns:p14="http://schemas.microsoft.com/office/powerpoint/2010/main" val="426979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1461" y="1280089"/>
            <a:ext cx="8907439" cy="3527119"/>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Sửa dữ liệu nhập sai</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Đưa con trỏ soạn thảo vào o dữ liệu cần sửa, nháy đúp chuột hoặc chọn ô rồi nhấn F2</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Di chuyển con trỏ đến vị trí sai, sửa lại chỗ sai</a:t>
            </a:r>
          </a:p>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Xóa dữ liệu: </a:t>
            </a:r>
            <a:r>
              <a:rPr lang="en-US" sz="2800">
                <a:latin typeface="Times New Roman" panose="02020603050405020304" pitchFamily="18" charset="0"/>
                <a:ea typeface="Times New Roman" panose="02020603050405020304" pitchFamily="18" charset="0"/>
              </a:rPr>
              <a:t>Chọn ô có dữ liệu muốn xóa và nhấn </a:t>
            </a:r>
            <a:r>
              <a:rPr lang="en-US" sz="2800" b="1" i="1">
                <a:latin typeface="Times New Roman" panose="02020603050405020304" pitchFamily="18" charset="0"/>
                <a:ea typeface="Times New Roman" panose="02020603050405020304" pitchFamily="18" charset="0"/>
              </a:rPr>
              <a:t>Delete</a:t>
            </a:r>
            <a:r>
              <a:rPr lang="en-US" sz="2800">
                <a:latin typeface="Times New Roman" panose="02020603050405020304" pitchFamily="18" charset="0"/>
                <a:ea typeface="Times New Roman" panose="02020603050405020304" pitchFamily="18" charset="0"/>
              </a:rPr>
              <a:t> hoặc phím </a:t>
            </a:r>
            <a:r>
              <a:rPr lang="en-US" sz="2800" b="1" i="1">
                <a:latin typeface="Times New Roman" panose="02020603050405020304" pitchFamily="18" charset="0"/>
                <a:ea typeface="Times New Roman" panose="02020603050405020304" pitchFamily="18" charset="0"/>
              </a:rPr>
              <a:t>Backspace</a:t>
            </a:r>
          </a:p>
        </p:txBody>
      </p:sp>
    </p:spTree>
    <p:extLst>
      <p:ext uri="{BB962C8B-B14F-4D97-AF65-F5344CB8AC3E}">
        <p14:creationId xmlns:p14="http://schemas.microsoft.com/office/powerpoint/2010/main" val="89520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13736" y="1284855"/>
            <a:ext cx="4928131" cy="584775"/>
            <a:chOff x="689904" y="1364412"/>
            <a:chExt cx="4928131"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a:solidFill>
                      <a:schemeClr val="bg1"/>
                    </a:solidFill>
                    <a:latin typeface="Tahoma" panose="020B0604030504040204" pitchFamily="34" charset="0"/>
                    <a:ea typeface="Tahoma" panose="020B0604030504040204" pitchFamily="34" charset="0"/>
                    <a:cs typeface="Tahoma" panose="020B0604030504040204" pitchFamily="34" charset="0"/>
                  </a:rPr>
                  <a:t>4</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00452" y="1364412"/>
              <a:ext cx="4517583"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Thực hành nhập dữ liệu </a:t>
              </a:r>
              <a:endParaRPr lang="en-US" dirty="0"/>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57929" y="0"/>
            <a:ext cx="1234071" cy="1146293"/>
          </a:xfrm>
          <a:prstGeom prst="rect">
            <a:avLst/>
          </a:prstGeom>
        </p:spPr>
      </p:pic>
      <p:sp>
        <p:nvSpPr>
          <p:cNvPr id="3" name="Rectangle 2"/>
          <p:cNvSpPr/>
          <p:nvPr/>
        </p:nvSpPr>
        <p:spPr>
          <a:xfrm>
            <a:off x="1555845" y="2668792"/>
            <a:ext cx="9402084" cy="2228302"/>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Mở bảng tính “ThucHanh.xlsx” để nhập thêm một số ô dữ liệu vào bảng đã có</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Thêm cột Điện Thoại cho Bảng chỉ số BMI của một nhóm và nhập liệu</a:t>
            </a:r>
          </a:p>
        </p:txBody>
      </p:sp>
    </p:spTree>
    <p:extLst>
      <p:ext uri="{BB962C8B-B14F-4D97-AF65-F5344CB8AC3E}">
        <p14:creationId xmlns:p14="http://schemas.microsoft.com/office/powerpoint/2010/main" val="375166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email">
            <a:extLst>
              <a:ext uri="{28A0092B-C50C-407E-A947-70E740481C1C}">
                <a14:useLocalDpi xmlns:a14="http://schemas.microsoft.com/office/drawing/2010/main"/>
              </a:ext>
            </a:extLst>
          </a:blip>
          <a:srcRect/>
          <a:stretch/>
        </p:blipFill>
        <p:spPr bwMode="auto">
          <a:xfrm>
            <a:off x="2022764" y="1131281"/>
            <a:ext cx="8419119" cy="44798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8878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6618" y="1990611"/>
            <a:ext cx="8631382" cy="2074414"/>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Chèn thêm một hàng mới ngay bên dưới hàng dữ liệu của Nguyễn Thảo Hoa, sau đó nhập dữ liệu. Tạm bỏ trống các ô BMI, Đánh giá; sau này sẽ tự động cập nhật theo công thức.</a:t>
            </a:r>
          </a:p>
        </p:txBody>
      </p:sp>
    </p:spTree>
    <p:extLst>
      <p:ext uri="{BB962C8B-B14F-4D97-AF65-F5344CB8AC3E}">
        <p14:creationId xmlns:p14="http://schemas.microsoft.com/office/powerpoint/2010/main" val="3735124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email">
            <a:extLst>
              <a:ext uri="{28A0092B-C50C-407E-A947-70E740481C1C}">
                <a14:useLocalDpi xmlns:a14="http://schemas.microsoft.com/office/drawing/2010/main"/>
              </a:ext>
            </a:extLst>
          </a:blip>
          <a:srcRect/>
          <a:stretch/>
        </p:blipFill>
        <p:spPr bwMode="auto">
          <a:xfrm>
            <a:off x="1593271" y="831273"/>
            <a:ext cx="9421091" cy="5306291"/>
          </a:xfrm>
          <a:prstGeom prst="rect">
            <a:avLst/>
          </a:prstGeom>
          <a:ln>
            <a:noFill/>
          </a:ln>
          <a:extLst>
            <a:ext uri="{53640926-AAD7-44D8-BBD7-CCE9431645EC}">
              <a14:shadowObscured xmlns:a14="http://schemas.microsoft.com/office/drawing/2010/main"/>
            </a:ext>
          </a:extLst>
        </p:spPr>
      </p:pic>
      <p:sp>
        <p:nvSpPr>
          <p:cNvPr id="3" name="Right Arrow 2"/>
          <p:cNvSpPr/>
          <p:nvPr/>
        </p:nvSpPr>
        <p:spPr>
          <a:xfrm>
            <a:off x="1177634" y="4599709"/>
            <a:ext cx="845129" cy="443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4224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2654" y="2104525"/>
            <a:ext cx="9088581" cy="1732782"/>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3. </a:t>
            </a:r>
            <a:r>
              <a:rPr lang="en-US" sz="2800">
                <a:latin typeface="Times New Roman" panose="02020603050405020304" pitchFamily="18" charset="0"/>
                <a:ea typeface="Times New Roman" panose="02020603050405020304" pitchFamily="18" charset="0"/>
              </a:rPr>
              <a:t>Đặt tên trang tính và lưu các cập nhật mới thực hiện</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rPr>
              <a:t>Nháy đúp chuột vào chữ Sheet; con trỏ soạn thảo xuất hiện; gõ nhập tên mới là BMI và lưu tệp</a:t>
            </a:r>
          </a:p>
        </p:txBody>
      </p:sp>
    </p:spTree>
    <p:extLst>
      <p:ext uri="{BB962C8B-B14F-4D97-AF65-F5344CB8AC3E}">
        <p14:creationId xmlns:p14="http://schemas.microsoft.com/office/powerpoint/2010/main" val="2736771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email">
            <a:extLst>
              <a:ext uri="{28A0092B-C50C-407E-A947-70E740481C1C}">
                <a14:useLocalDpi xmlns:a14="http://schemas.microsoft.com/office/drawing/2010/main"/>
              </a:ext>
            </a:extLst>
          </a:blip>
          <a:srcRect/>
          <a:stretch/>
        </p:blipFill>
        <p:spPr bwMode="auto">
          <a:xfrm>
            <a:off x="1884217" y="1802533"/>
            <a:ext cx="8617527" cy="35037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4893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sp>
        <p:nvSpPr>
          <p:cNvPr id="4" name="Rectangle 3"/>
          <p:cNvSpPr/>
          <p:nvPr/>
        </p:nvSpPr>
        <p:spPr>
          <a:xfrm>
            <a:off x="1925782" y="2392393"/>
            <a:ext cx="8991600" cy="1578894"/>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Tạo bảng Excel tương tự để tính chỉ số BMI của mọi người trong gia đình em (hoặc trong tổ em) ở trang Sheet2 và đổi tên trang thành “MySheet”</a:t>
            </a:r>
          </a:p>
        </p:txBody>
      </p:sp>
    </p:spTree>
    <p:extLst>
      <p:ext uri="{BB962C8B-B14F-4D97-AF65-F5344CB8AC3E}">
        <p14:creationId xmlns:p14="http://schemas.microsoft.com/office/powerpoint/2010/main" val="985616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rPr>
              <a:t>VẬN DỤNG</a:t>
            </a: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sp>
        <p:nvSpPr>
          <p:cNvPr id="2" name="Rectangle 1"/>
          <p:cNvSpPr/>
          <p:nvPr/>
        </p:nvSpPr>
        <p:spPr>
          <a:xfrm>
            <a:off x="1496290" y="1939992"/>
            <a:ext cx="9725891" cy="3031599"/>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Các cột trong trang tính được đặt tên như thế nào?</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Các hàng trong trang tính được đặt tên như thế nào?</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3. </a:t>
            </a:r>
            <a:r>
              <a:rPr lang="en-US" sz="2800">
                <a:latin typeface="Times New Roman" panose="02020603050405020304" pitchFamily="18" charset="0"/>
                <a:ea typeface="Times New Roman" panose="02020603050405020304" pitchFamily="18" charset="0"/>
              </a:rPr>
              <a:t>Một ô trong trang tính được đặt địa chỉ như thế nào?</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4. </a:t>
            </a:r>
            <a:r>
              <a:rPr lang="en-US" sz="2800">
                <a:latin typeface="Times New Roman" panose="02020603050405020304" pitchFamily="18" charset="0"/>
                <a:ea typeface="Times New Roman" panose="02020603050405020304" pitchFamily="18" charset="0"/>
              </a:rPr>
              <a:t>Thao tác gõ nhập dữ liệu mới vào một ô có gì khác với sửa chữa dữ liệu trong ô?</a:t>
            </a:r>
          </a:p>
        </p:txBody>
      </p:sp>
    </p:spTree>
    <p:extLst>
      <p:ext uri="{BB962C8B-B14F-4D97-AF65-F5344CB8AC3E}">
        <p14:creationId xmlns:p14="http://schemas.microsoft.com/office/powerpoint/2010/main" val="323143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4813" y="-223838"/>
            <a:ext cx="13001625" cy="7305675"/>
          </a:xfrm>
          <a:prstGeom prst="rect">
            <a:avLst/>
          </a:prstGeom>
        </p:spPr>
      </p:pic>
    </p:spTree>
    <p:extLst>
      <p:ext uri="{BB962C8B-B14F-4D97-AF65-F5344CB8AC3E}">
        <p14:creationId xmlns:p14="http://schemas.microsoft.com/office/powerpoint/2010/main" val="1477281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596789" y="2118384"/>
            <a:ext cx="9430602" cy="2403461"/>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a:solidFill>
                  <a:schemeClr val="dk1"/>
                </a:solidFill>
                <a:latin typeface="Times New Roman" panose="02020603050405020304" pitchFamily="18" charset="0"/>
                <a:ea typeface="Times New Roman" panose="02020603050405020304" pitchFamily="18" charset="0"/>
              </a:rPr>
              <a:t>Em hãy quan sát cửa sổ làm việc của excel và chỉ rõ các thành phần cơ bản trên trang tính</a:t>
            </a:r>
          </a:p>
        </p:txBody>
      </p:sp>
      <p:sp>
        <p:nvSpPr>
          <p:cNvPr id="2" name="Rectangle 1"/>
          <p:cNvSpPr/>
          <p:nvPr/>
        </p:nvSpPr>
        <p:spPr>
          <a:xfrm>
            <a:off x="4351214" y="780609"/>
            <a:ext cx="2719591" cy="613245"/>
          </a:xfrm>
          <a:prstGeom prst="rect">
            <a:avLst/>
          </a:prstGeom>
        </p:spPr>
        <p:txBody>
          <a:bodyPr wrap="none">
            <a:spAutoFit/>
          </a:bodyPr>
          <a:lstStyle/>
          <a:p>
            <a:pPr algn="just">
              <a:lnSpc>
                <a:spcPct val="115000"/>
              </a:lnSpc>
              <a:spcBef>
                <a:spcPts val="600"/>
              </a:spcBef>
              <a:spcAft>
                <a:spcPts val="600"/>
              </a:spcAft>
            </a:pPr>
            <a:r>
              <a:rPr lang="en-US" sz="3200" b="1">
                <a:solidFill>
                  <a:srgbClr val="0070C0"/>
                </a:solidFill>
                <a:latin typeface="Times New Roman" panose="02020603050405020304" pitchFamily="18" charset="0"/>
                <a:ea typeface="Times New Roman" panose="02020603050405020304" pitchFamily="18" charset="0"/>
              </a:rPr>
              <a:t>HOẠT ĐỘNG</a:t>
            </a:r>
          </a:p>
        </p:txBody>
      </p:sp>
    </p:spTree>
    <p:extLst>
      <p:ext uri="{BB962C8B-B14F-4D97-AF65-F5344CB8AC3E}">
        <p14:creationId xmlns:p14="http://schemas.microsoft.com/office/powerpoint/2010/main" val="2232066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9679488" y="4692670"/>
            <a:ext cx="1811414"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solidFill>
                  <a:schemeClr val="tx1"/>
                </a:solidFill>
                <a:latin typeface="Times New Roman" panose="02020603050405020304" pitchFamily="18" charset="0"/>
                <a:ea typeface="Times New Roman" panose="02020603050405020304" pitchFamily="18" charset="0"/>
              </a:rPr>
              <a:t>Thanh Trạng thái</a:t>
            </a:r>
          </a:p>
        </p:txBody>
      </p:sp>
      <p:pic>
        <p:nvPicPr>
          <p:cNvPr id="18" name="Picture 1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69002" y="1353430"/>
            <a:ext cx="6419104" cy="4252774"/>
          </a:xfrm>
          <a:prstGeom prst="rect">
            <a:avLst/>
          </a:prstGeom>
        </p:spPr>
      </p:pic>
      <p:sp>
        <p:nvSpPr>
          <p:cNvPr id="5" name="Oval 4"/>
          <p:cNvSpPr/>
          <p:nvPr/>
        </p:nvSpPr>
        <p:spPr>
          <a:xfrm>
            <a:off x="1120412" y="4794863"/>
            <a:ext cx="1716768"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latin typeface="Times New Roman" panose="02020603050405020304" pitchFamily="18" charset="0"/>
                <a:ea typeface="Times New Roman" panose="02020603050405020304" pitchFamily="18" charset="0"/>
              </a:rPr>
              <a:t>Thanh điều hướng</a:t>
            </a:r>
          </a:p>
        </p:txBody>
      </p:sp>
      <p:sp>
        <p:nvSpPr>
          <p:cNvPr id="6" name="Oval 5"/>
          <p:cNvSpPr/>
          <p:nvPr/>
        </p:nvSpPr>
        <p:spPr>
          <a:xfrm>
            <a:off x="1415309" y="4084714"/>
            <a:ext cx="1262311" cy="457769"/>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solidFill>
                  <a:schemeClr val="tx1"/>
                </a:solidFill>
                <a:latin typeface="Times New Roman" panose="02020603050405020304" pitchFamily="18" charset="0"/>
                <a:ea typeface="Times New Roman" panose="02020603050405020304" pitchFamily="18" charset="0"/>
              </a:rPr>
              <a:t>Hàng 6</a:t>
            </a:r>
          </a:p>
        </p:txBody>
      </p:sp>
      <p:sp>
        <p:nvSpPr>
          <p:cNvPr id="7" name="Oval 6"/>
          <p:cNvSpPr/>
          <p:nvPr/>
        </p:nvSpPr>
        <p:spPr>
          <a:xfrm>
            <a:off x="9650450" y="2071128"/>
            <a:ext cx="1547252"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latin typeface="Times New Roman" panose="02020603050405020304" pitchFamily="18" charset="0"/>
                <a:cs typeface="Times New Roman" panose="02020603050405020304" pitchFamily="18" charset="0"/>
              </a:rPr>
              <a:t>Thanh cuộn dọc</a:t>
            </a:r>
          </a:p>
        </p:txBody>
      </p:sp>
      <p:sp>
        <p:nvSpPr>
          <p:cNvPr id="8" name="Oval 7"/>
          <p:cNvSpPr/>
          <p:nvPr/>
        </p:nvSpPr>
        <p:spPr>
          <a:xfrm>
            <a:off x="1356439" y="2908818"/>
            <a:ext cx="1397648"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solidFill>
                  <a:schemeClr val="tx1"/>
                </a:solidFill>
                <a:latin typeface="Times New Roman" panose="02020603050405020304" pitchFamily="18" charset="0"/>
                <a:ea typeface="Times New Roman" panose="02020603050405020304" pitchFamily="18" charset="0"/>
              </a:rPr>
              <a:t>Tên trang tính</a:t>
            </a:r>
          </a:p>
        </p:txBody>
      </p:sp>
      <p:cxnSp>
        <p:nvCxnSpPr>
          <p:cNvPr id="10" name="Straight Arrow Connector 9"/>
          <p:cNvCxnSpPr/>
          <p:nvPr/>
        </p:nvCxnSpPr>
        <p:spPr>
          <a:xfrm>
            <a:off x="2837180" y="5254383"/>
            <a:ext cx="62903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79548" y="1555329"/>
            <a:ext cx="2452186"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solidFill>
                  <a:schemeClr val="tx1"/>
                </a:solidFill>
                <a:latin typeface="Times New Roman" panose="02020603050405020304" pitchFamily="18" charset="0"/>
                <a:ea typeface="Times New Roman" panose="02020603050405020304" pitchFamily="18" charset="0"/>
              </a:rPr>
              <a:t>Địa chỉ ô tính đang được chọn</a:t>
            </a:r>
          </a:p>
        </p:txBody>
      </p:sp>
      <p:sp>
        <p:nvSpPr>
          <p:cNvPr id="15" name="Oval 14"/>
          <p:cNvSpPr/>
          <p:nvPr/>
        </p:nvSpPr>
        <p:spPr>
          <a:xfrm>
            <a:off x="9679488" y="1124545"/>
            <a:ext cx="1045914" cy="457769"/>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solidFill>
                  <a:schemeClr val="tx1"/>
                </a:solidFill>
                <a:latin typeface="Times New Roman" panose="02020603050405020304" pitchFamily="18" charset="0"/>
                <a:ea typeface="Times New Roman" panose="02020603050405020304" pitchFamily="18" charset="0"/>
              </a:rPr>
              <a:t>Cột H</a:t>
            </a:r>
          </a:p>
        </p:txBody>
      </p:sp>
      <p:sp>
        <p:nvSpPr>
          <p:cNvPr id="16" name="Oval 15"/>
          <p:cNvSpPr/>
          <p:nvPr/>
        </p:nvSpPr>
        <p:spPr>
          <a:xfrm>
            <a:off x="9603020" y="3318176"/>
            <a:ext cx="1727032"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solidFill>
                  <a:schemeClr val="tx1"/>
                </a:solidFill>
                <a:latin typeface="Times New Roman" panose="02020603050405020304" pitchFamily="18" charset="0"/>
                <a:ea typeface="Times New Roman" panose="02020603050405020304" pitchFamily="18" charset="0"/>
              </a:rPr>
              <a:t>Thanh cuộn ngang</a:t>
            </a:r>
          </a:p>
        </p:txBody>
      </p:sp>
      <p:cxnSp>
        <p:nvCxnSpPr>
          <p:cNvPr id="40" name="Elbow Connector 39"/>
          <p:cNvCxnSpPr>
            <a:stCxn id="15" idx="2"/>
          </p:cNvCxnSpPr>
          <p:nvPr/>
        </p:nvCxnSpPr>
        <p:spPr>
          <a:xfrm rot="10800000" flipV="1">
            <a:off x="7451682" y="1353430"/>
            <a:ext cx="2227806" cy="1964746"/>
          </a:xfrm>
          <a:prstGeom prst="bentConnector3">
            <a:avLst>
              <a:gd name="adj1" fmla="val 100234"/>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8" idx="6"/>
          </p:cNvCxnSpPr>
          <p:nvPr/>
        </p:nvCxnSpPr>
        <p:spPr>
          <a:xfrm>
            <a:off x="2754087" y="3406529"/>
            <a:ext cx="1922117" cy="1662614"/>
          </a:xfrm>
          <a:prstGeom prst="bentConnector3">
            <a:avLst>
              <a:gd name="adj1" fmla="val 9970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16" idx="2"/>
          </p:cNvCxnSpPr>
          <p:nvPr/>
        </p:nvCxnSpPr>
        <p:spPr>
          <a:xfrm rot="10800000" flipV="1">
            <a:off x="8180518" y="3815887"/>
            <a:ext cx="1422503" cy="1394220"/>
          </a:xfrm>
          <a:prstGeom prst="bentConnector3">
            <a:avLst>
              <a:gd name="adj1" fmla="val 9893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7" idx="2"/>
          </p:cNvCxnSpPr>
          <p:nvPr/>
        </p:nvCxnSpPr>
        <p:spPr>
          <a:xfrm rot="10800000" flipV="1">
            <a:off x="9290706" y="2568839"/>
            <a:ext cx="359745" cy="1127238"/>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17" idx="2"/>
          </p:cNvCxnSpPr>
          <p:nvPr/>
        </p:nvCxnSpPr>
        <p:spPr>
          <a:xfrm rot="10800000" flipV="1">
            <a:off x="9290706" y="5190380"/>
            <a:ext cx="388782" cy="296013"/>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14" idx="5"/>
          </p:cNvCxnSpPr>
          <p:nvPr/>
        </p:nvCxnSpPr>
        <p:spPr>
          <a:xfrm rot="16200000" flipH="1">
            <a:off x="2712155" y="2565439"/>
            <a:ext cx="723884" cy="402955"/>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6" idx="5"/>
          </p:cNvCxnSpPr>
          <p:nvPr/>
        </p:nvCxnSpPr>
        <p:spPr>
          <a:xfrm rot="16200000" flipH="1">
            <a:off x="2631966" y="4336237"/>
            <a:ext cx="312568" cy="590982"/>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57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barn(inVertical)">
                                      <p:cBhvr>
                                        <p:cTn id="18" dur="500"/>
                                        <p:tgtEl>
                                          <p:spTgt spid="5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barn(inVertical)">
                                      <p:cBhvr>
                                        <p:cTn id="26" dur="500"/>
                                        <p:tgtEl>
                                          <p:spTgt spid="4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barn(inVertical)">
                                      <p:cBhvr>
                                        <p:cTn id="34" dur="500"/>
                                        <p:tgtEl>
                                          <p:spTgt spid="4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16" presetClass="entr" presetSubtype="21"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arn(inVertical)">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inVertical)">
                                      <p:cBhvr>
                                        <p:cTn id="47" dur="500"/>
                                        <p:tgtEl>
                                          <p:spTgt spid="6"/>
                                        </p:tgtEl>
                                      </p:cBhvr>
                                    </p:animEffect>
                                  </p:childTnLst>
                                </p:cTn>
                              </p:par>
                              <p:par>
                                <p:cTn id="48" presetID="16" presetClass="entr" presetSubtype="21" fill="hold"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barn(inVertical)">
                                      <p:cBhvr>
                                        <p:cTn id="50" dur="500"/>
                                        <p:tgtEl>
                                          <p:spTgt spid="64"/>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arn(inVertical)">
                                      <p:cBhvr>
                                        <p:cTn id="55" dur="500"/>
                                        <p:tgtEl>
                                          <p:spTgt spid="14"/>
                                        </p:tgtEl>
                                      </p:cBhvr>
                                    </p:animEffect>
                                  </p:childTnLst>
                                </p:cTn>
                              </p:par>
                              <p:par>
                                <p:cTn id="56" presetID="16" presetClass="entr" presetSubtype="21" fill="hold"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barn(inVertical)">
                                      <p:cBhvr>
                                        <p:cTn id="58" dur="500"/>
                                        <p:tgtEl>
                                          <p:spTgt spid="59"/>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barn(inVertical)">
                                      <p:cBhvr>
                                        <p:cTn id="63" dur="500"/>
                                        <p:tgtEl>
                                          <p:spTgt spid="8"/>
                                        </p:tgtEl>
                                      </p:cBhvr>
                                    </p:animEffect>
                                  </p:childTnLst>
                                </p:cTn>
                              </p:par>
                              <p:par>
                                <p:cTn id="64" presetID="16" presetClass="entr" presetSubtype="21" fill="hold"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barn(inVertical)">
                                      <p:cBhvr>
                                        <p:cTn id="6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6" grpId="0" animBg="1"/>
      <p:bldP spid="7" grpId="0" animBg="1"/>
      <p:bldP spid="8"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97690" y="1643077"/>
            <a:ext cx="9068687" cy="584775"/>
            <a:chOff x="689904" y="1378060"/>
            <a:chExt cx="9068687"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1" name="TextBox 10"/>
            <p:cNvSpPr txBox="1"/>
            <p:nvPr/>
          </p:nvSpPr>
          <p:spPr>
            <a:xfrm>
              <a:off x="1100452" y="1378060"/>
              <a:ext cx="8658139" cy="584775"/>
            </a:xfrm>
            <a:prstGeom prst="rect">
              <a:avLst/>
            </a:prstGeom>
            <a:noFill/>
          </p:spPr>
          <p:txBody>
            <a:bodyPr wrap="none" rtlCol="0">
              <a:spAutoFit/>
            </a:bodyPr>
            <a:lstStyle/>
            <a:p>
              <a:r>
                <a:rPr lang="en-US" sz="3200" b="1">
                  <a:latin typeface="Times New Roman" panose="02020603050405020304" pitchFamily="18" charset="0"/>
                  <a:cs typeface="Times New Roman" panose="02020603050405020304" pitchFamily="18" charset="0"/>
                </a:rPr>
                <a:t>Sổ tính, trang tính và một số thành phần cơ bản </a:t>
              </a:r>
              <a:endParaRPr lang="en-US" sz="3200" b="1" dirty="0">
                <a:solidFill>
                  <a:srgbClr val="3333CC"/>
                </a:solidFill>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12" name="Rectangle 11"/>
          <p:cNvSpPr/>
          <p:nvPr/>
        </p:nvSpPr>
        <p:spPr>
          <a:xfrm>
            <a:off x="1754629" y="2638923"/>
            <a:ext cx="9294125" cy="3031599"/>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 Cửa sổ làm việc của Excel gồm: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Thanh điều hướng có các nút tiến, lùi và nhãn chữ (Sheet 1, Sheet 2, Sheet 3)</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Thanh cuộn ngang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Thanh Trạng Thái</a:t>
            </a:r>
          </a:p>
        </p:txBody>
      </p:sp>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barn(inVertical)">
                                      <p:cBhvr>
                                        <p:cTn id="11" dur="50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barn(inVertical)">
                                      <p:cBhvr>
                                        <p:cTn id="16" dur="500"/>
                                        <p:tgtEl>
                                          <p:spTgt spid="1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barn(inVertical)">
                                      <p:cBhvr>
                                        <p:cTn id="21" dur="500"/>
                                        <p:tgtEl>
                                          <p:spTgt spid="1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xEl>
                                              <p:pRg st="3" end="3"/>
                                            </p:txEl>
                                          </p:spTgt>
                                        </p:tgtEl>
                                        <p:attrNameLst>
                                          <p:attrName>style.visibility</p:attrName>
                                        </p:attrNameLst>
                                      </p:cBhvr>
                                      <p:to>
                                        <p:strVal val="visible"/>
                                      </p:to>
                                    </p:set>
                                    <p:animEffect transition="in" filter="barn(inVertical)">
                                      <p:cBhvr>
                                        <p:cTn id="26"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3015" y="1882597"/>
            <a:ext cx="9676263" cy="2723823"/>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Sổ tính: </a:t>
            </a:r>
            <a:r>
              <a:rPr lang="en-US" sz="2800">
                <a:latin typeface="Times New Roman" panose="02020603050405020304" pitchFamily="18" charset="0"/>
                <a:ea typeface="Times New Roman" panose="02020603050405020304" pitchFamily="18" charset="0"/>
              </a:rPr>
              <a:t>một tệp của chương trình bảng tính điện tử, gồm nhiều trang tính.</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Trang tính </a:t>
            </a:r>
            <a:r>
              <a:rPr lang="en-US" sz="2800">
                <a:latin typeface="Times New Roman" panose="02020603050405020304" pitchFamily="18" charset="0"/>
                <a:ea typeface="Times New Roman" panose="02020603050405020304" pitchFamily="18" charset="0"/>
              </a:rPr>
              <a:t>là một lưới kẻ ô gồm các hàng và các cột. Các cột của trang tính được xếp thứ tự theo chữ cái A, B, C, … các chữ cái này đồng thời là tên cột.</a:t>
            </a:r>
          </a:p>
        </p:txBody>
      </p:sp>
    </p:spTree>
    <p:extLst>
      <p:ext uri="{BB962C8B-B14F-4D97-AF65-F5344CB8AC3E}">
        <p14:creationId xmlns:p14="http://schemas.microsoft.com/office/powerpoint/2010/main" val="409358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9368" y="1677880"/>
            <a:ext cx="9414888" cy="3373231"/>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Các hàng </a:t>
            </a:r>
            <a:r>
              <a:rPr lang="en-US" sz="2800">
                <a:latin typeface="Times New Roman" panose="02020603050405020304" pitchFamily="18" charset="0"/>
                <a:ea typeface="Times New Roman" panose="02020603050405020304" pitchFamily="18" charset="0"/>
              </a:rPr>
              <a:t>của trang tính được xếp thứ tự 1, 2, 3, .. các số này đồng thời là tên hàng.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Mỗi ô</a:t>
            </a:r>
            <a:r>
              <a:rPr lang="en-US" sz="2800">
                <a:latin typeface="Times New Roman" panose="02020603050405020304" pitchFamily="18" charset="0"/>
                <a:ea typeface="Times New Roman" panose="02020603050405020304" pitchFamily="18" charset="0"/>
              </a:rPr>
              <a:t> là giao của một cột với một hàng. Ghép tên cột với tên hàng ta được tên ô (hay địa chỉ ô). Ví dụ ô A3, B5, …</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Ghi nhớ: </a:t>
            </a:r>
            <a:r>
              <a:rPr lang="en-US" sz="2800">
                <a:latin typeface="Times New Roman" panose="02020603050405020304" pitchFamily="18" charset="0"/>
                <a:ea typeface="Times New Roman" panose="02020603050405020304" pitchFamily="18" charset="0"/>
              </a:rPr>
              <a:t>Tên cột là các chữ cái, tên hàng là các số, tên ô (địa chỉ ô) là ghép liền tên cột với tên hàng.</a:t>
            </a:r>
          </a:p>
        </p:txBody>
      </p:sp>
    </p:spTree>
    <p:extLst>
      <p:ext uri="{BB962C8B-B14F-4D97-AF65-F5344CB8AC3E}">
        <p14:creationId xmlns:p14="http://schemas.microsoft.com/office/powerpoint/2010/main" val="4211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59527" y="2130957"/>
            <a:ext cx="9282546" cy="3950018"/>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800">
                <a:latin typeface="Times New Roman" panose="02020603050405020304" pitchFamily="18" charset="0"/>
                <a:ea typeface="Times New Roman" panose="02020603050405020304" pitchFamily="18" charset="0"/>
              </a:rPr>
              <a:t>Thực hiện mỗi thao tác và trả lời câu hỏi:</a:t>
            </a:r>
          </a:p>
          <a:p>
            <a:pPr marL="514350" indent="-514350" algn="just">
              <a:spcBef>
                <a:spcPts val="600"/>
              </a:spcBef>
              <a:spcAft>
                <a:spcPts val="600"/>
              </a:spcAft>
              <a:buFont typeface="+mj-lt"/>
              <a:buAutoNum type="arabicPeriod"/>
            </a:pPr>
            <a:r>
              <a:rPr lang="en-US" sz="2800">
                <a:latin typeface="Times New Roman" panose="02020603050405020304" pitchFamily="18" charset="0"/>
                <a:ea typeface="Times New Roman" panose="02020603050405020304" pitchFamily="18" charset="0"/>
              </a:rPr>
              <a:t>Chọn một ô (hoặc một cột, một hàng), điều gì cho em biết thao tác chọn đó đã thành công?</a:t>
            </a:r>
          </a:p>
          <a:p>
            <a:pPr marL="514350" indent="-514350" algn="just">
              <a:spcBef>
                <a:spcPts val="600"/>
              </a:spcBef>
              <a:spcAft>
                <a:spcPts val="600"/>
              </a:spcAft>
              <a:buFont typeface="+mj-lt"/>
              <a:buAutoNum type="arabicPeriod"/>
            </a:pPr>
            <a:r>
              <a:rPr lang="en-US" sz="2800">
                <a:latin typeface="Times New Roman" panose="02020603050405020304" pitchFamily="18" charset="0"/>
                <a:ea typeface="Times New Roman" panose="02020603050405020304" pitchFamily="18" charset="0"/>
              </a:rPr>
              <a:t>Kéo thanh cuộn đứng xuống dưới, các tên hàng sẽ thay đổi như thế nào?</a:t>
            </a:r>
          </a:p>
          <a:p>
            <a:pPr marL="514350" indent="-514350" algn="just">
              <a:spcBef>
                <a:spcPts val="600"/>
              </a:spcBef>
              <a:spcAft>
                <a:spcPts val="600"/>
              </a:spcAft>
              <a:buFont typeface="+mj-lt"/>
              <a:buAutoNum type="arabicPeriod"/>
            </a:pPr>
            <a:r>
              <a:rPr lang="en-US" sz="2800">
                <a:latin typeface="Times New Roman" panose="02020603050405020304" pitchFamily="18" charset="0"/>
                <a:ea typeface="Times New Roman" panose="02020603050405020304" pitchFamily="18" charset="0"/>
              </a:rPr>
              <a:t>Kéo thanh cuộn ngang sang phải, các tên cột sẽ thay đổi như thế nào?</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60301" y="753098"/>
            <a:ext cx="3271398" cy="1255811"/>
          </a:xfrm>
          <a:prstGeom prst="rect">
            <a:avLst/>
          </a:prstGeom>
        </p:spPr>
      </p:pic>
    </p:spTree>
    <p:extLst>
      <p:ext uri="{BB962C8B-B14F-4D97-AF65-F5344CB8AC3E}">
        <p14:creationId xmlns:p14="http://schemas.microsoft.com/office/powerpoint/2010/main" val="616621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1255</Words>
  <Application>Microsoft Office PowerPoint</Application>
  <PresentationFormat>Widescreen</PresentationFormat>
  <Paragraphs>103</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2022-08-04T14:21:14Z</dcterms:created>
  <dcterms:modified xsi:type="dcterms:W3CDTF">2025-05-06T09:21:41Z</dcterms:modified>
</cp:coreProperties>
</file>