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38" r:id="rId4"/>
    <p:sldId id="301" r:id="rId5"/>
    <p:sldId id="339" r:id="rId6"/>
    <p:sldId id="334" r:id="rId7"/>
    <p:sldId id="335" r:id="rId8"/>
    <p:sldId id="332" r:id="rId9"/>
    <p:sldId id="323" r:id="rId10"/>
    <p:sldId id="336" r:id="rId11"/>
    <p:sldId id="337" r:id="rId12"/>
    <p:sldId id="285" r:id="rId13"/>
    <p:sldId id="265" r:id="rId14"/>
    <p:sldId id="32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2270"/>
    <a:srgbClr val="3333CC"/>
    <a:srgbClr val="FF0066"/>
    <a:srgbClr val="CC00CC"/>
    <a:srgbClr val="3333FF"/>
    <a:srgbClr val="CC0066"/>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64" autoAdjust="0"/>
  </p:normalViewPr>
  <p:slideViewPr>
    <p:cSldViewPr snapToGrid="0">
      <p:cViewPr varScale="1">
        <p:scale>
          <a:sx n="80" d="100"/>
          <a:sy n="80" d="100"/>
        </p:scale>
        <p:origin x="782"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CA2CF3-161D-4290-9691-8A065EC2791C}"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CA2CF3-161D-4290-9691-8A065EC2791C}"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976048" y="1540678"/>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4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ĐỊNH DẠNG HIỂN THỊ DỮ LIỆU SỐ</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436915" y="601026"/>
            <a:ext cx="9927771" cy="565463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77744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101634" y="1684019"/>
            <a:ext cx="10150112" cy="353604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49430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5" name="Rectangle 4"/>
          <p:cNvSpPr/>
          <p:nvPr/>
        </p:nvSpPr>
        <p:spPr>
          <a:xfrm>
            <a:off x="1287438" y="2149734"/>
            <a:ext cx="9658065" cy="2246769"/>
          </a:xfrm>
          <a:prstGeom prst="rect">
            <a:avLst/>
          </a:prstGeom>
        </p:spPr>
        <p:txBody>
          <a:bodyPr wrap="square">
            <a:spAutoFit/>
          </a:bodyPr>
          <a:lstStyle/>
          <a:p>
            <a:pPr algn="just"/>
            <a:r>
              <a:rPr lang="en-US" sz="2800">
                <a:latin typeface="Times New Roman" panose="02020603050405020304" pitchFamily="18" charset="0"/>
                <a:ea typeface="Times New Roman" panose="02020603050405020304" pitchFamily="18" charset="0"/>
              </a:rPr>
              <a:t>	Thiết kế một bảng Excel để theo dõi kết quả học tập của em và dự kiến định dạng hiển thị dữ liệu cho các cột. Gợi ý các thông tin cần có: môn học nào; hình thức kiểm tra, đánh giá là gì; thời gian (làm bài kiểm tra); điểm số; hệ số điểm; … Tạo bảng trong trang MySheet và nhập dữ liệu.</a:t>
            </a:r>
          </a:p>
        </p:txBody>
      </p:sp>
    </p:spTree>
    <p:extLst>
      <p:ext uri="{BB962C8B-B14F-4D97-AF65-F5344CB8AC3E}">
        <p14:creationId xmlns:p14="http://schemas.microsoft.com/office/powerpoint/2010/main" val="985616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rPr>
              <a:t>VẬN DỤNG</a:t>
            </a: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2" name="Rectangle 1"/>
          <p:cNvSpPr/>
          <p:nvPr/>
        </p:nvSpPr>
        <p:spPr>
          <a:xfrm>
            <a:off x="1351128" y="2609703"/>
            <a:ext cx="9498842" cy="1692771"/>
          </a:xfrm>
          <a:prstGeom prst="rect">
            <a:avLst/>
          </a:prstGeom>
        </p:spPr>
        <p:txBody>
          <a:bodyPr wrap="square">
            <a:spAutoFit/>
          </a:bodyPr>
          <a:lstStyle/>
          <a:p>
            <a:pPr algn="just">
              <a:spcBef>
                <a:spcPts val="1200"/>
              </a:spcBef>
              <a:spcAft>
                <a:spcPts val="1200"/>
              </a:spcAft>
            </a:pPr>
            <a:r>
              <a:rPr lang="en-US" sz="2800" b="1" i="1">
                <a:solidFill>
                  <a:srgbClr val="B6227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Định dạng hiển thị General trong Excel có ý nghĩa gì?</a:t>
            </a:r>
          </a:p>
          <a:p>
            <a:pPr algn="just">
              <a:spcBef>
                <a:spcPts val="1200"/>
              </a:spcBef>
              <a:spcAft>
                <a:spcPts val="1200"/>
              </a:spcAft>
            </a:pPr>
            <a:r>
              <a:rPr lang="en-US" sz="2800" b="1" i="1">
                <a:solidFill>
                  <a:srgbClr val="B6227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Các lệnh nào trong nhóm lệnh Number để thao tác nhanh chọn một định dạng số? Tác dụng của các lệnh đó là gì?</a:t>
            </a:r>
          </a:p>
        </p:txBody>
      </p:sp>
    </p:spTree>
    <p:extLst>
      <p:ext uri="{BB962C8B-B14F-4D97-AF65-F5344CB8AC3E}">
        <p14:creationId xmlns:p14="http://schemas.microsoft.com/office/powerpoint/2010/main" val="323143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23838"/>
            <a:ext cx="12192000" cy="7305675"/>
          </a:xfrm>
          <a:prstGeom prst="rect">
            <a:avLst/>
          </a:prstGeom>
        </p:spPr>
      </p:pic>
    </p:spTree>
    <p:extLst>
      <p:ext uri="{BB962C8B-B14F-4D97-AF65-F5344CB8AC3E}">
        <p14:creationId xmlns:p14="http://schemas.microsoft.com/office/powerpoint/2010/main" val="639362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rPr>
                <a:t>MỞ ĐẦU</a:t>
              </a: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75885" y="4258696"/>
            <a:ext cx="2018262" cy="2047512"/>
          </a:xfrm>
          <a:prstGeom prst="rect">
            <a:avLst/>
          </a:prstGeom>
        </p:spPr>
      </p:pic>
      <p:pic>
        <p:nvPicPr>
          <p:cNvPr id="4" name="Picture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62344" y="3944255"/>
            <a:ext cx="2101324" cy="2361953"/>
          </a:xfrm>
          <a:prstGeom prst="rect">
            <a:avLst/>
          </a:prstGeom>
        </p:spPr>
      </p:pic>
      <p:sp>
        <p:nvSpPr>
          <p:cNvPr id="2" name="Cloud 1"/>
          <p:cNvSpPr/>
          <p:nvPr/>
        </p:nvSpPr>
        <p:spPr>
          <a:xfrm>
            <a:off x="2679885" y="1069120"/>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r>
              <a:rPr lang="en-US" sz="2800">
                <a:latin typeface="Times New Roman" panose="02020603050405020304" pitchFamily="18" charset="0"/>
                <a:ea typeface="Times New Roman" panose="02020603050405020304" pitchFamily="18" charset="0"/>
              </a:rPr>
              <a:t>Làm cách nào để Excel nhận biết có những số liệu không áp dụng cộng trừ nhân chia được, ví dụ như số điện thoại?</a:t>
            </a:r>
            <a:endParaRPr lang="en-US" sz="2800"/>
          </a:p>
        </p:txBody>
      </p:sp>
    </p:spTree>
    <p:extLst>
      <p:ext uri="{BB962C8B-B14F-4D97-AF65-F5344CB8AC3E}">
        <p14:creationId xmlns:p14="http://schemas.microsoft.com/office/powerpoint/2010/main" val="401403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9009" y="1857822"/>
            <a:ext cx="8347880" cy="2554545"/>
          </a:xfrm>
          <a:prstGeom prst="rect">
            <a:avLst/>
          </a:prstGeom>
        </p:spPr>
        <p:txBody>
          <a:bodyPr wrap="square">
            <a:spAutoFit/>
          </a:bodyPr>
          <a:lstStyle/>
          <a:p>
            <a:pPr algn="just">
              <a:spcBef>
                <a:spcPts val="1200"/>
              </a:spcBef>
              <a:spcAft>
                <a:spcPts val="1200"/>
              </a:spcAft>
            </a:pPr>
            <a:r>
              <a:rPr lang="vi-VN" sz="2800" b="1" i="1" u="sng">
                <a:latin typeface="+mj-lt"/>
              </a:rPr>
              <a:t>Câu trả lời:</a:t>
            </a:r>
            <a:endParaRPr lang="vi-VN" sz="2800">
              <a:latin typeface="+mj-lt"/>
            </a:endParaRPr>
          </a:p>
          <a:p>
            <a:pPr algn="just">
              <a:spcBef>
                <a:spcPts val="1200"/>
              </a:spcBef>
              <a:spcAft>
                <a:spcPts val="1200"/>
              </a:spcAft>
            </a:pPr>
            <a:r>
              <a:rPr lang="en-US" sz="2800">
                <a:latin typeface="+mj-lt"/>
              </a:rPr>
              <a:t>	</a:t>
            </a:r>
            <a:r>
              <a:rPr lang="vi-VN" sz="2800">
                <a:latin typeface="+mj-lt"/>
              </a:rPr>
              <a:t>Để Excel nhận biết có những số liệu không áp dụng cộng trừ nhân chia được, ví dụ số điện thoại thì </a:t>
            </a:r>
            <a:r>
              <a:rPr lang="en-US" sz="2800">
                <a:latin typeface="Times New Roman" panose="02020603050405020304" pitchFamily="18" charset="0"/>
                <a:cs typeface="Times New Roman" panose="02020603050405020304" pitchFamily="18" charset="0"/>
              </a:rPr>
              <a:t>ta</a:t>
            </a:r>
            <a:r>
              <a:rPr lang="vi-VN" sz="2800">
                <a:latin typeface="+mj-lt"/>
              </a:rPr>
              <a:t> có thể chọn kiểu định dạng hiển thị trong Excel, ví dụ định dạng số, định dạng mặc định, định dạng ngày giờ.</a:t>
            </a:r>
            <a:endParaRPr lang="vi-VN" sz="2800" b="0" i="0">
              <a:effectLst/>
              <a:latin typeface="+mj-lt"/>
            </a:endParaRPr>
          </a:p>
        </p:txBody>
      </p:sp>
    </p:spTree>
    <p:extLst>
      <p:ext uri="{BB962C8B-B14F-4D97-AF65-F5344CB8AC3E}">
        <p14:creationId xmlns:p14="http://schemas.microsoft.com/office/powerpoint/2010/main" val="291910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214458"/>
            <a:ext cx="7001515" cy="584775"/>
            <a:chOff x="689904" y="1364508"/>
            <a:chExt cx="7001515"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1</a:t>
                </a:r>
              </a:p>
            </p:txBody>
          </p:sp>
        </p:grpSp>
        <p:sp>
          <p:nvSpPr>
            <p:cNvPr id="11" name="TextBox 10"/>
            <p:cNvSpPr txBox="1"/>
            <p:nvPr/>
          </p:nvSpPr>
          <p:spPr>
            <a:xfrm>
              <a:off x="1097370" y="1364508"/>
              <a:ext cx="6594049"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Các dạng hiển thị số liệu trong Excel</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292713" y="2323392"/>
            <a:ext cx="9680087" cy="2228302"/>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Các ô trong trang tính chứa dữ liệu. Đó là văn bản và số để tính toán nhưng thể hiện nội dung khác nhau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Khi mở trang tính mới, các ô có định dạng hiển thị </a:t>
            </a:r>
            <a:r>
              <a:rPr lang="en-US" sz="2800" b="1">
                <a:latin typeface="Times New Roman" panose="02020603050405020304" pitchFamily="18" charset="0"/>
                <a:ea typeface="Times New Roman" panose="02020603050405020304" pitchFamily="18" charset="0"/>
              </a:rPr>
              <a:t>General</a:t>
            </a:r>
            <a:r>
              <a:rPr lang="en-US" sz="2800">
                <a:latin typeface="Times New Roman" panose="02020603050405020304" pitchFamily="18" charset="0"/>
                <a:ea typeface="Times New Roman" panose="02020603050405020304" pitchFamily="18" charset="0"/>
              </a:rPr>
              <a:t> theo mặc định.</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7263" y="797660"/>
            <a:ext cx="9680087" cy="548099"/>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Các lệnh trong nhóm lệnh </a:t>
            </a:r>
            <a:r>
              <a:rPr lang="en-US" sz="2800" b="1">
                <a:latin typeface="Times New Roman" panose="02020603050405020304" pitchFamily="18" charset="0"/>
                <a:ea typeface="Times New Roman" panose="02020603050405020304" pitchFamily="18" charset="0"/>
              </a:rPr>
              <a:t>Numbe</a:t>
            </a:r>
            <a:r>
              <a:rPr lang="en-US" sz="2800">
                <a:latin typeface="Times New Roman" panose="02020603050405020304" pitchFamily="18" charset="0"/>
                <a:ea typeface="Times New Roman" panose="02020603050405020304" pitchFamily="18" charset="0"/>
              </a:rPr>
              <a:t>r của dải lệnh </a:t>
            </a:r>
            <a:r>
              <a:rPr lang="en-US" sz="2800" b="1">
                <a:latin typeface="Times New Roman" panose="02020603050405020304" pitchFamily="18" charset="0"/>
                <a:ea typeface="Times New Roman" panose="02020603050405020304" pitchFamily="18" charset="0"/>
              </a:rPr>
              <a:t>Home</a:t>
            </a:r>
            <a:endParaRPr lang="en-US" sz="2800">
              <a:latin typeface="Times New Roman" panose="02020603050405020304" pitchFamily="18" charset="0"/>
              <a:ea typeface="Times New Roman" panose="02020603050405020304" pitchFamily="18" charset="0"/>
            </a:endParaRP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24264" y="2409228"/>
            <a:ext cx="2666289" cy="1781529"/>
          </a:xfrm>
          <a:prstGeom prst="rect">
            <a:avLst/>
          </a:prstGeom>
        </p:spPr>
      </p:pic>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589487" y="1509143"/>
            <a:ext cx="1973942" cy="4746172"/>
          </a:xfrm>
          <a:prstGeom prst="rect">
            <a:avLst/>
          </a:prstGeom>
        </p:spPr>
      </p:pic>
      <p:sp>
        <p:nvSpPr>
          <p:cNvPr id="15" name="Oval 14"/>
          <p:cNvSpPr/>
          <p:nvPr/>
        </p:nvSpPr>
        <p:spPr>
          <a:xfrm>
            <a:off x="9215613" y="2840437"/>
            <a:ext cx="2203754"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Một phần danh sách kiểu định dạng</a:t>
            </a:r>
          </a:p>
        </p:txBody>
      </p:sp>
      <p:sp>
        <p:nvSpPr>
          <p:cNvPr id="17" name="Oval 16"/>
          <p:cNvSpPr/>
          <p:nvPr/>
        </p:nvSpPr>
        <p:spPr>
          <a:xfrm>
            <a:off x="765545" y="3567034"/>
            <a:ext cx="2698882"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Hộp thoại chọn chi tiết về hiển thị số liệu</a:t>
            </a:r>
          </a:p>
        </p:txBody>
      </p:sp>
      <p:sp>
        <p:nvSpPr>
          <p:cNvPr id="18" name="Oval 17"/>
          <p:cNvSpPr/>
          <p:nvPr/>
        </p:nvSpPr>
        <p:spPr>
          <a:xfrm>
            <a:off x="987263" y="1551107"/>
            <a:ext cx="2184454"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Danh sách các kiểu định dạng</a:t>
            </a:r>
          </a:p>
        </p:txBody>
      </p:sp>
      <p:cxnSp>
        <p:nvCxnSpPr>
          <p:cNvPr id="19" name="Straight Arrow Connector 18"/>
          <p:cNvCxnSpPr/>
          <p:nvPr/>
        </p:nvCxnSpPr>
        <p:spPr>
          <a:xfrm rot="10800000">
            <a:off x="8563429" y="3567637"/>
            <a:ext cx="62903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a:off x="3171717" y="1985023"/>
            <a:ext cx="2718940" cy="771650"/>
          </a:xfrm>
          <a:prstGeom prst="bentConnector3">
            <a:avLst>
              <a:gd name="adj1" fmla="val 100055"/>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17" idx="5"/>
          </p:cNvCxnSpPr>
          <p:nvPr/>
        </p:nvCxnSpPr>
        <p:spPr>
          <a:xfrm rot="5400000" flipH="1" flipV="1">
            <a:off x="4103619" y="2984672"/>
            <a:ext cx="822396" cy="2891265"/>
          </a:xfrm>
          <a:prstGeom prst="bentConnector4">
            <a:avLst>
              <a:gd name="adj1" fmla="val -27797"/>
              <a:gd name="adj2" fmla="val 100229"/>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3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barn(inVertical)">
                                      <p:cBhvr>
                                        <p:cTn id="15" dur="500"/>
                                        <p:tgtEl>
                                          <p:spTgt spid="17"/>
                                        </p:tgtEl>
                                      </p:cBhvr>
                                    </p:animEffect>
                                  </p:childTnLst>
                                </p:cTn>
                              </p:par>
                              <p:par>
                                <p:cTn id="16" presetID="16" presetClass="entr" presetSubtype="21"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barn(inVertical)">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arn(inVertical)">
                                      <p:cBhvr>
                                        <p:cTn id="23" dur="500"/>
                                        <p:tgtEl>
                                          <p:spTgt spid="18"/>
                                        </p:tgtEl>
                                      </p:cBhvr>
                                    </p:animEffect>
                                  </p:childTnLst>
                                </p:cTn>
                              </p:par>
                              <p:par>
                                <p:cTn id="24" presetID="16" presetClass="entr" presetSubtype="21"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barn(inVertical)">
                                      <p:cBhvr>
                                        <p:cTn id="2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9828" y="1108167"/>
            <a:ext cx="9739085" cy="4022640"/>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a) Number (định dạng hiển thị số)</a:t>
            </a:r>
            <a:endParaRPr lang="en-US" sz="2800" b="1">
              <a:solidFill>
                <a:srgbClr val="0070C0"/>
              </a:solidFill>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Quy định số chữ số thập phân mặc định là 2.</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Muốn tăng (giảm) số chữ số thập phân thực hiện: </a:t>
            </a:r>
            <a:r>
              <a:rPr lang="en-US" sz="2800" b="1">
                <a:latin typeface="Times New Roman" panose="02020603050405020304" pitchFamily="18" charset="0"/>
                <a:ea typeface="Times New Roman" panose="02020603050405020304" pitchFamily="18" charset="0"/>
              </a:rPr>
              <a:t>Home\trong nhóm lệnh Number\Increase Decimal/Decrease Decimal</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Quy định phân cách từng nhóm 3 chữ số (nghìn, triệu, tỉ) bằng dấu “,” hay dấu “.”. Thao tác nhanh bằng lệnh Comma style trong nhóm lệnh Number</a:t>
            </a:r>
          </a:p>
        </p:txBody>
      </p:sp>
    </p:spTree>
    <p:extLst>
      <p:ext uri="{BB962C8B-B14F-4D97-AF65-F5344CB8AC3E}">
        <p14:creationId xmlns:p14="http://schemas.microsoft.com/office/powerpoint/2010/main" val="149784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1" y="1587562"/>
            <a:ext cx="9855200" cy="289002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 Currency (kí hiệu tiền tệ)</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Mặc định dùng kí hiệu đô la ($) (chọn </a:t>
            </a:r>
            <a:r>
              <a:rPr lang="en-US" sz="2800" b="1">
                <a:latin typeface="Times New Roman" panose="02020603050405020304" pitchFamily="18" charset="0"/>
                <a:ea typeface="Times New Roman" panose="02020603050405020304" pitchFamily="18" charset="0"/>
              </a:rPr>
              <a:t>Home/Accounting Number Format</a:t>
            </a:r>
            <a:r>
              <a:rPr lang="en-US" sz="2800">
                <a:latin typeface="Times New Roman" panose="02020603050405020304" pitchFamily="18" charset="0"/>
                <a:ea typeface="Times New Roman" panose="02020603050405020304" pitchFamily="18" charset="0"/>
              </a:rPr>
              <a:t> để thao tác nhanh)</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 Percentage (hiển thị số liệu dưới dạng phần trăm)</a:t>
            </a:r>
          </a:p>
          <a:p>
            <a:r>
              <a:rPr lang="en-US" sz="2800">
                <a:latin typeface="Times New Roman" panose="02020603050405020304" pitchFamily="18" charset="0"/>
                <a:ea typeface="Times New Roman" panose="02020603050405020304" pitchFamily="18" charset="0"/>
              </a:rPr>
              <a:t>- Thao tác nhanh bằng lệnh “%” (</a:t>
            </a:r>
            <a:r>
              <a:rPr lang="en-US" sz="2800" b="1">
                <a:latin typeface="Times New Roman" panose="02020603050405020304" pitchFamily="18" charset="0"/>
                <a:ea typeface="Times New Roman" panose="02020603050405020304" pitchFamily="18" charset="0"/>
              </a:rPr>
              <a:t>Home\Percentage Style</a:t>
            </a:r>
            <a:r>
              <a:rPr lang="en-US" sz="2800">
                <a:latin typeface="Times New Roman" panose="02020603050405020304" pitchFamily="18" charset="0"/>
                <a:ea typeface="Times New Roman" panose="02020603050405020304" pitchFamily="18" charset="0"/>
              </a:rPr>
              <a:t>) </a:t>
            </a:r>
            <a:endParaRPr lang="en-US" sz="2800"/>
          </a:p>
        </p:txBody>
      </p:sp>
    </p:spTree>
    <p:extLst>
      <p:ext uri="{BB962C8B-B14F-4D97-AF65-F5344CB8AC3E}">
        <p14:creationId xmlns:p14="http://schemas.microsoft.com/office/powerpoint/2010/main" val="126719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364776" y="1141052"/>
            <a:ext cx="9280478" cy="4998815"/>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Mở trang tính có một cột số bất kì hoặc nhập một cột số liệu tùy ý. Chọn một khối ô số liệu trong cột này. Cho biết kết quả khi lựa chọn hiển thị số với các thao tác sau: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cs typeface="Times New Roman" panose="02020603050405020304" pitchFamily="18" charset="0"/>
              </a:rPr>
              <a:t>Nháy chuột vào các lệnh $”; “%”; “,”</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cs typeface="Times New Roman" panose="02020603050405020304" pitchFamily="18" charset="0"/>
              </a:rPr>
              <a:t>Chọn áp dụng định dạng Number cho khối ô: mở danh sách thả xuống của hộp General và nháy chọn Number</a:t>
            </a:r>
          </a:p>
          <a:p>
            <a:pPr marL="342900" indent="-342900" algn="just">
              <a:lnSpc>
                <a:spcPct val="115000"/>
              </a:lnSpc>
              <a:spcBef>
                <a:spcPts val="600"/>
              </a:spcBef>
              <a:spcAft>
                <a:spcPts val="600"/>
              </a:spcAft>
              <a:buFont typeface="+mj-lt"/>
              <a:buAutoNum type="arabicParenR"/>
            </a:pPr>
            <a:r>
              <a:rPr lang="en-US" sz="2800">
                <a:latin typeface="Times New Roman" panose="02020603050405020304" pitchFamily="18" charset="0"/>
                <a:cs typeface="Times New Roman" panose="02020603050405020304" pitchFamily="18" charset="0"/>
              </a:rPr>
              <a:t>Nháy chuột vào lệnh            để tăng, giảm độ dài phần thập phân.</a:t>
            </a:r>
          </a:p>
        </p:txBody>
      </p:sp>
      <p:pic>
        <p:nvPicPr>
          <p:cNvPr id="8" name="Picture 7"/>
          <p:cNvPicPr/>
          <p:nvPr/>
        </p:nvPicPr>
        <p:blipFill rotWithShape="1">
          <a:blip r:embed="rId2" cstate="email">
            <a:extLst>
              <a:ext uri="{28A0092B-C50C-407E-A947-70E740481C1C}">
                <a14:useLocalDpi xmlns:a14="http://schemas.microsoft.com/office/drawing/2010/main"/>
              </a:ext>
            </a:extLst>
          </a:blip>
          <a:srcRect/>
          <a:stretch/>
        </p:blipFill>
        <p:spPr bwMode="auto">
          <a:xfrm>
            <a:off x="5347392" y="4864224"/>
            <a:ext cx="784043" cy="449954"/>
          </a:xfrm>
          <a:prstGeom prst="rect">
            <a:avLst/>
          </a:prstGeom>
          <a:ln>
            <a:noFill/>
          </a:ln>
          <a:extLst>
            <a:ext uri="{53640926-AAD7-44D8-BBD7-CCE9431645EC}">
              <a14:shadowObscured xmlns:a14="http://schemas.microsoft.com/office/drawing/2010/main"/>
            </a:ext>
          </a:extLst>
        </p:spPr>
      </p:pic>
      <p:sp>
        <p:nvSpPr>
          <p:cNvPr id="5" name="Rounded Rectangle 4"/>
          <p:cNvSpPr/>
          <p:nvPr/>
        </p:nvSpPr>
        <p:spPr>
          <a:xfrm>
            <a:off x="4069359" y="47142"/>
            <a:ext cx="3340111"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CC0066"/>
                </a:solidFill>
                <a:latin typeface="Tahoma" panose="020B0604030504040204" pitchFamily="34" charset="0"/>
                <a:ea typeface="Tahoma" panose="020B0604030504040204" pitchFamily="34" charset="0"/>
                <a:cs typeface="Tahoma" panose="020B0604030504040204" pitchFamily="34" charset="0"/>
              </a:rPr>
              <a:t>HOẠT ĐỘNG</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9600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195464"/>
            <a:ext cx="7573228" cy="588381"/>
            <a:chOff x="689904" y="1345514"/>
            <a:chExt cx="7573228" cy="588381"/>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2</a:t>
                </a:r>
              </a:p>
            </p:txBody>
          </p:sp>
        </p:grpSp>
        <p:sp>
          <p:nvSpPr>
            <p:cNvPr id="11" name="TextBox 10"/>
            <p:cNvSpPr txBox="1"/>
            <p:nvPr/>
          </p:nvSpPr>
          <p:spPr>
            <a:xfrm>
              <a:off x="1119830" y="1345514"/>
              <a:ext cx="7143302"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với các dạng hiển thị số liệu </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299387" y="2223988"/>
            <a:ext cx="9644384" cy="3065455"/>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Nhiệm vụ:</a:t>
            </a:r>
            <a:r>
              <a:rPr lang="en-US" sz="2800">
                <a:solidFill>
                  <a:srgbClr val="0070C0"/>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Tệp “ThucHanh.xlsx” có bảng được sao chép từ Word nên các ô số liệu đều ở dạng mặc định </a:t>
            </a:r>
            <a:r>
              <a:rPr lang="en-US" sz="2800" b="1">
                <a:latin typeface="Times New Roman" panose="02020603050405020304" pitchFamily="18" charset="0"/>
                <a:ea typeface="Times New Roman" panose="02020603050405020304" pitchFamily="18" charset="0"/>
              </a:rPr>
              <a:t>General</a:t>
            </a:r>
            <a:r>
              <a:rPr lang="en-US" sz="2800">
                <a:latin typeface="Times New Roman" panose="02020603050405020304" pitchFamily="18" charset="0"/>
                <a:ea typeface="Times New Roman" panose="02020603050405020304" pitchFamily="18" charset="0"/>
              </a:rPr>
              <a:t>. Hãy áp dụng định dạng số liệu của Excel sao cho thích hợp với các cột số liệu. Ví dụ, chiều cao là số có một chữ số phần thập phân; cân nặng là số không có chữ số phần thập phân; BMI là số có hai chữ số phần thập phân.</a:t>
            </a:r>
          </a:p>
        </p:txBody>
      </p:sp>
    </p:spTree>
    <p:extLst>
      <p:ext uri="{BB962C8B-B14F-4D97-AF65-F5344CB8AC3E}">
        <p14:creationId xmlns:p14="http://schemas.microsoft.com/office/powerpoint/2010/main" val="2661968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639</Words>
  <Application>Microsoft Office PowerPoint</Application>
  <PresentationFormat>Widescreen</PresentationFormat>
  <Paragraphs>37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2022-08-04T14:21:59Z</dcterms:created>
  <dcterms:modified xsi:type="dcterms:W3CDTF">2025-05-06T09:21:09Z</dcterms:modified>
</cp:coreProperties>
</file>