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35" r:id="rId4"/>
    <p:sldId id="301" r:id="rId5"/>
    <p:sldId id="343" r:id="rId6"/>
    <p:sldId id="344" r:id="rId7"/>
    <p:sldId id="345" r:id="rId8"/>
    <p:sldId id="346" r:id="rId9"/>
    <p:sldId id="347" r:id="rId10"/>
    <p:sldId id="336" r:id="rId11"/>
    <p:sldId id="348" r:id="rId12"/>
    <p:sldId id="337" r:id="rId13"/>
    <p:sldId id="338" r:id="rId14"/>
    <p:sldId id="332" r:id="rId15"/>
    <p:sldId id="349" r:id="rId16"/>
    <p:sldId id="339" r:id="rId17"/>
    <p:sldId id="340" r:id="rId18"/>
    <p:sldId id="323" r:id="rId19"/>
    <p:sldId id="341" r:id="rId20"/>
    <p:sldId id="342" r:id="rId21"/>
    <p:sldId id="285" r:id="rId22"/>
    <p:sldId id="265" r:id="rId23"/>
    <p:sldId id="32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333FF"/>
    <a:srgbClr val="FF0066"/>
    <a:srgbClr val="FF00FF"/>
    <a:srgbClr val="FFCCFF"/>
    <a:srgbClr val="CC00CC"/>
    <a:srgbClr val="CC0066"/>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CA2CF3-161D-4290-9691-8A065EC2791C}"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CA2CF3-161D-4290-9691-8A065EC2791C}"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973466" y="1675311"/>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5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ĐỊNH DẠNG SỐ TIỀN VÀ NGÀY THÁNG</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6411" y="1265061"/>
            <a:ext cx="9908275" cy="4031873"/>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 Áp dụng kí hiệu tiền Việt Nam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Mở hộp thoại </a:t>
            </a:r>
            <a:r>
              <a:rPr lang="en-US" sz="2800" b="1">
                <a:latin typeface="Times New Roman" panose="02020603050405020304" pitchFamily="18" charset="0"/>
                <a:ea typeface="Times New Roman" panose="02020603050405020304" pitchFamily="18" charset="0"/>
              </a:rPr>
              <a:t>Format Cells</a:t>
            </a:r>
            <a:r>
              <a:rPr lang="en-US" sz="2800">
                <a:latin typeface="Times New Roman" panose="02020603050405020304" pitchFamily="18" charset="0"/>
                <a:ea typeface="Times New Roman" panose="02020603050405020304" pitchFamily="18" charset="0"/>
              </a:rPr>
              <a:t>. Nháy dấu trỏ xuống cạnh nút lệnh “$”, chọn </a:t>
            </a:r>
            <a:r>
              <a:rPr lang="en-US" sz="2800" b="1">
                <a:latin typeface="Times New Roman" panose="02020603050405020304" pitchFamily="18" charset="0"/>
                <a:ea typeface="Times New Roman" panose="02020603050405020304" pitchFamily="18" charset="0"/>
              </a:rPr>
              <a:t>More Accounting Forrmats</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Trong hộp thoại </a:t>
            </a:r>
            <a:r>
              <a:rPr lang="en-US" sz="2800" b="1">
                <a:latin typeface="Times New Roman" panose="02020603050405020304" pitchFamily="18" charset="0"/>
                <a:ea typeface="Times New Roman" panose="02020603050405020304" pitchFamily="18" charset="0"/>
              </a:rPr>
              <a:t>Forrmat Cells</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Number</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Currency </a:t>
            </a:r>
            <a:r>
              <a:rPr lang="en-US" sz="2800">
                <a:latin typeface="Times New Roman" panose="02020603050405020304" pitchFamily="18" charset="0"/>
                <a:ea typeface="Times New Roman" panose="02020603050405020304" pitchFamily="18" charset="0"/>
              </a:rPr>
              <a:t>trong danh sách </a:t>
            </a:r>
            <a:r>
              <a:rPr lang="en-US" sz="2800" b="1">
                <a:latin typeface="Times New Roman" panose="02020603050405020304" pitchFamily="18" charset="0"/>
                <a:ea typeface="Times New Roman" panose="02020603050405020304" pitchFamily="18" charset="0"/>
              </a:rPr>
              <a:t>Category</a:t>
            </a:r>
            <a:r>
              <a:rPr lang="en-US" sz="2800">
                <a:latin typeface="Times New Roman" panose="02020603050405020304" pitchFamily="18" charset="0"/>
                <a:ea typeface="Times New Roman" panose="02020603050405020304" pitchFamily="18" charset="0"/>
              </a:rPr>
              <a:t>, trong hộp </a:t>
            </a:r>
            <a:r>
              <a:rPr lang="en-US" sz="2800" b="1">
                <a:latin typeface="Times New Roman" panose="02020603050405020304" pitchFamily="18" charset="0"/>
                <a:ea typeface="Times New Roman" panose="02020603050405020304" pitchFamily="18" charset="0"/>
              </a:rPr>
              <a:t>Symbol </a:t>
            </a:r>
            <a:r>
              <a:rPr lang="en-US" sz="2800">
                <a:latin typeface="Times New Roman" panose="02020603050405020304" pitchFamily="18" charset="0"/>
                <a:ea typeface="Times New Roman" panose="02020603050405020304" pitchFamily="18" charset="0"/>
              </a:rPr>
              <a:t>chọn dấu trỏ xuống để thả danh sách các kí hiệu tiền tệ</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3. Tìm và nháy chuột chọn đồng tiền Việt Nam (</a:t>
            </a:r>
            <a:r>
              <a:rPr lang="en-US" sz="2800" b="1">
                <a:latin typeface="Times New Roman" panose="02020603050405020304" pitchFamily="18" charset="0"/>
                <a:ea typeface="Times New Roman" panose="02020603050405020304" pitchFamily="18" charset="0"/>
              </a:rPr>
              <a:t>VND</a:t>
            </a:r>
            <a:r>
              <a:rPr lang="en-US" sz="280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652289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879677" y="1009934"/>
            <a:ext cx="6605517" cy="4732820"/>
          </a:xfrm>
          <a:prstGeom prst="rect">
            <a:avLst/>
          </a:prstGeom>
        </p:spPr>
      </p:pic>
      <p:sp>
        <p:nvSpPr>
          <p:cNvPr id="4" name="Oval 3"/>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1. Chọn vùng dữ liệu</a:t>
            </a:r>
          </a:p>
        </p:txBody>
      </p:sp>
      <p:sp>
        <p:nvSpPr>
          <p:cNvPr id="5" name="Oval 4"/>
          <p:cNvSpPr/>
          <p:nvPr/>
        </p:nvSpPr>
        <p:spPr>
          <a:xfrm>
            <a:off x="822287" y="1122315"/>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2. Chọn mục Home</a:t>
            </a:r>
          </a:p>
        </p:txBody>
      </p:sp>
      <p:sp>
        <p:nvSpPr>
          <p:cNvPr id="6" name="Oval 5"/>
          <p:cNvSpPr/>
          <p:nvPr/>
        </p:nvSpPr>
        <p:spPr>
          <a:xfrm>
            <a:off x="9689905" y="525873"/>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3. Nháy nút trỏ xuống cạnh dấu $</a:t>
            </a:r>
          </a:p>
        </p:txBody>
      </p:sp>
      <p:cxnSp>
        <p:nvCxnSpPr>
          <p:cNvPr id="7" name="Straight Arrow Connector 6"/>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4"/>
          </p:cNvCxnSpPr>
          <p:nvPr/>
        </p:nvCxnSpPr>
        <p:spPr>
          <a:xfrm rot="5400000" flipH="1">
            <a:off x="8697684" y="746572"/>
            <a:ext cx="401310" cy="3138981"/>
          </a:xfrm>
          <a:prstGeom prst="bentConnector4">
            <a:avLst>
              <a:gd name="adj1" fmla="val -56963"/>
              <a:gd name="adj2" fmla="val 6239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flipV="1">
            <a:off x="2434479" y="1542201"/>
            <a:ext cx="1291361" cy="326681"/>
          </a:xfrm>
          <a:prstGeom prst="bentConnector3">
            <a:avLst>
              <a:gd name="adj1" fmla="val 5000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9866761" y="2765827"/>
            <a:ext cx="1692893"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4. Chọn </a:t>
            </a:r>
            <a:r>
              <a:rPr lang="en-US" sz="2000">
                <a:latin typeface="Times New Roman" panose="02020603050405020304" pitchFamily="18" charset="0"/>
                <a:ea typeface="Times New Roman" panose="02020603050405020304" pitchFamily="18" charset="0"/>
              </a:rPr>
              <a:t>More Accounting Forrmats</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1" name="Elbow Connector 10"/>
          <p:cNvCxnSpPr>
            <a:stCxn id="10" idx="2"/>
          </p:cNvCxnSpPr>
          <p:nvPr/>
        </p:nvCxnSpPr>
        <p:spPr>
          <a:xfrm rot="10800000" flipV="1">
            <a:off x="9105629" y="3761248"/>
            <a:ext cx="761132" cy="142875"/>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07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par>
                                <p:cTn id="32" presetID="16" presetClass="entr" presetSubtype="21"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20370" y="614148"/>
            <a:ext cx="7151426" cy="5813947"/>
          </a:xfrm>
          <a:prstGeom prst="rect">
            <a:avLst/>
          </a:prstGeom>
        </p:spPr>
      </p:pic>
      <p:sp>
        <p:nvSpPr>
          <p:cNvPr id="3" name="Oval 2"/>
          <p:cNvSpPr/>
          <p:nvPr/>
        </p:nvSpPr>
        <p:spPr>
          <a:xfrm>
            <a:off x="453228" y="248856"/>
            <a:ext cx="1716768"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1. Chọn number</a:t>
            </a:r>
          </a:p>
        </p:txBody>
      </p:sp>
      <p:sp>
        <p:nvSpPr>
          <p:cNvPr id="4" name="Oval 3"/>
          <p:cNvSpPr/>
          <p:nvPr/>
        </p:nvSpPr>
        <p:spPr>
          <a:xfrm>
            <a:off x="694284" y="1841582"/>
            <a:ext cx="1584896"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2. Chọn Currency</a:t>
            </a:r>
          </a:p>
        </p:txBody>
      </p:sp>
      <p:sp>
        <p:nvSpPr>
          <p:cNvPr id="5" name="Oval 4"/>
          <p:cNvSpPr/>
          <p:nvPr/>
        </p:nvSpPr>
        <p:spPr>
          <a:xfrm>
            <a:off x="736976" y="341980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3. Vào mục Symbol</a:t>
            </a:r>
          </a:p>
        </p:txBody>
      </p:sp>
      <p:cxnSp>
        <p:nvCxnSpPr>
          <p:cNvPr id="6" name="Straight Arrow Connector 5"/>
          <p:cNvCxnSpPr/>
          <p:nvPr/>
        </p:nvCxnSpPr>
        <p:spPr>
          <a:xfrm>
            <a:off x="2169996" y="719265"/>
            <a:ext cx="559556" cy="39985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Elbow Connector 6"/>
          <p:cNvCxnSpPr>
            <a:stCxn id="5" idx="6"/>
          </p:cNvCxnSpPr>
          <p:nvPr/>
        </p:nvCxnSpPr>
        <p:spPr>
          <a:xfrm flipV="1">
            <a:off x="2292824" y="2593080"/>
            <a:ext cx="2115402" cy="1573289"/>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flipV="1">
            <a:off x="2306476" y="2060811"/>
            <a:ext cx="450374" cy="27848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9880978" y="85109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4. Chọn mũi tên trỏ xuống</a:t>
            </a:r>
          </a:p>
        </p:txBody>
      </p:sp>
      <p:cxnSp>
        <p:nvCxnSpPr>
          <p:cNvPr id="10" name="Elbow Connector 9"/>
          <p:cNvCxnSpPr>
            <a:stCxn id="9" idx="2"/>
          </p:cNvCxnSpPr>
          <p:nvPr/>
        </p:nvCxnSpPr>
        <p:spPr>
          <a:xfrm rot="10800000" flipV="1">
            <a:off x="9472438" y="1597658"/>
            <a:ext cx="408541" cy="997001"/>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9880978" y="3670534"/>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5. Chọn kí hiệu tiền VND</a:t>
            </a:r>
          </a:p>
        </p:txBody>
      </p:sp>
      <p:cxnSp>
        <p:nvCxnSpPr>
          <p:cNvPr id="20" name="Elbow Connector 19"/>
          <p:cNvCxnSpPr>
            <a:stCxn id="19" idx="2"/>
          </p:cNvCxnSpPr>
          <p:nvPr/>
        </p:nvCxnSpPr>
        <p:spPr>
          <a:xfrm rot="10800000">
            <a:off x="5459104" y="3670535"/>
            <a:ext cx="4421874" cy="746567"/>
          </a:xfrm>
          <a:prstGeom prst="bentConnector3">
            <a:avLst>
              <a:gd name="adj1" fmla="val 100309"/>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10099342" y="5585019"/>
            <a:ext cx="1760562"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6. Chọn OK</a:t>
            </a:r>
          </a:p>
        </p:txBody>
      </p:sp>
      <p:cxnSp>
        <p:nvCxnSpPr>
          <p:cNvPr id="28" name="Elbow Connector 27"/>
          <p:cNvCxnSpPr>
            <a:stCxn id="27" idx="2"/>
          </p:cNvCxnSpPr>
          <p:nvPr/>
        </p:nvCxnSpPr>
        <p:spPr>
          <a:xfrm rot="10800000" flipV="1">
            <a:off x="8079486" y="5833875"/>
            <a:ext cx="2019857" cy="225730"/>
          </a:xfrm>
          <a:prstGeom prst="bentConnector3">
            <a:avLst>
              <a:gd name="adj1" fmla="val 10067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73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arn(inVertical)">
                                      <p:cBhvr>
                                        <p:cTn id="39" dur="500"/>
                                        <p:tgtEl>
                                          <p:spTgt spid="19"/>
                                        </p:tgtEl>
                                      </p:cBhvr>
                                    </p:animEffect>
                                  </p:childTnLst>
                                </p:cTn>
                              </p:par>
                              <p:par>
                                <p:cTn id="40" presetID="16" presetClass="entr" presetSubtype="21" fill="hold"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arn(inVertic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arn(inVertical)">
                                      <p:cBhvr>
                                        <p:cTn id="47" dur="500"/>
                                        <p:tgtEl>
                                          <p:spTgt spid="27"/>
                                        </p:tgtEl>
                                      </p:cBhvr>
                                    </p:animEffect>
                                  </p:childTnLst>
                                </p:cTn>
                              </p:par>
                              <p:par>
                                <p:cTn id="48" presetID="16" presetClass="entr" presetSubtype="21"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barn(inVertical)">
                                      <p:cBhvr>
                                        <p:cTn id="5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P spid="19"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64524" y="1509316"/>
            <a:ext cx="10044753" cy="4120277"/>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en-US" sz="2800">
                <a:solidFill>
                  <a:srgbClr val="000000"/>
                </a:solidFill>
                <a:latin typeface="Times New Roman" panose="02020603050405020304" pitchFamily="18" charset="0"/>
                <a:ea typeface="Times New Roman" panose="02020603050405020304" pitchFamily="18" charset="0"/>
              </a:rPr>
              <a:t>Gõ nhập vào cột có một số ô dữ liệu phù hợp với kiểu ngày tháng; chú ý có một số ngày lớn hơn 12; chọn khối ô vừa nhập. Cho biết kết quả các định dạng hiển thị ngày tháng với các thao tác sau:</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solidFill>
                  <a:srgbClr val="000000"/>
                </a:solidFill>
                <a:latin typeface="Times New Roman" panose="02020603050405020304" pitchFamily="18" charset="0"/>
                <a:ea typeface="Times New Roman" panose="02020603050405020304" pitchFamily="18" charset="0"/>
              </a:rPr>
              <a:t>1) Mở danh sách thả xuống của lệnh Ggeneeral, áp dụng định dạng Shorrt Date cho cột này</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solidFill>
                  <a:srgbClr val="000000"/>
                </a:solidFill>
                <a:latin typeface="Times New Roman" panose="02020603050405020304" pitchFamily="18" charset="0"/>
                <a:ea typeface="Times New Roman" panose="02020603050405020304" pitchFamily="18" charset="0"/>
              </a:rPr>
              <a:t>2) Áp dụng định dạng Long Date cho cột này</a:t>
            </a:r>
            <a:endParaRPr lang="en-US" sz="2800">
              <a:latin typeface="Times New Roman" panose="02020603050405020304" pitchFamily="18" charset="0"/>
              <a:ea typeface="Times New Roman" panose="02020603050405020304" pitchFamily="18" charset="0"/>
            </a:endParaRPr>
          </a:p>
        </p:txBody>
      </p:sp>
      <p:sp>
        <p:nvSpPr>
          <p:cNvPr id="3" name="Rounded Rectangle 2"/>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41719C"/>
                </a:solidFill>
                <a:latin typeface="Tahoma" panose="020B0604030504040204" pitchFamily="34" charset="0"/>
                <a:ea typeface="Tahoma" panose="020B0604030504040204" pitchFamily="34" charset="0"/>
                <a:cs typeface="Tahoma" panose="020B0604030504040204" pitchFamily="34" charset="0"/>
              </a:rPr>
              <a:t>HOẠT ĐỘNG 2</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1956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grpSp>
        <p:nvGrpSpPr>
          <p:cNvPr id="21" name="Group 20"/>
          <p:cNvGrpSpPr/>
          <p:nvPr/>
        </p:nvGrpSpPr>
        <p:grpSpPr>
          <a:xfrm>
            <a:off x="1292713" y="1199691"/>
            <a:ext cx="5913978" cy="584775"/>
            <a:chOff x="689904" y="1349741"/>
            <a:chExt cx="5913978" cy="584775"/>
          </a:xfrm>
        </p:grpSpPr>
        <p:grpSp>
          <p:nvGrpSpPr>
            <p:cNvPr id="22" name="Group 21"/>
            <p:cNvGrpSpPr/>
            <p:nvPr/>
          </p:nvGrpSpPr>
          <p:grpSpPr>
            <a:xfrm>
              <a:off x="689904" y="1379897"/>
              <a:ext cx="429926" cy="553998"/>
              <a:chOff x="1082666" y="1379837"/>
              <a:chExt cx="429926" cy="553998"/>
            </a:xfrm>
          </p:grpSpPr>
          <p:sp>
            <p:nvSpPr>
              <p:cNvPr id="24" name="Rectangle 2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82666" y="1379837"/>
                <a:ext cx="429926" cy="553998"/>
              </a:xfrm>
              <a:prstGeom prst="rect">
                <a:avLst/>
              </a:prstGeom>
              <a:noFill/>
            </p:spPr>
            <p:txBody>
              <a:bodyPr wrap="none" rtlCol="0">
                <a:spAutoFit/>
              </a:bodyPr>
              <a:lstStyle/>
              <a:p>
                <a:r>
                  <a:rPr lang="en-US" sz="3000" b="1">
                    <a:solidFill>
                      <a:schemeClr val="bg1"/>
                    </a:solidFill>
                    <a:latin typeface="Tahoma" panose="020B0604030504040204" pitchFamily="34" charset="0"/>
                    <a:ea typeface="Tahoma" panose="020B0604030504040204" pitchFamily="34" charset="0"/>
                    <a:cs typeface="Tahoma" panose="020B0604030504040204" pitchFamily="34" charset="0"/>
                  </a:rPr>
                  <a:t>2</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23" name="TextBox 22"/>
            <p:cNvSpPr txBox="1"/>
            <p:nvPr/>
          </p:nvSpPr>
          <p:spPr>
            <a:xfrm>
              <a:off x="1100452" y="1349741"/>
              <a:ext cx="5503430"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Định dạng hiển thị ngày tháng</a:t>
              </a:r>
              <a:endParaRPr lang="en-US" dirty="0"/>
            </a:p>
          </p:txBody>
        </p:sp>
      </p:grpSp>
      <p:sp>
        <p:nvSpPr>
          <p:cNvPr id="6" name="Rectangle 5"/>
          <p:cNvSpPr/>
          <p:nvPr/>
        </p:nvSpPr>
        <p:spPr>
          <a:xfrm>
            <a:off x="1299387" y="2273299"/>
            <a:ext cx="9591526" cy="2877711"/>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a) Short Date và Long Date</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Bước 1. </a:t>
            </a:r>
            <a:r>
              <a:rPr lang="en-US" sz="2800">
                <a:latin typeface="Times New Roman" panose="02020603050405020304" pitchFamily="18" charset="0"/>
                <a:ea typeface="Times New Roman" panose="02020603050405020304" pitchFamily="18" charset="0"/>
              </a:rPr>
              <a:t>Nháy chuột vào dấu trỏ xuống cạnh phải lệnh General sẽ thả xuống danh sách, trong đó có hai mục Long Date và Short Date là định dạng ngày tháng kiểu Anh – Mỹ (English – US)</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Nháy chuột chọn áp dụng một trong hai cách</a:t>
            </a:r>
          </a:p>
        </p:txBody>
      </p:sp>
    </p:spTree>
    <p:extLst>
      <p:ext uri="{BB962C8B-B14F-4D97-AF65-F5344CB8AC3E}">
        <p14:creationId xmlns:p14="http://schemas.microsoft.com/office/powerpoint/2010/main" val="2281671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238232" y="573206"/>
            <a:ext cx="7792872" cy="5660718"/>
          </a:xfrm>
          <a:prstGeom prst="rect">
            <a:avLst/>
          </a:prstGeom>
        </p:spPr>
      </p:pic>
      <p:sp>
        <p:nvSpPr>
          <p:cNvPr id="5" name="Oval 4"/>
          <p:cNvSpPr/>
          <p:nvPr/>
        </p:nvSpPr>
        <p:spPr>
          <a:xfrm>
            <a:off x="5728337" y="3248167"/>
            <a:ext cx="1607127" cy="113276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0051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3833" y="1637240"/>
            <a:ext cx="9539785" cy="3477875"/>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b) Ngày tháng kiểu Việt Nam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Mở hộp thoại </a:t>
            </a:r>
            <a:r>
              <a:rPr lang="en-US" sz="2800" b="1">
                <a:latin typeface="Times New Roman" panose="02020603050405020304" pitchFamily="18" charset="0"/>
                <a:ea typeface="Times New Roman" panose="02020603050405020304" pitchFamily="18" charset="0"/>
              </a:rPr>
              <a:t>Forrmat Cells</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Chọn </a:t>
            </a:r>
            <a:r>
              <a:rPr lang="en-US" sz="2800" b="1">
                <a:latin typeface="Times New Roman" panose="02020603050405020304" pitchFamily="18" charset="0"/>
                <a:ea typeface="Times New Roman" panose="02020603050405020304" pitchFamily="18" charset="0"/>
              </a:rPr>
              <a:t>Date</a:t>
            </a:r>
            <a:r>
              <a:rPr lang="en-US" sz="2800">
                <a:latin typeface="Times New Roman" panose="02020603050405020304" pitchFamily="18" charset="0"/>
                <a:ea typeface="Times New Roman" panose="02020603050405020304" pitchFamily="18" charset="0"/>
              </a:rPr>
              <a:t> trong mục </a:t>
            </a:r>
            <a:r>
              <a:rPr lang="en-US" sz="2800" b="1">
                <a:latin typeface="Times New Roman" panose="02020603050405020304" pitchFamily="18" charset="0"/>
                <a:ea typeface="Times New Roman" panose="02020603050405020304" pitchFamily="18" charset="0"/>
              </a:rPr>
              <a:t>Category</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3. Tại hộp </a:t>
            </a:r>
            <a:r>
              <a:rPr lang="en-US" sz="2800" b="1">
                <a:latin typeface="Times New Roman" panose="02020603050405020304" pitchFamily="18" charset="0"/>
                <a:ea typeface="Times New Roman" panose="02020603050405020304" pitchFamily="18" charset="0"/>
              </a:rPr>
              <a:t>Locale (location)</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Vietnamese</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4. Tại hộp </a:t>
            </a:r>
            <a:r>
              <a:rPr lang="en-US" sz="2800" b="1">
                <a:latin typeface="Times New Roman" panose="02020603050405020304" pitchFamily="18" charset="0"/>
                <a:ea typeface="Times New Roman" panose="02020603050405020304" pitchFamily="18" charset="0"/>
              </a:rPr>
              <a:t>Type</a:t>
            </a:r>
            <a:r>
              <a:rPr lang="en-US" sz="2800">
                <a:latin typeface="Times New Roman" panose="02020603050405020304" pitchFamily="18" charset="0"/>
                <a:ea typeface="Times New Roman" panose="02020603050405020304" pitchFamily="18" charset="0"/>
              </a:rPr>
              <a:t> chọn 1 định dạng</a:t>
            </a:r>
          </a:p>
        </p:txBody>
      </p:sp>
    </p:spTree>
    <p:extLst>
      <p:ext uri="{BB962C8B-B14F-4D97-AF65-F5344CB8AC3E}">
        <p14:creationId xmlns:p14="http://schemas.microsoft.com/office/powerpoint/2010/main" val="2284884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2729553" y="775419"/>
            <a:ext cx="6950051" cy="5366073"/>
          </a:xfrm>
          <a:prstGeom prst="rect">
            <a:avLst/>
          </a:prstGeom>
          <a:ln>
            <a:noFill/>
          </a:ln>
          <a:extLst>
            <a:ext uri="{53640926-AAD7-44D8-BBD7-CCE9431645EC}">
              <a14:shadowObscured xmlns:a14="http://schemas.microsoft.com/office/drawing/2010/main"/>
            </a:ext>
          </a:extLst>
        </p:spPr>
      </p:pic>
      <p:sp>
        <p:nvSpPr>
          <p:cNvPr id="3" name="Oval 2"/>
          <p:cNvSpPr/>
          <p:nvPr/>
        </p:nvSpPr>
        <p:spPr>
          <a:xfrm>
            <a:off x="453228" y="1"/>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1. Mở hộp Forrmat Cells</a:t>
            </a:r>
          </a:p>
        </p:txBody>
      </p:sp>
      <p:sp>
        <p:nvSpPr>
          <p:cNvPr id="4" name="Oval 3"/>
          <p:cNvSpPr/>
          <p:nvPr/>
        </p:nvSpPr>
        <p:spPr>
          <a:xfrm>
            <a:off x="694284" y="1841582"/>
            <a:ext cx="1584896"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2. Chọn Date</a:t>
            </a:r>
          </a:p>
        </p:txBody>
      </p:sp>
      <p:sp>
        <p:nvSpPr>
          <p:cNvPr id="5" name="Oval 4"/>
          <p:cNvSpPr/>
          <p:nvPr/>
        </p:nvSpPr>
        <p:spPr>
          <a:xfrm>
            <a:off x="736976" y="341980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3. Vào mục Locale</a:t>
            </a:r>
          </a:p>
        </p:txBody>
      </p:sp>
      <p:cxnSp>
        <p:nvCxnSpPr>
          <p:cNvPr id="6" name="Straight Arrow Connector 5"/>
          <p:cNvCxnSpPr/>
          <p:nvPr/>
        </p:nvCxnSpPr>
        <p:spPr>
          <a:xfrm>
            <a:off x="2169996" y="719265"/>
            <a:ext cx="586854" cy="1318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Elbow Connector 6"/>
          <p:cNvCxnSpPr>
            <a:stCxn id="5" idx="6"/>
          </p:cNvCxnSpPr>
          <p:nvPr/>
        </p:nvCxnSpPr>
        <p:spPr>
          <a:xfrm flipV="1">
            <a:off x="2292824" y="3670536"/>
            <a:ext cx="2292824" cy="49583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a:off x="2306476" y="2339295"/>
            <a:ext cx="627793" cy="103654"/>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9880978" y="1756049"/>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4. Chọn mũi tên trỏ xuống</a:t>
            </a:r>
          </a:p>
        </p:txBody>
      </p:sp>
      <p:cxnSp>
        <p:nvCxnSpPr>
          <p:cNvPr id="10" name="Elbow Connector 9"/>
          <p:cNvCxnSpPr>
            <a:stCxn id="9" idx="2"/>
          </p:cNvCxnSpPr>
          <p:nvPr/>
        </p:nvCxnSpPr>
        <p:spPr>
          <a:xfrm rot="10800000" flipV="1">
            <a:off x="9362364" y="2502616"/>
            <a:ext cx="518614" cy="1416774"/>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9703559" y="4454491"/>
            <a:ext cx="1733267"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5. Chọn Vietnamese</a:t>
            </a:r>
          </a:p>
        </p:txBody>
      </p:sp>
      <p:cxnSp>
        <p:nvCxnSpPr>
          <p:cNvPr id="12" name="Elbow Connector 11"/>
          <p:cNvCxnSpPr>
            <a:stCxn id="11" idx="2"/>
          </p:cNvCxnSpPr>
          <p:nvPr/>
        </p:nvCxnSpPr>
        <p:spPr>
          <a:xfrm rot="10800000">
            <a:off x="5500049" y="4454492"/>
            <a:ext cx="4203511" cy="497711"/>
          </a:xfrm>
          <a:prstGeom prst="bentConnector3">
            <a:avLst>
              <a:gd name="adj1" fmla="val 99675"/>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9676264" y="281002"/>
            <a:ext cx="1760562"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6. Vào hộp type chọn 1 định dạng</a:t>
            </a:r>
          </a:p>
        </p:txBody>
      </p:sp>
      <p:cxnSp>
        <p:nvCxnSpPr>
          <p:cNvPr id="14" name="Elbow Connector 13"/>
          <p:cNvCxnSpPr>
            <a:stCxn id="13" idx="2"/>
          </p:cNvCxnSpPr>
          <p:nvPr/>
        </p:nvCxnSpPr>
        <p:spPr>
          <a:xfrm rot="10800000" flipV="1">
            <a:off x="5076976" y="1027568"/>
            <a:ext cx="4599289" cy="131172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872251" y="5974298"/>
            <a:ext cx="1966945"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7. Chọn OK</a:t>
            </a:r>
          </a:p>
        </p:txBody>
      </p:sp>
      <p:cxnSp>
        <p:nvCxnSpPr>
          <p:cNvPr id="38" name="Elbow Connector 37"/>
          <p:cNvCxnSpPr/>
          <p:nvPr/>
        </p:nvCxnSpPr>
        <p:spPr>
          <a:xfrm flipV="1">
            <a:off x="6839196" y="5935180"/>
            <a:ext cx="639777" cy="311179"/>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363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arn(inVertical)">
                                      <p:cBhvr>
                                        <p:cTn id="39" dur="500"/>
                                        <p:tgtEl>
                                          <p:spTgt spid="11"/>
                                        </p:tgtEl>
                                      </p:cBhvr>
                                    </p:animEffect>
                                  </p:childTnLst>
                                </p:cTn>
                              </p:par>
                              <p:par>
                                <p:cTn id="40" presetID="16" presetClass="entr" presetSubtype="21" fill="hold"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par>
                                <p:cTn id="48" presetID="16" presetClass="entr" presetSubtype="21" fill="hold"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arn(inVertical)">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barn(inVertical)">
                                      <p:cBhvr>
                                        <p:cTn id="55" dur="500"/>
                                        <p:tgtEl>
                                          <p:spTgt spid="37"/>
                                        </p:tgtEl>
                                      </p:cBhvr>
                                    </p:animEffect>
                                  </p:childTnLst>
                                </p:cTn>
                              </p:par>
                              <p:par>
                                <p:cTn id="56" presetID="16" presetClass="entr" presetSubtype="21" fill="hold" nodeType="with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barn(inVertical)">
                                      <p:cBhvr>
                                        <p:cTn id="58"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P spid="11" grpId="0" animBg="1"/>
      <p:bldP spid="13" grpId="0" animBg="1"/>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199070"/>
            <a:ext cx="7866559" cy="584775"/>
            <a:chOff x="689904" y="1349120"/>
            <a:chExt cx="7866559"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a:solidFill>
                      <a:schemeClr val="bg1"/>
                    </a:solidFill>
                    <a:latin typeface="Tahoma" panose="020B0604030504040204" pitchFamily="34" charset="0"/>
                    <a:ea typeface="Tahoma" panose="020B0604030504040204" pitchFamily="34" charset="0"/>
                    <a:cs typeface="Tahoma" panose="020B0604030504040204" pitchFamily="34" charset="0"/>
                  </a:rPr>
                  <a:t>3</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49120"/>
              <a:ext cx="7459093"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định dạng hiển thị ngày tháng</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722638" y="2394140"/>
            <a:ext cx="8895319" cy="2431435"/>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Nhiệm vụ</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1) Thêm cột Ngày sinh và nhập số liệu cho Bảng chỉ số BMI của một nhóm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2) Áp dụng định dạng ngày tháng kiểu Việt Nam</a:t>
            </a:r>
          </a:p>
        </p:txBody>
      </p:sp>
    </p:spTree>
    <p:extLst>
      <p:ext uri="{BB962C8B-B14F-4D97-AF65-F5344CB8AC3E}">
        <p14:creationId xmlns:p14="http://schemas.microsoft.com/office/powerpoint/2010/main" val="2661968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501254" y="824694"/>
            <a:ext cx="9468703" cy="503019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8279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rPr>
                <a:t>MỞ ĐẦU</a:t>
              </a: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sp>
        <p:nvSpPr>
          <p:cNvPr id="3" name="Cloud 2"/>
          <p:cNvSpPr/>
          <p:nvPr/>
        </p:nvSpPr>
        <p:spPr>
          <a:xfrm>
            <a:off x="2665862" y="1371962"/>
            <a:ext cx="6096000" cy="3157764"/>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ctr">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có biết cách hiển thị số tiền theo đồng tiền của Việt Nam trong Excel hay không?</a:t>
            </a:r>
          </a:p>
        </p:txBody>
      </p:sp>
    </p:spTree>
    <p:extLst>
      <p:ext uri="{BB962C8B-B14F-4D97-AF65-F5344CB8AC3E}">
        <p14:creationId xmlns:p14="http://schemas.microsoft.com/office/powerpoint/2010/main" val="4014031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487606" y="1550940"/>
            <a:ext cx="9575326" cy="370344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9466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3" name="Rectangle 2"/>
          <p:cNvSpPr/>
          <p:nvPr/>
        </p:nvSpPr>
        <p:spPr>
          <a:xfrm>
            <a:off x="1282889" y="1986251"/>
            <a:ext cx="9853684" cy="2985433"/>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Thiết kế một bảng Excel để theo dõi chi tiêu của em (hoặc của tổ, của lớp, của gia đình) và dự kiến định dạng hiển thị dữ liệu cho các cột</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Gợi ý: Mỗi khoản thu hoặc chi ghi trên một dòng, các thông tin cần có gồm: ngày tháng; thu (số tiền); chi (số tiền); lí do thu (chi); hiện còn (số tiền),… Tạo bảng trong trangg “MySheet” và nhập dữ liệu.</a:t>
            </a:r>
          </a:p>
        </p:txBody>
      </p:sp>
    </p:spTree>
    <p:extLst>
      <p:ext uri="{BB962C8B-B14F-4D97-AF65-F5344CB8AC3E}">
        <p14:creationId xmlns:p14="http://schemas.microsoft.com/office/powerpoint/2010/main" val="985616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rPr>
              <a:t>VẬN DỤNG</a:t>
            </a: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3" name="Rectangle 2"/>
          <p:cNvSpPr/>
          <p:nvPr/>
        </p:nvSpPr>
        <p:spPr>
          <a:xfrm>
            <a:off x="1214651" y="2355629"/>
            <a:ext cx="9840036" cy="3170099"/>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Nút lệnh nào để thao tác nhanh chọn định dạng số tiền?</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Định dạng Long Date khác với Short Date như thế nào?</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Để mở hộp thoại Forrmat Cells cần làm gì?</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4. </a:t>
            </a:r>
            <a:r>
              <a:rPr lang="en-US" sz="2800">
                <a:latin typeface="Times New Roman" panose="02020603050405020304" pitchFamily="18" charset="0"/>
                <a:ea typeface="Times New Roman" panose="02020603050405020304" pitchFamily="18" charset="0"/>
              </a:rPr>
              <a:t>Hãy tóm tắt các bước thao tác để áp dụng định dạng số tiền, ngày tháng kiểu Việt Nam.</a:t>
            </a:r>
          </a:p>
        </p:txBody>
      </p:sp>
    </p:spTree>
    <p:extLst>
      <p:ext uri="{BB962C8B-B14F-4D97-AF65-F5344CB8AC3E}">
        <p14:creationId xmlns:p14="http://schemas.microsoft.com/office/powerpoint/2010/main" val="323143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23838"/>
            <a:ext cx="12192000" cy="7305675"/>
          </a:xfrm>
          <a:prstGeom prst="rect">
            <a:avLst/>
          </a:prstGeom>
        </p:spPr>
      </p:pic>
    </p:spTree>
    <p:extLst>
      <p:ext uri="{BB962C8B-B14F-4D97-AF65-F5344CB8AC3E}">
        <p14:creationId xmlns:p14="http://schemas.microsoft.com/office/powerpoint/2010/main" val="639362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82637" y="1232155"/>
            <a:ext cx="10112991" cy="4426744"/>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600"/>
              </a:spcBef>
              <a:spcAft>
                <a:spcPts val="600"/>
              </a:spcAft>
            </a:pPr>
            <a:r>
              <a:rPr lang="en-US" sz="2800">
                <a:latin typeface="Times New Roman" panose="02020603050405020304" pitchFamily="18" charset="0"/>
                <a:ea typeface="Times New Roman" panose="02020603050405020304" pitchFamily="18" charset="0"/>
              </a:rPr>
              <a:t>Mở trang tính có một cột số bất kì hoặc nhập một cột số liệu tùy ý. Chọn khối ô số liệu trong cột này. Cho biết kết quả khám phá cách định dạng hiển thị số tiền với các thao tác sau:</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Nháy nút lệnh “$”</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Mở danh sách các kí hiệu tiền tệ những nước phát triển trên thế giới như: £, €, ¥,… và lần lượt áp dụng định dạng số tiền của một số nước, khu vực khác như: Anh, EU, Nhật Bản,…</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Áp dụng định dạng số tiền theo đồng tiền Việt Nam</a:t>
            </a:r>
          </a:p>
        </p:txBody>
      </p:sp>
      <p:sp>
        <p:nvSpPr>
          <p:cNvPr id="5" name="Rounded Rectangle 4"/>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41719C"/>
                </a:solidFill>
                <a:latin typeface="Tahoma" panose="020B0604030504040204" pitchFamily="34" charset="0"/>
                <a:ea typeface="Tahoma" panose="020B0604030504040204" pitchFamily="34" charset="0"/>
                <a:cs typeface="Tahoma" panose="020B0604030504040204" pitchFamily="34" charset="0"/>
              </a:rPr>
              <a:t>HOẠT ĐỘNG 1</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6417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5764" y="1316835"/>
            <a:ext cx="5091762" cy="584775"/>
            <a:chOff x="689904" y="1364508"/>
            <a:chExt cx="5091762"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1</a:t>
                </a:r>
              </a:p>
            </p:txBody>
          </p:sp>
        </p:grpSp>
        <p:sp>
          <p:nvSpPr>
            <p:cNvPr id="11" name="TextBox 10"/>
            <p:cNvSpPr txBox="1"/>
            <p:nvPr/>
          </p:nvSpPr>
          <p:spPr>
            <a:xfrm>
              <a:off x="1097370" y="1364508"/>
              <a:ext cx="4684296"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Định dạng hiển thị số tiền</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135764" y="2523901"/>
            <a:ext cx="9949218" cy="523220"/>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a) Hiển thị số tiền bằng đồng đô la: </a:t>
            </a:r>
            <a:r>
              <a:rPr lang="en-US" sz="2800">
                <a:latin typeface="Times New Roman" panose="02020603050405020304" pitchFamily="18" charset="0"/>
                <a:ea typeface="Times New Roman" panose="02020603050405020304" pitchFamily="18" charset="0"/>
              </a:rPr>
              <a:t>thao tác nhanh: nháy lệnh “$”</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61312" y="914399"/>
            <a:ext cx="7110483" cy="5019165"/>
          </a:xfrm>
          <a:prstGeom prst="rect">
            <a:avLst/>
          </a:prstGeom>
          <a:ln>
            <a:solidFill>
              <a:schemeClr val="tx1"/>
            </a:solidFill>
          </a:ln>
        </p:spPr>
      </p:pic>
      <p:sp>
        <p:nvSpPr>
          <p:cNvPr id="5" name="Oval 4"/>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1. Chọn vùng dữ liệu</a:t>
            </a:r>
          </a:p>
        </p:txBody>
      </p:sp>
      <p:sp>
        <p:nvSpPr>
          <p:cNvPr id="6" name="Oval 5"/>
          <p:cNvSpPr/>
          <p:nvPr/>
        </p:nvSpPr>
        <p:spPr>
          <a:xfrm>
            <a:off x="781343" y="890299"/>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2. Chọn mục Home</a:t>
            </a:r>
          </a:p>
        </p:txBody>
      </p:sp>
      <p:sp>
        <p:nvSpPr>
          <p:cNvPr id="7" name="Oval 6"/>
          <p:cNvSpPr/>
          <p:nvPr/>
        </p:nvSpPr>
        <p:spPr>
          <a:xfrm>
            <a:off x="10003806" y="914399"/>
            <a:ext cx="1397648"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3. Nháy nút $</a:t>
            </a:r>
          </a:p>
        </p:txBody>
      </p:sp>
      <p:cxnSp>
        <p:nvCxnSpPr>
          <p:cNvPr id="8" name="Straight Arrow Connector 7"/>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rot="5400000">
            <a:off x="8960716" y="209716"/>
            <a:ext cx="150991" cy="3551202"/>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Elbow Connector 9"/>
          <p:cNvCxnSpPr>
            <a:stCxn id="6" idx="5"/>
          </p:cNvCxnSpPr>
          <p:nvPr/>
        </p:nvCxnSpPr>
        <p:spPr>
          <a:xfrm rot="5400000" flipH="1" flipV="1">
            <a:off x="2537931" y="1054713"/>
            <a:ext cx="706260" cy="1513850"/>
          </a:xfrm>
          <a:prstGeom prst="bentConnector4">
            <a:avLst>
              <a:gd name="adj1" fmla="val -32368"/>
              <a:gd name="adj2" fmla="val 5766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5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par>
                                <p:cTn id="24" presetID="16" presetClass="entr" presetSubtype="21"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330052" y="900752"/>
            <a:ext cx="5390867" cy="4841797"/>
          </a:xfrm>
          <a:prstGeom prst="rect">
            <a:avLst/>
          </a:prstGeom>
          <a:ln>
            <a:solidFill>
              <a:schemeClr val="tx1"/>
            </a:solidFill>
          </a:ln>
        </p:spPr>
      </p:pic>
      <p:sp>
        <p:nvSpPr>
          <p:cNvPr id="3" name="Right Arrow 2"/>
          <p:cNvSpPr/>
          <p:nvPr/>
        </p:nvSpPr>
        <p:spPr>
          <a:xfrm>
            <a:off x="2347415" y="4148919"/>
            <a:ext cx="1992573" cy="10508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738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5764" y="1316835"/>
            <a:ext cx="5091762" cy="584775"/>
            <a:chOff x="689904" y="1364508"/>
            <a:chExt cx="5091762"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1</a:t>
                </a:r>
              </a:p>
            </p:txBody>
          </p:sp>
        </p:grpSp>
        <p:sp>
          <p:nvSpPr>
            <p:cNvPr id="11" name="TextBox 10"/>
            <p:cNvSpPr txBox="1"/>
            <p:nvPr/>
          </p:nvSpPr>
          <p:spPr>
            <a:xfrm>
              <a:off x="1097370" y="1364508"/>
              <a:ext cx="4684296"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Định dạng hiển thị số tiền</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142438" y="2469310"/>
            <a:ext cx="9949218" cy="2431435"/>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b) Áp dụng kí hiệu tiền tệ một số nước khác</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Nháy chuột vào dấu trỏ xuống cạnh lệnh “$” sẽ thả xuống một danh sách các kí hiệu tiền tệ</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Chọn kí hiệu đồng tiền thích hợp</a:t>
            </a:r>
          </a:p>
        </p:txBody>
      </p:sp>
    </p:spTree>
    <p:extLst>
      <p:ext uri="{BB962C8B-B14F-4D97-AF65-F5344CB8AC3E}">
        <p14:creationId xmlns:p14="http://schemas.microsoft.com/office/powerpoint/2010/main" val="902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811439" y="736979"/>
            <a:ext cx="7170773" cy="5349922"/>
          </a:xfrm>
          <a:prstGeom prst="rect">
            <a:avLst/>
          </a:prstGeom>
        </p:spPr>
      </p:pic>
      <p:sp>
        <p:nvSpPr>
          <p:cNvPr id="5" name="Oval 4"/>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1. Chọn vùng dữ liệu</a:t>
            </a:r>
          </a:p>
        </p:txBody>
      </p:sp>
      <p:sp>
        <p:nvSpPr>
          <p:cNvPr id="6" name="Oval 5"/>
          <p:cNvSpPr/>
          <p:nvPr/>
        </p:nvSpPr>
        <p:spPr>
          <a:xfrm>
            <a:off x="808639" y="890299"/>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2. Chọn mục Home</a:t>
            </a:r>
          </a:p>
        </p:txBody>
      </p:sp>
      <p:sp>
        <p:nvSpPr>
          <p:cNvPr id="7" name="Oval 6"/>
          <p:cNvSpPr/>
          <p:nvPr/>
        </p:nvSpPr>
        <p:spPr>
          <a:xfrm>
            <a:off x="10003806" y="416689"/>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3. Nháy nút trỏ xuống cạnh dấu $</a:t>
            </a:r>
          </a:p>
        </p:txBody>
      </p:sp>
      <p:cxnSp>
        <p:nvCxnSpPr>
          <p:cNvPr id="8" name="Straight Arrow Connector 7"/>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7" idx="4"/>
          </p:cNvCxnSpPr>
          <p:nvPr/>
        </p:nvCxnSpPr>
        <p:spPr>
          <a:xfrm rot="5400000" flipH="1">
            <a:off x="9011585" y="637388"/>
            <a:ext cx="401310" cy="3138981"/>
          </a:xfrm>
          <a:prstGeom prst="bentConnector4">
            <a:avLst>
              <a:gd name="adj1" fmla="val -56963"/>
              <a:gd name="adj2" fmla="val 6239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flipV="1">
            <a:off x="2420831" y="1310185"/>
            <a:ext cx="1291361" cy="326681"/>
          </a:xfrm>
          <a:prstGeom prst="bentConnector3">
            <a:avLst>
              <a:gd name="adj1" fmla="val 5000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0003806" y="2765828"/>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solidFill>
                  <a:schemeClr val="tx1"/>
                </a:solidFill>
                <a:latin typeface="Times New Roman" panose="02020603050405020304" pitchFamily="18" charset="0"/>
                <a:ea typeface="Times New Roman" panose="02020603050405020304" pitchFamily="18" charset="0"/>
              </a:rPr>
              <a:t>4. Chọn kí hiệu tiền tệ tương ứng</a:t>
            </a:r>
          </a:p>
        </p:txBody>
      </p:sp>
      <p:cxnSp>
        <p:nvCxnSpPr>
          <p:cNvPr id="17" name="Elbow Connector 16"/>
          <p:cNvCxnSpPr>
            <a:stCxn id="16" idx="2"/>
          </p:cNvCxnSpPr>
          <p:nvPr/>
        </p:nvCxnSpPr>
        <p:spPr>
          <a:xfrm rot="10800000">
            <a:off x="8726052" y="2908700"/>
            <a:ext cx="1277754" cy="852551"/>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615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par>
                                <p:cTn id="24" presetID="16" presetClass="entr" presetSubtype="21"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arn(inVertical)">
                                      <p:cBhvr>
                                        <p:cTn id="31" dur="500"/>
                                        <p:tgtEl>
                                          <p:spTgt spid="16"/>
                                        </p:tgtEl>
                                      </p:cBhvr>
                                    </p:animEffect>
                                  </p:childTnLst>
                                </p:cTn>
                              </p:par>
                              <p:par>
                                <p:cTn id="32" presetID="16" presetClass="entr" presetSubtype="21"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arn(inVertical)">
                                      <p:cBhvr>
                                        <p:cTn id="3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333766" y="1050877"/>
            <a:ext cx="8508878" cy="4899547"/>
          </a:xfrm>
          <a:prstGeom prst="rect">
            <a:avLst/>
          </a:prstGeom>
        </p:spPr>
      </p:pic>
      <p:sp>
        <p:nvSpPr>
          <p:cNvPr id="3" name="Right Arrow 2"/>
          <p:cNvSpPr/>
          <p:nvPr/>
        </p:nvSpPr>
        <p:spPr>
          <a:xfrm>
            <a:off x="1856096" y="4148919"/>
            <a:ext cx="1514901" cy="9007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4978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859</Words>
  <Application>Microsoft Office PowerPoint</Application>
  <PresentationFormat>Widescreen</PresentationFormat>
  <Paragraphs>76</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2022-08-04T14:22:18Z</dcterms:created>
  <dcterms:modified xsi:type="dcterms:W3CDTF">2025-05-06T09:20:56Z</dcterms:modified>
</cp:coreProperties>
</file>