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handoutMasterIdLst>
    <p:handoutMasterId r:id="rId19"/>
  </p:handoutMasterIdLst>
  <p:sldIdLst>
    <p:sldId id="256" r:id="rId2"/>
    <p:sldId id="264" r:id="rId3"/>
    <p:sldId id="280" r:id="rId4"/>
    <p:sldId id="269" r:id="rId5"/>
    <p:sldId id="288" r:id="rId6"/>
    <p:sldId id="289" r:id="rId7"/>
    <p:sldId id="281" r:id="rId8"/>
    <p:sldId id="282" r:id="rId9"/>
    <p:sldId id="290" r:id="rId10"/>
    <p:sldId id="283" r:id="rId11"/>
    <p:sldId id="284" r:id="rId12"/>
    <p:sldId id="285" r:id="rId13"/>
    <p:sldId id="287" r:id="rId14"/>
    <p:sldId id="273" r:id="rId15"/>
    <p:sldId id="291" r:id="rId16"/>
    <p:sldId id="274" r:id="rId17"/>
    <p:sldId id="27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DDD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guide orient="horz" pos="2160"/>
        <p:guide pos="3840"/>
      </p:guideLst>
    </p:cSldViewPr>
  </p:slideViewPr>
  <p:notesTextViewPr>
    <p:cViewPr>
      <p:scale>
        <a:sx n="1" d="1"/>
        <a:sy n="1" d="1"/>
      </p:scale>
      <p:origin x="0" y="0"/>
    </p:cViewPr>
  </p:notesTextViewPr>
  <p:notesViewPr>
    <p:cSldViewPr snapToGrid="0">
      <p:cViewPr varScale="1">
        <p:scale>
          <a:sx n="49" d="100"/>
          <a:sy n="49" d="100"/>
        </p:scale>
        <p:origin x="1812" y="3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133616E-9355-42FE-A551-C97FE8F5320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33850C4-5D1C-427B-A7FF-4B2C548316E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7B9B5E-2BF3-4F4A-9812-D3E2785EBEED}" type="datetimeFigureOut">
              <a:rPr lang="en-US" smtClean="0"/>
              <a:t>5/6/2025</a:t>
            </a:fld>
            <a:endParaRPr lang="en-US"/>
          </a:p>
        </p:txBody>
      </p:sp>
      <p:sp>
        <p:nvSpPr>
          <p:cNvPr id="4" name="Footer Placeholder 3">
            <a:extLst>
              <a:ext uri="{FF2B5EF4-FFF2-40B4-BE49-F238E27FC236}">
                <a16:creationId xmlns:a16="http://schemas.microsoft.com/office/drawing/2014/main" id="{B30DC54F-90B0-4B85-ACBD-4A6E9015EF7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CC38995-6930-41BA-AB74-B88411A730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BC0BA8-5B65-439E-961F-B095502A96E8}" type="slidenum">
              <a:rPr lang="en-US" smtClean="0"/>
              <a:t>‹#›</a:t>
            </a:fld>
            <a:endParaRPr lang="en-US"/>
          </a:p>
        </p:txBody>
      </p:sp>
    </p:spTree>
    <p:extLst>
      <p:ext uri="{BB962C8B-B14F-4D97-AF65-F5344CB8AC3E}">
        <p14:creationId xmlns:p14="http://schemas.microsoft.com/office/powerpoint/2010/main" val="2266805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39B3A-28CA-47AC-8C9D-00253FD1B6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718B299-1D67-4B8D-8016-86F1D7C922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9EDAF97-78C6-4C33-9C56-A6B577E86F75}"/>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5" name="Footer Placeholder 4">
            <a:extLst>
              <a:ext uri="{FF2B5EF4-FFF2-40B4-BE49-F238E27FC236}">
                <a16:creationId xmlns:a16="http://schemas.microsoft.com/office/drawing/2014/main" id="{DDAEA338-1F1B-480B-8AEA-40F039F878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F49816-3691-46CC-8329-B48E65645BD0}"/>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2626255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00025-A815-419E-8BBB-9B8A89DC54E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83D5F92-CA8C-4DDE-99F7-51A1FD4391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13D5D7-D38D-4FE3-A14F-F5844666E4B2}"/>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5" name="Footer Placeholder 4">
            <a:extLst>
              <a:ext uri="{FF2B5EF4-FFF2-40B4-BE49-F238E27FC236}">
                <a16:creationId xmlns:a16="http://schemas.microsoft.com/office/drawing/2014/main" id="{BD241D67-2C15-425D-9579-CBB6CEBD51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99B8DC-5708-4664-BF2A-9CE032E2ACD6}"/>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940171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5427020-13B7-4ACB-8D47-905161D6529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E907FB8-C9AA-4EF2-9FFA-67EFAD9BFB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9E7477-4FC4-4673-B27D-DE5300C33710}"/>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5" name="Footer Placeholder 4">
            <a:extLst>
              <a:ext uri="{FF2B5EF4-FFF2-40B4-BE49-F238E27FC236}">
                <a16:creationId xmlns:a16="http://schemas.microsoft.com/office/drawing/2014/main" id="{3A580CBD-D7D8-4FC1-A764-3AAE72AAFD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BFF5E-6EF8-4892-A832-C313E14F6A19}"/>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172682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5F0BA-453B-4D6C-BF73-15BD45B623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085915-E3E3-439F-BAA8-D887AD2363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66AF47-A7A1-40D4-9FA9-022EB662AA7B}"/>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5" name="Footer Placeholder 4">
            <a:extLst>
              <a:ext uri="{FF2B5EF4-FFF2-40B4-BE49-F238E27FC236}">
                <a16:creationId xmlns:a16="http://schemas.microsoft.com/office/drawing/2014/main" id="{C92D5B0E-D8B7-4876-802E-321EF77E7B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7BA181-B065-4D21-BC81-49414FBEF924}"/>
              </a:ext>
            </a:extLst>
          </p:cNvPr>
          <p:cNvSpPr>
            <a:spLocks noGrp="1"/>
          </p:cNvSpPr>
          <p:nvPr>
            <p:ph type="sldNum" sz="quarter" idx="12"/>
          </p:nvPr>
        </p:nvSpPr>
        <p:spPr/>
        <p:txBody>
          <a:bodyPr/>
          <a:lstStyle/>
          <a:p>
            <a:fld id="{4FB56AD0-552A-4DF0-9907-8C9B00084AE3}" type="slidenum">
              <a:rPr lang="en-US" smtClean="0"/>
              <a:t>‹#›</a:t>
            </a:fld>
            <a:endParaRPr lang="en-US"/>
          </a:p>
        </p:txBody>
      </p:sp>
      <p:pic>
        <p:nvPicPr>
          <p:cNvPr id="7" name="Picture 6">
            <a:extLst>
              <a:ext uri="{FF2B5EF4-FFF2-40B4-BE49-F238E27FC236}">
                <a16:creationId xmlns:a16="http://schemas.microsoft.com/office/drawing/2014/main" id="{853E8516-1B3F-4AF7-B807-28A0664A0EC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702311" y="5688288"/>
            <a:ext cx="1302978" cy="1033187"/>
          </a:xfrm>
          <a:prstGeom prst="rect">
            <a:avLst/>
          </a:prstGeom>
        </p:spPr>
      </p:pic>
    </p:spTree>
    <p:extLst>
      <p:ext uri="{BB962C8B-B14F-4D97-AF65-F5344CB8AC3E}">
        <p14:creationId xmlns:p14="http://schemas.microsoft.com/office/powerpoint/2010/main" val="2479613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712CE-8F72-4351-B4A8-C9AABFB0A8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D05E17-A34C-4F30-BE84-9FD64C9BD3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D6AC1B-2C1D-4617-B68E-7012F18DE00C}"/>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5" name="Footer Placeholder 4">
            <a:extLst>
              <a:ext uri="{FF2B5EF4-FFF2-40B4-BE49-F238E27FC236}">
                <a16:creationId xmlns:a16="http://schemas.microsoft.com/office/drawing/2014/main" id="{1DF9FB51-BB01-4785-93CE-BFB8CD59FD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F663AB-93D6-4494-8097-276BFA4D9B83}"/>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945939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B4DBC-317F-41FB-A673-477657CC53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F1049F-BECF-41DE-A892-60C491F061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D054F6-0261-4F40-94B8-4D26C0810D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1FD35B-168D-486D-AA22-5E7EC9E9D97F}"/>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6" name="Footer Placeholder 5">
            <a:extLst>
              <a:ext uri="{FF2B5EF4-FFF2-40B4-BE49-F238E27FC236}">
                <a16:creationId xmlns:a16="http://schemas.microsoft.com/office/drawing/2014/main" id="{D4641083-41CC-44F0-93EF-3E9EC2FB8A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744CB4-6498-46E6-9988-EE23145BBC4A}"/>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400151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D51CE-0736-4F91-834E-01486A0D10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3639922-E9A2-44E6-A220-8429DDB5C54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54BDE1B-3253-494A-988C-CD6CA31519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5EE20C8-86BB-47DE-BCB8-B77D6EDFE0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4C4A19-0BFD-42B3-BD6A-DF70FFC3D0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054BFE1-F1CB-4B4E-BB80-1E8A9FE28DD5}"/>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8" name="Footer Placeholder 7">
            <a:extLst>
              <a:ext uri="{FF2B5EF4-FFF2-40B4-BE49-F238E27FC236}">
                <a16:creationId xmlns:a16="http://schemas.microsoft.com/office/drawing/2014/main" id="{6FA2CEEF-F178-4622-A795-B7D08F1660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8348F1-5F67-4680-8E78-724A78A5C342}"/>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154871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0DCF1-2EC8-417E-815C-7BBF63F844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6FB60C1-6FEA-40B6-B2CB-3BB78E071CD3}"/>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4" name="Footer Placeholder 3">
            <a:extLst>
              <a:ext uri="{FF2B5EF4-FFF2-40B4-BE49-F238E27FC236}">
                <a16:creationId xmlns:a16="http://schemas.microsoft.com/office/drawing/2014/main" id="{691BC3CE-C055-48FA-BDDF-C35984C55B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FCD785-5EE2-44BB-B4AB-71E854E92413}"/>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362984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B0BFD8-5258-49CC-9169-11AF504B03E1}"/>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3" name="Footer Placeholder 2">
            <a:extLst>
              <a:ext uri="{FF2B5EF4-FFF2-40B4-BE49-F238E27FC236}">
                <a16:creationId xmlns:a16="http://schemas.microsoft.com/office/drawing/2014/main" id="{A43C2B41-9B62-49CD-83D1-39BAE02373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9FD0D0-B39E-4A15-9782-AF33D97B4CB1}"/>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554130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15E35-0CC3-4CC8-BC4F-461BA936C7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485E2A-B2BA-407E-9B8B-50947CFC2C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55241EB-26B7-4813-B1F1-C3843083A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A7AFCB-FA36-461F-9545-F756BD4D6BA9}"/>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6" name="Footer Placeholder 5">
            <a:extLst>
              <a:ext uri="{FF2B5EF4-FFF2-40B4-BE49-F238E27FC236}">
                <a16:creationId xmlns:a16="http://schemas.microsoft.com/office/drawing/2014/main" id="{03C34770-AAEF-4FC4-A516-5E4A69C29D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7706A3-31D2-49E7-A67A-E9329CBE75E7}"/>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1196810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1F72A-CA4C-43B2-890B-07C9E256F8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C69436-459C-4E95-BFA6-E4F5B1FDFE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DCEA48-7872-41D0-8CE5-54B90676438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E709F9-5CE4-4AAD-9847-D1DD7A067D79}"/>
              </a:ext>
            </a:extLst>
          </p:cNvPr>
          <p:cNvSpPr>
            <a:spLocks noGrp="1"/>
          </p:cNvSpPr>
          <p:nvPr>
            <p:ph type="dt" sz="half" idx="10"/>
          </p:nvPr>
        </p:nvSpPr>
        <p:spPr/>
        <p:txBody>
          <a:bodyPr/>
          <a:lstStyle/>
          <a:p>
            <a:fld id="{629AC36A-0AF4-48F4-8490-35F6206D596D}" type="datetimeFigureOut">
              <a:rPr lang="en-US" smtClean="0"/>
              <a:t>5/6/2025</a:t>
            </a:fld>
            <a:endParaRPr lang="en-US"/>
          </a:p>
        </p:txBody>
      </p:sp>
      <p:sp>
        <p:nvSpPr>
          <p:cNvPr id="6" name="Footer Placeholder 5">
            <a:extLst>
              <a:ext uri="{FF2B5EF4-FFF2-40B4-BE49-F238E27FC236}">
                <a16:creationId xmlns:a16="http://schemas.microsoft.com/office/drawing/2014/main" id="{1886E41D-4912-4468-90BB-A319ACF596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3B41F0-95FD-4FA5-BB69-3E38153D12D7}"/>
              </a:ext>
            </a:extLst>
          </p:cNvPr>
          <p:cNvSpPr>
            <a:spLocks noGrp="1"/>
          </p:cNvSpPr>
          <p:nvPr>
            <p:ph type="sldNum" sz="quarter" idx="12"/>
          </p:nvPr>
        </p:nvSpPr>
        <p:spPr/>
        <p:txBody>
          <a:bodyPr/>
          <a:lstStyle/>
          <a:p>
            <a:fld id="{4FB56AD0-552A-4DF0-9907-8C9B00084AE3}" type="slidenum">
              <a:rPr lang="en-US" smtClean="0"/>
              <a:t>‹#›</a:t>
            </a:fld>
            <a:endParaRPr lang="en-US"/>
          </a:p>
        </p:txBody>
      </p:sp>
    </p:spTree>
    <p:extLst>
      <p:ext uri="{BB962C8B-B14F-4D97-AF65-F5344CB8AC3E}">
        <p14:creationId xmlns:p14="http://schemas.microsoft.com/office/powerpoint/2010/main" val="2582062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C09865-3527-4769-8408-10C512B24D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8829F8-8CFE-4551-A948-BCE0A42E0E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2A36A0-F9D2-4E16-BEEC-338A39442C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9AC36A-0AF4-48F4-8490-35F6206D596D}" type="datetimeFigureOut">
              <a:rPr lang="en-US" smtClean="0"/>
              <a:t>5/6/2025</a:t>
            </a:fld>
            <a:endParaRPr lang="en-US"/>
          </a:p>
        </p:txBody>
      </p:sp>
      <p:sp>
        <p:nvSpPr>
          <p:cNvPr id="5" name="Footer Placeholder 4">
            <a:extLst>
              <a:ext uri="{FF2B5EF4-FFF2-40B4-BE49-F238E27FC236}">
                <a16:creationId xmlns:a16="http://schemas.microsoft.com/office/drawing/2014/main" id="{94F35230-7620-46A7-BBA5-0B4416F62F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456925C-4B22-472D-A9C0-9B19827E01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B56AD0-552A-4DF0-9907-8C9B00084AE3}" type="slidenum">
              <a:rPr lang="en-US" smtClean="0"/>
              <a:t>‹#›</a:t>
            </a:fld>
            <a:endParaRPr lang="en-US"/>
          </a:p>
        </p:txBody>
      </p:sp>
    </p:spTree>
    <p:extLst>
      <p:ext uri="{BB962C8B-B14F-4D97-AF65-F5344CB8AC3E}">
        <p14:creationId xmlns:p14="http://schemas.microsoft.com/office/powerpoint/2010/main" val="1119998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ounded Rectangle 1"/>
          <p:cNvSpPr/>
          <p:nvPr/>
        </p:nvSpPr>
        <p:spPr>
          <a:xfrm>
            <a:off x="116114" y="834024"/>
            <a:ext cx="11930742" cy="5325713"/>
          </a:xfrm>
          <a:prstGeom prst="round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lnSpc>
                <a:spcPct val="115000"/>
              </a:lnSpc>
              <a:spcBef>
                <a:spcPts val="600"/>
              </a:spcBef>
              <a:spcAft>
                <a:spcPts val="600"/>
              </a:spcAft>
            </a:pPr>
            <a:r>
              <a:rPr lang="en-US" sz="4000" b="1">
                <a:solidFill>
                  <a:srgbClr val="C00000"/>
                </a:solidFill>
                <a:latin typeface="Times New Roman" panose="02020603050405020304" pitchFamily="18" charset="0"/>
                <a:ea typeface="Times New Roman" panose="02020603050405020304" pitchFamily="18" charset="0"/>
              </a:rPr>
              <a:t>CHỦ ĐỀ </a:t>
            </a:r>
            <a:r>
              <a:rPr lang="en-US" sz="4000" b="1">
                <a:solidFill>
                  <a:srgbClr val="0070C0"/>
                </a:solidFill>
                <a:latin typeface="Times New Roman" panose="02020603050405020304" pitchFamily="18" charset="0"/>
                <a:ea typeface="Times New Roman" panose="02020603050405020304" pitchFamily="18" charset="0"/>
              </a:rPr>
              <a:t>F</a:t>
            </a:r>
            <a:endParaRPr lang="en-US" sz="4000" b="1">
              <a:solidFill>
                <a:srgbClr val="C00000"/>
              </a:solidFill>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000" b="1">
                <a:solidFill>
                  <a:srgbClr val="C00000"/>
                </a:solidFill>
                <a:latin typeface="Times New Roman" panose="02020603050405020304" pitchFamily="18" charset="0"/>
                <a:ea typeface="Times New Roman" panose="02020603050405020304" pitchFamily="18" charset="0"/>
              </a:rPr>
              <a:t>GIẢI QUYẾT VẤN ĐỀ VỚI SỰ TRỢ GIÚP CỦA MÁY TÍNH</a:t>
            </a:r>
            <a:endParaRPr lang="en-US" sz="40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3200" b="1">
                <a:solidFill>
                  <a:srgbClr val="C00000"/>
                </a:solidFill>
                <a:latin typeface="Times New Roman" panose="02020603050405020304" pitchFamily="18" charset="0"/>
                <a:ea typeface="Times New Roman" panose="02020603050405020304" pitchFamily="18" charset="0"/>
              </a:rPr>
              <a:t>MỘT SỐ THUẬT TOÁN SẮP XẾP VÀ TÌM KIẾM CƠ BẢN </a:t>
            </a:r>
            <a:endParaRPr lang="en-US" sz="3200">
              <a:latin typeface="Times New Roman" panose="02020603050405020304" pitchFamily="18" charset="0"/>
              <a:ea typeface="Times New Roman" panose="02020603050405020304" pitchFamily="18" charset="0"/>
            </a:endParaRPr>
          </a:p>
          <a:p>
            <a:pPr algn="ctr">
              <a:lnSpc>
                <a:spcPct val="115000"/>
              </a:lnSpc>
              <a:spcBef>
                <a:spcPts val="600"/>
              </a:spcBef>
              <a:spcAft>
                <a:spcPts val="600"/>
              </a:spcAft>
            </a:pPr>
            <a:r>
              <a:rPr lang="en-US" sz="4000" b="1">
                <a:solidFill>
                  <a:srgbClr val="0070C0"/>
                </a:solidFill>
                <a:latin typeface="Times New Roman" panose="02020603050405020304" pitchFamily="18" charset="0"/>
                <a:ea typeface="Times New Roman" panose="02020603050405020304" pitchFamily="18" charset="0"/>
              </a:rPr>
              <a:t>BÀI 1</a:t>
            </a:r>
          </a:p>
          <a:p>
            <a:pPr algn="ctr">
              <a:lnSpc>
                <a:spcPct val="115000"/>
              </a:lnSpc>
              <a:spcBef>
                <a:spcPts val="600"/>
              </a:spcBef>
              <a:spcAft>
                <a:spcPts val="600"/>
              </a:spcAft>
            </a:pPr>
            <a:r>
              <a:rPr lang="en-US" sz="4000" b="1">
                <a:solidFill>
                  <a:srgbClr val="0070C0"/>
                </a:solidFill>
                <a:latin typeface="Times New Roman" panose="02020603050405020304" pitchFamily="18" charset="0"/>
                <a:ea typeface="Times New Roman" panose="02020603050405020304" pitchFamily="18" charset="0"/>
              </a:rPr>
              <a:t>TÌM KIẾM TUẦN TỰ</a:t>
            </a:r>
            <a:endParaRPr lang="en-US" sz="40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32286135"/>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678453" y="1240852"/>
            <a:ext cx="10676484" cy="1384995"/>
          </a:xfrm>
          <a:prstGeom prst="rect">
            <a:avLst/>
          </a:prstGeom>
        </p:spPr>
        <p:txBody>
          <a:bodyPr wrap="square">
            <a:spAutoFit/>
          </a:bodyPr>
          <a:lstStyle/>
          <a:p>
            <a:pPr algn="just"/>
            <a:r>
              <a:rPr lang="en-US" sz="2800">
                <a:latin typeface="Times New Roman" panose="02020603050405020304" pitchFamily="18" charset="0"/>
                <a:ea typeface="Times New Roman" panose="02020603050405020304" pitchFamily="18" charset="0"/>
              </a:rPr>
              <a:t>- </a:t>
            </a:r>
            <a:r>
              <a:rPr lang="en-US" sz="2800" i="1">
                <a:solidFill>
                  <a:srgbClr val="0070C0"/>
                </a:solidFill>
                <a:latin typeface="Times New Roman" panose="02020603050405020304" pitchFamily="18" charset="0"/>
                <a:ea typeface="Times New Roman" panose="02020603050405020304" pitchFamily="18" charset="0"/>
              </a:rPr>
              <a:t>Ý tưởng: </a:t>
            </a:r>
            <a:r>
              <a:rPr lang="en-US" sz="2800">
                <a:latin typeface="Times New Roman" panose="02020603050405020304" pitchFamily="18" charset="0"/>
                <a:ea typeface="Times New Roman" panose="02020603050405020304" pitchFamily="18" charset="0"/>
              </a:rPr>
              <a:t>Xuất phát từ đầu dãy, nếu số ở đầu dãy không phải là số cần tìm thì chuyển sang số tiếp theo trong dãy xem có phải là số cần tìm không. Cứ như thế cho đến khi tìm thấy hoặc đã xét hết dãy.</a:t>
            </a:r>
            <a:endParaRPr lang="en-US" sz="2800"/>
          </a:p>
        </p:txBody>
      </p:sp>
      <p:sp>
        <p:nvSpPr>
          <p:cNvPr id="3" name="TextBox 2">
            <a:extLst>
              <a:ext uri="{FF2B5EF4-FFF2-40B4-BE49-F238E27FC236}">
                <a16:creationId xmlns:a16="http://schemas.microsoft.com/office/drawing/2014/main" id="{E5216C1E-83CC-4E52-9D12-5AC29A5AD54B}"/>
              </a:ext>
            </a:extLst>
          </p:cNvPr>
          <p:cNvSpPr txBox="1"/>
          <p:nvPr/>
        </p:nvSpPr>
        <p:spPr>
          <a:xfrm>
            <a:off x="1221113" y="425900"/>
            <a:ext cx="7185908"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2. Thuật toán kiếm tuần tự</a:t>
            </a:r>
          </a:p>
        </p:txBody>
      </p:sp>
      <p:pic>
        <p:nvPicPr>
          <p:cNvPr id="5" name="Picture 4">
            <a:extLst>
              <a:ext uri="{FF2B5EF4-FFF2-40B4-BE49-F238E27FC236}">
                <a16:creationId xmlns:a16="http://schemas.microsoft.com/office/drawing/2014/main" id="{A7E22513-2C04-443E-BE2B-8A9D4CA4C8F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78453" y="455360"/>
            <a:ext cx="554148" cy="495343"/>
          </a:xfrm>
          <a:prstGeom prst="rect">
            <a:avLst/>
          </a:prstGeom>
        </p:spPr>
      </p:pic>
      <p:sp>
        <p:nvSpPr>
          <p:cNvPr id="6" name="Rectangle 5"/>
          <p:cNvSpPr/>
          <p:nvPr/>
        </p:nvSpPr>
        <p:spPr>
          <a:xfrm>
            <a:off x="1687001" y="2856025"/>
            <a:ext cx="9227007" cy="398878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1.</a:t>
            </a:r>
            <a:r>
              <a:rPr lang="en-US" sz="2400">
                <a:latin typeface="Times New Roman" panose="02020603050405020304" pitchFamily="18" charset="0"/>
                <a:ea typeface="Times New Roman" panose="02020603050405020304" pitchFamily="18" charset="0"/>
              </a:rPr>
              <a:t> </a:t>
            </a:r>
            <a:r>
              <a:rPr lang="en-US" sz="2400" i="1">
                <a:solidFill>
                  <a:srgbClr val="C00000"/>
                </a:solidFill>
                <a:latin typeface="Times New Roman" panose="02020603050405020304" pitchFamily="18" charset="0"/>
                <a:ea typeface="Times New Roman" panose="02020603050405020304" pitchFamily="18" charset="0"/>
              </a:rPr>
              <a:t>Số đang xét</a:t>
            </a:r>
            <a:r>
              <a:rPr lang="en-US" sz="2400">
                <a:latin typeface="Times New Roman" panose="02020603050405020304" pitchFamily="18" charset="0"/>
                <a:ea typeface="Times New Roman" panose="02020603050405020304" pitchFamily="18" charset="0"/>
              </a:rPr>
              <a:t> là số ở đầu dãy</a:t>
            </a:r>
          </a:p>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2.</a:t>
            </a:r>
            <a:r>
              <a:rPr lang="en-US" sz="2400">
                <a:latin typeface="Times New Roman" panose="02020603050405020304" pitchFamily="18" charset="0"/>
                <a:ea typeface="Times New Roman" panose="02020603050405020304" pitchFamily="18" charset="0"/>
              </a:rPr>
              <a:t> </a:t>
            </a:r>
            <a:r>
              <a:rPr lang="en-US" sz="2400" b="1">
                <a:latin typeface="Times New Roman" panose="02020603050405020304" pitchFamily="18" charset="0"/>
                <a:ea typeface="Times New Roman" panose="02020603050405020304" pitchFamily="18" charset="0"/>
              </a:rPr>
              <a:t>Lặp khi</a:t>
            </a:r>
            <a:r>
              <a:rPr lang="en-US" sz="2400">
                <a:latin typeface="Times New Roman" panose="02020603050405020304" pitchFamily="18" charset="0"/>
                <a:ea typeface="Times New Roman" panose="02020603050405020304" pitchFamily="18" charset="0"/>
              </a:rPr>
              <a:t> (</a:t>
            </a:r>
            <a:r>
              <a:rPr lang="en-US" sz="2400" i="1">
                <a:latin typeface="Times New Roman" panose="02020603050405020304" pitchFamily="18" charset="0"/>
                <a:ea typeface="Times New Roman" panose="02020603050405020304" pitchFamily="18" charset="0"/>
              </a:rPr>
              <a:t>chưa xét hết dãy số</a:t>
            </a:r>
            <a:r>
              <a:rPr lang="en-US" sz="2400">
                <a:latin typeface="Times New Roman" panose="02020603050405020304" pitchFamily="18" charset="0"/>
                <a:ea typeface="Times New Roman" panose="02020603050405020304" pitchFamily="18" charset="0"/>
              </a:rPr>
              <a:t>)</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Nếu</a:t>
            </a:r>
            <a:r>
              <a:rPr lang="en-US" sz="2400">
                <a:latin typeface="Times New Roman" panose="02020603050405020304" pitchFamily="18" charset="0"/>
                <a:ea typeface="Times New Roman" panose="02020603050405020304" pitchFamily="18" charset="0"/>
              </a:rPr>
              <a:t> </a:t>
            </a:r>
            <a:r>
              <a:rPr lang="en-US" sz="2400" i="1">
                <a:solidFill>
                  <a:srgbClr val="C00000"/>
                </a:solidFill>
                <a:latin typeface="Times New Roman" panose="02020603050405020304" pitchFamily="18" charset="0"/>
                <a:ea typeface="Times New Roman" panose="02020603050405020304" pitchFamily="18" charset="0"/>
              </a:rPr>
              <a:t>Số đang xét</a:t>
            </a:r>
            <a:r>
              <a:rPr lang="en-US" sz="2400">
                <a:latin typeface="Times New Roman" panose="02020603050405020304" pitchFamily="18" charset="0"/>
                <a:ea typeface="Times New Roman" panose="02020603050405020304" pitchFamily="18" charset="0"/>
              </a:rPr>
              <a:t> ≠ x. Chuyển đến xét số tiếp theo trong dãy</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Trái lại</a:t>
            </a:r>
            <a:r>
              <a:rPr lang="en-US" sz="2400">
                <a:latin typeface="Times New Roman" panose="02020603050405020304" pitchFamily="18" charset="0"/>
                <a:ea typeface="Times New Roman" panose="02020603050405020304" pitchFamily="18" charset="0"/>
              </a:rPr>
              <a:t> Thông báo vị trí tìm thấy x và kết thúc thuật toán </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Hết nhánh</a:t>
            </a:r>
            <a:endParaRPr lang="en-US" sz="24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Hết lặp</a:t>
            </a:r>
            <a:endParaRPr lang="en-US" sz="24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3.</a:t>
            </a:r>
            <a:r>
              <a:rPr lang="en-US" sz="2400">
                <a:latin typeface="Times New Roman" panose="02020603050405020304" pitchFamily="18" charset="0"/>
                <a:ea typeface="Times New Roman" panose="02020603050405020304" pitchFamily="18" charset="0"/>
              </a:rPr>
              <a:t> Thông báo không tìm thấy x và kết thúc thuật toán </a:t>
            </a:r>
          </a:p>
        </p:txBody>
      </p:sp>
    </p:spTree>
    <p:extLst>
      <p:ext uri="{BB962C8B-B14F-4D97-AF65-F5344CB8AC3E}">
        <p14:creationId xmlns:p14="http://schemas.microsoft.com/office/powerpoint/2010/main" val="1648785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948160" y="1750478"/>
            <a:ext cx="10543248" cy="3293209"/>
          </a:xfrm>
          <a:prstGeom prst="rect">
            <a:avLst/>
          </a:prstGeom>
        </p:spPr>
        <p:txBody>
          <a:bodyPr wrap="square">
            <a:spAutoFit/>
          </a:bodyPr>
          <a:lstStyle/>
          <a:p>
            <a:pPr algn="just">
              <a:spcBef>
                <a:spcPts val="1200"/>
              </a:spcBef>
              <a:spcAft>
                <a:spcPts val="1200"/>
              </a:spcAft>
            </a:pPr>
            <a:r>
              <a:rPr lang="en-US" sz="2800" b="1" i="1">
                <a:latin typeface="Times New Roman" panose="02020603050405020304" pitchFamily="18" charset="0"/>
                <a:ea typeface="Times New Roman" panose="02020603050405020304" pitchFamily="18" charset="0"/>
              </a:rPr>
              <a:t>Bài toán tìm kiếm trong dãy không sắp thứ tự</a:t>
            </a:r>
            <a:endParaRPr lang="en-US" sz="2800">
              <a:latin typeface="Times New Roman" panose="02020603050405020304" pitchFamily="18" charset="0"/>
              <a:ea typeface="Times New Roman" panose="02020603050405020304" pitchFamily="18" charset="0"/>
            </a:endParaRPr>
          </a:p>
          <a:p>
            <a:pPr algn="just">
              <a:spcBef>
                <a:spcPts val="1200"/>
              </a:spcBef>
              <a:spcAft>
                <a:spcPts val="1200"/>
              </a:spcAft>
            </a:pPr>
            <a:r>
              <a:rPr lang="en-US" sz="2800" i="1">
                <a:solidFill>
                  <a:srgbClr val="0070C0"/>
                </a:solidFill>
                <a:latin typeface="Times New Roman" panose="02020603050405020304" pitchFamily="18" charset="0"/>
                <a:ea typeface="Times New Roman" panose="02020603050405020304" pitchFamily="18" charset="0"/>
              </a:rPr>
              <a:t>Ví dụ: </a:t>
            </a:r>
            <a:r>
              <a:rPr lang="en-US" sz="2800">
                <a:latin typeface="Times New Roman" panose="02020603050405020304" pitchFamily="18" charset="0"/>
                <a:ea typeface="Times New Roman" panose="02020603050405020304" pitchFamily="18" charset="0"/>
              </a:rPr>
              <a:t>Tập bài kiểm tra của lớp chưa được sắp xếp theo thứ tự bảng chữ cái đối với tên học sinh. Muốn tìm bài làm của em, giáo viên phải xem tên học sinh ghi trên từng bài, lần lượt từ bài đầu tiên cho đến khi tìm thấy bài của em</a:t>
            </a:r>
          </a:p>
          <a:p>
            <a:pPr algn="just">
              <a:spcBef>
                <a:spcPts val="1200"/>
              </a:spcBef>
              <a:spcAft>
                <a:spcPts val="1200"/>
              </a:spcAft>
            </a:pPr>
            <a:r>
              <a:rPr lang="en-US" sz="2800" b="1" i="1">
                <a:solidFill>
                  <a:srgbClr val="0070C0"/>
                </a:solidFill>
                <a:latin typeface="Times New Roman" panose="02020603050405020304" pitchFamily="18" charset="0"/>
                <a:ea typeface="Times New Roman" panose="02020603050405020304" pitchFamily="18" charset="0"/>
              </a:rPr>
              <a:t>=&gt; Khi dãy không sắp thứ tự cần thực hiện tìm kiếm tuần tự</a:t>
            </a:r>
          </a:p>
        </p:txBody>
      </p:sp>
      <p:sp>
        <p:nvSpPr>
          <p:cNvPr id="3" name="TextBox 2">
            <a:extLst>
              <a:ext uri="{FF2B5EF4-FFF2-40B4-BE49-F238E27FC236}">
                <a16:creationId xmlns:a16="http://schemas.microsoft.com/office/drawing/2014/main" id="{E5216C1E-83CC-4E52-9D12-5AC29A5AD54B}"/>
              </a:ext>
            </a:extLst>
          </p:cNvPr>
          <p:cNvSpPr txBox="1"/>
          <p:nvPr/>
        </p:nvSpPr>
        <p:spPr>
          <a:xfrm>
            <a:off x="948160" y="315852"/>
            <a:ext cx="10543248"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3. Bài toán tìm kiếm</a:t>
            </a:r>
          </a:p>
        </p:txBody>
      </p:sp>
      <p:pic>
        <p:nvPicPr>
          <p:cNvPr id="4" name="Picture 3">
            <a:extLst>
              <a:ext uri="{FF2B5EF4-FFF2-40B4-BE49-F238E27FC236}">
                <a16:creationId xmlns:a16="http://schemas.microsoft.com/office/drawing/2014/main" id="{A7E22513-2C04-443E-BE2B-8A9D4CA4C8F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91852" y="345312"/>
            <a:ext cx="556308" cy="495343"/>
          </a:xfrm>
          <a:prstGeom prst="rect">
            <a:avLst/>
          </a:prstGeom>
        </p:spPr>
      </p:pic>
    </p:spTree>
    <p:extLst>
      <p:ext uri="{BB962C8B-B14F-4D97-AF65-F5344CB8AC3E}">
        <p14:creationId xmlns:p14="http://schemas.microsoft.com/office/powerpoint/2010/main" val="203965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1006548" y="818727"/>
            <a:ext cx="10157637" cy="1732782"/>
          </a:xfrm>
          <a:prstGeom prst="rect">
            <a:avLst/>
          </a:prstGeom>
        </p:spPr>
        <p:txBody>
          <a:bodyPr wrap="square">
            <a:spAutoFit/>
          </a:bodyPr>
          <a:lstStyle/>
          <a:p>
            <a:pPr algn="just">
              <a:lnSpc>
                <a:spcPct val="115000"/>
              </a:lnSpc>
              <a:spcBef>
                <a:spcPts val="600"/>
              </a:spcBef>
              <a:spcAft>
                <a:spcPts val="600"/>
              </a:spcAft>
            </a:pPr>
            <a:r>
              <a:rPr lang="en-US" sz="2800" b="1" i="1">
                <a:latin typeface="Times New Roman" panose="02020603050405020304" pitchFamily="18" charset="0"/>
                <a:ea typeface="Times New Roman" panose="02020603050405020304" pitchFamily="18" charset="0"/>
              </a:rPr>
              <a:t>Bài toán tìm kiếm trong dãy đã sắp thứ tự</a:t>
            </a:r>
            <a:endParaRPr lang="en-US" sz="28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800" i="1">
                <a:solidFill>
                  <a:srgbClr val="0070C0"/>
                </a:solidFill>
                <a:latin typeface="Times New Roman" panose="02020603050405020304" pitchFamily="18" charset="0"/>
                <a:ea typeface="Times New Roman" panose="02020603050405020304" pitchFamily="18" charset="0"/>
              </a:rPr>
              <a:t>Ví dụ: </a:t>
            </a:r>
            <a:r>
              <a:rPr lang="en-US" sz="2800">
                <a:latin typeface="Times New Roman" panose="02020603050405020304" pitchFamily="18" charset="0"/>
                <a:ea typeface="Times New Roman" panose="02020603050405020304" pitchFamily="18" charset="0"/>
              </a:rPr>
              <a:t>Danh sách tên học sinh trong lớp đã sắp thứ tự theo chữ cái trong từ điển thì ta có thể nhanh chóng tìm thấy bài kiểm tra của em</a:t>
            </a:r>
          </a:p>
        </p:txBody>
      </p:sp>
      <p:sp>
        <p:nvSpPr>
          <p:cNvPr id="3" name="Rectangle 2"/>
          <p:cNvSpPr/>
          <p:nvPr/>
        </p:nvSpPr>
        <p:spPr>
          <a:xfrm>
            <a:off x="1155404" y="3325280"/>
            <a:ext cx="10157637" cy="1886670"/>
          </a:xfrm>
          <a:prstGeom prst="rect">
            <a:avLst/>
          </a:prstGeom>
        </p:spPr>
        <p:txBody>
          <a:bodyPr wrap="square">
            <a:spAutoFit/>
          </a:bodyPr>
          <a:lstStyle/>
          <a:p>
            <a:pPr algn="just">
              <a:lnSpc>
                <a:spcPct val="115000"/>
              </a:lnSpc>
              <a:spcBef>
                <a:spcPts val="600"/>
              </a:spcBef>
              <a:spcAft>
                <a:spcPts val="600"/>
              </a:spcAft>
            </a:pPr>
            <a:r>
              <a:rPr lang="en-US" sz="2800">
                <a:solidFill>
                  <a:srgbClr val="002060"/>
                </a:solidFill>
                <a:latin typeface="Times New Roman" panose="02020603050405020304" pitchFamily="18" charset="0"/>
                <a:ea typeface="Times New Roman" panose="02020603050405020304" pitchFamily="18" charset="0"/>
              </a:rPr>
              <a:t>Kết luận: Có hai loại bài toán tìm kiếm:</a:t>
            </a:r>
          </a:p>
          <a:p>
            <a:pPr algn="just">
              <a:lnSpc>
                <a:spcPct val="115000"/>
              </a:lnSpc>
              <a:spcBef>
                <a:spcPts val="600"/>
              </a:spcBef>
              <a:spcAft>
                <a:spcPts val="600"/>
              </a:spcAft>
            </a:pPr>
            <a:r>
              <a:rPr lang="en-US" sz="2800">
                <a:solidFill>
                  <a:srgbClr val="002060"/>
                </a:solidFill>
                <a:latin typeface="Times New Roman" panose="02020603050405020304" pitchFamily="18" charset="0"/>
                <a:ea typeface="Times New Roman" panose="02020603050405020304" pitchFamily="18" charset="0"/>
              </a:rPr>
              <a:t>1) Tìm kiếm trong dãy không sắp thứ tự</a:t>
            </a:r>
          </a:p>
          <a:p>
            <a:pPr algn="just">
              <a:lnSpc>
                <a:spcPct val="115000"/>
              </a:lnSpc>
              <a:spcBef>
                <a:spcPts val="600"/>
              </a:spcBef>
              <a:spcAft>
                <a:spcPts val="600"/>
              </a:spcAft>
            </a:pPr>
            <a:r>
              <a:rPr lang="en-US" sz="2800">
                <a:solidFill>
                  <a:srgbClr val="002060"/>
                </a:solidFill>
                <a:latin typeface="Times New Roman" panose="02020603050405020304" pitchFamily="18" charset="0"/>
                <a:ea typeface="Times New Roman" panose="02020603050405020304" pitchFamily="18" charset="0"/>
              </a:rPr>
              <a:t>2) Tìm kiếm trong dãy đã sắp thứ tự</a:t>
            </a:r>
          </a:p>
        </p:txBody>
      </p:sp>
    </p:spTree>
    <p:extLst>
      <p:ext uri="{BB962C8B-B14F-4D97-AF65-F5344CB8AC3E}">
        <p14:creationId xmlns:p14="http://schemas.microsoft.com/office/powerpoint/2010/main" val="3397077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p:nvPr/>
        </p:nvPicPr>
        <p:blipFill rotWithShape="1">
          <a:blip r:embed="rId2" cstate="email">
            <a:extLst>
              <a:ext uri="{28A0092B-C50C-407E-A947-70E740481C1C}">
                <a14:useLocalDpi xmlns:a14="http://schemas.microsoft.com/office/drawing/2010/main"/>
              </a:ext>
            </a:extLst>
          </a:blip>
          <a:srcRect/>
          <a:stretch/>
        </p:blipFill>
        <p:spPr bwMode="auto">
          <a:xfrm>
            <a:off x="850605" y="1274932"/>
            <a:ext cx="10408831" cy="4126408"/>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22295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5216C1E-83CC-4E52-9D12-5AC29A5AD54B}"/>
              </a:ext>
            </a:extLst>
          </p:cNvPr>
          <p:cNvSpPr txBox="1"/>
          <p:nvPr/>
        </p:nvSpPr>
        <p:spPr>
          <a:xfrm>
            <a:off x="5169190" y="410436"/>
            <a:ext cx="2927609"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LUYỆN TẬP</a:t>
            </a:r>
          </a:p>
        </p:txBody>
      </p:sp>
      <p:pic>
        <p:nvPicPr>
          <p:cNvPr id="12" name="Picture 11">
            <a:extLst>
              <a:ext uri="{FF2B5EF4-FFF2-40B4-BE49-F238E27FC236}">
                <a16:creationId xmlns:a16="http://schemas.microsoft.com/office/drawing/2014/main" id="{8AC66289-0E87-40E8-9E33-10968DB0633C}"/>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040039" y="258360"/>
            <a:ext cx="996694" cy="900000"/>
          </a:xfrm>
          <a:prstGeom prst="rect">
            <a:avLst/>
          </a:prstGeom>
        </p:spPr>
      </p:pic>
      <p:sp>
        <p:nvSpPr>
          <p:cNvPr id="2" name="Rectangle 1"/>
          <p:cNvSpPr/>
          <p:nvPr/>
        </p:nvSpPr>
        <p:spPr>
          <a:xfrm>
            <a:off x="673622" y="1646986"/>
            <a:ext cx="3413114" cy="587853"/>
          </a:xfrm>
          <a:prstGeom prst="rect">
            <a:avLst/>
          </a:prstGeom>
        </p:spPr>
        <p:txBody>
          <a:bodyPr wrap="none">
            <a:spAutoFit/>
          </a:bodyPr>
          <a:lstStyle/>
          <a:p>
            <a:pPr>
              <a:lnSpc>
                <a:spcPct val="115000"/>
              </a:lnSpc>
              <a:spcBef>
                <a:spcPts val="600"/>
              </a:spcBef>
              <a:spcAft>
                <a:spcPts val="600"/>
              </a:spcAft>
            </a:pPr>
            <a:r>
              <a:rPr lang="en-US" sz="2800" b="1" i="1">
                <a:solidFill>
                  <a:srgbClr val="C00000"/>
                </a:solidFill>
                <a:latin typeface="Times New Roman" panose="02020603050405020304" pitchFamily="18" charset="0"/>
                <a:ea typeface="Times New Roman" panose="02020603050405020304" pitchFamily="18" charset="0"/>
              </a:rPr>
              <a:t>Bài 1. </a:t>
            </a:r>
            <a:r>
              <a:rPr lang="en-US" sz="2800">
                <a:latin typeface="Times New Roman" panose="02020603050405020304" pitchFamily="18" charset="0"/>
                <a:ea typeface="Times New Roman" panose="02020603050405020304" pitchFamily="18" charset="0"/>
              </a:rPr>
              <a:t>Cho một dãy số</a:t>
            </a:r>
          </a:p>
        </p:txBody>
      </p:sp>
      <p:graphicFrame>
        <p:nvGraphicFramePr>
          <p:cNvPr id="3" name="Table 2"/>
          <p:cNvGraphicFramePr>
            <a:graphicFrameLocks noGrp="1"/>
          </p:cNvGraphicFramePr>
          <p:nvPr>
            <p:extLst>
              <p:ext uri="{D42A27DB-BD31-4B8C-83A1-F6EECF244321}">
                <p14:modId xmlns:p14="http://schemas.microsoft.com/office/powerpoint/2010/main" val="50538918"/>
              </p:ext>
            </p:extLst>
          </p:nvPr>
        </p:nvGraphicFramePr>
        <p:xfrm>
          <a:off x="1948443" y="2652827"/>
          <a:ext cx="8710457" cy="1383418"/>
        </p:xfrm>
        <a:graphic>
          <a:graphicData uri="http://schemas.openxmlformats.org/drawingml/2006/table">
            <a:tbl>
              <a:tblPr firstRow="1" firstCol="1" bandRow="1">
                <a:tableStyleId>{72833802-FEF1-4C79-8D5D-14CF1EAF98D9}</a:tableStyleId>
              </a:tblPr>
              <a:tblGrid>
                <a:gridCol w="791175">
                  <a:extLst>
                    <a:ext uri="{9D8B030D-6E8A-4147-A177-3AD203B41FA5}">
                      <a16:colId xmlns:a16="http://schemas.microsoft.com/office/drawing/2014/main" val="3686140052"/>
                    </a:ext>
                  </a:extLst>
                </a:gridCol>
                <a:gridCol w="791175">
                  <a:extLst>
                    <a:ext uri="{9D8B030D-6E8A-4147-A177-3AD203B41FA5}">
                      <a16:colId xmlns:a16="http://schemas.microsoft.com/office/drawing/2014/main" val="180205700"/>
                    </a:ext>
                  </a:extLst>
                </a:gridCol>
                <a:gridCol w="791175">
                  <a:extLst>
                    <a:ext uri="{9D8B030D-6E8A-4147-A177-3AD203B41FA5}">
                      <a16:colId xmlns:a16="http://schemas.microsoft.com/office/drawing/2014/main" val="2678570503"/>
                    </a:ext>
                  </a:extLst>
                </a:gridCol>
                <a:gridCol w="791175">
                  <a:extLst>
                    <a:ext uri="{9D8B030D-6E8A-4147-A177-3AD203B41FA5}">
                      <a16:colId xmlns:a16="http://schemas.microsoft.com/office/drawing/2014/main" val="1888491612"/>
                    </a:ext>
                  </a:extLst>
                </a:gridCol>
                <a:gridCol w="792251">
                  <a:extLst>
                    <a:ext uri="{9D8B030D-6E8A-4147-A177-3AD203B41FA5}">
                      <a16:colId xmlns:a16="http://schemas.microsoft.com/office/drawing/2014/main" val="2941868701"/>
                    </a:ext>
                  </a:extLst>
                </a:gridCol>
                <a:gridCol w="792251">
                  <a:extLst>
                    <a:ext uri="{9D8B030D-6E8A-4147-A177-3AD203B41FA5}">
                      <a16:colId xmlns:a16="http://schemas.microsoft.com/office/drawing/2014/main" val="14196746"/>
                    </a:ext>
                  </a:extLst>
                </a:gridCol>
                <a:gridCol w="792251">
                  <a:extLst>
                    <a:ext uri="{9D8B030D-6E8A-4147-A177-3AD203B41FA5}">
                      <a16:colId xmlns:a16="http://schemas.microsoft.com/office/drawing/2014/main" val="1186378022"/>
                    </a:ext>
                  </a:extLst>
                </a:gridCol>
                <a:gridCol w="792251">
                  <a:extLst>
                    <a:ext uri="{9D8B030D-6E8A-4147-A177-3AD203B41FA5}">
                      <a16:colId xmlns:a16="http://schemas.microsoft.com/office/drawing/2014/main" val="2366959973"/>
                    </a:ext>
                  </a:extLst>
                </a:gridCol>
                <a:gridCol w="792251">
                  <a:extLst>
                    <a:ext uri="{9D8B030D-6E8A-4147-A177-3AD203B41FA5}">
                      <a16:colId xmlns:a16="http://schemas.microsoft.com/office/drawing/2014/main" val="3415714176"/>
                    </a:ext>
                  </a:extLst>
                </a:gridCol>
                <a:gridCol w="792251">
                  <a:extLst>
                    <a:ext uri="{9D8B030D-6E8A-4147-A177-3AD203B41FA5}">
                      <a16:colId xmlns:a16="http://schemas.microsoft.com/office/drawing/2014/main" val="932413262"/>
                    </a:ext>
                  </a:extLst>
                </a:gridCol>
                <a:gridCol w="792251">
                  <a:extLst>
                    <a:ext uri="{9D8B030D-6E8A-4147-A177-3AD203B41FA5}">
                      <a16:colId xmlns:a16="http://schemas.microsoft.com/office/drawing/2014/main" val="1492589793"/>
                    </a:ext>
                  </a:extLst>
                </a:gridCol>
              </a:tblGrid>
              <a:tr h="691709">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9</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64078321"/>
                  </a:ext>
                </a:extLst>
              </a:tr>
              <a:tr h="691709">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27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63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59</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67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97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35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34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11</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31629549"/>
                  </a:ext>
                </a:extLst>
              </a:tr>
            </a:tbl>
          </a:graphicData>
        </a:graphic>
      </p:graphicFrame>
      <p:sp>
        <p:nvSpPr>
          <p:cNvPr id="4" name="Rectangle 3"/>
          <p:cNvSpPr/>
          <p:nvPr/>
        </p:nvSpPr>
        <p:spPr>
          <a:xfrm>
            <a:off x="901671" y="4584164"/>
            <a:ext cx="10603392" cy="1083374"/>
          </a:xfrm>
          <a:prstGeom prst="rect">
            <a:avLst/>
          </a:prstGeom>
        </p:spPr>
        <p:txBody>
          <a:bodyPr wrap="square">
            <a:spAutoFit/>
          </a:bodyPr>
          <a:lstStyle/>
          <a:p>
            <a:pPr indent="457200"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Em hãy thể hiện từng bước của thuật toán giải bài toán “Tìm xem số 45 có trong dãy này không? Nếu có thì nằm ở vị trí nào?”</a:t>
            </a:r>
          </a:p>
        </p:txBody>
      </p:sp>
    </p:spTree>
    <p:extLst>
      <p:ext uri="{BB962C8B-B14F-4D97-AF65-F5344CB8AC3E}">
        <p14:creationId xmlns:p14="http://schemas.microsoft.com/office/powerpoint/2010/main" val="421783039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86291462"/>
              </p:ext>
            </p:extLst>
          </p:nvPr>
        </p:nvGraphicFramePr>
        <p:xfrm>
          <a:off x="3294798" y="626538"/>
          <a:ext cx="8674289" cy="5574030"/>
        </p:xfrm>
        <a:graphic>
          <a:graphicData uri="http://schemas.openxmlformats.org/drawingml/2006/table">
            <a:tbl>
              <a:tblPr firstRow="1" firstCol="1" bandRow="1">
                <a:tableStyleId>{5940675A-B579-460E-94D1-54222C63F5DA}</a:tableStyleId>
              </a:tblPr>
              <a:tblGrid>
                <a:gridCol w="1139802">
                  <a:extLst>
                    <a:ext uri="{9D8B030D-6E8A-4147-A177-3AD203B41FA5}">
                      <a16:colId xmlns:a16="http://schemas.microsoft.com/office/drawing/2014/main" val="505721574"/>
                    </a:ext>
                  </a:extLst>
                </a:gridCol>
                <a:gridCol w="7534487">
                  <a:extLst>
                    <a:ext uri="{9D8B030D-6E8A-4147-A177-3AD203B41FA5}">
                      <a16:colId xmlns:a16="http://schemas.microsoft.com/office/drawing/2014/main" val="1037446880"/>
                    </a:ext>
                  </a:extLst>
                </a:gridCol>
              </a:tblGrid>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STT</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Nội dung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val="673737684"/>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1</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ở đầu dãy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1</a:t>
                      </a:r>
                      <a:r>
                        <a:rPr lang="en-US" sz="2000">
                          <a:effectLst/>
                          <a:latin typeface="Times New Roman" panose="02020603050405020304" pitchFamily="18" charset="0"/>
                          <a:cs typeface="Times New Roman" panose="02020603050405020304" pitchFamily="18" charset="0"/>
                        </a:rPr>
                        <a:t> = 27 ≠ x nên chuyển sang xét số tiếp theo a</a:t>
                      </a:r>
                      <a:r>
                        <a:rPr lang="en-US" sz="2000" baseline="-25000">
                          <a:effectLst/>
                          <a:latin typeface="Times New Roman" panose="02020603050405020304" pitchFamily="18" charset="0"/>
                          <a:cs typeface="Times New Roman" panose="02020603050405020304" pitchFamily="18" charset="0"/>
                        </a:rPr>
                        <a:t>2</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val="36165570"/>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2</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đang xét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2</a:t>
                      </a:r>
                      <a:r>
                        <a:rPr lang="en-US" sz="2000">
                          <a:effectLst/>
                          <a:latin typeface="Times New Roman" panose="02020603050405020304" pitchFamily="18" charset="0"/>
                          <a:cs typeface="Times New Roman" panose="02020603050405020304" pitchFamily="18" charset="0"/>
                        </a:rPr>
                        <a:t> = 63 ≠ x nên chuyển sang xét số tiếp theo a</a:t>
                      </a:r>
                      <a:r>
                        <a:rPr lang="en-US" sz="2000" baseline="-25000">
                          <a:effectLst/>
                          <a:latin typeface="Times New Roman" panose="02020603050405020304" pitchFamily="18" charset="0"/>
                          <a:cs typeface="Times New Roman" panose="02020603050405020304" pitchFamily="18" charset="0"/>
                        </a:rPr>
                        <a:t>3</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val="376053143"/>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đang xét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3</a:t>
                      </a:r>
                      <a:r>
                        <a:rPr lang="en-US" sz="2000">
                          <a:effectLst/>
                          <a:latin typeface="Times New Roman" panose="02020603050405020304" pitchFamily="18" charset="0"/>
                          <a:cs typeface="Times New Roman" panose="02020603050405020304" pitchFamily="18" charset="0"/>
                        </a:rPr>
                        <a:t> = 12 ≠ x nên chuyển sang xét số tiếp theo a</a:t>
                      </a:r>
                      <a:r>
                        <a:rPr lang="en-US" sz="2000" baseline="-25000">
                          <a:effectLst/>
                          <a:latin typeface="Times New Roman" panose="02020603050405020304" pitchFamily="18" charset="0"/>
                          <a:cs typeface="Times New Roman" panose="02020603050405020304" pitchFamily="18" charset="0"/>
                        </a:rPr>
                        <a:t>4</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val="2557225774"/>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4</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đang xét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4</a:t>
                      </a:r>
                      <a:r>
                        <a:rPr lang="en-US" sz="2000">
                          <a:effectLst/>
                          <a:latin typeface="Times New Roman" panose="02020603050405020304" pitchFamily="18" charset="0"/>
                          <a:cs typeface="Times New Roman" panose="02020603050405020304" pitchFamily="18" charset="0"/>
                        </a:rPr>
                        <a:t> = 59 ≠ x nên chuyển sang xét số tiếp theo a</a:t>
                      </a:r>
                      <a:r>
                        <a:rPr lang="en-US" sz="2000" baseline="-25000">
                          <a:effectLst/>
                          <a:latin typeface="Times New Roman" panose="02020603050405020304" pitchFamily="18" charset="0"/>
                          <a:cs typeface="Times New Roman" panose="02020603050405020304" pitchFamily="18" charset="0"/>
                        </a:rPr>
                        <a:t>5</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val="508486404"/>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5</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So sánh số đang xét với x:</a:t>
                      </a:r>
                    </a:p>
                    <a:p>
                      <a:pPr marL="0" marR="0" algn="just">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Vì a</a:t>
                      </a:r>
                      <a:r>
                        <a:rPr lang="en-US" sz="2000" baseline="-25000">
                          <a:effectLst/>
                          <a:latin typeface="Times New Roman" panose="02020603050405020304" pitchFamily="18" charset="0"/>
                          <a:cs typeface="Times New Roman" panose="02020603050405020304" pitchFamily="18" charset="0"/>
                        </a:rPr>
                        <a:t>5</a:t>
                      </a:r>
                      <a:r>
                        <a:rPr lang="en-US" sz="2000">
                          <a:effectLst/>
                          <a:latin typeface="Times New Roman" panose="02020603050405020304" pitchFamily="18" charset="0"/>
                          <a:cs typeface="Times New Roman" panose="02020603050405020304" pitchFamily="18" charset="0"/>
                        </a:rPr>
                        <a:t> = 67 ≠ x nên chuyển sang xét số tiếp theo a</a:t>
                      </a:r>
                      <a:r>
                        <a:rPr lang="en-US" sz="2000" baseline="-25000">
                          <a:effectLst/>
                          <a:latin typeface="Times New Roman" panose="02020603050405020304" pitchFamily="18" charset="0"/>
                          <a:cs typeface="Times New Roman" panose="02020603050405020304" pitchFamily="18" charset="0"/>
                        </a:rPr>
                        <a:t>6</a:t>
                      </a:r>
                      <a:r>
                        <a:rPr lang="en-US" sz="2000">
                          <a:effectLst/>
                          <a:latin typeface="Times New Roman" panose="02020603050405020304" pitchFamily="18" charset="0"/>
                          <a:cs typeface="Times New Roman" panose="02020603050405020304" pitchFamily="18" charset="0"/>
                        </a:rPr>
                        <a:t> trong dãy.</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val="209411080"/>
                  </a:ext>
                </a:extLst>
              </a:tr>
              <a:tr h="0">
                <a:tc>
                  <a:txBody>
                    <a:bodyPr/>
                    <a:lstStyle/>
                    <a:p>
                      <a:pPr marL="0" marR="0" algn="ctr">
                        <a:lnSpc>
                          <a:spcPct val="115000"/>
                        </a:lnSpc>
                        <a:spcBef>
                          <a:spcPts val="0"/>
                        </a:spcBef>
                        <a:spcAft>
                          <a:spcPts val="0"/>
                        </a:spcAft>
                      </a:pPr>
                      <a:r>
                        <a:rPr lang="en-US" sz="2000">
                          <a:effectLst/>
                          <a:latin typeface="Times New Roman" panose="02020603050405020304" pitchFamily="18" charset="0"/>
                          <a:cs typeface="Times New Roman" panose="02020603050405020304" pitchFamily="18" charset="0"/>
                        </a:rPr>
                        <a:t>6</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marL="0" marR="0" algn="just">
                        <a:lnSpc>
                          <a:spcPct val="115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So </a:t>
                      </a:r>
                      <a:r>
                        <a:rPr lang="en-US" sz="2000" dirty="0" err="1">
                          <a:effectLst/>
                          <a:latin typeface="Times New Roman" panose="02020603050405020304" pitchFamily="18" charset="0"/>
                          <a:cs typeface="Times New Roman" panose="02020603050405020304" pitchFamily="18" charset="0"/>
                        </a:rPr>
                        <a:t>sánh</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số</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đang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xét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với</a:t>
                      </a:r>
                      <a:r>
                        <a:rPr lang="en-US" sz="2000" dirty="0">
                          <a:effectLst/>
                          <a:latin typeface="Times New Roman" panose="02020603050405020304" pitchFamily="18" charset="0"/>
                          <a:cs typeface="Times New Roman" panose="02020603050405020304" pitchFamily="18" charset="0"/>
                        </a:rPr>
                        <a:t> x:</a:t>
                      </a:r>
                    </a:p>
                    <a:p>
                      <a:pPr marL="0" marR="0" algn="just">
                        <a:lnSpc>
                          <a:spcPct val="115000"/>
                        </a:lnSpc>
                        <a:spcBef>
                          <a:spcPts val="0"/>
                        </a:spcBef>
                        <a:spcAft>
                          <a:spcPts val="0"/>
                        </a:spcAft>
                      </a:pPr>
                      <a:r>
                        <a:rPr lang="en-US" sz="2000" dirty="0" err="1">
                          <a:effectLst/>
                          <a:latin typeface="Times New Roman" panose="02020603050405020304" pitchFamily="18" charset="0"/>
                          <a:cs typeface="Times New Roman" panose="02020603050405020304" pitchFamily="18" charset="0"/>
                        </a:rPr>
                        <a:t>Vì</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a</a:t>
                      </a:r>
                      <a:r>
                        <a:rPr lang="en-US" sz="2000" baseline="-25000" dirty="0" err="1">
                          <a:effectLst/>
                          <a:latin typeface="Times New Roman" panose="02020603050405020304" pitchFamily="18" charset="0"/>
                          <a:cs typeface="Times New Roman" panose="02020603050405020304" pitchFamily="18" charset="0"/>
                        </a:rPr>
                        <a:t>6</a:t>
                      </a:r>
                      <a:r>
                        <a:rPr lang="en-US" sz="2000" dirty="0">
                          <a:effectLst/>
                          <a:latin typeface="Times New Roman" panose="02020603050405020304" pitchFamily="18" charset="0"/>
                          <a:cs typeface="Times New Roman" panose="02020603050405020304" pitchFamily="18" charset="0"/>
                        </a:rPr>
                        <a:t> = 45 = x.</a:t>
                      </a:r>
                    </a:p>
                    <a:p>
                      <a:pPr marL="0" marR="0" algn="just">
                        <a:lnSpc>
                          <a:spcPct val="115000"/>
                        </a:lnSpc>
                        <a:spcBef>
                          <a:spcPts val="0"/>
                        </a:spcBef>
                        <a:spcAft>
                          <a:spcPts val="0"/>
                        </a:spcAft>
                      </a:pPr>
                      <a:r>
                        <a:rPr lang="en-US" sz="2000" dirty="0" err="1">
                          <a:effectLst/>
                          <a:latin typeface="Times New Roman" panose="02020603050405020304" pitchFamily="18" charset="0"/>
                          <a:cs typeface="Times New Roman" panose="02020603050405020304" pitchFamily="18" charset="0"/>
                        </a:rPr>
                        <a:t>Kết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luận</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Tìm</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thấy</a:t>
                      </a:r>
                      <a:r>
                        <a:rPr lang="en-US" sz="2000" dirty="0">
                          <a:effectLst/>
                          <a:latin typeface="Times New Roman" panose="02020603050405020304" pitchFamily="18" charset="0"/>
                          <a:cs typeface="Times New Roman" panose="02020603050405020304" pitchFamily="18" charset="0"/>
                        </a:rPr>
                        <a:t> x ở </a:t>
                      </a:r>
                      <a:r>
                        <a:rPr lang="en-US" sz="2000" dirty="0" err="1">
                          <a:effectLst/>
                          <a:latin typeface="Times New Roman" panose="02020603050405020304" pitchFamily="18" charset="0"/>
                          <a:cs typeface="Times New Roman" panose="02020603050405020304" pitchFamily="18" charset="0"/>
                        </a:rPr>
                        <a:t>vị</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trí</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thứ</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sáu</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trong</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dãy</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kết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thúc</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thuật</a:t>
                      </a:r>
                      <a:r>
                        <a:rPr lang="en-US" sz="2000" dirty="0">
                          <a:effectLst/>
                          <a:latin typeface="Times New Roman" panose="02020603050405020304" pitchFamily="18" charset="0"/>
                          <a:cs typeface="Times New Roman" panose="02020603050405020304" pitchFamily="18" charset="0"/>
                        </a:rPr>
                        <a:t> </a:t>
                      </a:r>
                      <a:r>
                        <a:rPr lang="en-US" sz="2000" dirty="0" err="1">
                          <a:effectLst/>
                          <a:latin typeface="Times New Roman" panose="02020603050405020304" pitchFamily="18" charset="0"/>
                          <a:cs typeface="Times New Roman" panose="02020603050405020304" pitchFamily="18" charset="0"/>
                        </a:rPr>
                        <a:t>toán</a:t>
                      </a:r>
                      <a:r>
                        <a:rPr lang="en-US" sz="2000" dirty="0">
                          <a:effectLst/>
                          <a:latin typeface="Times New Roman" panose="02020603050405020304" pitchFamily="18" charset="0"/>
                          <a:cs typeface="Times New Roman" panose="02020603050405020304" pitchFamily="18" charset="0"/>
                        </a:rPr>
                        <a:t>.</a:t>
                      </a: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47625" marT="47625" marB="47625"/>
                </a:tc>
                <a:extLst>
                  <a:ext uri="{0D108BD9-81ED-4DB2-BD59-A6C34878D82A}">
                    <a16:rowId xmlns:a16="http://schemas.microsoft.com/office/drawing/2014/main" val="3200456960"/>
                  </a:ext>
                </a:extLst>
              </a:tr>
            </a:tbl>
          </a:graphicData>
        </a:graphic>
      </p:graphicFrame>
      <p:sp>
        <p:nvSpPr>
          <p:cNvPr id="5" name="Rectangle 1"/>
          <p:cNvSpPr>
            <a:spLocks noChangeArrowheads="1"/>
          </p:cNvSpPr>
          <p:nvPr/>
        </p:nvSpPr>
        <p:spPr bwMode="auto">
          <a:xfrm>
            <a:off x="701724" y="1636425"/>
            <a:ext cx="2109716"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ts val="1200"/>
              </a:spcBef>
              <a:spcAft>
                <a:spcPts val="1200"/>
              </a:spcAft>
              <a:buClrTx/>
              <a:buSzTx/>
              <a:buFontTx/>
              <a:buNone/>
              <a:tabLst/>
            </a:pPr>
            <a:r>
              <a:rPr kumimoji="0" lang="en-US" altLang="en-US" sz="2800" b="1" i="1" u="none" strike="noStrike" cap="none" normalizeH="0" baseline="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Hướng dẫn</a:t>
            </a:r>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ts val="1200"/>
              </a:spcBef>
              <a:spcAft>
                <a:spcPts val="1200"/>
              </a:spcAft>
              <a:buClrTx/>
              <a:buSzTx/>
              <a:tabLst/>
            </a:pPr>
            <a:r>
              <a:rPr kumimoji="0" lang="en-US" altLang="en-US" sz="2800" b="0" i="0" u="none" strike="noStrike" cap="none" normalizeH="0" baseline="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Gọi số phải tìm là x (x=45)</a:t>
            </a:r>
            <a:endParaRPr kumimoji="0" lang="en-US" altLang="en-US" sz="2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768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8AC66289-0E87-40E8-9E33-10968DB0633C}"/>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297182" y="147632"/>
            <a:ext cx="996694" cy="900000"/>
          </a:xfrm>
          <a:prstGeom prst="rect">
            <a:avLst/>
          </a:prstGeom>
        </p:spPr>
      </p:pic>
      <p:sp>
        <p:nvSpPr>
          <p:cNvPr id="4" name="Rectangle 3"/>
          <p:cNvSpPr/>
          <p:nvPr/>
        </p:nvSpPr>
        <p:spPr>
          <a:xfrm>
            <a:off x="873457" y="2000052"/>
            <a:ext cx="10508776" cy="2123658"/>
          </a:xfrm>
          <a:prstGeom prst="rect">
            <a:avLst/>
          </a:prstGeom>
        </p:spPr>
        <p:txBody>
          <a:bodyPr wrap="square">
            <a:spAutoFit/>
          </a:bodyPr>
          <a:lstStyle/>
          <a:p>
            <a:pPr algn="just">
              <a:spcBef>
                <a:spcPts val="1200"/>
              </a:spcBef>
              <a:spcAft>
                <a:spcPts val="1200"/>
              </a:spcAft>
            </a:pPr>
            <a:r>
              <a:rPr lang="en-US" sz="2800" b="1" i="1">
                <a:solidFill>
                  <a:srgbClr val="C00000"/>
                </a:solidFill>
                <a:latin typeface="Times New Roman" panose="02020603050405020304" pitchFamily="18" charset="0"/>
                <a:ea typeface="Times New Roman" panose="02020603050405020304" pitchFamily="18" charset="0"/>
              </a:rPr>
              <a:t>Bài 2. </a:t>
            </a:r>
            <a:r>
              <a:rPr lang="en-US" sz="2800">
                <a:latin typeface="Times New Roman" panose="02020603050405020304" pitchFamily="18" charset="0"/>
                <a:ea typeface="Times New Roman" panose="02020603050405020304" pitchFamily="18" charset="0"/>
              </a:rPr>
              <a:t>Em có cách nào khác để giải bài toán tìm kiếm trong dãy không sắp thứ tự không? Tại sao?</a:t>
            </a:r>
          </a:p>
          <a:p>
            <a:pPr algn="just">
              <a:spcBef>
                <a:spcPts val="1200"/>
              </a:spcBef>
              <a:spcAft>
                <a:spcPts val="1200"/>
              </a:spcAft>
            </a:pPr>
            <a:r>
              <a:rPr lang="en-US" sz="2800" b="1" i="1">
                <a:solidFill>
                  <a:srgbClr val="C00000"/>
                </a:solidFill>
                <a:latin typeface="Times New Roman" panose="02020603050405020304" pitchFamily="18" charset="0"/>
                <a:ea typeface="Times New Roman" panose="02020603050405020304" pitchFamily="18" charset="0"/>
              </a:rPr>
              <a:t>Bài 3. </a:t>
            </a:r>
            <a:r>
              <a:rPr lang="en-US" sz="2800">
                <a:latin typeface="Times New Roman" panose="02020603050405020304" pitchFamily="18" charset="0"/>
                <a:ea typeface="Times New Roman" panose="02020603050405020304" pitchFamily="18" charset="0"/>
              </a:rPr>
              <a:t>Em có thể áp dụng thuật toán tìm kiếm tuần tự cho dãy đã sắp thứ tự không? Tại sao?</a:t>
            </a:r>
          </a:p>
        </p:txBody>
      </p:sp>
      <p:sp>
        <p:nvSpPr>
          <p:cNvPr id="5" name="TextBox 4">
            <a:extLst>
              <a:ext uri="{FF2B5EF4-FFF2-40B4-BE49-F238E27FC236}">
                <a16:creationId xmlns:a16="http://schemas.microsoft.com/office/drawing/2014/main" id="{E5216C1E-83CC-4E52-9D12-5AC29A5AD54B}"/>
              </a:ext>
            </a:extLst>
          </p:cNvPr>
          <p:cNvSpPr txBox="1"/>
          <p:nvPr/>
        </p:nvSpPr>
        <p:spPr>
          <a:xfrm>
            <a:off x="5196486" y="301252"/>
            <a:ext cx="2927609"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LUYỆN TẬP</a:t>
            </a:r>
          </a:p>
        </p:txBody>
      </p:sp>
    </p:spTree>
    <p:extLst>
      <p:ext uri="{BB962C8B-B14F-4D97-AF65-F5344CB8AC3E}">
        <p14:creationId xmlns:p14="http://schemas.microsoft.com/office/powerpoint/2010/main" val="3717285056"/>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42EB817-1613-420C-BA3A-1B3904F0F665}"/>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283078" y="201693"/>
            <a:ext cx="690077" cy="854598"/>
          </a:xfrm>
          <a:prstGeom prst="rect">
            <a:avLst/>
          </a:prstGeom>
        </p:spPr>
      </p:pic>
      <p:pic>
        <p:nvPicPr>
          <p:cNvPr id="7" name="图片 5">
            <a:extLst>
              <a:ext uri="{FF2B5EF4-FFF2-40B4-BE49-F238E27FC236}">
                <a16:creationId xmlns:a16="http://schemas.microsoft.com/office/drawing/2014/main" id="{EB4B0F71-524E-4BFA-8742-798CC6F8FDE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48623" y="2459720"/>
            <a:ext cx="4343377" cy="4343377"/>
          </a:xfrm>
          <a:prstGeom prst="rect">
            <a:avLst/>
          </a:prstGeom>
        </p:spPr>
      </p:pic>
      <p:sp>
        <p:nvSpPr>
          <p:cNvPr id="2" name="Rectangle 1"/>
          <p:cNvSpPr/>
          <p:nvPr/>
        </p:nvSpPr>
        <p:spPr>
          <a:xfrm>
            <a:off x="801556" y="1748325"/>
            <a:ext cx="7455340" cy="3373231"/>
          </a:xfrm>
          <a:prstGeom prst="rect">
            <a:avLst/>
          </a:prstGeom>
        </p:spPr>
        <p:txBody>
          <a:bodyPr wrap="square">
            <a:spAutoFit/>
          </a:bodyPr>
          <a:lstStyle/>
          <a:p>
            <a:pPr algn="just">
              <a:lnSpc>
                <a:spcPct val="115000"/>
              </a:lnSpc>
              <a:spcBef>
                <a:spcPts val="600"/>
              </a:spcBef>
              <a:spcAft>
                <a:spcPts val="600"/>
              </a:spcAft>
            </a:pPr>
            <a:r>
              <a:rPr lang="en-US" sz="2800" b="1" i="1">
                <a:solidFill>
                  <a:srgbClr val="C00000"/>
                </a:solidFill>
                <a:latin typeface="Times New Roman" panose="02020603050405020304" pitchFamily="18" charset="0"/>
                <a:ea typeface="Times New Roman" panose="02020603050405020304" pitchFamily="18" charset="0"/>
              </a:rPr>
              <a:t>Câu 1. </a:t>
            </a:r>
            <a:r>
              <a:rPr lang="en-US" sz="2800">
                <a:latin typeface="Times New Roman" panose="02020603050405020304" pitchFamily="18" charset="0"/>
                <a:ea typeface="Times New Roman" panose="02020603050405020304" pitchFamily="18" charset="0"/>
              </a:rPr>
              <a:t>Hai khả năng xảy ra khi kết thúc tìm kiếm tuần tự là gì?</a:t>
            </a:r>
          </a:p>
          <a:p>
            <a:pPr algn="just">
              <a:lnSpc>
                <a:spcPct val="115000"/>
              </a:lnSpc>
              <a:spcBef>
                <a:spcPts val="600"/>
              </a:spcBef>
              <a:spcAft>
                <a:spcPts val="600"/>
              </a:spcAft>
            </a:pPr>
            <a:r>
              <a:rPr lang="en-US" sz="2800" b="1" i="1">
                <a:solidFill>
                  <a:srgbClr val="C00000"/>
                </a:solidFill>
                <a:latin typeface="Times New Roman" panose="02020603050405020304" pitchFamily="18" charset="0"/>
                <a:ea typeface="Times New Roman" panose="02020603050405020304" pitchFamily="18" charset="0"/>
              </a:rPr>
              <a:t>Câu 2. </a:t>
            </a:r>
            <a:r>
              <a:rPr lang="en-US" sz="2800">
                <a:latin typeface="Times New Roman" panose="02020603050405020304" pitchFamily="18" charset="0"/>
                <a:ea typeface="Times New Roman" panose="02020603050405020304" pitchFamily="18" charset="0"/>
              </a:rPr>
              <a:t>Khi nào thì việc tìm kiếm tuần tự kết thúc ở giữa chừng của dãy?</a:t>
            </a:r>
          </a:p>
          <a:p>
            <a:pPr algn="just">
              <a:lnSpc>
                <a:spcPct val="115000"/>
              </a:lnSpc>
              <a:spcBef>
                <a:spcPts val="600"/>
              </a:spcBef>
              <a:spcAft>
                <a:spcPts val="600"/>
              </a:spcAft>
            </a:pPr>
            <a:r>
              <a:rPr lang="en-US" sz="2800" b="1" i="1">
                <a:solidFill>
                  <a:srgbClr val="C00000"/>
                </a:solidFill>
                <a:latin typeface="Times New Roman" panose="02020603050405020304" pitchFamily="18" charset="0"/>
                <a:ea typeface="Times New Roman" panose="02020603050405020304" pitchFamily="18" charset="0"/>
              </a:rPr>
              <a:t>Câu 3. </a:t>
            </a:r>
            <a:r>
              <a:rPr lang="en-US" sz="2800">
                <a:latin typeface="Times New Roman" panose="02020603050405020304" pitchFamily="18" charset="0"/>
                <a:ea typeface="Times New Roman" panose="02020603050405020304" pitchFamily="18" charset="0"/>
              </a:rPr>
              <a:t>Khi nào thì việc tìm kiếm tuần tự dò tìm đến phần tử cuối dãy?</a:t>
            </a:r>
          </a:p>
        </p:txBody>
      </p:sp>
      <p:sp>
        <p:nvSpPr>
          <p:cNvPr id="5" name="TextBox 4">
            <a:extLst>
              <a:ext uri="{FF2B5EF4-FFF2-40B4-BE49-F238E27FC236}">
                <a16:creationId xmlns:a16="http://schemas.microsoft.com/office/drawing/2014/main" id="{E5216C1E-83CC-4E52-9D12-5AC29A5AD54B}"/>
              </a:ext>
            </a:extLst>
          </p:cNvPr>
          <p:cNvSpPr txBox="1"/>
          <p:nvPr/>
        </p:nvSpPr>
        <p:spPr>
          <a:xfrm>
            <a:off x="5068691" y="336604"/>
            <a:ext cx="2927609"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VẬN DỤNG</a:t>
            </a:r>
          </a:p>
        </p:txBody>
      </p:sp>
    </p:spTree>
    <p:extLst>
      <p:ext uri="{BB962C8B-B14F-4D97-AF65-F5344CB8AC3E}">
        <p14:creationId xmlns:p14="http://schemas.microsoft.com/office/powerpoint/2010/main" val="139254660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E778975-D305-472F-9209-C59052A8CF25}"/>
              </a:ext>
            </a:extLst>
          </p:cNvPr>
          <p:cNvPicPr>
            <a:picLocks noChangeAspect="1"/>
          </p:cNvPicPr>
          <p:nvPr/>
        </p:nvPicPr>
        <p:blipFill>
          <a:blip r:embed="rId2"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244106" y="197941"/>
            <a:ext cx="996257" cy="900000"/>
          </a:xfrm>
          <a:prstGeom prst="rect">
            <a:avLst/>
          </a:prstGeom>
        </p:spPr>
      </p:pic>
      <p:sp>
        <p:nvSpPr>
          <p:cNvPr id="8" name="Rectangle 7">
            <a:extLst>
              <a:ext uri="{FF2B5EF4-FFF2-40B4-BE49-F238E27FC236}">
                <a16:creationId xmlns:a16="http://schemas.microsoft.com/office/drawing/2014/main" id="{5068FD75-617E-4943-803C-6669570DF948}"/>
              </a:ext>
            </a:extLst>
          </p:cNvPr>
          <p:cNvSpPr/>
          <p:nvPr/>
        </p:nvSpPr>
        <p:spPr>
          <a:xfrm>
            <a:off x="5240363" y="280933"/>
            <a:ext cx="3571975"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p>
            <a:pPr algn="just">
              <a:defRPr/>
            </a:pPr>
            <a:r>
              <a:rPr lang="en-US"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MỞ ĐẦU</a:t>
            </a:r>
            <a:endParaRPr lang="en-US" sz="3600" b="1" kern="10" dirty="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2" name="Cloud 1"/>
          <p:cNvSpPr/>
          <p:nvPr/>
        </p:nvSpPr>
        <p:spPr>
          <a:xfrm>
            <a:off x="1743663" y="1677025"/>
            <a:ext cx="8147713" cy="4666369"/>
          </a:xfrm>
          <a:prstGeom prst="cloud">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Giáo viên dạy tin học lớp 7A trả kết quả bài kiểm tra và thông báo: “Trong lớp có duy nhất một bạn đạt điểm 10”. Xem danh sách lớp kèm cột điểm kiểm tra, em làm thế nào để biết ai được điểm 10?</a:t>
            </a:r>
          </a:p>
        </p:txBody>
      </p:sp>
    </p:spTree>
    <p:extLst>
      <p:ext uri="{BB962C8B-B14F-4D97-AF65-F5344CB8AC3E}">
        <p14:creationId xmlns:p14="http://schemas.microsoft.com/office/powerpoint/2010/main" val="355829713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par>
                                <p:cTn id="10" presetID="5" presetClass="entr" presetSubtype="10" fill="hold" grpId="0" nodeType="with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loud 3"/>
          <p:cNvSpPr/>
          <p:nvPr/>
        </p:nvSpPr>
        <p:spPr>
          <a:xfrm>
            <a:off x="2677689" y="1300995"/>
            <a:ext cx="6096000" cy="3912066"/>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Cho dãy số 18, 94, 42, 44, 06, 55, 12, 67. Hãy tìm xem số 44 ở trong dãy này không? Nếu có thì đưa ra vị trí đầu tiên tìm thấy</a:t>
            </a:r>
          </a:p>
        </p:txBody>
      </p:sp>
      <p:sp>
        <p:nvSpPr>
          <p:cNvPr id="3" name="Rectangle 2">
            <a:extLst>
              <a:ext uri="{FF2B5EF4-FFF2-40B4-BE49-F238E27FC236}">
                <a16:creationId xmlns:a16="http://schemas.microsoft.com/office/drawing/2014/main" id="{5068FD75-617E-4943-803C-6669570DF948}"/>
              </a:ext>
            </a:extLst>
          </p:cNvPr>
          <p:cNvSpPr/>
          <p:nvPr/>
        </p:nvSpPr>
        <p:spPr>
          <a:xfrm>
            <a:off x="3939701" y="310828"/>
            <a:ext cx="3571975"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p>
            <a:pPr algn="ctr">
              <a:defRPr/>
            </a:pPr>
            <a:r>
              <a:rPr lang="en-US"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TÌNH HUỐNG</a:t>
            </a:r>
            <a:endParaRPr lang="en-US" sz="3600" b="1" kern="10" dirty="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98483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5216C1E-83CC-4E52-9D12-5AC29A5AD54B}"/>
              </a:ext>
            </a:extLst>
          </p:cNvPr>
          <p:cNvSpPr txBox="1"/>
          <p:nvPr/>
        </p:nvSpPr>
        <p:spPr>
          <a:xfrm>
            <a:off x="811680" y="274908"/>
            <a:ext cx="10543248"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defPPr>
              <a:defRPr lang="en-US"/>
            </a:defPPr>
            <a:lvl1pPr algn="just">
              <a:defRPr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a:t>1. Tìm kiếm tuần tự một số trong dãy số</a:t>
            </a:r>
          </a:p>
        </p:txBody>
      </p:sp>
      <p:pic>
        <p:nvPicPr>
          <p:cNvPr id="5" name="Picture 4">
            <a:extLst>
              <a:ext uri="{FF2B5EF4-FFF2-40B4-BE49-F238E27FC236}">
                <a16:creationId xmlns:a16="http://schemas.microsoft.com/office/drawing/2014/main" id="{A7E22513-2C04-443E-BE2B-8A9D4CA4C8F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55372" y="304368"/>
            <a:ext cx="556308" cy="495343"/>
          </a:xfrm>
          <a:prstGeom prst="rect">
            <a:avLst/>
          </a:prstGeom>
        </p:spPr>
      </p:pic>
      <p:sp>
        <p:nvSpPr>
          <p:cNvPr id="2" name="Rectangle 1"/>
          <p:cNvSpPr/>
          <p:nvPr/>
        </p:nvSpPr>
        <p:spPr>
          <a:xfrm>
            <a:off x="507290" y="1320225"/>
            <a:ext cx="2505814" cy="587853"/>
          </a:xfrm>
          <a:prstGeom prst="rect">
            <a:avLst/>
          </a:prstGeom>
        </p:spPr>
        <p:txBody>
          <a:bodyPr wrap="non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Dãy xuất phát:</a:t>
            </a:r>
          </a:p>
        </p:txBody>
      </p:sp>
      <p:graphicFrame>
        <p:nvGraphicFramePr>
          <p:cNvPr id="6" name="Table 5"/>
          <p:cNvGraphicFramePr>
            <a:graphicFrameLocks noGrp="1"/>
          </p:cNvGraphicFramePr>
          <p:nvPr>
            <p:extLst>
              <p:ext uri="{D42A27DB-BD31-4B8C-83A1-F6EECF244321}">
                <p14:modId xmlns:p14="http://schemas.microsoft.com/office/powerpoint/2010/main" val="3662633700"/>
              </p:ext>
            </p:extLst>
          </p:nvPr>
        </p:nvGraphicFramePr>
        <p:xfrm>
          <a:off x="2607825" y="2350087"/>
          <a:ext cx="7287884" cy="1155983"/>
        </p:xfrm>
        <a:graphic>
          <a:graphicData uri="http://schemas.openxmlformats.org/drawingml/2006/table">
            <a:tbl>
              <a:tblPr firstRow="1" firstCol="1" bandRow="1">
                <a:tableStyleId>{5940675A-B579-460E-94D1-54222C63F5DA}</a:tableStyleId>
              </a:tblPr>
              <a:tblGrid>
                <a:gridCol w="910366">
                  <a:extLst>
                    <a:ext uri="{9D8B030D-6E8A-4147-A177-3AD203B41FA5}">
                      <a16:colId xmlns:a16="http://schemas.microsoft.com/office/drawing/2014/main" val="3933296090"/>
                    </a:ext>
                  </a:extLst>
                </a:gridCol>
                <a:gridCol w="910366">
                  <a:extLst>
                    <a:ext uri="{9D8B030D-6E8A-4147-A177-3AD203B41FA5}">
                      <a16:colId xmlns:a16="http://schemas.microsoft.com/office/drawing/2014/main" val="1343305601"/>
                    </a:ext>
                  </a:extLst>
                </a:gridCol>
                <a:gridCol w="910366">
                  <a:extLst>
                    <a:ext uri="{9D8B030D-6E8A-4147-A177-3AD203B41FA5}">
                      <a16:colId xmlns:a16="http://schemas.microsoft.com/office/drawing/2014/main" val="3669774095"/>
                    </a:ext>
                  </a:extLst>
                </a:gridCol>
                <a:gridCol w="910366">
                  <a:extLst>
                    <a:ext uri="{9D8B030D-6E8A-4147-A177-3AD203B41FA5}">
                      <a16:colId xmlns:a16="http://schemas.microsoft.com/office/drawing/2014/main" val="1084823072"/>
                    </a:ext>
                  </a:extLst>
                </a:gridCol>
                <a:gridCol w="911605">
                  <a:extLst>
                    <a:ext uri="{9D8B030D-6E8A-4147-A177-3AD203B41FA5}">
                      <a16:colId xmlns:a16="http://schemas.microsoft.com/office/drawing/2014/main" val="3695783779"/>
                    </a:ext>
                  </a:extLst>
                </a:gridCol>
                <a:gridCol w="911605">
                  <a:extLst>
                    <a:ext uri="{9D8B030D-6E8A-4147-A177-3AD203B41FA5}">
                      <a16:colId xmlns:a16="http://schemas.microsoft.com/office/drawing/2014/main" val="1120630528"/>
                    </a:ext>
                  </a:extLst>
                </a:gridCol>
                <a:gridCol w="911605">
                  <a:extLst>
                    <a:ext uri="{9D8B030D-6E8A-4147-A177-3AD203B41FA5}">
                      <a16:colId xmlns:a16="http://schemas.microsoft.com/office/drawing/2014/main" val="359098232"/>
                    </a:ext>
                  </a:extLst>
                </a:gridCol>
                <a:gridCol w="911605">
                  <a:extLst>
                    <a:ext uri="{9D8B030D-6E8A-4147-A177-3AD203B41FA5}">
                      <a16:colId xmlns:a16="http://schemas.microsoft.com/office/drawing/2014/main" val="3042728816"/>
                    </a:ext>
                  </a:extLst>
                </a:gridCol>
              </a:tblGrid>
              <a:tr h="481898">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3</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a</a:t>
                      </a:r>
                      <a:r>
                        <a:rPr lang="en-US" sz="2800" baseline="-25000">
                          <a:effectLst/>
                          <a:latin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4227712116"/>
                  </a:ext>
                </a:extLst>
              </a:tr>
              <a:tr h="665255">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94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06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tc>
                  <a:txBody>
                    <a:bodyPr/>
                    <a:lstStyle/>
                    <a:p>
                      <a:pPr marL="0" marR="0" algn="ctr">
                        <a:lnSpc>
                          <a:spcPct val="115000"/>
                        </a:lnSpc>
                        <a:spcBef>
                          <a:spcPts val="600"/>
                        </a:spcBef>
                        <a:spcAft>
                          <a:spcPts val="600"/>
                        </a:spcAft>
                      </a:pPr>
                      <a:r>
                        <a:rPr lang="en-US" sz="2800" dirty="0">
                          <a:effectLst/>
                          <a:latin typeface="Times New Roman" panose="02020603050405020304" pitchFamily="18" charset="0"/>
                          <a:cs typeface="Times New Roman" panose="02020603050405020304" pitchFamily="18" charset="0"/>
                        </a:rPr>
                        <a:t>67</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2">
                        <a:lumMod val="20000"/>
                        <a:lumOff val="80000"/>
                      </a:schemeClr>
                    </a:solidFill>
                  </a:tcPr>
                </a:tc>
                <a:extLst>
                  <a:ext uri="{0D108BD9-81ED-4DB2-BD59-A6C34878D82A}">
                    <a16:rowId xmlns:a16="http://schemas.microsoft.com/office/drawing/2014/main" val="656566081"/>
                  </a:ext>
                </a:extLst>
              </a:tr>
            </a:tbl>
          </a:graphicData>
        </a:graphic>
      </p:graphicFrame>
      <p:sp>
        <p:nvSpPr>
          <p:cNvPr id="7" name="Rectangle 6"/>
          <p:cNvSpPr/>
          <p:nvPr/>
        </p:nvSpPr>
        <p:spPr>
          <a:xfrm>
            <a:off x="446356" y="3972059"/>
            <a:ext cx="4915128" cy="1237262"/>
          </a:xfrm>
          <a:prstGeom prst="rect">
            <a:avLst/>
          </a:prstGeom>
        </p:spPr>
        <p:txBody>
          <a:bodyPr wrap="none">
            <a:spAutoFit/>
          </a:bodyPr>
          <a:lstStyle/>
          <a:p>
            <a:pPr marL="457200" indent="-457200" algn="just">
              <a:lnSpc>
                <a:spcPct val="115000"/>
              </a:lnSpc>
              <a:spcBef>
                <a:spcPts val="600"/>
              </a:spcBef>
              <a:spcAft>
                <a:spcPts val="600"/>
              </a:spcAft>
              <a:buFontTx/>
              <a:buChar char="-"/>
            </a:pPr>
            <a:r>
              <a:rPr lang="en-US" sz="2800">
                <a:latin typeface="Times New Roman" panose="02020603050405020304" pitchFamily="18" charset="0"/>
                <a:ea typeface="Times New Roman" panose="02020603050405020304" pitchFamily="18" charset="0"/>
              </a:rPr>
              <a:t>Gọi số phải tìm là x (x = 44). </a:t>
            </a:r>
          </a:p>
          <a:p>
            <a:pPr marL="457200" indent="-457200" algn="just">
              <a:lnSpc>
                <a:spcPct val="115000"/>
              </a:lnSpc>
              <a:spcBef>
                <a:spcPts val="600"/>
              </a:spcBef>
              <a:spcAft>
                <a:spcPts val="600"/>
              </a:spcAft>
              <a:buFontTx/>
              <a:buChar char="-"/>
            </a:pPr>
            <a:r>
              <a:rPr lang="en-US" sz="2800">
                <a:latin typeface="Times New Roman" panose="02020603050405020304" pitchFamily="18" charset="0"/>
                <a:ea typeface="Times New Roman" panose="02020603050405020304" pitchFamily="18" charset="0"/>
              </a:rPr>
              <a:t>Các bước thực hiện tìm kiếm:</a:t>
            </a:r>
          </a:p>
        </p:txBody>
      </p:sp>
    </p:spTree>
    <p:extLst>
      <p:ext uri="{BB962C8B-B14F-4D97-AF65-F5344CB8AC3E}">
        <p14:creationId xmlns:p14="http://schemas.microsoft.com/office/powerpoint/2010/main" val="219579854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arn(inVertical)">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8"/>
          <p:cNvPicPr/>
          <p:nvPr/>
        </p:nvPicPr>
        <p:blipFill rotWithShape="1">
          <a:blip r:embed="rId2" cstate="email">
            <a:extLst>
              <a:ext uri="{28A0092B-C50C-407E-A947-70E740481C1C}">
                <a14:useLocalDpi xmlns:a14="http://schemas.microsoft.com/office/drawing/2010/main"/>
              </a:ext>
            </a:extLst>
          </a:blip>
          <a:srcRect/>
          <a:stretch/>
        </p:blipFill>
        <p:spPr bwMode="auto">
          <a:xfrm>
            <a:off x="1861983" y="668604"/>
            <a:ext cx="8835045" cy="5456423"/>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607223632"/>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ounded Rectangle 3"/>
          <p:cNvSpPr/>
          <p:nvPr/>
        </p:nvSpPr>
        <p:spPr>
          <a:xfrm>
            <a:off x="0" y="7536"/>
            <a:ext cx="12192000" cy="836712"/>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3600" b="1">
                <a:solidFill>
                  <a:srgbClr val="002060"/>
                </a:solidFill>
                <a:latin typeface="Times New Roman" panose="02020603050405020304" pitchFamily="18" charset="0"/>
                <a:cs typeface="Times New Roman" panose="02020603050405020304" pitchFamily="18" charset="0"/>
              </a:rPr>
              <a:t>Mô phỏng: </a:t>
            </a:r>
            <a:r>
              <a:rPr lang="en-US" sz="3600" b="1" dirty="0" err="1">
                <a:solidFill>
                  <a:srgbClr val="002060"/>
                </a:solidFill>
                <a:latin typeface="Times New Roman" panose="02020603050405020304" pitchFamily="18" charset="0"/>
                <a:cs typeface="Times New Roman" panose="02020603050405020304" pitchFamily="18" charset="0"/>
              </a:rPr>
              <a:t>Bài</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dirty="0" err="1">
                <a:solidFill>
                  <a:srgbClr val="002060"/>
                </a:solidFill>
                <a:latin typeface="Times New Roman" panose="02020603050405020304" pitchFamily="18" charset="0"/>
                <a:cs typeface="Times New Roman" panose="02020603050405020304" pitchFamily="18" charset="0"/>
              </a:rPr>
              <a:t>toán</a:t>
            </a:r>
            <a:r>
              <a:rPr lang="en-US" sz="3600" b="1" dirty="0">
                <a:solidFill>
                  <a:srgbClr val="002060"/>
                </a:solidFill>
                <a:latin typeface="Times New Roman" panose="02020603050405020304" pitchFamily="18" charset="0"/>
                <a:cs typeface="Times New Roman" panose="02020603050405020304" pitchFamily="18" charset="0"/>
              </a:rPr>
              <a:t> </a:t>
            </a:r>
            <a:r>
              <a:rPr lang="en-US" sz="3600" b="1" err="1">
                <a:solidFill>
                  <a:srgbClr val="002060"/>
                </a:solidFill>
                <a:latin typeface="Times New Roman" panose="02020603050405020304" pitchFamily="18" charset="0"/>
                <a:cs typeface="Times New Roman" panose="02020603050405020304" pitchFamily="18" charset="0"/>
              </a:rPr>
              <a:t>tìm</a:t>
            </a:r>
            <a:r>
              <a:rPr lang="en-US" sz="3600" b="1">
                <a:solidFill>
                  <a:srgbClr val="002060"/>
                </a:solidFill>
                <a:latin typeface="Times New Roman" panose="02020603050405020304" pitchFamily="18" charset="0"/>
                <a:cs typeface="Times New Roman" panose="02020603050405020304" pitchFamily="18" charset="0"/>
              </a:rPr>
              <a:t> kiếm tuần tự</a:t>
            </a:r>
            <a:endParaRPr lang="en-US" sz="3600" b="1" dirty="0">
              <a:solidFill>
                <a:srgbClr val="002060"/>
              </a:solidFill>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677733005"/>
              </p:ext>
            </p:extLst>
          </p:nvPr>
        </p:nvGraphicFramePr>
        <p:xfrm>
          <a:off x="1908945" y="2852932"/>
          <a:ext cx="8736309" cy="1270308"/>
        </p:xfrm>
        <a:graphic>
          <a:graphicData uri="http://schemas.openxmlformats.org/drawingml/2006/table">
            <a:tbl>
              <a:tblPr bandRow="1">
                <a:tableStyleId>{08FB837D-C827-4EFA-A057-4D05807E0F7C}</a:tableStyleId>
              </a:tblPr>
              <a:tblGrid>
                <a:gridCol w="970701">
                  <a:extLst>
                    <a:ext uri="{9D8B030D-6E8A-4147-A177-3AD203B41FA5}">
                      <a16:colId xmlns:a16="http://schemas.microsoft.com/office/drawing/2014/main" val="20000"/>
                    </a:ext>
                  </a:extLst>
                </a:gridCol>
                <a:gridCol w="970701">
                  <a:extLst>
                    <a:ext uri="{9D8B030D-6E8A-4147-A177-3AD203B41FA5}">
                      <a16:colId xmlns:a16="http://schemas.microsoft.com/office/drawing/2014/main" val="20001"/>
                    </a:ext>
                  </a:extLst>
                </a:gridCol>
                <a:gridCol w="970701">
                  <a:extLst>
                    <a:ext uri="{9D8B030D-6E8A-4147-A177-3AD203B41FA5}">
                      <a16:colId xmlns:a16="http://schemas.microsoft.com/office/drawing/2014/main" val="20002"/>
                    </a:ext>
                  </a:extLst>
                </a:gridCol>
                <a:gridCol w="970701">
                  <a:extLst>
                    <a:ext uri="{9D8B030D-6E8A-4147-A177-3AD203B41FA5}">
                      <a16:colId xmlns:a16="http://schemas.microsoft.com/office/drawing/2014/main" val="20003"/>
                    </a:ext>
                  </a:extLst>
                </a:gridCol>
                <a:gridCol w="970701">
                  <a:extLst>
                    <a:ext uri="{9D8B030D-6E8A-4147-A177-3AD203B41FA5}">
                      <a16:colId xmlns:a16="http://schemas.microsoft.com/office/drawing/2014/main" val="20004"/>
                    </a:ext>
                  </a:extLst>
                </a:gridCol>
                <a:gridCol w="970701">
                  <a:extLst>
                    <a:ext uri="{9D8B030D-6E8A-4147-A177-3AD203B41FA5}">
                      <a16:colId xmlns:a16="http://schemas.microsoft.com/office/drawing/2014/main" val="20005"/>
                    </a:ext>
                  </a:extLst>
                </a:gridCol>
                <a:gridCol w="970701">
                  <a:extLst>
                    <a:ext uri="{9D8B030D-6E8A-4147-A177-3AD203B41FA5}">
                      <a16:colId xmlns:a16="http://schemas.microsoft.com/office/drawing/2014/main" val="20006"/>
                    </a:ext>
                  </a:extLst>
                </a:gridCol>
                <a:gridCol w="970701">
                  <a:extLst>
                    <a:ext uri="{9D8B030D-6E8A-4147-A177-3AD203B41FA5}">
                      <a16:colId xmlns:a16="http://schemas.microsoft.com/office/drawing/2014/main" val="20007"/>
                    </a:ext>
                  </a:extLst>
                </a:gridCol>
                <a:gridCol w="970701">
                  <a:extLst>
                    <a:ext uri="{9D8B030D-6E8A-4147-A177-3AD203B41FA5}">
                      <a16:colId xmlns:a16="http://schemas.microsoft.com/office/drawing/2014/main" val="20008"/>
                    </a:ext>
                  </a:extLst>
                </a:gridCol>
              </a:tblGrid>
              <a:tr h="635154">
                <a:tc>
                  <a:txBody>
                    <a:bodyPr/>
                    <a:lstStyle/>
                    <a:p>
                      <a:pPr algn="ctr"/>
                      <a:r>
                        <a:rPr lang="en-GB" sz="2800">
                          <a:latin typeface="Times New Roman" panose="02020603050405020304" pitchFamily="18" charset="0"/>
                          <a:cs typeface="Times New Roman" panose="02020603050405020304" pitchFamily="18" charset="0"/>
                        </a:rPr>
                        <a:t>A</a:t>
                      </a:r>
                    </a:p>
                  </a:txBody>
                  <a:tcPr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94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44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06</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55</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12</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tc>
                  <a:txBody>
                    <a:bodyPr/>
                    <a:lstStyle/>
                    <a:p>
                      <a:pPr marL="0" marR="0" algn="ctr">
                        <a:lnSpc>
                          <a:spcPct val="115000"/>
                        </a:lnSpc>
                        <a:spcBef>
                          <a:spcPts val="600"/>
                        </a:spcBef>
                        <a:spcAft>
                          <a:spcPts val="600"/>
                        </a:spcAft>
                      </a:pPr>
                      <a:r>
                        <a:rPr lang="en-US" sz="2800">
                          <a:effectLst/>
                          <a:latin typeface="Times New Roman" panose="02020603050405020304" pitchFamily="18" charset="0"/>
                          <a:cs typeface="Times New Roman" panose="02020603050405020304" pitchFamily="18" charset="0"/>
                        </a:rPr>
                        <a:t>67</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lumMod val="40000"/>
                        <a:lumOff val="60000"/>
                      </a:schemeClr>
                    </a:solidFill>
                  </a:tcPr>
                </a:tc>
                <a:extLst>
                  <a:ext uri="{0D108BD9-81ED-4DB2-BD59-A6C34878D82A}">
                    <a16:rowId xmlns:a16="http://schemas.microsoft.com/office/drawing/2014/main" val="10000"/>
                  </a:ext>
                </a:extLst>
              </a:tr>
              <a:tr h="635154">
                <a:tc>
                  <a:txBody>
                    <a:bodyPr/>
                    <a:lstStyle/>
                    <a:p>
                      <a:pPr algn="ctr"/>
                      <a:r>
                        <a:rPr lang="en-GB" sz="2800">
                          <a:latin typeface="Times New Roman" panose="02020603050405020304" pitchFamily="18" charset="0"/>
                          <a:cs typeface="Times New Roman" panose="02020603050405020304" pitchFamily="18" charset="0"/>
                        </a:rPr>
                        <a:t>i</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1</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2</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3</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4</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a:t>
                      </a:r>
                    </a:p>
                  </a:txBody>
                  <a:tcPr anchor="ctr">
                    <a:solidFill>
                      <a:schemeClr val="accent1">
                        <a:lumMod val="40000"/>
                        <a:lumOff val="60000"/>
                      </a:schemeClr>
                    </a:solidFill>
                  </a:tcPr>
                </a:tc>
                <a:tc>
                  <a:txBody>
                    <a:bodyPr/>
                    <a:lstStyle/>
                    <a:p>
                      <a:pPr algn="ctr"/>
                      <a:r>
                        <a:rPr lang="en-GB" sz="2800">
                          <a:latin typeface="Times New Roman" panose="02020603050405020304" pitchFamily="18" charset="0"/>
                          <a:cs typeface="Times New Roman" panose="02020603050405020304" pitchFamily="18" charset="0"/>
                        </a:rPr>
                        <a:t>-</a:t>
                      </a:r>
                    </a:p>
                  </a:txBody>
                  <a:tcPr anchor="ctr">
                    <a:solidFill>
                      <a:schemeClr val="accent1">
                        <a:lumMod val="40000"/>
                        <a:lumOff val="60000"/>
                      </a:schemeClr>
                    </a:solidFill>
                  </a:tcPr>
                </a:tc>
                <a:tc>
                  <a:txBody>
                    <a:bodyPr/>
                    <a:lstStyle/>
                    <a:p>
                      <a:pPr algn="ctr"/>
                      <a:r>
                        <a:rPr lang="en-GB" sz="2800" dirty="0">
                          <a:latin typeface="Times New Roman" panose="02020603050405020304" pitchFamily="18" charset="0"/>
                          <a:cs typeface="Times New Roman" panose="02020603050405020304" pitchFamily="18" charset="0"/>
                        </a:rPr>
                        <a:t>-</a:t>
                      </a:r>
                    </a:p>
                  </a:txBody>
                  <a:tcPr anchor="ctr">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
        <p:nvSpPr>
          <p:cNvPr id="6" name="Rectangle 4"/>
          <p:cNvSpPr>
            <a:spLocks noChangeArrowheads="1"/>
          </p:cNvSpPr>
          <p:nvPr/>
        </p:nvSpPr>
        <p:spPr bwMode="auto">
          <a:xfrm>
            <a:off x="1734760" y="1223054"/>
            <a:ext cx="1124026"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i="1">
                <a:latin typeface="Times New Roman" panose="02020603050405020304" pitchFamily="18" charset="0"/>
                <a:cs typeface="Times New Roman" panose="02020603050405020304" pitchFamily="18" charset="0"/>
              </a:rPr>
              <a:t>x = 44</a:t>
            </a:r>
            <a:endParaRPr lang="en-US" sz="2800" dirty="0">
              <a:latin typeface="Times New Roman" panose="02020603050405020304" pitchFamily="18" charset="0"/>
              <a:cs typeface="Times New Roman" panose="02020603050405020304" pitchFamily="18" charset="0"/>
            </a:endParaRPr>
          </a:p>
        </p:txBody>
      </p:sp>
      <p:pic>
        <p:nvPicPr>
          <p:cNvPr id="7"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2864464" y="3510887"/>
            <a:ext cx="994863" cy="605945"/>
          </a:xfrm>
          <a:prstGeom prst="rect">
            <a:avLst/>
          </a:prstGeom>
          <a:solidFill>
            <a:schemeClr val="accent2">
              <a:lumMod val="20000"/>
              <a:lumOff val="80000"/>
            </a:schemeClr>
          </a:solidFill>
          <a:ln>
            <a:noFill/>
          </a:ln>
          <a:effectLst/>
        </p:spPr>
      </p:pic>
      <p:pic>
        <p:nvPicPr>
          <p:cNvPr id="8"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3863497" y="3510887"/>
            <a:ext cx="951349" cy="605945"/>
          </a:xfrm>
          <a:prstGeom prst="rect">
            <a:avLst/>
          </a:prstGeom>
          <a:solidFill>
            <a:schemeClr val="accent2">
              <a:lumMod val="20000"/>
              <a:lumOff val="80000"/>
            </a:schemeClr>
          </a:solidFill>
          <a:ln>
            <a:noFill/>
          </a:ln>
          <a:effectLst/>
        </p:spPr>
      </p:pic>
      <p:pic>
        <p:nvPicPr>
          <p:cNvPr id="9"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4814846" y="3510887"/>
            <a:ext cx="957582" cy="605945"/>
          </a:xfrm>
          <a:prstGeom prst="rect">
            <a:avLst/>
          </a:prstGeom>
          <a:solidFill>
            <a:schemeClr val="accent2">
              <a:lumMod val="20000"/>
              <a:lumOff val="80000"/>
            </a:schemeClr>
          </a:solidFill>
          <a:ln>
            <a:noFill/>
          </a:ln>
          <a:effectLst/>
        </p:spPr>
      </p:pic>
      <p:pic>
        <p:nvPicPr>
          <p:cNvPr id="10"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5766195" y="3510887"/>
            <a:ext cx="1003203" cy="605945"/>
          </a:xfrm>
          <a:prstGeom prst="rect">
            <a:avLst/>
          </a:prstGeom>
          <a:solidFill>
            <a:schemeClr val="accent2">
              <a:lumMod val="20000"/>
              <a:lumOff val="80000"/>
            </a:schemeClr>
          </a:solidFill>
          <a:ln>
            <a:noFill/>
          </a:ln>
          <a:effectLst/>
        </p:spPr>
      </p:pic>
      <p:pic>
        <p:nvPicPr>
          <p:cNvPr id="11"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6776616" y="3510887"/>
            <a:ext cx="951349" cy="605945"/>
          </a:xfrm>
          <a:prstGeom prst="rect">
            <a:avLst/>
          </a:prstGeom>
          <a:solidFill>
            <a:schemeClr val="accent2">
              <a:lumMod val="20000"/>
              <a:lumOff val="80000"/>
            </a:schemeClr>
          </a:solidFill>
          <a:ln>
            <a:noFill/>
          </a:ln>
          <a:effectLst/>
        </p:spPr>
      </p:pic>
      <p:pic>
        <p:nvPicPr>
          <p:cNvPr id="12"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7720747" y="3510887"/>
            <a:ext cx="996970" cy="605945"/>
          </a:xfrm>
          <a:prstGeom prst="rect">
            <a:avLst/>
          </a:prstGeom>
          <a:solidFill>
            <a:schemeClr val="accent2">
              <a:lumMod val="20000"/>
              <a:lumOff val="80000"/>
            </a:schemeClr>
          </a:solidFill>
          <a:ln>
            <a:noFill/>
          </a:ln>
          <a:effectLst/>
        </p:spPr>
      </p:pic>
      <p:pic>
        <p:nvPicPr>
          <p:cNvPr id="13"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8717717" y="3510887"/>
            <a:ext cx="951349" cy="605945"/>
          </a:xfrm>
          <a:prstGeom prst="rect">
            <a:avLst/>
          </a:prstGeom>
          <a:solidFill>
            <a:schemeClr val="accent2">
              <a:lumMod val="20000"/>
              <a:lumOff val="80000"/>
            </a:schemeClr>
          </a:solidFill>
          <a:ln>
            <a:noFill/>
          </a:ln>
          <a:effectLst/>
        </p:spPr>
      </p:pic>
      <p:sp>
        <p:nvSpPr>
          <p:cNvPr id="17" name="Up Arrow Callout 16"/>
          <p:cNvSpPr/>
          <p:nvPr/>
        </p:nvSpPr>
        <p:spPr>
          <a:xfrm>
            <a:off x="1986385" y="4131308"/>
            <a:ext cx="648072" cy="792088"/>
          </a:xfrm>
          <a:prstGeom prst="upArrowCallout">
            <a:avLst/>
          </a:prstGeom>
          <a:solidFill>
            <a:srgbClr val="C00000"/>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2800">
                <a:latin typeface="Times New Roman" panose="02020603050405020304" pitchFamily="18" charset="0"/>
                <a:cs typeface="Times New Roman" panose="02020603050405020304" pitchFamily="18" charset="0"/>
              </a:rPr>
              <a:t>i</a:t>
            </a:r>
          </a:p>
        </p:txBody>
      </p:sp>
      <p:sp>
        <p:nvSpPr>
          <p:cNvPr id="18" name="Rectangle 4"/>
          <p:cNvSpPr>
            <a:spLocks noChangeArrowheads="1"/>
          </p:cNvSpPr>
          <p:nvPr/>
        </p:nvSpPr>
        <p:spPr bwMode="auto">
          <a:xfrm>
            <a:off x="2634457" y="2225339"/>
            <a:ext cx="2430474"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a:solidFill>
                  <a:srgbClr val="0070C0"/>
                </a:solidFill>
                <a:latin typeface="Times New Roman" panose="02020603050405020304" pitchFamily="18" charset="0"/>
                <a:cs typeface="Times New Roman" panose="02020603050405020304" pitchFamily="18" charset="0"/>
              </a:rPr>
              <a:t>A[1] = 18 ≠ 44 </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19" name="Rectangle 4"/>
          <p:cNvSpPr>
            <a:spLocks noChangeArrowheads="1"/>
          </p:cNvSpPr>
          <p:nvPr/>
        </p:nvSpPr>
        <p:spPr bwMode="auto">
          <a:xfrm>
            <a:off x="3431723" y="2226662"/>
            <a:ext cx="2340705"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a:solidFill>
                  <a:srgbClr val="0070C0"/>
                </a:solidFill>
                <a:latin typeface="Times New Roman" panose="02020603050405020304" pitchFamily="18" charset="0"/>
                <a:cs typeface="Times New Roman" panose="02020603050405020304" pitchFamily="18" charset="0"/>
              </a:rPr>
              <a:t>A[2] = 94 ≠ 44</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20" name="Rectangle 4"/>
          <p:cNvSpPr>
            <a:spLocks noChangeArrowheads="1"/>
          </p:cNvSpPr>
          <p:nvPr/>
        </p:nvSpPr>
        <p:spPr bwMode="auto">
          <a:xfrm>
            <a:off x="4156927" y="2212520"/>
            <a:ext cx="2340705"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a:solidFill>
                  <a:srgbClr val="0070C0"/>
                </a:solidFill>
                <a:latin typeface="Times New Roman" panose="02020603050405020304" pitchFamily="18" charset="0"/>
                <a:cs typeface="Times New Roman" panose="02020603050405020304" pitchFamily="18" charset="0"/>
              </a:rPr>
              <a:t>A[3] = 42 ≠ 44</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21" name="Rectangle 4"/>
          <p:cNvSpPr>
            <a:spLocks noChangeArrowheads="1"/>
          </p:cNvSpPr>
          <p:nvPr/>
        </p:nvSpPr>
        <p:spPr bwMode="auto">
          <a:xfrm>
            <a:off x="4885512" y="2218930"/>
            <a:ext cx="2165978"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a:solidFill>
                  <a:srgbClr val="0070C0"/>
                </a:solidFill>
                <a:latin typeface="Times New Roman" panose="02020603050405020304" pitchFamily="18" charset="0"/>
                <a:cs typeface="Times New Roman" panose="02020603050405020304" pitchFamily="18" charset="0"/>
              </a:rPr>
              <a:t>A[4] = 44 = x</a:t>
            </a:r>
            <a:endParaRPr lang="en-US" sz="2800" dirty="0">
              <a:solidFill>
                <a:srgbClr val="0070C0"/>
              </a:solidFill>
              <a:latin typeface="Times New Roman" panose="02020603050405020304" pitchFamily="18" charset="0"/>
              <a:cs typeface="Times New Roman" panose="02020603050405020304" pitchFamily="18" charset="0"/>
            </a:endParaRPr>
          </a:p>
        </p:txBody>
      </p:sp>
      <p:sp>
        <p:nvSpPr>
          <p:cNvPr id="23" name="Rectangle 4"/>
          <p:cNvSpPr>
            <a:spLocks noChangeArrowheads="1"/>
          </p:cNvSpPr>
          <p:nvPr/>
        </p:nvSpPr>
        <p:spPr bwMode="auto">
          <a:xfrm>
            <a:off x="1891808" y="5608704"/>
            <a:ext cx="4076693"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algn="ctr" fontAlgn="base">
              <a:spcBef>
                <a:spcPct val="0"/>
              </a:spcBef>
              <a:spcAft>
                <a:spcPct val="0"/>
              </a:spcAft>
            </a:pPr>
            <a:r>
              <a:rPr lang="en-US" sz="2800" i="1">
                <a:latin typeface="Times New Roman" panose="02020603050405020304" pitchFamily="18" charset="0"/>
                <a:cs typeface="Times New Roman" panose="02020603050405020304" pitchFamily="18" charset="0"/>
              </a:rPr>
              <a:t>Với i = 4 thì A[4] = 44 = x</a:t>
            </a:r>
            <a:endParaRPr lang="en-US" sz="2800" dirty="0">
              <a:latin typeface="Times New Roman" panose="02020603050405020304" pitchFamily="18" charset="0"/>
              <a:cs typeface="Times New Roman" panose="02020603050405020304" pitchFamily="18" charset="0"/>
            </a:endParaRPr>
          </a:p>
        </p:txBody>
      </p:sp>
      <p:pic>
        <p:nvPicPr>
          <p:cNvPr id="24" name="Picture 2"/>
          <p:cNvPicPr>
            <a:picLocks noChangeAspect="1" noChangeArrowheads="1"/>
          </p:cNvPicPr>
          <p:nvPr/>
        </p:nvPicPr>
        <p:blipFill rotWithShape="1">
          <a:blip r:embed="rId2" cstate="email">
            <a:duotone>
              <a:prstClr val="black"/>
              <a:schemeClr val="accent1">
                <a:lumMod val="40000"/>
                <a:lumOff val="60000"/>
                <a:tint val="45000"/>
                <a:satMod val="400000"/>
              </a:schemeClr>
            </a:duotone>
            <a:extLst>
              <a:ext uri="{28A0092B-C50C-407E-A947-70E740481C1C}">
                <a14:useLocalDpi xmlns:a14="http://schemas.microsoft.com/office/drawing/2010/main"/>
              </a:ext>
            </a:extLst>
          </a:blip>
          <a:srcRect/>
          <a:stretch/>
        </p:blipFill>
        <p:spPr bwMode="auto">
          <a:xfrm>
            <a:off x="9669066" y="3510887"/>
            <a:ext cx="951349" cy="605945"/>
          </a:xfrm>
          <a:prstGeom prst="rect">
            <a:avLst/>
          </a:prstGeom>
          <a:solidFill>
            <a:schemeClr val="accent2">
              <a:lumMod val="20000"/>
              <a:lumOff val="80000"/>
            </a:schemeClr>
          </a:solidFill>
          <a:ln>
            <a:noFill/>
          </a:ln>
          <a:effectLst/>
        </p:spPr>
      </p:pic>
      <p:sp>
        <p:nvSpPr>
          <p:cNvPr id="25" name="Right Arrow 24"/>
          <p:cNvSpPr/>
          <p:nvPr/>
        </p:nvSpPr>
        <p:spPr>
          <a:xfrm>
            <a:off x="286603" y="5472752"/>
            <a:ext cx="1241946" cy="8052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5949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grpId="0" nodeType="clickEffect">
                                  <p:stCondLst>
                                    <p:cond delay="0"/>
                                  </p:stCondLst>
                                  <p:childTnLst>
                                    <p:animMotion origin="layout" path="M 0.01407 -0.00208 L 0.08295 -0.00185 " pathEditMode="relative" rAng="0" ptsTypes="AA">
                                      <p:cBhvr>
                                        <p:cTn id="6" dur="2000" fill="hold"/>
                                        <p:tgtEl>
                                          <p:spTgt spid="17"/>
                                        </p:tgtEl>
                                        <p:attrNameLst>
                                          <p:attrName>ppt_x</p:attrName>
                                          <p:attrName>ppt_y</p:attrName>
                                        </p:attrNameLst>
                                      </p:cBhvr>
                                      <p:rCtr x="3438" y="0"/>
                                    </p:animMotion>
                                  </p:childTnLst>
                                </p:cTn>
                              </p:par>
                            </p:childTnLst>
                          </p:cTn>
                        </p:par>
                        <p:par>
                          <p:cTn id="7" fill="hold">
                            <p:stCondLst>
                              <p:cond delay="2000"/>
                            </p:stCondLst>
                            <p:childTnLst>
                              <p:par>
                                <p:cTn id="8" presetID="10" presetClass="exit" presetSubtype="0" fill="hold" nodeType="afterEffect">
                                  <p:stCondLst>
                                    <p:cond delay="0"/>
                                  </p:stCondLst>
                                  <p:childTnLst>
                                    <p:animEffect transition="out" filter="fade">
                                      <p:cBhvr>
                                        <p:cTn id="9" dur="500"/>
                                        <p:tgtEl>
                                          <p:spTgt spid="7"/>
                                        </p:tgtEl>
                                      </p:cBhvr>
                                    </p:animEffect>
                                    <p:set>
                                      <p:cBhvr>
                                        <p:cTn id="10" dur="1" fill="hold">
                                          <p:stCondLst>
                                            <p:cond delay="499"/>
                                          </p:stCondLst>
                                        </p:cTn>
                                        <p:tgtEl>
                                          <p:spTgt spid="7"/>
                                        </p:tgtEl>
                                        <p:attrNameLst>
                                          <p:attrName>style.visibility</p:attrName>
                                        </p:attrNameLst>
                                      </p:cBhvr>
                                      <p:to>
                                        <p:strVal val="hidden"/>
                                      </p:to>
                                    </p:set>
                                  </p:childTnLst>
                                </p:cTn>
                              </p:par>
                            </p:childTnLst>
                          </p:cTn>
                        </p:par>
                        <p:par>
                          <p:cTn id="11" fill="hold">
                            <p:stCondLst>
                              <p:cond delay="2500"/>
                            </p:stCondLst>
                            <p:childTnLst>
                              <p:par>
                                <p:cTn id="12" presetID="42" presetClass="entr" presetSubtype="0" fill="hold" grpId="0" nodeType="afterEffect">
                                  <p:stCondLst>
                                    <p:cond delay="0"/>
                                  </p:stCondLst>
                                  <p:childTnLst>
                                    <p:set>
                                      <p:cBhvr>
                                        <p:cTn id="13" dur="1" fill="hold">
                                          <p:stCondLst>
                                            <p:cond delay="0"/>
                                          </p:stCondLst>
                                        </p:cTn>
                                        <p:tgtEl>
                                          <p:spTgt spid="18"/>
                                        </p:tgtEl>
                                        <p:attrNameLst>
                                          <p:attrName>style.visibility</p:attrName>
                                        </p:attrNameLst>
                                      </p:cBhvr>
                                      <p:to>
                                        <p:strVal val="visible"/>
                                      </p:to>
                                    </p:set>
                                    <p:animEffect transition="in" filter="fade">
                                      <p:cBhvr>
                                        <p:cTn id="14" dur="1000"/>
                                        <p:tgtEl>
                                          <p:spTgt spid="18"/>
                                        </p:tgtEl>
                                      </p:cBhvr>
                                    </p:animEffect>
                                    <p:anim calcmode="lin" valueType="num">
                                      <p:cBhvr>
                                        <p:cTn id="15" dur="1000" fill="hold"/>
                                        <p:tgtEl>
                                          <p:spTgt spid="18"/>
                                        </p:tgtEl>
                                        <p:attrNameLst>
                                          <p:attrName>ppt_x</p:attrName>
                                        </p:attrNameLst>
                                      </p:cBhvr>
                                      <p:tavLst>
                                        <p:tav tm="0">
                                          <p:val>
                                            <p:strVal val="#ppt_x"/>
                                          </p:val>
                                        </p:tav>
                                        <p:tav tm="100000">
                                          <p:val>
                                            <p:strVal val="#ppt_x"/>
                                          </p:val>
                                        </p:tav>
                                      </p:tavLst>
                                    </p:anim>
                                    <p:anim calcmode="lin" valueType="num">
                                      <p:cBhvr>
                                        <p:cTn id="1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1" nodeType="clickEffect">
                                  <p:stCondLst>
                                    <p:cond delay="0"/>
                                  </p:stCondLst>
                                  <p:childTnLst>
                                    <p:anim calcmode="lin" valueType="num">
                                      <p:cBhvr additive="base">
                                        <p:cTn id="20" dur="500"/>
                                        <p:tgtEl>
                                          <p:spTgt spid="18"/>
                                        </p:tgtEl>
                                        <p:attrNameLst>
                                          <p:attrName>ppt_x</p:attrName>
                                        </p:attrNameLst>
                                      </p:cBhvr>
                                      <p:tavLst>
                                        <p:tav tm="0">
                                          <p:val>
                                            <p:strVal val="ppt_x"/>
                                          </p:val>
                                        </p:tav>
                                        <p:tav tm="100000">
                                          <p:val>
                                            <p:strVal val="ppt_x"/>
                                          </p:val>
                                        </p:tav>
                                      </p:tavLst>
                                    </p:anim>
                                    <p:anim calcmode="lin" valueType="num">
                                      <p:cBhvr additive="base">
                                        <p:cTn id="21" dur="500"/>
                                        <p:tgtEl>
                                          <p:spTgt spid="18"/>
                                        </p:tgtEl>
                                        <p:attrNameLst>
                                          <p:attrName>ppt_y</p:attrName>
                                        </p:attrNameLst>
                                      </p:cBhvr>
                                      <p:tavLst>
                                        <p:tav tm="0">
                                          <p:val>
                                            <p:strVal val="ppt_y"/>
                                          </p:val>
                                        </p:tav>
                                        <p:tav tm="100000">
                                          <p:val>
                                            <p:strVal val="1+ppt_h/2"/>
                                          </p:val>
                                        </p:tav>
                                      </p:tavLst>
                                    </p:anim>
                                    <p:set>
                                      <p:cBhvr>
                                        <p:cTn id="22" dur="1" fill="hold">
                                          <p:stCondLst>
                                            <p:cond delay="499"/>
                                          </p:stCondLst>
                                        </p:cTn>
                                        <p:tgtEl>
                                          <p:spTgt spid="18"/>
                                        </p:tgtEl>
                                        <p:attrNameLst>
                                          <p:attrName>style.visibility</p:attrName>
                                        </p:attrNameLst>
                                      </p:cBhvr>
                                      <p:to>
                                        <p:strVal val="hidden"/>
                                      </p:to>
                                    </p:set>
                                  </p:childTnLst>
                                </p:cTn>
                              </p:par>
                            </p:childTnLst>
                          </p:cTn>
                        </p:par>
                        <p:par>
                          <p:cTn id="23" fill="hold">
                            <p:stCondLst>
                              <p:cond delay="500"/>
                            </p:stCondLst>
                            <p:childTnLst>
                              <p:par>
                                <p:cTn id="24" presetID="63" presetClass="path" presetSubtype="0" accel="50000" decel="50000" fill="hold" grpId="1" nodeType="afterEffect">
                                  <p:stCondLst>
                                    <p:cond delay="0"/>
                                  </p:stCondLst>
                                  <p:childTnLst>
                                    <p:animMotion origin="layout" path="M 0.07943 -0.00185 L 0.17409 -0.00185 " pathEditMode="relative" rAng="0" ptsTypes="AA">
                                      <p:cBhvr>
                                        <p:cTn id="25" dur="2000" fill="hold"/>
                                        <p:tgtEl>
                                          <p:spTgt spid="17"/>
                                        </p:tgtEl>
                                        <p:attrNameLst>
                                          <p:attrName>ppt_x</p:attrName>
                                          <p:attrName>ppt_y</p:attrName>
                                        </p:attrNameLst>
                                      </p:cBhvr>
                                      <p:rCtr x="4727" y="0"/>
                                    </p:animMotion>
                                  </p:childTnLst>
                                </p:cTn>
                              </p:par>
                            </p:childTnLst>
                          </p:cTn>
                        </p:par>
                        <p:par>
                          <p:cTn id="26" fill="hold">
                            <p:stCondLst>
                              <p:cond delay="2500"/>
                            </p:stCondLst>
                            <p:childTnLst>
                              <p:par>
                                <p:cTn id="27" presetID="10" presetClass="exit" presetSubtype="0" fill="hold" nodeType="afterEffect">
                                  <p:stCondLst>
                                    <p:cond delay="0"/>
                                  </p:stCondLst>
                                  <p:childTnLst>
                                    <p:animEffect transition="out" filter="fade">
                                      <p:cBhvr>
                                        <p:cTn id="28" dur="500"/>
                                        <p:tgtEl>
                                          <p:spTgt spid="8"/>
                                        </p:tgtEl>
                                      </p:cBhvr>
                                    </p:animEffect>
                                    <p:set>
                                      <p:cBhvr>
                                        <p:cTn id="29" dur="1" fill="hold">
                                          <p:stCondLst>
                                            <p:cond delay="499"/>
                                          </p:stCondLst>
                                        </p:cTn>
                                        <p:tgtEl>
                                          <p:spTgt spid="8"/>
                                        </p:tgtEl>
                                        <p:attrNameLst>
                                          <p:attrName>style.visibility</p:attrName>
                                        </p:attrNameLst>
                                      </p:cBhvr>
                                      <p:to>
                                        <p:strVal val="hidden"/>
                                      </p:to>
                                    </p:set>
                                  </p:childTnLst>
                                </p:cTn>
                              </p:par>
                            </p:childTnLst>
                          </p:cTn>
                        </p:par>
                        <p:par>
                          <p:cTn id="30" fill="hold">
                            <p:stCondLst>
                              <p:cond delay="3000"/>
                            </p:stCondLst>
                            <p:childTnLst>
                              <p:par>
                                <p:cTn id="31" presetID="42" presetClass="entr" presetSubtype="0" fill="hold" grpId="0" nodeType="after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fade">
                                      <p:cBhvr>
                                        <p:cTn id="33" dur="1000"/>
                                        <p:tgtEl>
                                          <p:spTgt spid="19"/>
                                        </p:tgtEl>
                                      </p:cBhvr>
                                    </p:animEffect>
                                    <p:anim calcmode="lin" valueType="num">
                                      <p:cBhvr>
                                        <p:cTn id="34" dur="1000" fill="hold"/>
                                        <p:tgtEl>
                                          <p:spTgt spid="19"/>
                                        </p:tgtEl>
                                        <p:attrNameLst>
                                          <p:attrName>ppt_x</p:attrName>
                                        </p:attrNameLst>
                                      </p:cBhvr>
                                      <p:tavLst>
                                        <p:tav tm="0">
                                          <p:val>
                                            <p:strVal val="#ppt_x"/>
                                          </p:val>
                                        </p:tav>
                                        <p:tav tm="100000">
                                          <p:val>
                                            <p:strVal val="#ppt_x"/>
                                          </p:val>
                                        </p:tav>
                                      </p:tavLst>
                                    </p:anim>
                                    <p:anim calcmode="lin" valueType="num">
                                      <p:cBhvr>
                                        <p:cTn id="35"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xit" presetSubtype="4" fill="hold" grpId="1" nodeType="clickEffect">
                                  <p:stCondLst>
                                    <p:cond delay="0"/>
                                  </p:stCondLst>
                                  <p:childTnLst>
                                    <p:anim calcmode="lin" valueType="num">
                                      <p:cBhvr additive="base">
                                        <p:cTn id="39" dur="500"/>
                                        <p:tgtEl>
                                          <p:spTgt spid="19"/>
                                        </p:tgtEl>
                                        <p:attrNameLst>
                                          <p:attrName>ppt_x</p:attrName>
                                        </p:attrNameLst>
                                      </p:cBhvr>
                                      <p:tavLst>
                                        <p:tav tm="0">
                                          <p:val>
                                            <p:strVal val="ppt_x"/>
                                          </p:val>
                                        </p:tav>
                                        <p:tav tm="100000">
                                          <p:val>
                                            <p:strVal val="ppt_x"/>
                                          </p:val>
                                        </p:tav>
                                      </p:tavLst>
                                    </p:anim>
                                    <p:anim calcmode="lin" valueType="num">
                                      <p:cBhvr additive="base">
                                        <p:cTn id="40" dur="500"/>
                                        <p:tgtEl>
                                          <p:spTgt spid="19"/>
                                        </p:tgtEl>
                                        <p:attrNameLst>
                                          <p:attrName>ppt_y</p:attrName>
                                        </p:attrNameLst>
                                      </p:cBhvr>
                                      <p:tavLst>
                                        <p:tav tm="0">
                                          <p:val>
                                            <p:strVal val="ppt_y"/>
                                          </p:val>
                                        </p:tav>
                                        <p:tav tm="100000">
                                          <p:val>
                                            <p:strVal val="1+ppt_h/2"/>
                                          </p:val>
                                        </p:tav>
                                      </p:tavLst>
                                    </p:anim>
                                    <p:set>
                                      <p:cBhvr>
                                        <p:cTn id="41" dur="1" fill="hold">
                                          <p:stCondLst>
                                            <p:cond delay="499"/>
                                          </p:stCondLst>
                                        </p:cTn>
                                        <p:tgtEl>
                                          <p:spTgt spid="19"/>
                                        </p:tgtEl>
                                        <p:attrNameLst>
                                          <p:attrName>style.visibility</p:attrName>
                                        </p:attrNameLst>
                                      </p:cBhvr>
                                      <p:to>
                                        <p:strVal val="hidden"/>
                                      </p:to>
                                    </p:set>
                                  </p:childTnLst>
                                </p:cTn>
                              </p:par>
                            </p:childTnLst>
                          </p:cTn>
                        </p:par>
                        <p:par>
                          <p:cTn id="42" fill="hold">
                            <p:stCondLst>
                              <p:cond delay="500"/>
                            </p:stCondLst>
                            <p:childTnLst>
                              <p:par>
                                <p:cTn id="43" presetID="63" presetClass="path" presetSubtype="0" accel="50000" decel="50000" fill="hold" grpId="2" nodeType="afterEffect">
                                  <p:stCondLst>
                                    <p:cond delay="0"/>
                                  </p:stCondLst>
                                  <p:childTnLst>
                                    <p:animMotion origin="layout" path="M 0.17409 -0.00185 L 0.25 -3.7037E-6 " pathEditMode="relative" rAng="0" ptsTypes="AA">
                                      <p:cBhvr>
                                        <p:cTn id="44" dur="2000" fill="hold"/>
                                        <p:tgtEl>
                                          <p:spTgt spid="17"/>
                                        </p:tgtEl>
                                        <p:attrNameLst>
                                          <p:attrName>ppt_x</p:attrName>
                                          <p:attrName>ppt_y</p:attrName>
                                        </p:attrNameLst>
                                      </p:cBhvr>
                                      <p:rCtr x="3789" y="93"/>
                                    </p:animMotion>
                                  </p:childTnLst>
                                </p:cTn>
                              </p:par>
                            </p:childTnLst>
                          </p:cTn>
                        </p:par>
                        <p:par>
                          <p:cTn id="45" fill="hold">
                            <p:stCondLst>
                              <p:cond delay="2500"/>
                            </p:stCondLst>
                            <p:childTnLst>
                              <p:par>
                                <p:cTn id="46" presetID="10" presetClass="exit" presetSubtype="0" fill="hold" nodeType="afterEffect">
                                  <p:stCondLst>
                                    <p:cond delay="0"/>
                                  </p:stCondLst>
                                  <p:childTnLst>
                                    <p:animEffect transition="out" filter="fade">
                                      <p:cBhvr>
                                        <p:cTn id="47" dur="500"/>
                                        <p:tgtEl>
                                          <p:spTgt spid="9"/>
                                        </p:tgtEl>
                                      </p:cBhvr>
                                    </p:animEffect>
                                    <p:set>
                                      <p:cBhvr>
                                        <p:cTn id="48" dur="1" fill="hold">
                                          <p:stCondLst>
                                            <p:cond delay="499"/>
                                          </p:stCondLst>
                                        </p:cTn>
                                        <p:tgtEl>
                                          <p:spTgt spid="9"/>
                                        </p:tgtEl>
                                        <p:attrNameLst>
                                          <p:attrName>style.visibility</p:attrName>
                                        </p:attrNameLst>
                                      </p:cBhvr>
                                      <p:to>
                                        <p:strVal val="hidden"/>
                                      </p:to>
                                    </p:set>
                                  </p:childTnLst>
                                </p:cTn>
                              </p:par>
                            </p:childTnLst>
                          </p:cTn>
                        </p:par>
                        <p:par>
                          <p:cTn id="49" fill="hold">
                            <p:stCondLst>
                              <p:cond delay="3000"/>
                            </p:stCondLst>
                            <p:childTnLst>
                              <p:par>
                                <p:cTn id="50" presetID="42" presetClass="entr" presetSubtype="0" fill="hold" grpId="0" nodeType="after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fade">
                                      <p:cBhvr>
                                        <p:cTn id="52" dur="1000"/>
                                        <p:tgtEl>
                                          <p:spTgt spid="20"/>
                                        </p:tgtEl>
                                      </p:cBhvr>
                                    </p:animEffect>
                                    <p:anim calcmode="lin" valueType="num">
                                      <p:cBhvr>
                                        <p:cTn id="53" dur="1000" fill="hold"/>
                                        <p:tgtEl>
                                          <p:spTgt spid="20"/>
                                        </p:tgtEl>
                                        <p:attrNameLst>
                                          <p:attrName>ppt_x</p:attrName>
                                        </p:attrNameLst>
                                      </p:cBhvr>
                                      <p:tavLst>
                                        <p:tav tm="0">
                                          <p:val>
                                            <p:strVal val="#ppt_x"/>
                                          </p:val>
                                        </p:tav>
                                        <p:tav tm="100000">
                                          <p:val>
                                            <p:strVal val="#ppt_x"/>
                                          </p:val>
                                        </p:tav>
                                      </p:tavLst>
                                    </p:anim>
                                    <p:anim calcmode="lin" valueType="num">
                                      <p:cBhvr>
                                        <p:cTn id="54"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xit" presetSubtype="4" fill="hold" grpId="1" nodeType="clickEffect">
                                  <p:stCondLst>
                                    <p:cond delay="0"/>
                                  </p:stCondLst>
                                  <p:childTnLst>
                                    <p:anim calcmode="lin" valueType="num">
                                      <p:cBhvr additive="base">
                                        <p:cTn id="58" dur="500"/>
                                        <p:tgtEl>
                                          <p:spTgt spid="20"/>
                                        </p:tgtEl>
                                        <p:attrNameLst>
                                          <p:attrName>ppt_x</p:attrName>
                                        </p:attrNameLst>
                                      </p:cBhvr>
                                      <p:tavLst>
                                        <p:tav tm="0">
                                          <p:val>
                                            <p:strVal val="ppt_x"/>
                                          </p:val>
                                        </p:tav>
                                        <p:tav tm="100000">
                                          <p:val>
                                            <p:strVal val="ppt_x"/>
                                          </p:val>
                                        </p:tav>
                                      </p:tavLst>
                                    </p:anim>
                                    <p:anim calcmode="lin" valueType="num">
                                      <p:cBhvr additive="base">
                                        <p:cTn id="59" dur="500"/>
                                        <p:tgtEl>
                                          <p:spTgt spid="20"/>
                                        </p:tgtEl>
                                        <p:attrNameLst>
                                          <p:attrName>ppt_y</p:attrName>
                                        </p:attrNameLst>
                                      </p:cBhvr>
                                      <p:tavLst>
                                        <p:tav tm="0">
                                          <p:val>
                                            <p:strVal val="ppt_y"/>
                                          </p:val>
                                        </p:tav>
                                        <p:tav tm="100000">
                                          <p:val>
                                            <p:strVal val="1+ppt_h/2"/>
                                          </p:val>
                                        </p:tav>
                                      </p:tavLst>
                                    </p:anim>
                                    <p:set>
                                      <p:cBhvr>
                                        <p:cTn id="60" dur="1" fill="hold">
                                          <p:stCondLst>
                                            <p:cond delay="499"/>
                                          </p:stCondLst>
                                        </p:cTn>
                                        <p:tgtEl>
                                          <p:spTgt spid="20"/>
                                        </p:tgtEl>
                                        <p:attrNameLst>
                                          <p:attrName>style.visibility</p:attrName>
                                        </p:attrNameLst>
                                      </p:cBhvr>
                                      <p:to>
                                        <p:strVal val="hidden"/>
                                      </p:to>
                                    </p:set>
                                  </p:childTnLst>
                                </p:cTn>
                              </p:par>
                            </p:childTnLst>
                          </p:cTn>
                        </p:par>
                        <p:par>
                          <p:cTn id="61" fill="hold">
                            <p:stCondLst>
                              <p:cond delay="500"/>
                            </p:stCondLst>
                            <p:childTnLst>
                              <p:par>
                                <p:cTn id="62" presetID="63" presetClass="path" presetSubtype="0" accel="50000" decel="50000" fill="hold" grpId="3" nodeType="afterEffect">
                                  <p:stCondLst>
                                    <p:cond delay="0"/>
                                  </p:stCondLst>
                                  <p:childTnLst>
                                    <p:animMotion origin="layout" path="M 0.25 -3.7037E-6 L 0.32878 -3.7037E-6 " pathEditMode="relative" rAng="0" ptsTypes="AA">
                                      <p:cBhvr>
                                        <p:cTn id="63" dur="2000" fill="hold"/>
                                        <p:tgtEl>
                                          <p:spTgt spid="17"/>
                                        </p:tgtEl>
                                        <p:attrNameLst>
                                          <p:attrName>ppt_x</p:attrName>
                                          <p:attrName>ppt_y</p:attrName>
                                        </p:attrNameLst>
                                      </p:cBhvr>
                                      <p:rCtr x="3932" y="0"/>
                                    </p:animMotion>
                                  </p:childTnLst>
                                </p:cTn>
                              </p:par>
                            </p:childTnLst>
                          </p:cTn>
                        </p:par>
                        <p:par>
                          <p:cTn id="64" fill="hold">
                            <p:stCondLst>
                              <p:cond delay="2500"/>
                            </p:stCondLst>
                            <p:childTnLst>
                              <p:par>
                                <p:cTn id="65" presetID="10" presetClass="exit" presetSubtype="0" fill="hold" nodeType="afterEffect">
                                  <p:stCondLst>
                                    <p:cond delay="0"/>
                                  </p:stCondLst>
                                  <p:childTnLst>
                                    <p:animEffect transition="out" filter="fade">
                                      <p:cBhvr>
                                        <p:cTn id="66" dur="500"/>
                                        <p:tgtEl>
                                          <p:spTgt spid="10"/>
                                        </p:tgtEl>
                                      </p:cBhvr>
                                    </p:animEffect>
                                    <p:set>
                                      <p:cBhvr>
                                        <p:cTn id="67" dur="1" fill="hold">
                                          <p:stCondLst>
                                            <p:cond delay="499"/>
                                          </p:stCondLst>
                                        </p:cTn>
                                        <p:tgtEl>
                                          <p:spTgt spid="10"/>
                                        </p:tgtEl>
                                        <p:attrNameLst>
                                          <p:attrName>style.visibility</p:attrName>
                                        </p:attrNameLst>
                                      </p:cBhvr>
                                      <p:to>
                                        <p:strVal val="hidden"/>
                                      </p:to>
                                    </p:set>
                                  </p:childTnLst>
                                </p:cTn>
                              </p:par>
                            </p:childTnLst>
                          </p:cTn>
                        </p:par>
                        <p:par>
                          <p:cTn id="68" fill="hold">
                            <p:stCondLst>
                              <p:cond delay="3000"/>
                            </p:stCondLst>
                            <p:childTnLst>
                              <p:par>
                                <p:cTn id="69" presetID="42" presetClass="entr" presetSubtype="0" fill="hold" grpId="0" nodeType="afterEffect">
                                  <p:stCondLst>
                                    <p:cond delay="0"/>
                                  </p:stCondLst>
                                  <p:childTnLst>
                                    <p:set>
                                      <p:cBhvr>
                                        <p:cTn id="70" dur="1" fill="hold">
                                          <p:stCondLst>
                                            <p:cond delay="0"/>
                                          </p:stCondLst>
                                        </p:cTn>
                                        <p:tgtEl>
                                          <p:spTgt spid="21"/>
                                        </p:tgtEl>
                                        <p:attrNameLst>
                                          <p:attrName>style.visibility</p:attrName>
                                        </p:attrNameLst>
                                      </p:cBhvr>
                                      <p:to>
                                        <p:strVal val="visible"/>
                                      </p:to>
                                    </p:set>
                                    <p:animEffect transition="in" filter="fade">
                                      <p:cBhvr>
                                        <p:cTn id="71" dur="1000"/>
                                        <p:tgtEl>
                                          <p:spTgt spid="21"/>
                                        </p:tgtEl>
                                      </p:cBhvr>
                                    </p:animEffect>
                                    <p:anim calcmode="lin" valueType="num">
                                      <p:cBhvr>
                                        <p:cTn id="72" dur="1000" fill="hold"/>
                                        <p:tgtEl>
                                          <p:spTgt spid="21"/>
                                        </p:tgtEl>
                                        <p:attrNameLst>
                                          <p:attrName>ppt_x</p:attrName>
                                        </p:attrNameLst>
                                      </p:cBhvr>
                                      <p:tavLst>
                                        <p:tav tm="0">
                                          <p:val>
                                            <p:strVal val="#ppt_x"/>
                                          </p:val>
                                        </p:tav>
                                        <p:tav tm="100000">
                                          <p:val>
                                            <p:strVal val="#ppt_x"/>
                                          </p:val>
                                        </p:tav>
                                      </p:tavLst>
                                    </p:anim>
                                    <p:anim calcmode="lin" valueType="num">
                                      <p:cBhvr>
                                        <p:cTn id="73"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xit" presetSubtype="4" fill="hold" grpId="1" nodeType="clickEffect">
                                  <p:stCondLst>
                                    <p:cond delay="0"/>
                                  </p:stCondLst>
                                  <p:childTnLst>
                                    <p:anim calcmode="lin" valueType="num">
                                      <p:cBhvr additive="base">
                                        <p:cTn id="77" dur="500"/>
                                        <p:tgtEl>
                                          <p:spTgt spid="21"/>
                                        </p:tgtEl>
                                        <p:attrNameLst>
                                          <p:attrName>ppt_x</p:attrName>
                                        </p:attrNameLst>
                                      </p:cBhvr>
                                      <p:tavLst>
                                        <p:tav tm="0">
                                          <p:val>
                                            <p:strVal val="ppt_x"/>
                                          </p:val>
                                        </p:tav>
                                        <p:tav tm="100000">
                                          <p:val>
                                            <p:strVal val="ppt_x"/>
                                          </p:val>
                                        </p:tav>
                                      </p:tavLst>
                                    </p:anim>
                                    <p:anim calcmode="lin" valueType="num">
                                      <p:cBhvr additive="base">
                                        <p:cTn id="78" dur="500"/>
                                        <p:tgtEl>
                                          <p:spTgt spid="21"/>
                                        </p:tgtEl>
                                        <p:attrNameLst>
                                          <p:attrName>ppt_y</p:attrName>
                                        </p:attrNameLst>
                                      </p:cBhvr>
                                      <p:tavLst>
                                        <p:tav tm="0">
                                          <p:val>
                                            <p:strVal val="ppt_y"/>
                                          </p:val>
                                        </p:tav>
                                        <p:tav tm="100000">
                                          <p:val>
                                            <p:strVal val="1+ppt_h/2"/>
                                          </p:val>
                                        </p:tav>
                                      </p:tavLst>
                                    </p:anim>
                                    <p:set>
                                      <p:cBhvr>
                                        <p:cTn id="79" dur="1" fill="hold">
                                          <p:stCondLst>
                                            <p:cond delay="499"/>
                                          </p:stCondLst>
                                        </p:cTn>
                                        <p:tgtEl>
                                          <p:spTgt spid="21"/>
                                        </p:tgtEl>
                                        <p:attrNameLst>
                                          <p:attrName>style.visibility</p:attrName>
                                        </p:attrNameLst>
                                      </p:cBhvr>
                                      <p:to>
                                        <p:strVal val="hidden"/>
                                      </p:to>
                                    </p:set>
                                  </p:childTnLst>
                                </p:cTn>
                              </p:par>
                            </p:childTnLst>
                          </p:cTn>
                        </p:par>
                        <p:par>
                          <p:cTn id="80" fill="hold">
                            <p:stCondLst>
                              <p:cond delay="500"/>
                            </p:stCondLst>
                            <p:childTnLst>
                              <p:par>
                                <p:cTn id="81" presetID="10" presetClass="exit" presetSubtype="0" fill="hold" nodeType="afterEffect">
                                  <p:stCondLst>
                                    <p:cond delay="0"/>
                                  </p:stCondLst>
                                  <p:childTnLst>
                                    <p:animEffect transition="out" filter="fade">
                                      <p:cBhvr>
                                        <p:cTn id="82" dur="500"/>
                                        <p:tgtEl>
                                          <p:spTgt spid="11"/>
                                        </p:tgtEl>
                                      </p:cBhvr>
                                    </p:animEffect>
                                    <p:set>
                                      <p:cBhvr>
                                        <p:cTn id="83" dur="1" fill="hold">
                                          <p:stCondLst>
                                            <p:cond delay="499"/>
                                          </p:stCondLst>
                                        </p:cTn>
                                        <p:tgtEl>
                                          <p:spTgt spid="11"/>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23"/>
                                        </p:tgtEl>
                                        <p:attrNameLst>
                                          <p:attrName>style.visibility</p:attrName>
                                        </p:attrNameLst>
                                      </p:cBhvr>
                                      <p:to>
                                        <p:strVal val="visible"/>
                                      </p:to>
                                    </p:set>
                                    <p:animEffect transition="in" filter="fade">
                                      <p:cBhvr>
                                        <p:cTn id="88" dur="1000"/>
                                        <p:tgtEl>
                                          <p:spTgt spid="23"/>
                                        </p:tgtEl>
                                      </p:cBhvr>
                                    </p:animEffect>
                                    <p:anim calcmode="lin" valueType="num">
                                      <p:cBhvr>
                                        <p:cTn id="89" dur="1000" fill="hold"/>
                                        <p:tgtEl>
                                          <p:spTgt spid="23"/>
                                        </p:tgtEl>
                                        <p:attrNameLst>
                                          <p:attrName>ppt_x</p:attrName>
                                        </p:attrNameLst>
                                      </p:cBhvr>
                                      <p:tavLst>
                                        <p:tav tm="0">
                                          <p:val>
                                            <p:strVal val="#ppt_x"/>
                                          </p:val>
                                        </p:tav>
                                        <p:tav tm="100000">
                                          <p:val>
                                            <p:strVal val="#ppt_x"/>
                                          </p:val>
                                        </p:tav>
                                      </p:tavLst>
                                    </p:anim>
                                    <p:anim calcmode="lin" valueType="num">
                                      <p:cBhvr>
                                        <p:cTn id="90" dur="1000" fill="hold"/>
                                        <p:tgtEl>
                                          <p:spTgt spid="23"/>
                                        </p:tgtEl>
                                        <p:attrNameLst>
                                          <p:attrName>ppt_y</p:attrName>
                                        </p:attrNameLst>
                                      </p:cBhvr>
                                      <p:tavLst>
                                        <p:tav tm="0">
                                          <p:val>
                                            <p:strVal val="#ppt_y+.1"/>
                                          </p:val>
                                        </p:tav>
                                        <p:tav tm="100000">
                                          <p:val>
                                            <p:strVal val="#ppt_y"/>
                                          </p:val>
                                        </p:tav>
                                      </p:tavLst>
                                    </p:anim>
                                  </p:childTnLst>
                                </p:cTn>
                              </p:par>
                            </p:childTnLst>
                          </p:cTn>
                        </p:par>
                        <p:par>
                          <p:cTn id="91" fill="hold">
                            <p:stCondLst>
                              <p:cond delay="1000"/>
                            </p:stCondLst>
                            <p:childTnLst>
                              <p:par>
                                <p:cTn id="92" presetID="10" presetClass="exit" presetSubtype="0" fill="hold" nodeType="afterEffect">
                                  <p:stCondLst>
                                    <p:cond delay="0"/>
                                  </p:stCondLst>
                                  <p:childTnLst>
                                    <p:animEffect transition="out" filter="fade">
                                      <p:cBhvr>
                                        <p:cTn id="93" dur="500"/>
                                        <p:tgtEl>
                                          <p:spTgt spid="12"/>
                                        </p:tgtEl>
                                      </p:cBhvr>
                                    </p:animEffect>
                                    <p:set>
                                      <p:cBhvr>
                                        <p:cTn id="94" dur="1" fill="hold">
                                          <p:stCondLst>
                                            <p:cond delay="499"/>
                                          </p:stCondLst>
                                        </p:cTn>
                                        <p:tgtEl>
                                          <p:spTgt spid="12"/>
                                        </p:tgtEl>
                                        <p:attrNameLst>
                                          <p:attrName>style.visibility</p:attrName>
                                        </p:attrNameLst>
                                      </p:cBhvr>
                                      <p:to>
                                        <p:strVal val="hidden"/>
                                      </p:to>
                                    </p:set>
                                  </p:childTnLst>
                                </p:cTn>
                              </p:par>
                            </p:childTnLst>
                          </p:cTn>
                        </p:par>
                        <p:par>
                          <p:cTn id="95" fill="hold">
                            <p:stCondLst>
                              <p:cond delay="1500"/>
                            </p:stCondLst>
                            <p:childTnLst>
                              <p:par>
                                <p:cTn id="96" presetID="10" presetClass="exit" presetSubtype="0" fill="hold" nodeType="afterEffect">
                                  <p:stCondLst>
                                    <p:cond delay="0"/>
                                  </p:stCondLst>
                                  <p:childTnLst>
                                    <p:animEffect transition="out" filter="fade">
                                      <p:cBhvr>
                                        <p:cTn id="97" dur="500"/>
                                        <p:tgtEl>
                                          <p:spTgt spid="13"/>
                                        </p:tgtEl>
                                      </p:cBhvr>
                                    </p:animEffect>
                                    <p:set>
                                      <p:cBhvr>
                                        <p:cTn id="98" dur="1" fill="hold">
                                          <p:stCondLst>
                                            <p:cond delay="499"/>
                                          </p:stCondLst>
                                        </p:cTn>
                                        <p:tgtEl>
                                          <p:spTgt spid="13"/>
                                        </p:tgtEl>
                                        <p:attrNameLst>
                                          <p:attrName>style.visibility</p:attrName>
                                        </p:attrNameLst>
                                      </p:cBhvr>
                                      <p:to>
                                        <p:strVal val="hidden"/>
                                      </p:to>
                                    </p:set>
                                  </p:childTnLst>
                                </p:cTn>
                              </p:par>
                            </p:childTnLst>
                          </p:cTn>
                        </p:par>
                        <p:par>
                          <p:cTn id="99" fill="hold">
                            <p:stCondLst>
                              <p:cond delay="2000"/>
                            </p:stCondLst>
                            <p:childTnLst>
                              <p:par>
                                <p:cTn id="100" presetID="10" presetClass="exit" presetSubtype="0" fill="hold" nodeType="afterEffect">
                                  <p:stCondLst>
                                    <p:cond delay="0"/>
                                  </p:stCondLst>
                                  <p:childTnLst>
                                    <p:animEffect transition="out" filter="fade">
                                      <p:cBhvr>
                                        <p:cTn id="101" dur="500"/>
                                        <p:tgtEl>
                                          <p:spTgt spid="24"/>
                                        </p:tgtEl>
                                      </p:cBhvr>
                                    </p:animEffect>
                                    <p:set>
                                      <p:cBhvr>
                                        <p:cTn id="102"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7" grpId="1" animBg="1"/>
      <p:bldP spid="17" grpId="2" animBg="1"/>
      <p:bldP spid="17" grpId="3" animBg="1"/>
      <p:bldP spid="18" grpId="0"/>
      <p:bldP spid="18" grpId="1"/>
      <p:bldP spid="19" grpId="0"/>
      <p:bldP spid="19" grpId="1"/>
      <p:bldP spid="20" grpId="0"/>
      <p:bldP spid="20" grpId="1"/>
      <p:bldP spid="21" grpId="0"/>
      <p:bldP spid="21" grpId="1"/>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loud 3"/>
          <p:cNvSpPr/>
          <p:nvPr/>
        </p:nvSpPr>
        <p:spPr>
          <a:xfrm>
            <a:off x="5625604" y="3310551"/>
            <a:ext cx="6096000" cy="3420130"/>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r>
              <a:rPr lang="en-US" sz="2800">
                <a:latin typeface="Times New Roman" panose="02020603050405020304" pitchFamily="18" charset="0"/>
                <a:ea typeface="Times New Roman" panose="02020603050405020304" pitchFamily="18" charset="0"/>
              </a:rPr>
              <a:t>- Nếu thay x = 30 thì các bước tìm kiếm sẽ tiếp tục đến hết dãy (Bước 8) và cho kết luận “Không tìm thấy x trong dãy”</a:t>
            </a:r>
            <a:endParaRPr lang="en-US" sz="2800"/>
          </a:p>
        </p:txBody>
      </p:sp>
      <p:sp>
        <p:nvSpPr>
          <p:cNvPr id="3" name="Rectangle 2">
            <a:extLst>
              <a:ext uri="{FF2B5EF4-FFF2-40B4-BE49-F238E27FC236}">
                <a16:creationId xmlns:a16="http://schemas.microsoft.com/office/drawing/2014/main" id="{5068FD75-617E-4943-803C-6669570DF948}"/>
              </a:ext>
            </a:extLst>
          </p:cNvPr>
          <p:cNvSpPr/>
          <p:nvPr/>
        </p:nvSpPr>
        <p:spPr>
          <a:xfrm>
            <a:off x="3939701" y="310828"/>
            <a:ext cx="3571975"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p>
            <a:pPr algn="ctr">
              <a:defRPr/>
            </a:pPr>
            <a:r>
              <a:rPr lang="en-US"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TÌNH HUỐNG</a:t>
            </a:r>
            <a:endParaRPr lang="en-US" sz="3600" b="1" kern="10" dirty="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5" name="Cloud 4"/>
          <p:cNvSpPr/>
          <p:nvPr/>
        </p:nvSpPr>
        <p:spPr>
          <a:xfrm>
            <a:off x="250661" y="1115536"/>
            <a:ext cx="6096000" cy="3420130"/>
          </a:xfrm>
          <a:prstGeom prst="cloud">
            <a:avLst/>
          </a:prstGeom>
        </p:spPr>
        <p:style>
          <a:lnRef idx="2">
            <a:schemeClr val="accent2"/>
          </a:lnRef>
          <a:fillRef idx="1">
            <a:schemeClr val="lt1"/>
          </a:fillRef>
          <a:effectRef idx="0">
            <a:schemeClr val="accent2"/>
          </a:effectRef>
          <a:fontRef idx="minor">
            <a:schemeClr val="dk1"/>
          </a:fontRef>
        </p:style>
        <p:txBody>
          <a:bodyPr>
            <a:spAutoFit/>
          </a:bodyPr>
          <a:lstStyle/>
          <a:p>
            <a:r>
              <a:rPr lang="en-US" sz="2800">
                <a:latin typeface="Times New Roman" panose="02020603050405020304" pitchFamily="18" charset="0"/>
                <a:ea typeface="Times New Roman" panose="02020603050405020304" pitchFamily="18" charset="0"/>
              </a:rPr>
              <a:t>- Nếu thay x = 30 thì các bước tìm kiếm sẽ tiếp tục đến hết khi nào? Lúc đó câu trả lời cho bài toán tìm kiếm là gì?</a:t>
            </a:r>
            <a:endParaRPr lang="en-US" sz="2800"/>
          </a:p>
        </p:txBody>
      </p:sp>
      <p:sp>
        <p:nvSpPr>
          <p:cNvPr id="2" name="Right Arrow 1"/>
          <p:cNvSpPr/>
          <p:nvPr/>
        </p:nvSpPr>
        <p:spPr>
          <a:xfrm>
            <a:off x="4585647" y="4754484"/>
            <a:ext cx="777922" cy="5322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8042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349206" y="1015126"/>
            <a:ext cx="11425453" cy="1083374"/>
          </a:xfrm>
          <a:prstGeom prst="rect">
            <a:avLst/>
          </a:prstGeom>
        </p:spPr>
        <p:txBody>
          <a:bodyPr wrap="square">
            <a:spAutoFit/>
          </a:bodyPr>
          <a:lstStyle/>
          <a:p>
            <a:pPr algn="just">
              <a:lnSpc>
                <a:spcPct val="115000"/>
              </a:lnSpc>
              <a:spcBef>
                <a:spcPts val="600"/>
              </a:spcBef>
              <a:spcAft>
                <a:spcPts val="600"/>
              </a:spcAft>
            </a:pPr>
            <a:r>
              <a:rPr lang="en-US" sz="2800">
                <a:latin typeface="Times New Roman" panose="02020603050405020304" pitchFamily="18" charset="0"/>
                <a:ea typeface="Times New Roman" panose="02020603050405020304" pitchFamily="18" charset="0"/>
              </a:rPr>
              <a:t>	Với dãy số đã cho ở ví dụ trên, em hãy thực hiện thuật toán được mô tả ở hình dưới và cho biết đó có phải là thuật toán tìm kiếm tuần tự hay không?</a:t>
            </a:r>
          </a:p>
        </p:txBody>
      </p:sp>
      <p:sp>
        <p:nvSpPr>
          <p:cNvPr id="2" name="Rectangle 1"/>
          <p:cNvSpPr/>
          <p:nvPr/>
        </p:nvSpPr>
        <p:spPr>
          <a:xfrm>
            <a:off x="1605114" y="2423914"/>
            <a:ext cx="9227007" cy="3988784"/>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1.</a:t>
            </a:r>
            <a:r>
              <a:rPr lang="en-US" sz="2400">
                <a:latin typeface="Times New Roman" panose="02020603050405020304" pitchFamily="18" charset="0"/>
                <a:ea typeface="Times New Roman" panose="02020603050405020304" pitchFamily="18" charset="0"/>
              </a:rPr>
              <a:t> </a:t>
            </a:r>
            <a:r>
              <a:rPr lang="en-US" sz="2400" i="1">
                <a:solidFill>
                  <a:srgbClr val="C00000"/>
                </a:solidFill>
                <a:latin typeface="Times New Roman" panose="02020603050405020304" pitchFamily="18" charset="0"/>
                <a:ea typeface="Times New Roman" panose="02020603050405020304" pitchFamily="18" charset="0"/>
              </a:rPr>
              <a:t>Số đang xét</a:t>
            </a:r>
            <a:r>
              <a:rPr lang="en-US" sz="2400">
                <a:latin typeface="Times New Roman" panose="02020603050405020304" pitchFamily="18" charset="0"/>
                <a:ea typeface="Times New Roman" panose="02020603050405020304" pitchFamily="18" charset="0"/>
              </a:rPr>
              <a:t> là số ở đầu dãy</a:t>
            </a:r>
          </a:p>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2.</a:t>
            </a:r>
            <a:r>
              <a:rPr lang="en-US" sz="2400">
                <a:latin typeface="Times New Roman" panose="02020603050405020304" pitchFamily="18" charset="0"/>
                <a:ea typeface="Times New Roman" panose="02020603050405020304" pitchFamily="18" charset="0"/>
              </a:rPr>
              <a:t> </a:t>
            </a:r>
            <a:r>
              <a:rPr lang="en-US" sz="2400" b="1">
                <a:latin typeface="Times New Roman" panose="02020603050405020304" pitchFamily="18" charset="0"/>
                <a:ea typeface="Times New Roman" panose="02020603050405020304" pitchFamily="18" charset="0"/>
              </a:rPr>
              <a:t>Lặp khi</a:t>
            </a:r>
            <a:r>
              <a:rPr lang="en-US" sz="2400">
                <a:latin typeface="Times New Roman" panose="02020603050405020304" pitchFamily="18" charset="0"/>
                <a:ea typeface="Times New Roman" panose="02020603050405020304" pitchFamily="18" charset="0"/>
              </a:rPr>
              <a:t> (</a:t>
            </a:r>
            <a:r>
              <a:rPr lang="en-US" sz="2400" i="1">
                <a:latin typeface="Times New Roman" panose="02020603050405020304" pitchFamily="18" charset="0"/>
                <a:ea typeface="Times New Roman" panose="02020603050405020304" pitchFamily="18" charset="0"/>
              </a:rPr>
              <a:t>chưa xét hết dãy số</a:t>
            </a:r>
            <a:r>
              <a:rPr lang="en-US" sz="2400">
                <a:latin typeface="Times New Roman" panose="02020603050405020304" pitchFamily="18" charset="0"/>
                <a:ea typeface="Times New Roman" panose="02020603050405020304" pitchFamily="18" charset="0"/>
              </a:rPr>
              <a:t>)</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Nếu</a:t>
            </a:r>
            <a:r>
              <a:rPr lang="en-US" sz="2400">
                <a:latin typeface="Times New Roman" panose="02020603050405020304" pitchFamily="18" charset="0"/>
                <a:ea typeface="Times New Roman" panose="02020603050405020304" pitchFamily="18" charset="0"/>
              </a:rPr>
              <a:t> </a:t>
            </a:r>
            <a:r>
              <a:rPr lang="en-US" sz="2400" i="1">
                <a:solidFill>
                  <a:srgbClr val="C00000"/>
                </a:solidFill>
                <a:latin typeface="Times New Roman" panose="02020603050405020304" pitchFamily="18" charset="0"/>
                <a:ea typeface="Times New Roman" panose="02020603050405020304" pitchFamily="18" charset="0"/>
              </a:rPr>
              <a:t>Số đang xét</a:t>
            </a:r>
            <a:r>
              <a:rPr lang="en-US" sz="2400">
                <a:latin typeface="Times New Roman" panose="02020603050405020304" pitchFamily="18" charset="0"/>
                <a:ea typeface="Times New Roman" panose="02020603050405020304" pitchFamily="18" charset="0"/>
              </a:rPr>
              <a:t> ≠ x. Chuyển đến xét số tiếp theo trong dãy</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Trái lại</a:t>
            </a:r>
            <a:r>
              <a:rPr lang="en-US" sz="2400">
                <a:latin typeface="Times New Roman" panose="02020603050405020304" pitchFamily="18" charset="0"/>
                <a:ea typeface="Times New Roman" panose="02020603050405020304" pitchFamily="18" charset="0"/>
              </a:rPr>
              <a:t> Thông báo vị trí tìm thấy x và kết thúc thuật toán </a:t>
            </a: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Hết nhánh</a:t>
            </a:r>
            <a:endParaRPr lang="en-US" sz="24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400" b="1">
                <a:latin typeface="Times New Roman" panose="02020603050405020304" pitchFamily="18" charset="0"/>
                <a:ea typeface="Times New Roman" panose="02020603050405020304" pitchFamily="18" charset="0"/>
              </a:rPr>
              <a:t>              Hết lặp</a:t>
            </a:r>
            <a:endParaRPr lang="en-US" sz="2400">
              <a:latin typeface="Times New Roman" panose="02020603050405020304" pitchFamily="18" charset="0"/>
              <a:ea typeface="Times New Roman" panose="02020603050405020304" pitchFamily="18" charset="0"/>
            </a:endParaRPr>
          </a:p>
          <a:p>
            <a:pPr algn="just">
              <a:lnSpc>
                <a:spcPct val="115000"/>
              </a:lnSpc>
              <a:spcBef>
                <a:spcPts val="600"/>
              </a:spcBef>
              <a:spcAft>
                <a:spcPts val="600"/>
              </a:spcAft>
            </a:pPr>
            <a:r>
              <a:rPr lang="en-US" sz="2400" i="1">
                <a:latin typeface="Times New Roman" panose="02020603050405020304" pitchFamily="18" charset="0"/>
                <a:ea typeface="Times New Roman" panose="02020603050405020304" pitchFamily="18" charset="0"/>
              </a:rPr>
              <a:t>Bước 3.</a:t>
            </a:r>
            <a:r>
              <a:rPr lang="en-US" sz="2400">
                <a:latin typeface="Times New Roman" panose="02020603050405020304" pitchFamily="18" charset="0"/>
                <a:ea typeface="Times New Roman" panose="02020603050405020304" pitchFamily="18" charset="0"/>
              </a:rPr>
              <a:t> Thông báo không tìm thấy x và kết thúc thuật toán </a:t>
            </a:r>
          </a:p>
        </p:txBody>
      </p:sp>
      <p:sp>
        <p:nvSpPr>
          <p:cNvPr id="5" name="Rectangle 4">
            <a:extLst>
              <a:ext uri="{FF2B5EF4-FFF2-40B4-BE49-F238E27FC236}">
                <a16:creationId xmlns:a16="http://schemas.microsoft.com/office/drawing/2014/main" id="{5068FD75-617E-4943-803C-6669570DF948}"/>
              </a:ext>
            </a:extLst>
          </p:cNvPr>
          <p:cNvSpPr/>
          <p:nvPr/>
        </p:nvSpPr>
        <p:spPr>
          <a:xfrm>
            <a:off x="3943900" y="212354"/>
            <a:ext cx="3571975"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lIns="91440" tIns="45720" rIns="91440" bIns="45720">
            <a:spAutoFit/>
          </a:bodyPr>
          <a:lstStyle/>
          <a:p>
            <a:pPr algn="ctr">
              <a:defRPr/>
            </a:pPr>
            <a:r>
              <a:rPr lang="en-US" sz="3600" b="1" kern="1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rPr>
              <a:t>TÌNH HUỐNG</a:t>
            </a:r>
            <a:endParaRPr lang="en-US" sz="3600" b="1" kern="10" dirty="0">
              <a:ln w="0"/>
              <a:solidFill>
                <a:srgbClr val="FF0066"/>
              </a:solidFill>
              <a:effectLst>
                <a:outerShdw blurRad="38100" dist="19050" dir="2700000" algn="tl" rotWithShape="0">
                  <a:schemeClr val="dk1">
                    <a:alpha val="40000"/>
                  </a:schemeClr>
                </a:outerShdw>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00063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11522" y="1902810"/>
            <a:ext cx="6096000" cy="1692771"/>
          </a:xfrm>
          <a:prstGeom prst="rect">
            <a:avLst/>
          </a:prstGeom>
        </p:spPr>
        <p:txBody>
          <a:bodyPr>
            <a:spAutoFit/>
          </a:bodyPr>
          <a:lstStyle/>
          <a:p>
            <a:pPr algn="just">
              <a:spcBef>
                <a:spcPts val="1200"/>
              </a:spcBef>
              <a:spcAft>
                <a:spcPts val="1200"/>
              </a:spcAft>
            </a:pPr>
            <a:r>
              <a:rPr lang="vi-VN" sz="2800" b="1" i="1" u="sng">
                <a:solidFill>
                  <a:srgbClr val="002060"/>
                </a:solidFill>
                <a:latin typeface="+mj-lt"/>
              </a:rPr>
              <a:t>Câu trả lời:</a:t>
            </a:r>
            <a:endParaRPr lang="vi-VN" sz="2800">
              <a:solidFill>
                <a:srgbClr val="002060"/>
              </a:solidFill>
              <a:latin typeface="+mj-lt"/>
            </a:endParaRPr>
          </a:p>
          <a:p>
            <a:pPr algn="just">
              <a:spcBef>
                <a:spcPts val="1200"/>
              </a:spcBef>
              <a:spcAft>
                <a:spcPts val="1200"/>
              </a:spcAft>
            </a:pPr>
            <a:r>
              <a:rPr lang="vi-VN" sz="2800">
                <a:solidFill>
                  <a:srgbClr val="002060"/>
                </a:solidFill>
                <a:latin typeface="+mj-lt"/>
              </a:rPr>
              <a:t>Thuật toán được mô tả như hình trên là thuật toán tìm kiếm tuần tự.</a:t>
            </a:r>
            <a:endParaRPr lang="vi-VN" sz="2800" b="0" i="0">
              <a:solidFill>
                <a:srgbClr val="002060"/>
              </a:solidFill>
              <a:effectLst/>
              <a:latin typeface="+mj-lt"/>
            </a:endParaRPr>
          </a:p>
        </p:txBody>
      </p:sp>
    </p:spTree>
    <p:extLst>
      <p:ext uri="{BB962C8B-B14F-4D97-AF65-F5344CB8AC3E}">
        <p14:creationId xmlns:p14="http://schemas.microsoft.com/office/powerpoint/2010/main" val="30659872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1105</Words>
  <Application>Microsoft Office PowerPoint</Application>
  <PresentationFormat>Widescreen</PresentationFormat>
  <Paragraphs>142</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thuvienhoclieu.com</dc:title>
  <dc:creator/>
  <cp:keywords>thuvienhoclieu.com</cp:keywords>
  <dc:description>thuvienhoclieu.com</dc:description>
  <cp:lastModifiedBy/>
  <cp:revision>1</cp:revision>
  <dcterms:created xsi:type="dcterms:W3CDTF">2022-08-04T14:25:59Z</dcterms:created>
  <dcterms:modified xsi:type="dcterms:W3CDTF">2025-05-06T09:19:35Z</dcterms:modified>
</cp:coreProperties>
</file>