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319" r:id="rId3"/>
    <p:sldId id="268" r:id="rId4"/>
    <p:sldId id="270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265" r:id="rId22"/>
    <p:sldId id="318" r:id="rId23"/>
  </p:sldIdLst>
  <p:sldSz cx="18288000" cy="10287000"/>
  <p:notesSz cx="6858000" cy="9144000"/>
  <p:embeddedFontLst>
    <p:embeddedFont>
      <p:font typeface="Amasis MT Pro Black" panose="02040A04050005020304" pitchFamily="18" charset="0"/>
      <p:bold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C1C2F9-D94A-401B-9F05-E1F4E0E025CB}">
          <p14:sldIdLst>
            <p14:sldId id="256"/>
            <p14:sldId id="319"/>
            <p14:sldId id="268"/>
            <p14:sldId id="270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30"/>
            <p14:sldId id="331"/>
            <p14:sldId id="332"/>
            <p14:sldId id="333"/>
            <p14:sldId id="334"/>
            <p14:sldId id="335"/>
            <p14:sldId id="336"/>
            <p14:sldId id="265"/>
            <p14:sldId id="318"/>
          </p14:sldIdLst>
        </p14:section>
        <p14:section name="Untitled Section" id="{08070FB7-BB76-49E8-9601-461CFBFC75C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C33"/>
    <a:srgbClr val="FBF2E1"/>
    <a:srgbClr val="E2AD6B"/>
    <a:srgbClr val="F4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12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BD051-C0F3-4247-BDC5-8AE25CB9EBD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9E81-CBD6-42E4-A3CC-E97AED571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7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9E81-CBD6-42E4-A3CC-E97AED571F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7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9E81-CBD6-42E4-A3CC-E97AED571F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5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9E81-CBD6-42E4-A3CC-E97AED571F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86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9E81-CBD6-42E4-A3CC-E97AED571F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84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9E81-CBD6-42E4-A3CC-E97AED571F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3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9E81-CBD6-42E4-A3CC-E97AED571F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66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9E81-CBD6-42E4-A3CC-E97AED571F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6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576611" y="8353252"/>
            <a:ext cx="19974273" cy="1420979"/>
            <a:chOff x="0" y="0"/>
            <a:chExt cx="5260714" cy="3742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216912" y="-911620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609600" y="4847484"/>
            <a:ext cx="17068800" cy="2992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en-US" sz="7200" b="1">
                <a:solidFill>
                  <a:srgbClr val="0F2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ts val="12360"/>
              </a:lnSpc>
            </a:pPr>
            <a:r>
              <a:rPr lang="en-US" sz="7200" b="1">
                <a:solidFill>
                  <a:srgbClr val="0F2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89117B-DBBD-EA2C-269C-D3094DC9C2D4}"/>
              </a:ext>
            </a:extLst>
          </p:cNvPr>
          <p:cNvGrpSpPr/>
          <p:nvPr/>
        </p:nvGrpSpPr>
        <p:grpSpPr>
          <a:xfrm>
            <a:off x="-990600" y="9576510"/>
            <a:ext cx="19974273" cy="1420979"/>
            <a:chOff x="0" y="0"/>
            <a:chExt cx="5260714" cy="37425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2B75BF1E-ED96-36D8-6F6E-2461E4100553}"/>
                </a:ext>
              </a:extLst>
            </p:cNvPr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A278D8-C9FD-7C88-AB9F-C98E81673C6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593332-D6A7-A3BD-DC2D-42827968DE31}"/>
              </a:ext>
            </a:extLst>
          </p:cNvPr>
          <p:cNvSpPr txBox="1"/>
          <p:nvPr/>
        </p:nvSpPr>
        <p:spPr>
          <a:xfrm>
            <a:off x="628650" y="1295459"/>
            <a:ext cx="17030700" cy="349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Nháy chuột vào biểu đồ &gt; Chọn dải lệnh </a:t>
            </a: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Chart Tools </a:t>
            </a: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và nhánh </a:t>
            </a: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Trong nhóm lệnh </a:t>
            </a: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Change Chart Type </a:t>
            </a: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để hiển thị hộp thoại thay đổi dạng biểu đồ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Chọn dang biểu đồ phù hợp &gt; Nhấn </a:t>
            </a: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D444D-358F-6799-3488-6FB4F08C5AF8}"/>
              </a:ext>
            </a:extLst>
          </p:cNvPr>
          <p:cNvSpPr txBox="1"/>
          <p:nvPr/>
        </p:nvSpPr>
        <p:spPr>
          <a:xfrm>
            <a:off x="552450" y="419100"/>
            <a:ext cx="1377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2.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Thay đổi dạng và kiểu biểu đồ nếu cần thiết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DF9610-769E-967C-9DBE-B16D4F677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00" b="49873"/>
          <a:stretch/>
        </p:blipFill>
        <p:spPr>
          <a:xfrm>
            <a:off x="2514600" y="5199354"/>
            <a:ext cx="5995814" cy="4211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6B1A0-1392-874F-6DBA-68449AD1B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8" t="2" r="2587" b="-376"/>
          <a:stretch/>
        </p:blipFill>
        <p:spPr>
          <a:xfrm>
            <a:off x="10896600" y="3399030"/>
            <a:ext cx="5833303" cy="60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89117B-DBBD-EA2C-269C-D3094DC9C2D4}"/>
              </a:ext>
            </a:extLst>
          </p:cNvPr>
          <p:cNvGrpSpPr/>
          <p:nvPr/>
        </p:nvGrpSpPr>
        <p:grpSpPr>
          <a:xfrm>
            <a:off x="-990600" y="9576510"/>
            <a:ext cx="19974273" cy="1420979"/>
            <a:chOff x="0" y="0"/>
            <a:chExt cx="5260714" cy="37425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2B75BF1E-ED96-36D8-6F6E-2461E4100553}"/>
                </a:ext>
              </a:extLst>
            </p:cNvPr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A278D8-C9FD-7C88-AB9F-C98E81673C6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AAD444D-358F-6799-3488-6FB4F08C5AF8}"/>
              </a:ext>
            </a:extLst>
          </p:cNvPr>
          <p:cNvSpPr txBox="1"/>
          <p:nvPr/>
        </p:nvSpPr>
        <p:spPr>
          <a:xfrm>
            <a:off x="552450" y="419100"/>
            <a:ext cx="1377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3.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Thêm tiêu đề mục, nhãn dữ liệu.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2EB6E7-A780-8EF8-4AA6-7118D7793399}"/>
              </a:ext>
            </a:extLst>
          </p:cNvPr>
          <p:cNvGrpSpPr/>
          <p:nvPr/>
        </p:nvGrpSpPr>
        <p:grpSpPr>
          <a:xfrm>
            <a:off x="628650" y="1314020"/>
            <a:ext cx="17030700" cy="2615460"/>
            <a:chOff x="628650" y="1295459"/>
            <a:chExt cx="17030700" cy="26154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593332-D6A7-A3BD-DC2D-42827968DE31}"/>
                </a:ext>
              </a:extLst>
            </p:cNvPr>
            <p:cNvSpPr txBox="1"/>
            <p:nvPr/>
          </p:nvSpPr>
          <p:spPr>
            <a:xfrm>
              <a:off x="628650" y="1295459"/>
              <a:ext cx="17030700" cy="261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Nháy chuột vào biểu đồ &gt; Nháy chuột chọn hình        phía trên, bên phải để xuất hiện danh sách các thành phần của biểu đồ. </a:t>
              </a:r>
            </a:p>
            <a:p>
              <a:pPr marL="571500" indent="-5715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Đánh dấu vào hộp chọ bên cạnh thành phần ta muốn thêm vào.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DC5926-4CAE-472F-356C-A794222C17B7}"/>
                </a:ext>
              </a:extLst>
            </p:cNvPr>
            <p:cNvSpPr/>
            <p:nvPr/>
          </p:nvSpPr>
          <p:spPr>
            <a:xfrm>
              <a:off x="11887200" y="1536369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CFED434-F1E8-5B9A-1F60-1215EFAE9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184" y="4021491"/>
            <a:ext cx="10412704" cy="535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AAD444D-358F-6799-3488-6FB4F08C5AF8}"/>
              </a:ext>
            </a:extLst>
          </p:cNvPr>
          <p:cNvSpPr txBox="1"/>
          <p:nvPr/>
        </p:nvSpPr>
        <p:spPr>
          <a:xfrm>
            <a:off x="552450" y="266700"/>
            <a:ext cx="1468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4.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Thay đổi nội dung của tiêu đề biểu đồ, tiêu đề trục.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93332-D6A7-A3BD-DC2D-42827968DE31}"/>
              </a:ext>
            </a:extLst>
          </p:cNvPr>
          <p:cNvSpPr txBox="1"/>
          <p:nvPr/>
        </p:nvSpPr>
        <p:spPr>
          <a:xfrm>
            <a:off x="152399" y="1104988"/>
            <a:ext cx="17030700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Nháy chuột chọn thành phần muốn thay đổi nội dung &gt; thay thế nội dung mới phù hợp.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CFA33E-E694-A9C0-EA02-B929E4848FBE}"/>
              </a:ext>
            </a:extLst>
          </p:cNvPr>
          <p:cNvSpPr txBox="1"/>
          <p:nvPr/>
        </p:nvSpPr>
        <p:spPr>
          <a:xfrm>
            <a:off x="552450" y="2973687"/>
            <a:ext cx="1468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5.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Định dạng các thành phần trong biểu đồ.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697DD4-CE52-6BE0-EFA6-08E80BF7D266}"/>
              </a:ext>
            </a:extLst>
          </p:cNvPr>
          <p:cNvSpPr txBox="1"/>
          <p:nvPr/>
        </p:nvSpPr>
        <p:spPr>
          <a:xfrm>
            <a:off x="152399" y="3681573"/>
            <a:ext cx="18135601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Thay đổi phông, kiểu chữ: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Thay đổi hướng của nhãn dữ liệu: Chọn nhãn dữ liệu &gt;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Rotate Text up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9D420F-8B2C-8603-10F2-7F33DCBA7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79" y="6852453"/>
            <a:ext cx="11699242" cy="3167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64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1593332-D6A7-A3BD-DC2D-42827968DE31}"/>
              </a:ext>
            </a:extLst>
          </p:cNvPr>
          <p:cNvSpPr txBox="1"/>
          <p:nvPr/>
        </p:nvSpPr>
        <p:spPr>
          <a:xfrm>
            <a:off x="838200" y="1028700"/>
            <a:ext cx="10267950" cy="436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Thay đổi màu, độ rộng của các thành phần: </a:t>
            </a:r>
          </a:p>
          <a:p>
            <a:pPr lvl="1" algn="just">
              <a:lnSpc>
                <a:spcPct val="150000"/>
              </a:lnSpc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- Nháy chuột vào chuỗi dữ liệu &gt; </a:t>
            </a: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Fill &amp; Line </a:t>
            </a: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Thay đổi màu</a:t>
            </a: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>
              <a:lnSpc>
                <a:spcPct val="150000"/>
              </a:lnSpc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Series Options </a:t>
            </a: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Gap Width </a:t>
            </a: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Thay đổi độ rộng 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07CA60-CB9D-FE5E-62A4-29E0068DAED3}"/>
              </a:ext>
            </a:extLst>
          </p:cNvPr>
          <p:cNvGrpSpPr/>
          <p:nvPr/>
        </p:nvGrpSpPr>
        <p:grpSpPr>
          <a:xfrm>
            <a:off x="4891087" y="163188"/>
            <a:ext cx="12863513" cy="10123812"/>
            <a:chOff x="4891087" y="163188"/>
            <a:chExt cx="12863513" cy="101238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F17C4-E48D-080A-9F4D-8B9171B3B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06200" y="163188"/>
              <a:ext cx="6248400" cy="101238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016281-F24F-CD5D-5E72-4DB714AF7158}"/>
                </a:ext>
              </a:extLst>
            </p:cNvPr>
            <p:cNvSpPr txBox="1"/>
            <p:nvPr/>
          </p:nvSpPr>
          <p:spPr>
            <a:xfrm>
              <a:off x="4891087" y="8732084"/>
              <a:ext cx="6629400" cy="1391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8. </a:t>
              </a:r>
              <a:r>
                <a:rPr lang="en-US" sz="3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Vùng cửa sổ tùy chọn định dạng cho chuỗi dữ liệu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4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731652" y="7610965"/>
            <a:ext cx="3657600" cy="928434"/>
          </a:xfrm>
          <a:custGeom>
            <a:avLst/>
            <a:gdLst/>
            <a:ahLst/>
            <a:cxnLst/>
            <a:rect l="l" t="t" r="r" b="b"/>
            <a:pathLst>
              <a:path w="3657600" h="928434">
                <a:moveTo>
                  <a:pt x="0" y="0"/>
                </a:moveTo>
                <a:lnTo>
                  <a:pt x="3657600" y="0"/>
                </a:lnTo>
                <a:lnTo>
                  <a:pt x="3657600" y="928434"/>
                </a:lnTo>
                <a:lnTo>
                  <a:pt x="0" y="928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CAFD13-7C69-1E1B-054D-78C9464C5F30}"/>
              </a:ext>
            </a:extLst>
          </p:cNvPr>
          <p:cNvSpPr txBox="1"/>
          <p:nvPr/>
        </p:nvSpPr>
        <p:spPr>
          <a:xfrm>
            <a:off x="5715000" y="4335290"/>
            <a:ext cx="12753445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  <a:p>
            <a:pPr marL="857250" indent="-8572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03DDBD47-BC4D-BE86-EF6F-C82351638385}"/>
              </a:ext>
            </a:extLst>
          </p:cNvPr>
          <p:cNvSpPr/>
          <p:nvPr/>
        </p:nvSpPr>
        <p:spPr>
          <a:xfrm rot="631359">
            <a:off x="-459713" y="1733420"/>
            <a:ext cx="7980675" cy="5157512"/>
          </a:xfrm>
          <a:custGeom>
            <a:avLst/>
            <a:gdLst/>
            <a:ahLst/>
            <a:cxnLst/>
            <a:rect l="l" t="t" r="r" b="b"/>
            <a:pathLst>
              <a:path w="6367195" h="4114800">
                <a:moveTo>
                  <a:pt x="0" y="0"/>
                </a:moveTo>
                <a:lnTo>
                  <a:pt x="6367196" y="0"/>
                </a:lnTo>
                <a:lnTo>
                  <a:pt x="63671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C481A765-355B-4B0D-19A8-2023E95F52FC}"/>
              </a:ext>
            </a:extLst>
          </p:cNvPr>
          <p:cNvSpPr/>
          <p:nvPr/>
        </p:nvSpPr>
        <p:spPr>
          <a:xfrm>
            <a:off x="15544800" y="0"/>
            <a:ext cx="2743200" cy="2713274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2AE3F8A-788A-BB97-3465-B406E8D246DB}"/>
              </a:ext>
            </a:extLst>
          </p:cNvPr>
          <p:cNvSpPr/>
          <p:nvPr/>
        </p:nvSpPr>
        <p:spPr>
          <a:xfrm>
            <a:off x="9610372" y="2095500"/>
            <a:ext cx="4962700" cy="1756314"/>
          </a:xfrm>
          <a:prstGeom prst="roundRect">
            <a:avLst/>
          </a:prstGeom>
          <a:solidFill>
            <a:srgbClr val="0F2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 2.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338399-8594-56EE-ABED-7DA7FB2EC8FE}"/>
              </a:ext>
            </a:extLst>
          </p:cNvPr>
          <p:cNvSpPr/>
          <p:nvPr/>
        </p:nvSpPr>
        <p:spPr>
          <a:xfrm>
            <a:off x="-495300" y="9410700"/>
            <a:ext cx="19278600" cy="1295400"/>
          </a:xfrm>
          <a:prstGeom prst="rect">
            <a:avLst/>
          </a:prstGeom>
          <a:solidFill>
            <a:srgbClr val="E2A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2026F-0498-8F7D-A850-D3322030C7C1}"/>
              </a:ext>
            </a:extLst>
          </p:cNvPr>
          <p:cNvSpPr txBox="1"/>
          <p:nvPr/>
        </p:nvSpPr>
        <p:spPr>
          <a:xfrm>
            <a:off x="2922984" y="1689074"/>
            <a:ext cx="124420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>
                <a:solidFill>
                  <a:srgbClr val="C00000"/>
                </a:solidFill>
              </a:rPr>
              <a:t>Khoanh tròn vào đáp án đặt trước câu trả lời đúng</a:t>
            </a:r>
            <a:r>
              <a:rPr lang="en-US" sz="400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E4BA-4D08-A20B-3502-C9618970C8E7}"/>
              </a:ext>
            </a:extLst>
          </p:cNvPr>
          <p:cNvSpPr txBox="1"/>
          <p:nvPr/>
        </p:nvSpPr>
        <p:spPr>
          <a:xfrm>
            <a:off x="761999" y="2618395"/>
            <a:ext cx="167640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vi-VN" sz="4000">
                <a:solidFill>
                  <a:srgbClr val="002060"/>
                </a:solidFill>
                <a:cs typeface="Arial" panose="020B0604020202020204" pitchFamily="34" charset="0"/>
              </a:rPr>
              <a:t>Để thêm, xóa tiêu đề trục ngang, chọn nút lệnh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0984E74F-B68D-111E-156F-D8618FD270A6}"/>
              </a:ext>
            </a:extLst>
          </p:cNvPr>
          <p:cNvSpPr/>
          <p:nvPr/>
        </p:nvSpPr>
        <p:spPr>
          <a:xfrm>
            <a:off x="914400" y="4038600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Primary Vertical</a:t>
            </a: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8B749F68-5A6E-6323-372B-C65EA9E2B3D6}"/>
              </a:ext>
            </a:extLst>
          </p:cNvPr>
          <p:cNvSpPr/>
          <p:nvPr/>
        </p:nvSpPr>
        <p:spPr>
          <a:xfrm>
            <a:off x="9601199" y="4038600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B. Primary Horizontal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9A6199CD-AEEF-9968-B60D-003A0304B6F2}"/>
              </a:ext>
            </a:extLst>
          </p:cNvPr>
          <p:cNvSpPr/>
          <p:nvPr/>
        </p:nvSpPr>
        <p:spPr>
          <a:xfrm>
            <a:off x="914400" y="6671378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Primary Major Horizontal</a:t>
            </a: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CEFB5911-1C0E-4594-52FA-F768FA437B1E}"/>
              </a:ext>
            </a:extLst>
          </p:cNvPr>
          <p:cNvSpPr/>
          <p:nvPr/>
        </p:nvSpPr>
        <p:spPr>
          <a:xfrm>
            <a:off x="9601199" y="6671378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Primary Major Vertical</a:t>
            </a:r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BE512EFE-33D4-1041-22DB-B8A424079283}"/>
              </a:ext>
            </a:extLst>
          </p:cNvPr>
          <p:cNvSpPr/>
          <p:nvPr/>
        </p:nvSpPr>
        <p:spPr>
          <a:xfrm>
            <a:off x="9601199" y="4038600"/>
            <a:ext cx="7924800" cy="2057400"/>
          </a:xfrm>
          <a:prstGeom prst="plaque">
            <a:avLst/>
          </a:prstGeom>
          <a:solidFill>
            <a:srgbClr val="0F2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Primary Horizontal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3BC6E-482B-9A32-D0AE-CA6C74E5E13C}"/>
              </a:ext>
            </a:extLst>
          </p:cNvPr>
          <p:cNvSpPr txBox="1"/>
          <p:nvPr/>
        </p:nvSpPr>
        <p:spPr>
          <a:xfrm>
            <a:off x="5295899" y="231834"/>
            <a:ext cx="861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38558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338399-8594-56EE-ABED-7DA7FB2EC8FE}"/>
              </a:ext>
            </a:extLst>
          </p:cNvPr>
          <p:cNvSpPr/>
          <p:nvPr/>
        </p:nvSpPr>
        <p:spPr>
          <a:xfrm>
            <a:off x="-495300" y="9410700"/>
            <a:ext cx="19278600" cy="1295400"/>
          </a:xfrm>
          <a:prstGeom prst="rect">
            <a:avLst/>
          </a:prstGeom>
          <a:solidFill>
            <a:srgbClr val="E2A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2026F-0498-8F7D-A850-D3322030C7C1}"/>
              </a:ext>
            </a:extLst>
          </p:cNvPr>
          <p:cNvSpPr txBox="1"/>
          <p:nvPr/>
        </p:nvSpPr>
        <p:spPr>
          <a:xfrm>
            <a:off x="2922984" y="1151796"/>
            <a:ext cx="124420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>
                <a:solidFill>
                  <a:srgbClr val="C00000"/>
                </a:solidFill>
              </a:rPr>
              <a:t>Khoanh tròn vào đáp án đặt trước câu trả lời đúng</a:t>
            </a:r>
            <a:r>
              <a:rPr lang="en-US" sz="400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E4BA-4D08-A20B-3502-C9618970C8E7}"/>
              </a:ext>
            </a:extLst>
          </p:cNvPr>
          <p:cNvSpPr txBox="1"/>
          <p:nvPr/>
        </p:nvSpPr>
        <p:spPr>
          <a:xfrm>
            <a:off x="761999" y="2081117"/>
            <a:ext cx="167640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</a:t>
            </a:r>
            <a:r>
              <a:rPr lang="vi-VN" sz="4000">
                <a:solidFill>
                  <a:srgbClr val="002060"/>
                </a:solidFill>
                <a:cs typeface="Arial" panose="020B0604020202020204" pitchFamily="34" charset="0"/>
              </a:rPr>
              <a:t>Để xóa chú giải, chọn nút lệnh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0984E74F-B68D-111E-156F-D8618FD270A6}"/>
              </a:ext>
            </a:extLst>
          </p:cNvPr>
          <p:cNvSpPr/>
          <p:nvPr/>
        </p:nvSpPr>
        <p:spPr>
          <a:xfrm>
            <a:off x="914400" y="3501322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None</a:t>
            </a: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8B749F68-5A6E-6323-372B-C65EA9E2B3D6}"/>
              </a:ext>
            </a:extLst>
          </p:cNvPr>
          <p:cNvSpPr/>
          <p:nvPr/>
        </p:nvSpPr>
        <p:spPr>
          <a:xfrm>
            <a:off x="9601199" y="3501322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B. Right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9A6199CD-AEEF-9968-B60D-003A0304B6F2}"/>
              </a:ext>
            </a:extLst>
          </p:cNvPr>
          <p:cNvSpPr/>
          <p:nvPr/>
        </p:nvSpPr>
        <p:spPr>
          <a:xfrm>
            <a:off x="914400" y="6134100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Top</a:t>
            </a: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CEFB5911-1C0E-4594-52FA-F768FA437B1E}"/>
              </a:ext>
            </a:extLst>
          </p:cNvPr>
          <p:cNvSpPr/>
          <p:nvPr/>
        </p:nvSpPr>
        <p:spPr>
          <a:xfrm>
            <a:off x="9601199" y="6134100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Left</a:t>
            </a:r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BE512EFE-33D4-1041-22DB-B8A424079283}"/>
              </a:ext>
            </a:extLst>
          </p:cNvPr>
          <p:cNvSpPr/>
          <p:nvPr/>
        </p:nvSpPr>
        <p:spPr>
          <a:xfrm>
            <a:off x="909637" y="3501322"/>
            <a:ext cx="7924800" cy="2057400"/>
          </a:xfrm>
          <a:prstGeom prst="plaque">
            <a:avLst/>
          </a:prstGeom>
          <a:solidFill>
            <a:srgbClr val="0F2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None</a:t>
            </a:r>
          </a:p>
        </p:txBody>
      </p:sp>
    </p:spTree>
    <p:extLst>
      <p:ext uri="{BB962C8B-B14F-4D97-AF65-F5344CB8AC3E}">
        <p14:creationId xmlns:p14="http://schemas.microsoft.com/office/powerpoint/2010/main" val="41765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338399-8594-56EE-ABED-7DA7FB2EC8FE}"/>
              </a:ext>
            </a:extLst>
          </p:cNvPr>
          <p:cNvSpPr/>
          <p:nvPr/>
        </p:nvSpPr>
        <p:spPr>
          <a:xfrm>
            <a:off x="-495300" y="9410700"/>
            <a:ext cx="19278600" cy="1295400"/>
          </a:xfrm>
          <a:prstGeom prst="rect">
            <a:avLst/>
          </a:prstGeom>
          <a:solidFill>
            <a:srgbClr val="E2A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2026F-0498-8F7D-A850-D3322030C7C1}"/>
              </a:ext>
            </a:extLst>
          </p:cNvPr>
          <p:cNvSpPr txBox="1"/>
          <p:nvPr/>
        </p:nvSpPr>
        <p:spPr>
          <a:xfrm>
            <a:off x="2922984" y="759753"/>
            <a:ext cx="124420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>
                <a:solidFill>
                  <a:srgbClr val="C00000"/>
                </a:solidFill>
              </a:rPr>
              <a:t>Khoanh tròn vào đáp án đặt trước câu trả lời đúng</a:t>
            </a:r>
            <a:r>
              <a:rPr lang="en-US" sz="400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E4BA-4D08-A20B-3502-C9618970C8E7}"/>
              </a:ext>
            </a:extLst>
          </p:cNvPr>
          <p:cNvSpPr txBox="1"/>
          <p:nvPr/>
        </p:nvSpPr>
        <p:spPr>
          <a:xfrm>
            <a:off x="761999" y="1689074"/>
            <a:ext cx="16764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3. </a:t>
            </a:r>
            <a:r>
              <a:rPr lang="vi-VN" sz="4000">
                <a:solidFill>
                  <a:srgbClr val="002060"/>
                </a:solidFill>
                <a:cs typeface="Arial" panose="020B0604020202020204" pitchFamily="34" charset="0"/>
              </a:rPr>
              <a:t>Nút lệnh nào dưới đây không dùng để thêm, thay đổi vị trí nhãn dữ liệu?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0984E74F-B68D-111E-156F-D8618FD270A6}"/>
              </a:ext>
            </a:extLst>
          </p:cNvPr>
          <p:cNvSpPr/>
          <p:nvPr/>
        </p:nvSpPr>
        <p:spPr>
          <a:xfrm>
            <a:off x="914400" y="4089375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Outside End</a:t>
            </a: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8B749F68-5A6E-6323-372B-C65EA9E2B3D6}"/>
              </a:ext>
            </a:extLst>
          </p:cNvPr>
          <p:cNvSpPr/>
          <p:nvPr/>
        </p:nvSpPr>
        <p:spPr>
          <a:xfrm>
            <a:off x="9601199" y="4089375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B. Insert Base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9A6199CD-AEEF-9968-B60D-003A0304B6F2}"/>
              </a:ext>
            </a:extLst>
          </p:cNvPr>
          <p:cNvSpPr/>
          <p:nvPr/>
        </p:nvSpPr>
        <p:spPr>
          <a:xfrm>
            <a:off x="914400" y="6722153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Bottom</a:t>
            </a: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CEFB5911-1C0E-4594-52FA-F768FA437B1E}"/>
              </a:ext>
            </a:extLst>
          </p:cNvPr>
          <p:cNvSpPr/>
          <p:nvPr/>
        </p:nvSpPr>
        <p:spPr>
          <a:xfrm>
            <a:off x="9601199" y="6722153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Center</a:t>
            </a:r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BE512EFE-33D4-1041-22DB-B8A424079283}"/>
              </a:ext>
            </a:extLst>
          </p:cNvPr>
          <p:cNvSpPr/>
          <p:nvPr/>
        </p:nvSpPr>
        <p:spPr>
          <a:xfrm>
            <a:off x="9601199" y="4089375"/>
            <a:ext cx="7924800" cy="2057400"/>
          </a:xfrm>
          <a:prstGeom prst="plaque">
            <a:avLst/>
          </a:prstGeom>
          <a:solidFill>
            <a:srgbClr val="0F2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Insert Base</a:t>
            </a:r>
          </a:p>
        </p:txBody>
      </p:sp>
    </p:spTree>
    <p:extLst>
      <p:ext uri="{BB962C8B-B14F-4D97-AF65-F5344CB8AC3E}">
        <p14:creationId xmlns:p14="http://schemas.microsoft.com/office/powerpoint/2010/main" val="5053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338399-8594-56EE-ABED-7DA7FB2EC8FE}"/>
              </a:ext>
            </a:extLst>
          </p:cNvPr>
          <p:cNvSpPr/>
          <p:nvPr/>
        </p:nvSpPr>
        <p:spPr>
          <a:xfrm>
            <a:off x="-495300" y="9410700"/>
            <a:ext cx="19278600" cy="1295400"/>
          </a:xfrm>
          <a:prstGeom prst="rect">
            <a:avLst/>
          </a:prstGeom>
          <a:solidFill>
            <a:srgbClr val="E2A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2026F-0498-8F7D-A850-D3322030C7C1}"/>
              </a:ext>
            </a:extLst>
          </p:cNvPr>
          <p:cNvSpPr txBox="1"/>
          <p:nvPr/>
        </p:nvSpPr>
        <p:spPr>
          <a:xfrm>
            <a:off x="2922984" y="759753"/>
            <a:ext cx="124420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>
                <a:solidFill>
                  <a:srgbClr val="C00000"/>
                </a:solidFill>
              </a:rPr>
              <a:t>Khoanh tròn vào đáp án đặt trước câu trả lời đúng</a:t>
            </a:r>
            <a:r>
              <a:rPr lang="en-US" sz="400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E4BA-4D08-A20B-3502-C9618970C8E7}"/>
              </a:ext>
            </a:extLst>
          </p:cNvPr>
          <p:cNvSpPr txBox="1"/>
          <p:nvPr/>
        </p:nvSpPr>
        <p:spPr>
          <a:xfrm>
            <a:off x="761999" y="1876913"/>
            <a:ext cx="167640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4. </a:t>
            </a:r>
            <a:r>
              <a:rPr lang="vi-VN" sz="4000">
                <a:solidFill>
                  <a:srgbClr val="002060"/>
                </a:solidFill>
                <a:cs typeface="Arial" panose="020B0604020202020204" pitchFamily="34" charset="0"/>
              </a:rPr>
              <a:t>Để xóa nhãn dữ liệu cho biểu đồ, ta sử dụng các lệnh trong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0984E74F-B68D-111E-156F-D8618FD270A6}"/>
              </a:ext>
            </a:extLst>
          </p:cNvPr>
          <p:cNvSpPr/>
          <p:nvPr/>
        </p:nvSpPr>
        <p:spPr>
          <a:xfrm>
            <a:off x="914400" y="4089375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Design&gt;Add Chart Element&gt;Legend</a:t>
            </a: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8B749F68-5A6E-6323-372B-C65EA9E2B3D6}"/>
              </a:ext>
            </a:extLst>
          </p:cNvPr>
          <p:cNvSpPr/>
          <p:nvPr/>
        </p:nvSpPr>
        <p:spPr>
          <a:xfrm>
            <a:off x="9601199" y="4089375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B.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Design&gt;Add Chart Element&gt;None</a:t>
            </a: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9A6199CD-AEEF-9968-B60D-003A0304B6F2}"/>
              </a:ext>
            </a:extLst>
          </p:cNvPr>
          <p:cNvSpPr/>
          <p:nvPr/>
        </p:nvSpPr>
        <p:spPr>
          <a:xfrm>
            <a:off x="914400" y="6722153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Design&gt;None&gt;Adđ Chart Element</a:t>
            </a: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CEFB5911-1C0E-4594-52FA-F768FA437B1E}"/>
              </a:ext>
            </a:extLst>
          </p:cNvPr>
          <p:cNvSpPr/>
          <p:nvPr/>
        </p:nvSpPr>
        <p:spPr>
          <a:xfrm>
            <a:off x="9601199" y="6722153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Design&gt;Adđ Chart Element&gt;Data Labels</a:t>
            </a:r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BE512EFE-33D4-1041-22DB-B8A424079283}"/>
              </a:ext>
            </a:extLst>
          </p:cNvPr>
          <p:cNvSpPr/>
          <p:nvPr/>
        </p:nvSpPr>
        <p:spPr>
          <a:xfrm>
            <a:off x="9620249" y="4061491"/>
            <a:ext cx="7924800" cy="2057400"/>
          </a:xfrm>
          <a:prstGeom prst="plaque">
            <a:avLst/>
          </a:prstGeom>
          <a:solidFill>
            <a:srgbClr val="0F2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Design&gt;Add Chart Element&gt;None</a:t>
            </a:r>
          </a:p>
        </p:txBody>
      </p:sp>
    </p:spTree>
    <p:extLst>
      <p:ext uri="{BB962C8B-B14F-4D97-AF65-F5344CB8AC3E}">
        <p14:creationId xmlns:p14="http://schemas.microsoft.com/office/powerpoint/2010/main" val="26042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338399-8594-56EE-ABED-7DA7FB2EC8FE}"/>
              </a:ext>
            </a:extLst>
          </p:cNvPr>
          <p:cNvSpPr/>
          <p:nvPr/>
        </p:nvSpPr>
        <p:spPr>
          <a:xfrm>
            <a:off x="-495300" y="9410700"/>
            <a:ext cx="19278600" cy="1295400"/>
          </a:xfrm>
          <a:prstGeom prst="rect">
            <a:avLst/>
          </a:prstGeom>
          <a:solidFill>
            <a:srgbClr val="E2A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2026F-0498-8F7D-A850-D3322030C7C1}"/>
              </a:ext>
            </a:extLst>
          </p:cNvPr>
          <p:cNvSpPr txBox="1"/>
          <p:nvPr/>
        </p:nvSpPr>
        <p:spPr>
          <a:xfrm>
            <a:off x="2922984" y="759753"/>
            <a:ext cx="124420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>
                <a:solidFill>
                  <a:srgbClr val="C00000"/>
                </a:solidFill>
              </a:rPr>
              <a:t>Khoanh tròn vào đáp án đặt trước câu trả lời đúng</a:t>
            </a:r>
            <a:r>
              <a:rPr lang="en-US" sz="400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E4BA-4D08-A20B-3502-C9618970C8E7}"/>
              </a:ext>
            </a:extLst>
          </p:cNvPr>
          <p:cNvSpPr txBox="1"/>
          <p:nvPr/>
        </p:nvSpPr>
        <p:spPr>
          <a:xfrm>
            <a:off x="761999" y="1876913"/>
            <a:ext cx="167640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5. </a:t>
            </a:r>
            <a:r>
              <a:rPr lang="vi-VN" sz="4000">
                <a:solidFill>
                  <a:srgbClr val="002060"/>
                </a:solidFill>
                <a:cs typeface="Arial" panose="020B0604020202020204" pitchFamily="34" charset="0"/>
              </a:rPr>
              <a:t>Sử dụng các lệnh trong Design&gt;Add Chart Element&gt;Axis Titles để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0984E74F-B68D-111E-156F-D8618FD270A6}"/>
              </a:ext>
            </a:extLst>
          </p:cNvPr>
          <p:cNvSpPr/>
          <p:nvPr/>
        </p:nvSpPr>
        <p:spPr>
          <a:xfrm>
            <a:off x="914400" y="3719909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Chỉnh sửa chú giải</a:t>
            </a: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8B749F68-5A6E-6323-372B-C65EA9E2B3D6}"/>
              </a:ext>
            </a:extLst>
          </p:cNvPr>
          <p:cNvSpPr/>
          <p:nvPr/>
        </p:nvSpPr>
        <p:spPr>
          <a:xfrm>
            <a:off x="9601199" y="3719909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B.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 chủ giải</a:t>
            </a: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9A6199CD-AEEF-9968-B60D-003A0304B6F2}"/>
              </a:ext>
            </a:extLst>
          </p:cNvPr>
          <p:cNvSpPr/>
          <p:nvPr/>
        </p:nvSpPr>
        <p:spPr>
          <a:xfrm>
            <a:off x="914400" y="6352687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Thêm dữ liệu cho biểu đồ</a:t>
            </a: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CEFB5911-1C0E-4594-52FA-F768FA437B1E}"/>
              </a:ext>
            </a:extLst>
          </p:cNvPr>
          <p:cNvSpPr/>
          <p:nvPr/>
        </p:nvSpPr>
        <p:spPr>
          <a:xfrm>
            <a:off x="9601199" y="6352687"/>
            <a:ext cx="7924800" cy="2057400"/>
          </a:xfrm>
          <a:prstGeom prst="plaque">
            <a:avLst/>
          </a:prstGeom>
          <a:solidFill>
            <a:srgbClr val="FB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Thêm tiêu đề trục</a:t>
            </a:r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BE512EFE-33D4-1041-22DB-B8A424079283}"/>
              </a:ext>
            </a:extLst>
          </p:cNvPr>
          <p:cNvSpPr/>
          <p:nvPr/>
        </p:nvSpPr>
        <p:spPr>
          <a:xfrm>
            <a:off x="9601199" y="6378559"/>
            <a:ext cx="7924800" cy="2057400"/>
          </a:xfrm>
          <a:prstGeom prst="plaque">
            <a:avLst/>
          </a:prstGeom>
          <a:solidFill>
            <a:srgbClr val="0F2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Thêm tiêu đề trục</a:t>
            </a:r>
          </a:p>
        </p:txBody>
      </p:sp>
    </p:spTree>
    <p:extLst>
      <p:ext uri="{BB962C8B-B14F-4D97-AF65-F5344CB8AC3E}">
        <p14:creationId xmlns:p14="http://schemas.microsoft.com/office/powerpoint/2010/main" val="241324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690E2-0DF9-7243-C4AA-161F04D68539}"/>
              </a:ext>
            </a:extLst>
          </p:cNvPr>
          <p:cNvSpPr txBox="1"/>
          <p:nvPr/>
        </p:nvSpPr>
        <p:spPr>
          <a:xfrm>
            <a:off x="5753099" y="495300"/>
            <a:ext cx="678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12BBA9-4556-6306-03A6-5E5BA457649A}"/>
              </a:ext>
            </a:extLst>
          </p:cNvPr>
          <p:cNvGrpSpPr/>
          <p:nvPr/>
        </p:nvGrpSpPr>
        <p:grpSpPr>
          <a:xfrm>
            <a:off x="-990600" y="9576510"/>
            <a:ext cx="19974273" cy="1420979"/>
            <a:chOff x="0" y="0"/>
            <a:chExt cx="5260714" cy="37425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65A7352-8CC0-A49D-157F-F4F27F40582E}"/>
                </a:ext>
              </a:extLst>
            </p:cNvPr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B44649-FAE0-4CA2-8D22-4FAC507C7B0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30FA50-2FED-F481-3E39-166F70034DE6}"/>
              </a:ext>
            </a:extLst>
          </p:cNvPr>
          <p:cNvGrpSpPr/>
          <p:nvPr/>
        </p:nvGrpSpPr>
        <p:grpSpPr>
          <a:xfrm>
            <a:off x="1562099" y="2106233"/>
            <a:ext cx="15163800" cy="1269549"/>
            <a:chOff x="1562099" y="2204448"/>
            <a:chExt cx="15163800" cy="12695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0DA481-C14C-32FC-5A47-7A211051BCD3}"/>
                </a:ext>
              </a:extLst>
            </p:cNvPr>
            <p:cNvSpPr txBox="1"/>
            <p:nvPr/>
          </p:nvSpPr>
          <p:spPr>
            <a:xfrm>
              <a:off x="1562099" y="2204448"/>
              <a:ext cx="15163800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Làm thế nào để tạo được biểu đồ trên phần mềm bảng tính </a:t>
              </a: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DABF0F6-7CBF-AE76-702A-5A2DB2F9922E}"/>
                </a:ext>
              </a:extLst>
            </p:cNvPr>
            <p:cNvSpPr/>
            <p:nvPr/>
          </p:nvSpPr>
          <p:spPr>
            <a:xfrm>
              <a:off x="15990120" y="2350670"/>
              <a:ext cx="735779" cy="1123327"/>
            </a:xfrm>
            <a:custGeom>
              <a:avLst/>
              <a:gdLst/>
              <a:ahLst/>
              <a:cxnLst/>
              <a:rect l="l" t="t" r="r" b="b"/>
              <a:pathLst>
                <a:path w="2695194" h="4114800">
                  <a:moveTo>
                    <a:pt x="0" y="0"/>
                  </a:moveTo>
                  <a:lnTo>
                    <a:pt x="2695194" y="0"/>
                  </a:lnTo>
                  <a:lnTo>
                    <a:pt x="269519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AE422B-1CDA-4159-804E-33FE9C0D756D}"/>
              </a:ext>
            </a:extLst>
          </p:cNvPr>
          <p:cNvGrpSpPr/>
          <p:nvPr/>
        </p:nvGrpSpPr>
        <p:grpSpPr>
          <a:xfrm>
            <a:off x="265683" y="3603272"/>
            <a:ext cx="17461706" cy="5828577"/>
            <a:chOff x="295273" y="3747933"/>
            <a:chExt cx="17461706" cy="582857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575448-F471-510F-7559-288F776AFA97}"/>
                </a:ext>
              </a:extLst>
            </p:cNvPr>
            <p:cNvGrpSpPr/>
            <p:nvPr/>
          </p:nvGrpSpPr>
          <p:grpSpPr>
            <a:xfrm>
              <a:off x="295273" y="4270246"/>
              <a:ext cx="8848726" cy="5306264"/>
              <a:chOff x="838200" y="4004358"/>
              <a:chExt cx="8848726" cy="530626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28BA58F-DB8E-2B4E-25E5-DD09C60ADF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307" r="51255" b="34352"/>
              <a:stretch/>
            </p:blipFill>
            <p:spPr>
              <a:xfrm>
                <a:off x="838200" y="4004358"/>
                <a:ext cx="8848726" cy="4007188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75716E-50F9-2535-9BF6-BBF628B62AF3}"/>
                  </a:ext>
                </a:extLst>
              </p:cNvPr>
              <p:cNvSpPr txBox="1"/>
              <p:nvPr/>
            </p:nvSpPr>
            <p:spPr>
              <a:xfrm>
                <a:off x="1307306" y="7918894"/>
                <a:ext cx="7910514" cy="139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0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1. </a:t>
                </a:r>
                <a:r>
                  <a:rPr lang="en-US" sz="30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Bảng dữ liệu kim ngạch xuất nhập khẩu hàng hóa của Việt Nam 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BD2605-0F2B-6E9D-7C75-9D050D26FC2A}"/>
                </a:ext>
              </a:extLst>
            </p:cNvPr>
            <p:cNvGrpSpPr/>
            <p:nvPr/>
          </p:nvGrpSpPr>
          <p:grpSpPr>
            <a:xfrm>
              <a:off x="9613105" y="3747933"/>
              <a:ext cx="8143874" cy="5301040"/>
              <a:chOff x="954880" y="3668770"/>
              <a:chExt cx="8143874" cy="530104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D3B9093-8E24-7078-318C-4B6A8B941D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9968" t="3874" r="5170" b="26488"/>
              <a:stretch/>
            </p:blipFill>
            <p:spPr>
              <a:xfrm>
                <a:off x="954880" y="3668770"/>
                <a:ext cx="8143874" cy="4476199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58DDD9-DAC4-A27F-EB59-3968CF547922}"/>
                  </a:ext>
                </a:extLst>
              </p:cNvPr>
              <p:cNvSpPr txBox="1"/>
              <p:nvPr/>
            </p:nvSpPr>
            <p:spPr>
              <a:xfrm>
                <a:off x="1071560" y="8270580"/>
                <a:ext cx="7910514" cy="699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0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2. </a:t>
                </a:r>
                <a:r>
                  <a:rPr lang="en-US" sz="30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 đồ của bảng dữ liệu ở hình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58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9F771F-1F7F-7D99-9354-25848EEDEBF8}"/>
              </a:ext>
            </a:extLst>
          </p:cNvPr>
          <p:cNvSpPr txBox="1"/>
          <p:nvPr/>
        </p:nvSpPr>
        <p:spPr>
          <a:xfrm>
            <a:off x="4724400" y="495300"/>
            <a:ext cx="883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>
                <a:solidFill>
                  <a:srgbClr val="0F2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</p:txBody>
      </p:sp>
      <p:grpSp>
        <p:nvGrpSpPr>
          <p:cNvPr id="7" name="Group 21">
            <a:extLst>
              <a:ext uri="{FF2B5EF4-FFF2-40B4-BE49-F238E27FC236}">
                <a16:creationId xmlns:a16="http://schemas.microsoft.com/office/drawing/2014/main" id="{CDDDB7E3-C4B5-F7E1-2459-B20F6123D94A}"/>
              </a:ext>
            </a:extLst>
          </p:cNvPr>
          <p:cNvGrpSpPr/>
          <p:nvPr/>
        </p:nvGrpSpPr>
        <p:grpSpPr>
          <a:xfrm>
            <a:off x="609600" y="2400300"/>
            <a:ext cx="17221200" cy="7620000"/>
            <a:chOff x="0" y="0"/>
            <a:chExt cx="4051688" cy="694765"/>
          </a:xfrm>
        </p:grpSpPr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E294E15C-10D6-A5C7-31AD-0D918704B3AB}"/>
                </a:ext>
              </a:extLst>
            </p:cNvPr>
            <p:cNvSpPr/>
            <p:nvPr/>
          </p:nvSpPr>
          <p:spPr>
            <a:xfrm>
              <a:off x="0" y="0"/>
              <a:ext cx="4051688" cy="694765"/>
            </a:xfrm>
            <a:custGeom>
              <a:avLst/>
              <a:gdLst/>
              <a:ahLst/>
              <a:cxnLst/>
              <a:rect l="l" t="t" r="r" b="b"/>
              <a:pathLst>
                <a:path w="4051688" h="694765">
                  <a:moveTo>
                    <a:pt x="0" y="0"/>
                  </a:moveTo>
                  <a:lnTo>
                    <a:pt x="4051688" y="0"/>
                  </a:lnTo>
                  <a:lnTo>
                    <a:pt x="4051688" y="694765"/>
                  </a:lnTo>
                  <a:lnTo>
                    <a:pt x="0" y="69476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4B87B33A-4D87-DFD9-3464-954C5EF747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34">
            <a:extLst>
              <a:ext uri="{FF2B5EF4-FFF2-40B4-BE49-F238E27FC236}">
                <a16:creationId xmlns:a16="http://schemas.microsoft.com/office/drawing/2014/main" id="{19410E71-CC53-339B-9D2B-6423FEC3DA47}"/>
              </a:ext>
            </a:extLst>
          </p:cNvPr>
          <p:cNvSpPr txBox="1"/>
          <p:nvPr/>
        </p:nvSpPr>
        <p:spPr>
          <a:xfrm>
            <a:off x="1037497" y="2519132"/>
            <a:ext cx="16365406" cy="7272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F2C33"/>
                </a:solidFill>
              </a:rPr>
              <a:t>Hãy sưu tầm và tạo một bảng dữ liệu chứa thông tin về xếp loại học lực các lớp khối 9 của trường em 5 năm qua. Sau đó, tạo biểu đồ cột, biểu đồ đường và biểu đồ hình tròn đề so sánh:</a:t>
            </a:r>
            <a:endParaRPr lang="en-US" sz="4000">
              <a:solidFill>
                <a:srgbClr val="0F2C33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F2C33"/>
                </a:solidFill>
              </a:rPr>
              <a:t>1) Tổng số học sinh xếp loại học lực Tốt của từng lớp trong khối 9 năm vừa qua.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F2C33"/>
                </a:solidFill>
              </a:rPr>
              <a:t>2) Số học sinh khói 9 xếp loại học lực Tốt của trường 5 năm qua.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F2C33"/>
                </a:solidFill>
              </a:rPr>
              <a:t>3) Tỉ lệ số học sinh khối 9 xếp loại học lực Tốt, Khá, Đạt và Chưa đạt (so với tổng số học sinh khối 9) của năm học trước.</a:t>
            </a:r>
          </a:p>
        </p:txBody>
      </p:sp>
      <p:sp>
        <p:nvSpPr>
          <p:cNvPr id="26" name="Freeform 2">
            <a:extLst>
              <a:ext uri="{FF2B5EF4-FFF2-40B4-BE49-F238E27FC236}">
                <a16:creationId xmlns:a16="http://schemas.microsoft.com/office/drawing/2014/main" id="{66267A3F-3542-FC0F-5851-102697CCE86E}"/>
              </a:ext>
            </a:extLst>
          </p:cNvPr>
          <p:cNvSpPr/>
          <p:nvPr/>
        </p:nvSpPr>
        <p:spPr>
          <a:xfrm>
            <a:off x="1037497" y="1105723"/>
            <a:ext cx="1759918" cy="1504730"/>
          </a:xfrm>
          <a:custGeom>
            <a:avLst/>
            <a:gdLst/>
            <a:ahLst/>
            <a:cxnLst/>
            <a:rect l="l" t="t" r="r" b="b"/>
            <a:pathLst>
              <a:path w="4812632" h="4114800">
                <a:moveTo>
                  <a:pt x="0" y="0"/>
                </a:moveTo>
                <a:lnTo>
                  <a:pt x="4812632" y="0"/>
                </a:lnTo>
                <a:lnTo>
                  <a:pt x="48126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36">
            <a:extLst>
              <a:ext uri="{FF2B5EF4-FFF2-40B4-BE49-F238E27FC236}">
                <a16:creationId xmlns:a16="http://schemas.microsoft.com/office/drawing/2014/main" id="{FD18D786-FD9E-99F2-FA4B-D0BDD67E2B08}"/>
              </a:ext>
            </a:extLst>
          </p:cNvPr>
          <p:cNvSpPr/>
          <p:nvPr/>
        </p:nvSpPr>
        <p:spPr>
          <a:xfrm>
            <a:off x="13335000" y="9083864"/>
            <a:ext cx="1066800" cy="1105849"/>
          </a:xfrm>
          <a:custGeom>
            <a:avLst/>
            <a:gdLst/>
            <a:ahLst/>
            <a:cxnLst/>
            <a:rect l="l" t="t" r="r" b="b"/>
            <a:pathLst>
              <a:path w="855204" h="886507">
                <a:moveTo>
                  <a:pt x="0" y="0"/>
                </a:moveTo>
                <a:lnTo>
                  <a:pt x="855204" y="0"/>
                </a:lnTo>
                <a:lnTo>
                  <a:pt x="855204" y="886506"/>
                </a:lnTo>
                <a:lnTo>
                  <a:pt x="0" y="8865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6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177470"/>
            <a:chOff x="0" y="0"/>
            <a:chExt cx="4274726" cy="18903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890363"/>
            </a:xfrm>
            <a:custGeom>
              <a:avLst/>
              <a:gdLst/>
              <a:ahLst/>
              <a:cxnLst/>
              <a:rect l="l" t="t" r="r" b="b"/>
              <a:pathLst>
                <a:path w="4274726" h="1890363">
                  <a:moveTo>
                    <a:pt x="12402" y="0"/>
                  </a:moveTo>
                  <a:lnTo>
                    <a:pt x="4262324" y="0"/>
                  </a:lnTo>
                  <a:cubicBezTo>
                    <a:pt x="4269174" y="0"/>
                    <a:pt x="4274726" y="5553"/>
                    <a:pt x="4274726" y="12402"/>
                  </a:cubicBezTo>
                  <a:lnTo>
                    <a:pt x="4274726" y="1877961"/>
                  </a:lnTo>
                  <a:cubicBezTo>
                    <a:pt x="4274726" y="1881250"/>
                    <a:pt x="4273419" y="1884404"/>
                    <a:pt x="4271094" y="1886730"/>
                  </a:cubicBezTo>
                  <a:cubicBezTo>
                    <a:pt x="4268768" y="1889056"/>
                    <a:pt x="4265613" y="1890363"/>
                    <a:pt x="4262324" y="1890363"/>
                  </a:cubicBezTo>
                  <a:lnTo>
                    <a:pt x="12402" y="1890363"/>
                  </a:lnTo>
                  <a:cubicBezTo>
                    <a:pt x="5553" y="1890363"/>
                    <a:pt x="0" y="1884810"/>
                    <a:pt x="0" y="1877961"/>
                  </a:cubicBezTo>
                  <a:lnTo>
                    <a:pt x="0" y="12402"/>
                  </a:lnTo>
                  <a:cubicBezTo>
                    <a:pt x="0" y="9113"/>
                    <a:pt x="1307" y="5958"/>
                    <a:pt x="3632" y="3632"/>
                  </a:cubicBezTo>
                  <a:cubicBezTo>
                    <a:pt x="5958" y="1307"/>
                    <a:pt x="9113" y="0"/>
                    <a:pt x="12402" y="0"/>
                  </a:cubicBezTo>
                  <a:close/>
                </a:path>
              </a:pathLst>
            </a:custGeom>
            <a:solidFill>
              <a:srgbClr val="E2AD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168995" y="629138"/>
            <a:ext cx="11950010" cy="1623648"/>
          </a:xfrm>
          <a:custGeom>
            <a:avLst/>
            <a:gdLst/>
            <a:ahLst/>
            <a:cxnLst/>
            <a:rect l="l" t="t" r="r" b="b"/>
            <a:pathLst>
              <a:path w="9343615" h="951350">
                <a:moveTo>
                  <a:pt x="0" y="0"/>
                </a:moveTo>
                <a:lnTo>
                  <a:pt x="9343616" y="0"/>
                </a:lnTo>
                <a:lnTo>
                  <a:pt x="9343616" y="951350"/>
                </a:lnTo>
                <a:lnTo>
                  <a:pt x="0" y="951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V="1">
            <a:off x="107957" y="-228040"/>
            <a:ext cx="2647025" cy="2647025"/>
          </a:xfrm>
          <a:custGeom>
            <a:avLst/>
            <a:gdLst/>
            <a:ahLst/>
            <a:cxnLst/>
            <a:rect l="l" t="t" r="r" b="b"/>
            <a:pathLst>
              <a:path w="2647025" h="2647025">
                <a:moveTo>
                  <a:pt x="0" y="2647025"/>
                </a:moveTo>
                <a:lnTo>
                  <a:pt x="2647025" y="2647025"/>
                </a:lnTo>
                <a:lnTo>
                  <a:pt x="2647025" y="0"/>
                </a:lnTo>
                <a:lnTo>
                  <a:pt x="0" y="0"/>
                </a:lnTo>
                <a:lnTo>
                  <a:pt x="0" y="264702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V="1">
            <a:off x="16168874" y="6829064"/>
            <a:ext cx="1604776" cy="1634494"/>
          </a:xfrm>
          <a:custGeom>
            <a:avLst/>
            <a:gdLst/>
            <a:ahLst/>
            <a:cxnLst/>
            <a:rect l="l" t="t" r="r" b="b"/>
            <a:pathLst>
              <a:path w="1604776" h="1634494">
                <a:moveTo>
                  <a:pt x="0" y="1634493"/>
                </a:moveTo>
                <a:lnTo>
                  <a:pt x="1604776" y="1634493"/>
                </a:lnTo>
                <a:lnTo>
                  <a:pt x="1604776" y="0"/>
                </a:lnTo>
                <a:lnTo>
                  <a:pt x="0" y="0"/>
                </a:lnTo>
                <a:lnTo>
                  <a:pt x="0" y="163449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530308" y="-1912717"/>
            <a:ext cx="3771430" cy="3799059"/>
          </a:xfrm>
          <a:custGeom>
            <a:avLst/>
            <a:gdLst/>
            <a:ahLst/>
            <a:cxnLst/>
            <a:rect l="l" t="t" r="r" b="b"/>
            <a:pathLst>
              <a:path w="3771430" h="3799059">
                <a:moveTo>
                  <a:pt x="0" y="0"/>
                </a:moveTo>
                <a:lnTo>
                  <a:pt x="3771429" y="0"/>
                </a:lnTo>
                <a:lnTo>
                  <a:pt x="3771429" y="3799059"/>
                </a:lnTo>
                <a:lnTo>
                  <a:pt x="0" y="37990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52D68B-97F4-D9E1-21DF-22841608E49F}"/>
              </a:ext>
            </a:extLst>
          </p:cNvPr>
          <p:cNvGrpSpPr/>
          <p:nvPr/>
        </p:nvGrpSpPr>
        <p:grpSpPr>
          <a:xfrm>
            <a:off x="2570307" y="3087726"/>
            <a:ext cx="14803293" cy="588046"/>
            <a:chOff x="1682993" y="3087726"/>
            <a:chExt cx="14803293" cy="588046"/>
          </a:xfrm>
        </p:grpSpPr>
        <p:sp>
          <p:nvSpPr>
            <p:cNvPr id="8" name="Freeform 8"/>
            <p:cNvSpPr/>
            <p:nvPr/>
          </p:nvSpPr>
          <p:spPr>
            <a:xfrm>
              <a:off x="1682993" y="3156442"/>
              <a:ext cx="417900" cy="428815"/>
            </a:xfrm>
            <a:custGeom>
              <a:avLst/>
              <a:gdLst/>
              <a:ahLst/>
              <a:cxnLst/>
              <a:rect l="l" t="t" r="r" b="b"/>
              <a:pathLst>
                <a:path w="417900" h="428815">
                  <a:moveTo>
                    <a:pt x="0" y="0"/>
                  </a:moveTo>
                  <a:lnTo>
                    <a:pt x="417899" y="0"/>
                  </a:lnTo>
                  <a:lnTo>
                    <a:pt x="417899" y="428815"/>
                  </a:lnTo>
                  <a:lnTo>
                    <a:pt x="0" y="428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690370" y="3087726"/>
              <a:ext cx="13795916" cy="588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9"/>
                </a:lnSpc>
              </a:pPr>
              <a:r>
                <a:rPr lang="en-US" sz="4000">
                  <a:solidFill>
                    <a:srgbClr val="0F2C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lại kiến thức đã học trong bài.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470600" y="1028700"/>
            <a:ext cx="9346799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000" b="1">
                <a:solidFill>
                  <a:srgbClr val="0F2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7D049F-E942-69A8-37B6-A22ECF8C637F}"/>
              </a:ext>
            </a:extLst>
          </p:cNvPr>
          <p:cNvGrpSpPr/>
          <p:nvPr/>
        </p:nvGrpSpPr>
        <p:grpSpPr>
          <a:xfrm>
            <a:off x="2513157" y="4772356"/>
            <a:ext cx="14803293" cy="588046"/>
            <a:chOff x="1682993" y="3087726"/>
            <a:chExt cx="14803293" cy="588046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DF622780-9E35-531D-95C9-B33A47CD318A}"/>
                </a:ext>
              </a:extLst>
            </p:cNvPr>
            <p:cNvSpPr/>
            <p:nvPr/>
          </p:nvSpPr>
          <p:spPr>
            <a:xfrm>
              <a:off x="1682993" y="3156442"/>
              <a:ext cx="417900" cy="428815"/>
            </a:xfrm>
            <a:custGeom>
              <a:avLst/>
              <a:gdLst/>
              <a:ahLst/>
              <a:cxnLst/>
              <a:rect l="l" t="t" r="r" b="b"/>
              <a:pathLst>
                <a:path w="417900" h="428815">
                  <a:moveTo>
                    <a:pt x="0" y="0"/>
                  </a:moveTo>
                  <a:lnTo>
                    <a:pt x="417899" y="0"/>
                  </a:lnTo>
                  <a:lnTo>
                    <a:pt x="417899" y="428815"/>
                  </a:lnTo>
                  <a:lnTo>
                    <a:pt x="0" y="428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8F9DC8DB-6326-270C-E9FB-A1CFF132218A}"/>
                </a:ext>
              </a:extLst>
            </p:cNvPr>
            <p:cNvSpPr txBox="1"/>
            <p:nvPr/>
          </p:nvSpPr>
          <p:spPr>
            <a:xfrm>
              <a:off x="2690370" y="3087726"/>
              <a:ext cx="13795916" cy="588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9"/>
                </a:lnSpc>
              </a:pPr>
              <a:r>
                <a:rPr lang="en-US" sz="4000">
                  <a:solidFill>
                    <a:srgbClr val="0F2C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bài tập trong Sách bài tập Tin học 8.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7928DE-E94C-E887-B8D6-0F3DE59C41D9}"/>
              </a:ext>
            </a:extLst>
          </p:cNvPr>
          <p:cNvGrpSpPr/>
          <p:nvPr/>
        </p:nvGrpSpPr>
        <p:grpSpPr>
          <a:xfrm>
            <a:off x="2513157" y="6103487"/>
            <a:ext cx="14746143" cy="809261"/>
            <a:chOff x="1682993" y="2854974"/>
            <a:chExt cx="14746143" cy="809261"/>
          </a:xfrm>
        </p:grpSpPr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83A7E76D-0CAD-F9D5-6E76-F9AE8EE8BB82}"/>
                </a:ext>
              </a:extLst>
            </p:cNvPr>
            <p:cNvSpPr/>
            <p:nvPr/>
          </p:nvSpPr>
          <p:spPr>
            <a:xfrm>
              <a:off x="1682993" y="3156442"/>
              <a:ext cx="417900" cy="428815"/>
            </a:xfrm>
            <a:custGeom>
              <a:avLst/>
              <a:gdLst/>
              <a:ahLst/>
              <a:cxnLst/>
              <a:rect l="l" t="t" r="r" b="b"/>
              <a:pathLst>
                <a:path w="417900" h="428815">
                  <a:moveTo>
                    <a:pt x="0" y="0"/>
                  </a:moveTo>
                  <a:lnTo>
                    <a:pt x="417899" y="0"/>
                  </a:lnTo>
                  <a:lnTo>
                    <a:pt x="417899" y="428815"/>
                  </a:lnTo>
                  <a:lnTo>
                    <a:pt x="0" y="428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3F750189-E556-6F21-A82B-838339AC4478}"/>
                </a:ext>
              </a:extLst>
            </p:cNvPr>
            <p:cNvSpPr txBox="1"/>
            <p:nvPr/>
          </p:nvSpPr>
          <p:spPr>
            <a:xfrm>
              <a:off x="2633220" y="2854974"/>
              <a:ext cx="13795916" cy="809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>
                  <a:solidFill>
                    <a:srgbClr val="0F2C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và tìm hiểu trước </a:t>
              </a:r>
              <a:r>
                <a:rPr lang="vi-VN" sz="4000" b="1" i="1">
                  <a:solidFill>
                    <a:srgbClr val="0F2C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5: Các kiểu địa chỉ trong Excel</a:t>
              </a:r>
              <a:endParaRPr lang="en-US" sz="4000" b="1" i="1">
                <a:solidFill>
                  <a:srgbClr val="0F2C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576611" y="8353252"/>
            <a:ext cx="19974273" cy="1420979"/>
            <a:chOff x="0" y="0"/>
            <a:chExt cx="5260714" cy="3742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216912" y="-911620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609600" y="4847484"/>
            <a:ext cx="17068800" cy="2992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en-US" sz="7200" b="1">
                <a:solidFill>
                  <a:srgbClr val="0F2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algn="ctr">
              <a:lnSpc>
                <a:spcPts val="12360"/>
              </a:lnSpc>
            </a:pPr>
            <a:r>
              <a:rPr lang="en-US" sz="7200" b="1">
                <a:solidFill>
                  <a:srgbClr val="0F2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3211198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685800" y="223306"/>
            <a:ext cx="19974273" cy="1420979"/>
            <a:chOff x="0" y="0"/>
            <a:chExt cx="5260714" cy="3742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486434" y="8566354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57250" y="3309403"/>
            <a:ext cx="16577912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TẠO BIỂU ĐỒ 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49DF1EB-ACDC-1DCF-8816-A2E049BC50F0}"/>
              </a:ext>
            </a:extLst>
          </p:cNvPr>
          <p:cNvSpPr/>
          <p:nvPr/>
        </p:nvSpPr>
        <p:spPr>
          <a:xfrm>
            <a:off x="17229934" y="2185569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DBD5CFA-B887-884C-9953-7FAA9BA40856}"/>
              </a:ext>
            </a:extLst>
          </p:cNvPr>
          <p:cNvSpPr/>
          <p:nvPr/>
        </p:nvSpPr>
        <p:spPr>
          <a:xfrm>
            <a:off x="-2286000" y="3656707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B98BC52-F41B-90D0-A86B-F81D095BA55B}"/>
              </a:ext>
            </a:extLst>
          </p:cNvPr>
          <p:cNvSpPr/>
          <p:nvPr/>
        </p:nvSpPr>
        <p:spPr>
          <a:xfrm>
            <a:off x="15011400" y="7731710"/>
            <a:ext cx="2555290" cy="255529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1804CFB-3256-4C5E-071A-E2950341062D}"/>
              </a:ext>
            </a:extLst>
          </p:cNvPr>
          <p:cNvSpPr/>
          <p:nvPr/>
        </p:nvSpPr>
        <p:spPr>
          <a:xfrm>
            <a:off x="568910" y="7736083"/>
            <a:ext cx="2667000" cy="2555289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72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227749" y="-1422106"/>
            <a:ext cx="11715750" cy="3086100"/>
            <a:chOff x="0" y="0"/>
            <a:chExt cx="1187942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87942" cy="812800"/>
            </a:xfrm>
            <a:custGeom>
              <a:avLst/>
              <a:gdLst/>
              <a:ahLst/>
              <a:cxnLst/>
              <a:rect l="l" t="t" r="r" b="b"/>
              <a:pathLst>
                <a:path w="1187942" h="812800">
                  <a:moveTo>
                    <a:pt x="0" y="0"/>
                  </a:moveTo>
                  <a:lnTo>
                    <a:pt x="1187942" y="0"/>
                  </a:lnTo>
                  <a:lnTo>
                    <a:pt x="11879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2C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731652" y="7610965"/>
            <a:ext cx="3657600" cy="928434"/>
          </a:xfrm>
          <a:custGeom>
            <a:avLst/>
            <a:gdLst/>
            <a:ahLst/>
            <a:cxnLst/>
            <a:rect l="l" t="t" r="r" b="b"/>
            <a:pathLst>
              <a:path w="3657600" h="928434">
                <a:moveTo>
                  <a:pt x="0" y="0"/>
                </a:moveTo>
                <a:lnTo>
                  <a:pt x="3657600" y="0"/>
                </a:lnTo>
                <a:lnTo>
                  <a:pt x="3657600" y="928434"/>
                </a:lnTo>
                <a:lnTo>
                  <a:pt x="0" y="9284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3563600" y="1076803"/>
            <a:ext cx="855204" cy="886507"/>
          </a:xfrm>
          <a:custGeom>
            <a:avLst/>
            <a:gdLst/>
            <a:ahLst/>
            <a:cxnLst/>
            <a:rect l="l" t="t" r="r" b="b"/>
            <a:pathLst>
              <a:path w="855204" h="886507">
                <a:moveTo>
                  <a:pt x="0" y="0"/>
                </a:moveTo>
                <a:lnTo>
                  <a:pt x="855204" y="0"/>
                </a:lnTo>
                <a:lnTo>
                  <a:pt x="855204" y="886507"/>
                </a:lnTo>
                <a:lnTo>
                  <a:pt x="0" y="8865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4272166" y="641799"/>
            <a:ext cx="9544050" cy="608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7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25D8AA-D548-4A63-11EF-DA446412FEFB}"/>
              </a:ext>
            </a:extLst>
          </p:cNvPr>
          <p:cNvGrpSpPr/>
          <p:nvPr/>
        </p:nvGrpSpPr>
        <p:grpSpPr>
          <a:xfrm>
            <a:off x="2438815" y="3162300"/>
            <a:ext cx="6019800" cy="6705600"/>
            <a:chOff x="2490439" y="3162300"/>
            <a:chExt cx="6019800" cy="67056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9DB7362-7EFC-4AFA-53DE-7B7E7094E0B7}"/>
                </a:ext>
              </a:extLst>
            </p:cNvPr>
            <p:cNvSpPr/>
            <p:nvPr/>
          </p:nvSpPr>
          <p:spPr>
            <a:xfrm>
              <a:off x="2490439" y="3162300"/>
              <a:ext cx="6019800" cy="6705600"/>
            </a:xfrm>
            <a:prstGeom prst="roundRect">
              <a:avLst>
                <a:gd name="adj" fmla="val 1025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2490439" y="4686300"/>
              <a:ext cx="6019800" cy="0"/>
            </a:xfrm>
            <a:prstGeom prst="line">
              <a:avLst/>
            </a:prstGeom>
            <a:ln w="38100" cap="flat">
              <a:solidFill>
                <a:srgbClr val="0F2C3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87E0EC-6E91-36E3-5884-41D39E090A2E}"/>
                </a:ext>
              </a:extLst>
            </p:cNvPr>
            <p:cNvSpPr txBox="1"/>
            <p:nvPr/>
          </p:nvSpPr>
          <p:spPr>
            <a:xfrm>
              <a:off x="4648200" y="3444638"/>
              <a:ext cx="20574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>
                  <a:solidFill>
                    <a:srgbClr val="0F2C33"/>
                  </a:solidFill>
                  <a:latin typeface="Amasis MT Pro Black" panose="02040A04050005020304" pitchFamily="18" charset="0"/>
                </a:rPr>
                <a:t>01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80F8EF-4AC2-E633-B26E-C5BFC924C407}"/>
                </a:ext>
              </a:extLst>
            </p:cNvPr>
            <p:cNvSpPr txBox="1"/>
            <p:nvPr/>
          </p:nvSpPr>
          <p:spPr>
            <a:xfrm>
              <a:off x="3189913" y="5314107"/>
              <a:ext cx="4620851" cy="2041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Bài thực hành: Tạo biểu đồ cột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6FDFF68-6F5B-5B61-73AE-78E86B2B338F}"/>
              </a:ext>
            </a:extLst>
          </p:cNvPr>
          <p:cNvGrpSpPr/>
          <p:nvPr/>
        </p:nvGrpSpPr>
        <p:grpSpPr>
          <a:xfrm>
            <a:off x="9726139" y="3162300"/>
            <a:ext cx="6019800" cy="6705600"/>
            <a:chOff x="2490439" y="3162300"/>
            <a:chExt cx="6019800" cy="670560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D2ADDDA-9CD0-CC2D-C0BE-04FD927ADA70}"/>
                </a:ext>
              </a:extLst>
            </p:cNvPr>
            <p:cNvSpPr/>
            <p:nvPr/>
          </p:nvSpPr>
          <p:spPr>
            <a:xfrm>
              <a:off x="2490439" y="3162300"/>
              <a:ext cx="6019800" cy="6705600"/>
            </a:xfrm>
            <a:prstGeom prst="roundRect">
              <a:avLst>
                <a:gd name="adj" fmla="val 1025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E8C4F866-B99E-FE46-34BC-68C7A4183750}"/>
                </a:ext>
              </a:extLst>
            </p:cNvPr>
            <p:cNvSpPr/>
            <p:nvPr/>
          </p:nvSpPr>
          <p:spPr>
            <a:xfrm>
              <a:off x="2490439" y="4686300"/>
              <a:ext cx="6019800" cy="0"/>
            </a:xfrm>
            <a:prstGeom prst="line">
              <a:avLst/>
            </a:prstGeom>
            <a:ln w="38100" cap="flat">
              <a:solidFill>
                <a:srgbClr val="0F2C3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3CA312-B1EA-C3F2-C9A5-05072AA88508}"/>
                </a:ext>
              </a:extLst>
            </p:cNvPr>
            <p:cNvSpPr txBox="1"/>
            <p:nvPr/>
          </p:nvSpPr>
          <p:spPr>
            <a:xfrm>
              <a:off x="4648200" y="3444638"/>
              <a:ext cx="20574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>
                  <a:solidFill>
                    <a:srgbClr val="0F2C33"/>
                  </a:solidFill>
                  <a:latin typeface="Amasis MT Pro Black" panose="02040A04050005020304" pitchFamily="18" charset="0"/>
                </a:rPr>
                <a:t>02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1A7C28-6FB3-B6C1-53D3-3EE69826C3AF}"/>
                </a:ext>
              </a:extLst>
            </p:cNvPr>
            <p:cNvSpPr txBox="1"/>
            <p:nvPr/>
          </p:nvSpPr>
          <p:spPr>
            <a:xfrm>
              <a:off x="3189913" y="5314107"/>
              <a:ext cx="4620851" cy="2041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Luyện tập </a:t>
              </a:r>
            </a:p>
            <a:p>
              <a:pPr marL="685800" indent="-68580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Vận dụng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71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731652" y="7610965"/>
            <a:ext cx="3657600" cy="928434"/>
          </a:xfrm>
          <a:custGeom>
            <a:avLst/>
            <a:gdLst/>
            <a:ahLst/>
            <a:cxnLst/>
            <a:rect l="l" t="t" r="r" b="b"/>
            <a:pathLst>
              <a:path w="3657600" h="928434">
                <a:moveTo>
                  <a:pt x="0" y="0"/>
                </a:moveTo>
                <a:lnTo>
                  <a:pt x="3657600" y="0"/>
                </a:lnTo>
                <a:lnTo>
                  <a:pt x="3657600" y="928434"/>
                </a:lnTo>
                <a:lnTo>
                  <a:pt x="0" y="928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CAFD13-7C69-1E1B-054D-78C9464C5F30}"/>
              </a:ext>
            </a:extLst>
          </p:cNvPr>
          <p:cNvSpPr txBox="1"/>
          <p:nvPr/>
        </p:nvSpPr>
        <p:spPr>
          <a:xfrm>
            <a:off x="5715000" y="4335290"/>
            <a:ext cx="12753445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THỰC HÀNH: 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TẠO BIỂU ĐỒ CỘT  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03DDBD47-BC4D-BE86-EF6F-C82351638385}"/>
              </a:ext>
            </a:extLst>
          </p:cNvPr>
          <p:cNvSpPr/>
          <p:nvPr/>
        </p:nvSpPr>
        <p:spPr>
          <a:xfrm rot="631359">
            <a:off x="-459713" y="1733420"/>
            <a:ext cx="7980675" cy="5157512"/>
          </a:xfrm>
          <a:custGeom>
            <a:avLst/>
            <a:gdLst/>
            <a:ahLst/>
            <a:cxnLst/>
            <a:rect l="l" t="t" r="r" b="b"/>
            <a:pathLst>
              <a:path w="6367195" h="4114800">
                <a:moveTo>
                  <a:pt x="0" y="0"/>
                </a:moveTo>
                <a:lnTo>
                  <a:pt x="6367196" y="0"/>
                </a:lnTo>
                <a:lnTo>
                  <a:pt x="63671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C481A765-355B-4B0D-19A8-2023E95F52FC}"/>
              </a:ext>
            </a:extLst>
          </p:cNvPr>
          <p:cNvSpPr/>
          <p:nvPr/>
        </p:nvSpPr>
        <p:spPr>
          <a:xfrm>
            <a:off x="15544800" y="0"/>
            <a:ext cx="2743200" cy="2713274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2AE3F8A-788A-BB97-3465-B406E8D246DB}"/>
              </a:ext>
            </a:extLst>
          </p:cNvPr>
          <p:cNvSpPr/>
          <p:nvPr/>
        </p:nvSpPr>
        <p:spPr>
          <a:xfrm>
            <a:off x="9610372" y="2095500"/>
            <a:ext cx="4962700" cy="1756314"/>
          </a:xfrm>
          <a:prstGeom prst="roundRect">
            <a:avLst/>
          </a:prstGeom>
          <a:solidFill>
            <a:srgbClr val="0F2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 1.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89117B-DBBD-EA2C-269C-D3094DC9C2D4}"/>
              </a:ext>
            </a:extLst>
          </p:cNvPr>
          <p:cNvGrpSpPr/>
          <p:nvPr/>
        </p:nvGrpSpPr>
        <p:grpSpPr>
          <a:xfrm>
            <a:off x="-990600" y="9576510"/>
            <a:ext cx="19974273" cy="1420979"/>
            <a:chOff x="0" y="0"/>
            <a:chExt cx="5260714" cy="37425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2B75BF1E-ED96-36D8-6F6E-2461E4100553}"/>
                </a:ext>
              </a:extLst>
            </p:cNvPr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A278D8-C9FD-7C88-AB9F-C98E81673C6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332075-581D-4002-1181-AEC24B52BDB3}"/>
              </a:ext>
            </a:extLst>
          </p:cNvPr>
          <p:cNvSpPr txBox="1"/>
          <p:nvPr/>
        </p:nvSpPr>
        <p:spPr>
          <a:xfrm>
            <a:off x="571500" y="190500"/>
            <a:ext cx="171450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Nhiệm vụ: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Với bảng dữ liệu ở </a:t>
            </a:r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</a:rPr>
              <a:t>Hình 1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, hãy tạo một biểu đồ cột chỉ gồm hai chuỗi dữ liệu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Xuất khẩu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, sau đó thêm và định dạng các thành phần  của biểu đồ để thu được biểu đồ tương tự như ở </a:t>
            </a:r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</a:rPr>
              <a:t>Hình 2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4D9D6-70C3-C5E7-613F-E719A4F9F178}"/>
              </a:ext>
            </a:extLst>
          </p:cNvPr>
          <p:cNvGrpSpPr/>
          <p:nvPr/>
        </p:nvGrpSpPr>
        <p:grpSpPr>
          <a:xfrm>
            <a:off x="265683" y="3530941"/>
            <a:ext cx="17461706" cy="5828577"/>
            <a:chOff x="295273" y="3747933"/>
            <a:chExt cx="17461706" cy="58285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CA381B-62AA-6CA5-B7D5-2F229EADBF7A}"/>
                </a:ext>
              </a:extLst>
            </p:cNvPr>
            <p:cNvGrpSpPr/>
            <p:nvPr/>
          </p:nvGrpSpPr>
          <p:grpSpPr>
            <a:xfrm>
              <a:off x="295273" y="4270246"/>
              <a:ext cx="8848726" cy="5306264"/>
              <a:chOff x="838200" y="4004358"/>
              <a:chExt cx="8848726" cy="530626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FB951B8-2ABA-4AE5-E0B7-F680CC161A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3307" r="51255" b="34352"/>
              <a:stretch/>
            </p:blipFill>
            <p:spPr>
              <a:xfrm>
                <a:off x="838200" y="4004358"/>
                <a:ext cx="8848726" cy="400718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57AED1-D5AF-59A4-389E-ADC140C4B77F}"/>
                  </a:ext>
                </a:extLst>
              </p:cNvPr>
              <p:cNvSpPr txBox="1"/>
              <p:nvPr/>
            </p:nvSpPr>
            <p:spPr>
              <a:xfrm>
                <a:off x="1307306" y="7918894"/>
                <a:ext cx="7910514" cy="139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0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1. </a:t>
                </a:r>
                <a:r>
                  <a:rPr lang="en-US" sz="30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Bảng dữ liệu kim ngạch xuất nhập khẩu hàng hóa của Việt Nam 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BB97A6-E206-2364-6A99-D324BE715499}"/>
                </a:ext>
              </a:extLst>
            </p:cNvPr>
            <p:cNvGrpSpPr/>
            <p:nvPr/>
          </p:nvGrpSpPr>
          <p:grpSpPr>
            <a:xfrm>
              <a:off x="9613105" y="3747933"/>
              <a:ext cx="8143874" cy="5301040"/>
              <a:chOff x="954880" y="3668770"/>
              <a:chExt cx="8143874" cy="530104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7E84624-4A58-8C08-0444-B04906F84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9968" t="3874" r="5170" b="26488"/>
              <a:stretch/>
            </p:blipFill>
            <p:spPr>
              <a:xfrm>
                <a:off x="954880" y="3668770"/>
                <a:ext cx="8143874" cy="4476199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47E962-7381-1178-C249-E6511DE79BBC}"/>
                  </a:ext>
                </a:extLst>
              </p:cNvPr>
              <p:cNvSpPr txBox="1"/>
              <p:nvPr/>
            </p:nvSpPr>
            <p:spPr>
              <a:xfrm>
                <a:off x="1071560" y="8270580"/>
                <a:ext cx="7910514" cy="699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0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2. </a:t>
                </a:r>
                <a:r>
                  <a:rPr lang="en-US" sz="30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 đồ của bảng dữ liệu ở hình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60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89117B-DBBD-EA2C-269C-D3094DC9C2D4}"/>
              </a:ext>
            </a:extLst>
          </p:cNvPr>
          <p:cNvGrpSpPr/>
          <p:nvPr/>
        </p:nvGrpSpPr>
        <p:grpSpPr>
          <a:xfrm>
            <a:off x="-990600" y="9576510"/>
            <a:ext cx="19974273" cy="1420979"/>
            <a:chOff x="0" y="0"/>
            <a:chExt cx="5260714" cy="37425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2B75BF1E-ED96-36D8-6F6E-2461E4100553}"/>
                </a:ext>
              </a:extLst>
            </p:cNvPr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A278D8-C9FD-7C88-AB9F-C98E81673C6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78B7A7E-B78E-59C9-BD1C-C5DF8E026836}"/>
              </a:ext>
            </a:extLst>
          </p:cNvPr>
          <p:cNvSpPr txBox="1"/>
          <p:nvPr/>
        </p:nvSpPr>
        <p:spPr>
          <a:xfrm>
            <a:off x="4419600" y="495300"/>
            <a:ext cx="9448800" cy="861774"/>
          </a:xfrm>
          <a:prstGeom prst="rect">
            <a:avLst/>
          </a:prstGeom>
          <a:solidFill>
            <a:srgbClr val="FBF2E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F2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THỰC HIỆN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3DB2B0-7B7F-95CB-DF82-B73ADD971D77}"/>
              </a:ext>
            </a:extLst>
          </p:cNvPr>
          <p:cNvSpPr txBox="1"/>
          <p:nvPr/>
        </p:nvSpPr>
        <p:spPr>
          <a:xfrm>
            <a:off x="552450" y="1943100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Tạo và chèn biểu đồ vào trang tính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A73F6A-3813-3186-0750-92B093275835}"/>
              </a:ext>
            </a:extLst>
          </p:cNvPr>
          <p:cNvSpPr txBox="1"/>
          <p:nvPr/>
        </p:nvSpPr>
        <p:spPr>
          <a:xfrm>
            <a:off x="552450" y="3077398"/>
            <a:ext cx="79248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Chọn vùng dữ liệu được biểu diễn bằng bản đồ: </a:t>
            </a:r>
          </a:p>
          <a:p>
            <a:pPr lvl="1"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Lựa chọn khối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D2:B6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&gt; Nhấn, giữ phím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Ctrl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&gt; Tiếp tục lựa chọn khối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D2:D6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Lựa chọn được 2 khối tách rời nhau.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68C91D-A02F-A1D3-4BF7-EE9D9989271B}"/>
              </a:ext>
            </a:extLst>
          </p:cNvPr>
          <p:cNvGrpSpPr/>
          <p:nvPr/>
        </p:nvGrpSpPr>
        <p:grpSpPr>
          <a:xfrm>
            <a:off x="8996536" y="3897972"/>
            <a:ext cx="8997482" cy="4431551"/>
            <a:chOff x="8996536" y="4037023"/>
            <a:chExt cx="8997482" cy="443155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1C480ED-3947-0105-BDB7-6ABDB6DD9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6536" y="4037023"/>
              <a:ext cx="8997482" cy="359899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2DFF01-D58E-11D5-03DB-4CBCBCEFCC35}"/>
                </a:ext>
              </a:extLst>
            </p:cNvPr>
            <p:cNvSpPr txBox="1"/>
            <p:nvPr/>
          </p:nvSpPr>
          <p:spPr>
            <a:xfrm>
              <a:off x="12306300" y="7837632"/>
              <a:ext cx="31242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quả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27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89117B-DBBD-EA2C-269C-D3094DC9C2D4}"/>
              </a:ext>
            </a:extLst>
          </p:cNvPr>
          <p:cNvGrpSpPr/>
          <p:nvPr/>
        </p:nvGrpSpPr>
        <p:grpSpPr>
          <a:xfrm>
            <a:off x="-990600" y="9576510"/>
            <a:ext cx="19974273" cy="1420979"/>
            <a:chOff x="0" y="0"/>
            <a:chExt cx="5260714" cy="37425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2B75BF1E-ED96-36D8-6F6E-2461E4100553}"/>
                </a:ext>
              </a:extLst>
            </p:cNvPr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A278D8-C9FD-7C88-AB9F-C98E81673C6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8A73F6A-3813-3186-0750-92B093275835}"/>
              </a:ext>
            </a:extLst>
          </p:cNvPr>
          <p:cNvSpPr txBox="1"/>
          <p:nvPr/>
        </p:nvSpPr>
        <p:spPr>
          <a:xfrm>
            <a:off x="685800" y="518844"/>
            <a:ext cx="113538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Chọn dạng biểu đồ: </a:t>
            </a:r>
          </a:p>
          <a:p>
            <a:pPr lvl="1"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Trên dải lệnh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&gt; Chọn nhóm lệnh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&gt; Chọn biểu đồ cột.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DE6E64-8330-9A7D-AF6E-20D766C71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571102"/>
            <a:ext cx="7924800" cy="5603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8838E9-0843-C3DF-D5A7-33F203CD3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0" y="0"/>
            <a:ext cx="5638800" cy="107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89117B-DBBD-EA2C-269C-D3094DC9C2D4}"/>
              </a:ext>
            </a:extLst>
          </p:cNvPr>
          <p:cNvGrpSpPr/>
          <p:nvPr/>
        </p:nvGrpSpPr>
        <p:grpSpPr>
          <a:xfrm>
            <a:off x="-990600" y="9576510"/>
            <a:ext cx="19974273" cy="1420979"/>
            <a:chOff x="0" y="0"/>
            <a:chExt cx="5260714" cy="37425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2B75BF1E-ED96-36D8-6F6E-2461E4100553}"/>
                </a:ext>
              </a:extLst>
            </p:cNvPr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A278D8-C9FD-7C88-AB9F-C98E81673C6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593332-D6A7-A3BD-DC2D-42827968DE31}"/>
              </a:ext>
            </a:extLst>
          </p:cNvPr>
          <p:cNvSpPr txBox="1"/>
          <p:nvPr/>
        </p:nvSpPr>
        <p:spPr>
          <a:xfrm>
            <a:off x="419100" y="419100"/>
            <a:ext cx="17449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Chọn kiểu biểu đồ: </a:t>
            </a:r>
          </a:p>
          <a:p>
            <a:pPr lvl="1"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Trong danh sách các kiểu biểu đồ cột &gt; Chọn kiểu biểu đồ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2–D Column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A459B7-4CEE-7BFD-5786-D9EB194D6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705100"/>
            <a:ext cx="17145000" cy="65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985</Words>
  <Application>Microsoft Office PowerPoint</Application>
  <PresentationFormat>Custom</PresentationFormat>
  <Paragraphs>103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Wingdings</vt:lpstr>
      <vt:lpstr>Arial</vt:lpstr>
      <vt:lpstr>Amasis MT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Green and White Modern Minimalist Thesis Defense Presentation</dc:title>
  <cp:lastModifiedBy>Thảo Đào</cp:lastModifiedBy>
  <cp:revision>7</cp:revision>
  <dcterms:created xsi:type="dcterms:W3CDTF">2006-08-16T00:00:00Z</dcterms:created>
  <dcterms:modified xsi:type="dcterms:W3CDTF">2023-10-13T09:23:21Z</dcterms:modified>
  <dc:identifier>DAFwYYSf8r0</dc:identifier>
</cp:coreProperties>
</file>