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18"/>
  </p:notesMasterIdLst>
  <p:sldIdLst>
    <p:sldId id="299" r:id="rId2"/>
    <p:sldId id="300" r:id="rId3"/>
    <p:sldId id="260" r:id="rId4"/>
    <p:sldId id="301" r:id="rId5"/>
    <p:sldId id="307" r:id="rId6"/>
    <p:sldId id="263" r:id="rId7"/>
    <p:sldId id="286" r:id="rId8"/>
    <p:sldId id="302" r:id="rId9"/>
    <p:sldId id="303" r:id="rId10"/>
    <p:sldId id="304" r:id="rId11"/>
    <p:sldId id="305" r:id="rId12"/>
    <p:sldId id="308" r:id="rId13"/>
    <p:sldId id="262" r:id="rId14"/>
    <p:sldId id="309" r:id="rId15"/>
    <p:sldId id="296" r:id="rId16"/>
    <p:sldId id="306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chester" panose="020B0604020202020204" charset="0"/>
      <p:regular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2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C45198-3DCE-4D78-AF8A-9291B6A2797E}">
  <a:tblStyle styleId="{05C45198-3DCE-4D78-AF8A-9291B6A279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0" autoAdjust="0"/>
    <p:restoredTop sz="93066" autoAdjust="0"/>
  </p:normalViewPr>
  <p:slideViewPr>
    <p:cSldViewPr snapToGrid="0">
      <p:cViewPr varScale="1">
        <p:scale>
          <a:sx n="87" d="100"/>
          <a:sy n="87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e695bdf7eb_1_1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e695bdf7eb_1_1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545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e695bdf7eb_1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e695bdf7eb_1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027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e695bdf7eb_1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e695bdf7eb_1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287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112deb6892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112deb6892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92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11253daff51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11253daff51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11253daff51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11253daff51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18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e695bdf7eb_1_1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e695bdf7eb_1_1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e695bdf7eb_1_1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e695bdf7eb_1_1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25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e695bdf7eb_1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e695bdf7eb_1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972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fb8d6ea64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fb8d6ea64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e695bdf7eb_1_1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e695bdf7eb_1_1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50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e695bdf7eb_1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e695bdf7eb_1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02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d88af441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d88af441a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e695bdf7eb_1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e695bdf7eb_1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e695bdf7eb_1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e695bdf7eb_1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890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e695bdf7eb_1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e695bdf7eb_1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95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50" y="4781551"/>
            <a:ext cx="9144142" cy="3619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96921">
            <a:off x="8129043" y="3967095"/>
            <a:ext cx="1523039" cy="175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3" flipH="1">
            <a:off x="-419424" y="328152"/>
            <a:ext cx="847557" cy="11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87320" flipH="1">
            <a:off x="-26230" y="-223612"/>
            <a:ext cx="782837" cy="9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1"/>
          </p:nvPr>
        </p:nvSpPr>
        <p:spPr>
          <a:xfrm>
            <a:off x="878812" y="3041775"/>
            <a:ext cx="2123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subTitle" idx="2"/>
          </p:nvPr>
        </p:nvSpPr>
        <p:spPr>
          <a:xfrm>
            <a:off x="878888" y="3345400"/>
            <a:ext cx="21234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subTitle" idx="3"/>
          </p:nvPr>
        </p:nvSpPr>
        <p:spPr>
          <a:xfrm>
            <a:off x="3510300" y="3041775"/>
            <a:ext cx="2123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4"/>
          </p:nvPr>
        </p:nvSpPr>
        <p:spPr>
          <a:xfrm>
            <a:off x="3510300" y="3345400"/>
            <a:ext cx="21234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subTitle" idx="5"/>
          </p:nvPr>
        </p:nvSpPr>
        <p:spPr>
          <a:xfrm>
            <a:off x="6141750" y="3041775"/>
            <a:ext cx="2123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6"/>
          </p:nvPr>
        </p:nvSpPr>
        <p:spPr>
          <a:xfrm>
            <a:off x="6141750" y="3345400"/>
            <a:ext cx="21234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title" idx="7" hasCustomPrompt="1"/>
          </p:nvPr>
        </p:nvSpPr>
        <p:spPr>
          <a:xfrm>
            <a:off x="1450188" y="1625250"/>
            <a:ext cx="980700" cy="6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93" name="Google Shape;193;p17"/>
          <p:cNvSpPr txBox="1">
            <a:spLocks noGrp="1"/>
          </p:cNvSpPr>
          <p:nvPr>
            <p:ph type="title" idx="8" hasCustomPrompt="1"/>
          </p:nvPr>
        </p:nvSpPr>
        <p:spPr>
          <a:xfrm>
            <a:off x="4081650" y="1625250"/>
            <a:ext cx="980700" cy="6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9" hasCustomPrompt="1"/>
          </p:nvPr>
        </p:nvSpPr>
        <p:spPr>
          <a:xfrm>
            <a:off x="6713100" y="1625250"/>
            <a:ext cx="980700" cy="6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195" name="Google Shape;195;p17"/>
          <p:cNvGrpSpPr/>
          <p:nvPr/>
        </p:nvGrpSpPr>
        <p:grpSpPr>
          <a:xfrm>
            <a:off x="-2168835" y="-1791568"/>
            <a:ext cx="12694999" cy="8775632"/>
            <a:chOff x="-2168835" y="-1791568"/>
            <a:chExt cx="12694999" cy="8775632"/>
          </a:xfrm>
        </p:grpSpPr>
        <p:pic>
          <p:nvPicPr>
            <p:cNvPr id="196" name="Google Shape;196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3550003" flipH="1">
              <a:off x="-420581" y="2624336"/>
              <a:ext cx="1094281" cy="1282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155886" flipH="1">
              <a:off x="7068518" y="-1221197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8653970">
              <a:off x="6114019" y="-1032514"/>
              <a:ext cx="1480484" cy="1735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 flipH="1">
              <a:off x="-704650" y="4263388"/>
              <a:ext cx="3237624" cy="272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155886" flipH="1">
              <a:off x="-1809507" y="3205232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4822062" flipH="1">
              <a:off x="7956721" y="102712"/>
              <a:ext cx="2574835" cy="21637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2" name="Google Shape;2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78014" flipH="1">
            <a:off x="-25130" y="-180127"/>
            <a:ext cx="850431" cy="1197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body" idx="1"/>
          </p:nvPr>
        </p:nvSpPr>
        <p:spPr>
          <a:xfrm>
            <a:off x="1687050" y="1759501"/>
            <a:ext cx="5769900" cy="23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title"/>
          </p:nvPr>
        </p:nvSpPr>
        <p:spPr>
          <a:xfrm>
            <a:off x="1687050" y="1065000"/>
            <a:ext cx="576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61" name="Google Shape;26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9100" y="774575"/>
            <a:ext cx="1044925" cy="14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" name="Google Shape;2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7318" flipH="1">
            <a:off x="8405604" y="3946618"/>
            <a:ext cx="849397" cy="9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1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407652" flipH="1">
            <a:off x="-1328552" y="-985583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47278">
            <a:off x="1242905" y="331925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21009">
            <a:off x="7539081" y="4408626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27564">
            <a:off x="8681931" y="4772402"/>
            <a:ext cx="871682" cy="2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"/>
          <p:cNvSpPr txBox="1">
            <a:spLocks noGrp="1"/>
          </p:cNvSpPr>
          <p:nvPr>
            <p:ph type="title"/>
          </p:nvPr>
        </p:nvSpPr>
        <p:spPr>
          <a:xfrm>
            <a:off x="2697630" y="957188"/>
            <a:ext cx="3748800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15" name="Google Shape;315;p25"/>
          <p:cNvSpPr txBox="1">
            <a:spLocks noGrp="1"/>
          </p:cNvSpPr>
          <p:nvPr>
            <p:ph type="subTitle" idx="1"/>
          </p:nvPr>
        </p:nvSpPr>
        <p:spPr>
          <a:xfrm>
            <a:off x="3114675" y="2529913"/>
            <a:ext cx="29148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4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8"/>
          <p:cNvSpPr txBox="1">
            <a:spLocks noGrp="1"/>
          </p:cNvSpPr>
          <p:nvPr>
            <p:ph type="title" hasCustomPrompt="1"/>
          </p:nvPr>
        </p:nvSpPr>
        <p:spPr>
          <a:xfrm>
            <a:off x="4034550" y="1170175"/>
            <a:ext cx="1074900" cy="106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57" name="Google Shape;357;p28"/>
          <p:cNvSpPr txBox="1">
            <a:spLocks noGrp="1"/>
          </p:cNvSpPr>
          <p:nvPr>
            <p:ph type="subTitle" idx="1"/>
          </p:nvPr>
        </p:nvSpPr>
        <p:spPr>
          <a:xfrm>
            <a:off x="2138075" y="3739933"/>
            <a:ext cx="4868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28"/>
          <p:cNvSpPr txBox="1">
            <a:spLocks noGrp="1"/>
          </p:cNvSpPr>
          <p:nvPr>
            <p:ph type="title" idx="2"/>
          </p:nvPr>
        </p:nvSpPr>
        <p:spPr>
          <a:xfrm>
            <a:off x="1855325" y="2570347"/>
            <a:ext cx="5433600" cy="10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7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0"/>
          <p:cNvSpPr txBox="1">
            <a:spLocks noGrp="1"/>
          </p:cNvSpPr>
          <p:nvPr>
            <p:ph type="title" hasCustomPrompt="1"/>
          </p:nvPr>
        </p:nvSpPr>
        <p:spPr>
          <a:xfrm>
            <a:off x="1019400" y="920213"/>
            <a:ext cx="7105200" cy="106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800"/>
              <a:buNone/>
              <a:defRPr sz="9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9pPr>
          </a:lstStyle>
          <a:p>
            <a:r>
              <a:t>xx%</a:t>
            </a:r>
          </a:p>
        </p:txBody>
      </p:sp>
      <p:sp>
        <p:nvSpPr>
          <p:cNvPr id="369" name="Google Shape;369;p30"/>
          <p:cNvSpPr txBox="1">
            <a:spLocks noGrp="1"/>
          </p:cNvSpPr>
          <p:nvPr>
            <p:ph type="subTitle" idx="1"/>
          </p:nvPr>
        </p:nvSpPr>
        <p:spPr>
          <a:xfrm>
            <a:off x="1580963" y="3166027"/>
            <a:ext cx="2541900" cy="3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30"/>
          <p:cNvSpPr txBox="1">
            <a:spLocks noGrp="1"/>
          </p:cNvSpPr>
          <p:nvPr>
            <p:ph type="subTitle" idx="2"/>
          </p:nvPr>
        </p:nvSpPr>
        <p:spPr>
          <a:xfrm>
            <a:off x="1580963" y="3482728"/>
            <a:ext cx="2541900" cy="6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30"/>
          <p:cNvSpPr txBox="1">
            <a:spLocks noGrp="1"/>
          </p:cNvSpPr>
          <p:nvPr>
            <p:ph type="subTitle" idx="3"/>
          </p:nvPr>
        </p:nvSpPr>
        <p:spPr>
          <a:xfrm>
            <a:off x="5021138" y="3166027"/>
            <a:ext cx="2541900" cy="3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30"/>
          <p:cNvSpPr txBox="1">
            <a:spLocks noGrp="1"/>
          </p:cNvSpPr>
          <p:nvPr>
            <p:ph type="subTitle" idx="4"/>
          </p:nvPr>
        </p:nvSpPr>
        <p:spPr>
          <a:xfrm>
            <a:off x="5021138" y="3482728"/>
            <a:ext cx="2541900" cy="6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30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0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5" name="Google Shape;375;p30"/>
          <p:cNvPicPr preferRelativeResize="0"/>
          <p:nvPr/>
        </p:nvPicPr>
        <p:blipFill rotWithShape="1">
          <a:blip r:embed="rId2">
            <a:alphaModFix/>
          </a:blip>
          <a:srcRect l="10569" r="10435" b="4616"/>
          <a:stretch/>
        </p:blipFill>
        <p:spPr>
          <a:xfrm rot="-4882084">
            <a:off x="1083779" y="3991861"/>
            <a:ext cx="1734915" cy="213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0"/>
          <p:cNvPicPr preferRelativeResize="0"/>
          <p:nvPr/>
        </p:nvPicPr>
        <p:blipFill rotWithShape="1">
          <a:blip r:embed="rId2">
            <a:alphaModFix/>
          </a:blip>
          <a:srcRect l="10569" r="10435" b="4616"/>
          <a:stretch/>
        </p:blipFill>
        <p:spPr>
          <a:xfrm rot="10799992" flipH="1">
            <a:off x="-534546" y="2217186"/>
            <a:ext cx="1734915" cy="213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8078676" y="3773494"/>
            <a:ext cx="1561001" cy="166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99998">
            <a:off x="-371399" y="-281356"/>
            <a:ext cx="1561001" cy="166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0"/>
          <p:cNvPicPr preferRelativeResize="0"/>
          <p:nvPr/>
        </p:nvPicPr>
        <p:blipFill rotWithShape="1">
          <a:blip r:embed="rId2">
            <a:alphaModFix/>
          </a:blip>
          <a:srcRect l="10569" r="10435" b="4616"/>
          <a:stretch/>
        </p:blipFill>
        <p:spPr>
          <a:xfrm rot="5917916">
            <a:off x="6507338" y="-942803"/>
            <a:ext cx="1734915" cy="213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0"/>
          <p:cNvPicPr preferRelativeResize="0"/>
          <p:nvPr/>
        </p:nvPicPr>
        <p:blipFill rotWithShape="1">
          <a:blip r:embed="rId2">
            <a:alphaModFix/>
          </a:blip>
          <a:srcRect l="10569" r="10435" b="4616"/>
          <a:stretch/>
        </p:blipFill>
        <p:spPr>
          <a:xfrm rot="-8" flipH="1">
            <a:off x="8125663" y="831872"/>
            <a:ext cx="1734915" cy="213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22988">
            <a:off x="7472276" y="-736045"/>
            <a:ext cx="2581389" cy="235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877012">
            <a:off x="-727632" y="3565821"/>
            <a:ext cx="2581389" cy="2357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2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1" name="Google Shape;511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87318" flipH="1">
            <a:off x="8405604" y="3946618"/>
            <a:ext cx="849397" cy="9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42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3" name="Google Shape;5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07652" flipH="1">
            <a:off x="-1328552" y="-985583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1009">
            <a:off x="7539081" y="4408626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27564">
            <a:off x="8681931" y="4772402"/>
            <a:ext cx="871682" cy="2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3"/>
          <p:cNvSpPr/>
          <p:nvPr/>
        </p:nvSpPr>
        <p:spPr>
          <a:xfrm>
            <a:off x="50" y="4781551"/>
            <a:ext cx="9144142" cy="3619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8" name="Google Shape;518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96921">
            <a:off x="8129043" y="3967095"/>
            <a:ext cx="1523039" cy="175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3" flipH="1">
            <a:off x="-419424" y="328152"/>
            <a:ext cx="847557" cy="11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87320" flipH="1">
            <a:off x="-26230" y="-223612"/>
            <a:ext cx="782837" cy="9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63" r:id="rId3"/>
    <p:sldLayoutId id="2147483667" r:id="rId4"/>
    <p:sldLayoutId id="2147483671" r:id="rId5"/>
    <p:sldLayoutId id="2147483674" r:id="rId6"/>
    <p:sldLayoutId id="2147483676" r:id="rId7"/>
    <p:sldLayoutId id="2147483688" r:id="rId8"/>
    <p:sldLayoutId id="214748368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15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53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8" name="Google Shape;199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46263">
            <a:off x="8084095" y="3722361"/>
            <a:ext cx="1528934" cy="176348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8758;p37"/>
          <p:cNvSpPr txBox="1">
            <a:spLocks noGrp="1"/>
          </p:cNvSpPr>
          <p:nvPr>
            <p:ph type="subTitle" idx="1"/>
          </p:nvPr>
        </p:nvSpPr>
        <p:spPr>
          <a:xfrm>
            <a:off x="3131936" y="3306381"/>
            <a:ext cx="2880125" cy="525100"/>
          </a:xfrm>
          <a:prstGeom prst="rect">
            <a:avLst/>
          </a:prstGeom>
          <a:solidFill>
            <a:srgbClr val="F9E2DA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smtClean="0">
                <a:solidFill>
                  <a:srgbClr val="000000"/>
                </a:solidFill>
                <a:latin typeface="+mj-lt"/>
              </a:rPr>
              <a:t>Tin học 8 – Cánh diều</a:t>
            </a:r>
            <a:endParaRPr i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" name="Google Shape;458;p45"/>
          <p:cNvSpPr txBox="1">
            <a:spLocks/>
          </p:cNvSpPr>
          <p:nvPr/>
        </p:nvSpPr>
        <p:spPr>
          <a:xfrm>
            <a:off x="0" y="1187590"/>
            <a:ext cx="9143999" cy="19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pPr>
              <a:lnSpc>
                <a:spcPct val="150000"/>
              </a:lnSpc>
              <a:buSzPts val="1100"/>
              <a:buFont typeface="Arial"/>
              <a:buNone/>
            </a:pPr>
            <a:r>
              <a:rPr lang="en-US" sz="3600" b="1" smtClean="0">
                <a:solidFill>
                  <a:srgbClr val="000000"/>
                </a:solidFill>
                <a:latin typeface="+mj-lt"/>
              </a:rPr>
              <a:t>CHÀO MỪNG CÁC EM </a:t>
            </a:r>
            <a:br>
              <a:rPr lang="en-US" sz="3600" b="1" smtClean="0">
                <a:solidFill>
                  <a:srgbClr val="000000"/>
                </a:solidFill>
                <a:latin typeface="+mj-lt"/>
              </a:rPr>
            </a:br>
            <a:r>
              <a:rPr lang="en-US" sz="3600" b="1" smtClean="0">
                <a:solidFill>
                  <a:srgbClr val="000000"/>
                </a:solidFill>
                <a:latin typeface="+mj-lt"/>
              </a:rPr>
              <a:t>ĐẾN VỚI BÀI HỌC HÔM NAY!</a:t>
            </a:r>
            <a:endParaRPr lang="en-US" sz="3600" b="1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679178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6354">
            <a:off x="-971550" y="-556356"/>
            <a:ext cx="1943100" cy="21926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157">
            <a:off x="7813340" y="3663505"/>
            <a:ext cx="1774179" cy="24863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2" y="101886"/>
            <a:ext cx="914399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Câu </a:t>
            </a:r>
            <a:r>
              <a:rPr lang="en-US" sz="1800" b="1" smtClean="0"/>
              <a:t>4: </a:t>
            </a:r>
            <a:r>
              <a:rPr lang="vi-VN" sz="1800"/>
              <a:t>Để đánh số trang trong phần mềm soạn thảo, bạn nên làm gì sau đây?</a:t>
            </a:r>
            <a:endParaRPr lang="en-US" sz="180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307476" y="1167120"/>
            <a:ext cx="4191000" cy="14581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</a:rPr>
              <a:t>A. Mở thẻ "Đánh số trang" và chọn kiểu số đánh số hiển thị.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674492" y="1167121"/>
            <a:ext cx="4191000" cy="14581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</a:rPr>
              <a:t>B.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vi-VN" sz="1800">
                <a:solidFill>
                  <a:schemeClr val="tx1"/>
                </a:solidFill>
              </a:rPr>
              <a:t>Nhấp chuột vào vị trí bạn muốn đánh số trang và gõ số trang.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21961" y="2976027"/>
            <a:ext cx="4191000" cy="14581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</a:rPr>
              <a:t>C.</a:t>
            </a:r>
            <a:r>
              <a:rPr lang="en-US" sz="1800" smtClean="0">
                <a:solidFill>
                  <a:schemeClr val="tx1"/>
                </a:solidFill>
              </a:rPr>
              <a:t> </a:t>
            </a:r>
            <a:r>
              <a:rPr lang="vi-VN" sz="1800">
                <a:solidFill>
                  <a:schemeClr val="tx1"/>
                </a:solidFill>
              </a:rPr>
              <a:t>Nhấp chuột phải vào thanh trạng thái và chọn "Hiển thị số trang</a:t>
            </a:r>
            <a:r>
              <a:rPr lang="vi-VN" sz="1800" smtClean="0">
                <a:solidFill>
                  <a:schemeClr val="tx1"/>
                </a:solidFill>
              </a:rPr>
              <a:t>"</a:t>
            </a:r>
            <a:r>
              <a:rPr lang="en-US" sz="1800" smtClean="0">
                <a:solidFill>
                  <a:schemeClr val="tx1"/>
                </a:solidFill>
              </a:rPr>
              <a:t>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674492" y="2976027"/>
            <a:ext cx="4191000" cy="14581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</a:rPr>
              <a:t>D.</a:t>
            </a:r>
            <a:r>
              <a:rPr lang="en-US" sz="1800" smtClean="0">
                <a:solidFill>
                  <a:schemeClr val="tx1"/>
                </a:solidFill>
              </a:rPr>
              <a:t> </a:t>
            </a:r>
            <a:r>
              <a:rPr lang="vi-VN" sz="1800">
                <a:solidFill>
                  <a:schemeClr val="tx1"/>
                </a:solidFill>
              </a:rPr>
              <a:t>Mở menu "Chế độ xem" và chọn "Hiển thị số trang".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321961" y="1167120"/>
            <a:ext cx="4191000" cy="1458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chemeClr val="bg1"/>
                </a:solidFill>
              </a:rPr>
              <a:t>A. Mở thẻ "Đánh số trang" và chọn kiểu số đánh số hiển thị.</a:t>
            </a:r>
          </a:p>
        </p:txBody>
      </p:sp>
    </p:spTree>
    <p:extLst>
      <p:ext uri="{BB962C8B-B14F-4D97-AF65-F5344CB8AC3E}">
        <p14:creationId xmlns:p14="http://schemas.microsoft.com/office/powerpoint/2010/main" val="2471643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6354">
            <a:off x="-971550" y="-556356"/>
            <a:ext cx="1943100" cy="21926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157">
            <a:off x="7813340" y="3663505"/>
            <a:ext cx="1774179" cy="24863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2" y="101886"/>
            <a:ext cx="914399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Câu </a:t>
            </a:r>
            <a:r>
              <a:rPr lang="en-US" sz="1800" b="1" smtClean="0"/>
              <a:t>5: </a:t>
            </a:r>
            <a:r>
              <a:rPr lang="vi-VN" sz="1800"/>
              <a:t>Trong phần mềm soạn thảo, để chèn hình vẽ từ một tệp ngoài vào văn bản, </a:t>
            </a:r>
            <a:endParaRPr lang="en-US" sz="1800" smtClean="0"/>
          </a:p>
          <a:p>
            <a:pPr algn="ctr">
              <a:lnSpc>
                <a:spcPct val="150000"/>
              </a:lnSpc>
            </a:pPr>
            <a:r>
              <a:rPr lang="vi-VN" sz="1800" smtClean="0"/>
              <a:t>bạn </a:t>
            </a:r>
            <a:r>
              <a:rPr lang="vi-VN" sz="1800"/>
              <a:t>nên thực hiện thao tác nào dưới đây?</a:t>
            </a:r>
            <a:endParaRPr lang="en-US" sz="180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307476" y="1167120"/>
            <a:ext cx="4191000" cy="14581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</a:rPr>
              <a:t>A. Mở menu "Chèn" và chọn "Hình vẽ" để duyệt và chèn hình từ tệp ngoài.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674492" y="1167121"/>
            <a:ext cx="4191000" cy="14581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</a:rPr>
              <a:t>B.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vi-VN" sz="1800">
                <a:solidFill>
                  <a:schemeClr val="tx1"/>
                </a:solidFill>
              </a:rPr>
              <a:t>Sử dụng phím tắt "Ctrl + V" để dán hình vẽ từ tệp ngoài vào văn </a:t>
            </a:r>
            <a:r>
              <a:rPr lang="vi-VN" sz="1800" smtClean="0">
                <a:solidFill>
                  <a:schemeClr val="tx1"/>
                </a:solidFill>
              </a:rPr>
              <a:t>bản.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21961" y="2976027"/>
            <a:ext cx="4191000" cy="14581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</a:rPr>
              <a:t>C.</a:t>
            </a:r>
            <a:r>
              <a:rPr lang="en-US" sz="1800" smtClean="0">
                <a:solidFill>
                  <a:schemeClr val="tx1"/>
                </a:solidFill>
              </a:rPr>
              <a:t> </a:t>
            </a:r>
            <a:r>
              <a:rPr lang="vi-VN" sz="1800">
                <a:solidFill>
                  <a:schemeClr val="tx1"/>
                </a:solidFill>
              </a:rPr>
              <a:t>Kéo hình vẽ từ một thư mục và thả vào văn bản tại vị trí mong muốn.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674492" y="2976027"/>
            <a:ext cx="4191000" cy="14581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</a:rPr>
              <a:t>D.</a:t>
            </a:r>
            <a:r>
              <a:rPr lang="en-US" sz="1800" smtClean="0">
                <a:solidFill>
                  <a:schemeClr val="tx1"/>
                </a:solidFill>
              </a:rPr>
              <a:t> </a:t>
            </a:r>
            <a:r>
              <a:rPr lang="vi-VN" sz="1800">
                <a:solidFill>
                  <a:schemeClr val="tx1"/>
                </a:solidFill>
              </a:rPr>
              <a:t>Nhấp chuột phải vào vị trí cần chèn hình và chọn "Chèn hình vẽ từ tệp".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307476" y="1147307"/>
            <a:ext cx="4191000" cy="147799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chemeClr val="bg1"/>
                </a:solidFill>
              </a:rPr>
              <a:t>A. Mở menu "Chèn" và chọn "Hình vẽ" để duyệt và chèn hình từ tệp ngoài.</a:t>
            </a:r>
          </a:p>
        </p:txBody>
      </p:sp>
    </p:spTree>
    <p:extLst>
      <p:ext uri="{BB962C8B-B14F-4D97-AF65-F5344CB8AC3E}">
        <p14:creationId xmlns:p14="http://schemas.microsoft.com/office/powerpoint/2010/main" val="3957538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1107593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/>
              <a:t>VẬN DỤNG</a:t>
            </a:r>
            <a:endParaRPr lang="en-US" sz="3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1391601" y="1948669"/>
            <a:ext cx="63607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smtClean="0"/>
              <a:t>Thảo luận nhóm và thực hiện nhiệm vụ: </a:t>
            </a:r>
            <a:r>
              <a:rPr lang="vi-VN" sz="1800" i="1" smtClean="0"/>
              <a:t>Em </a:t>
            </a:r>
            <a:r>
              <a:rPr lang="vi-VN" sz="1800" i="1"/>
              <a:t>hãy tạo một văn bản giới thiệu về trường em. Nội dung văn bản gồm: sơ lược lịch sử ngôi trường, những thành tích </a:t>
            </a:r>
            <a:r>
              <a:rPr lang="vi-VN" sz="1800" i="1" smtClean="0"/>
              <a:t>n</a:t>
            </a:r>
            <a:r>
              <a:rPr lang="en-US" sz="1800" i="1" smtClean="0"/>
              <a:t>ổ</a:t>
            </a:r>
            <a:r>
              <a:rPr lang="vi-VN" sz="1800" i="1" smtClean="0"/>
              <a:t>i </a:t>
            </a:r>
            <a:r>
              <a:rPr lang="vi-VN" sz="1800" i="1"/>
              <a:t>bật, hình ảnh khuôn viên trường (có thể có sơ đồ kèm chú thích hoặc ảnh</a:t>
            </a:r>
            <a:r>
              <a:rPr lang="vi-VN" sz="1800" i="1" smtClean="0"/>
              <a:t>).</a:t>
            </a:r>
            <a:endParaRPr lang="en-US" sz="1800" i="1"/>
          </a:p>
        </p:txBody>
      </p:sp>
    </p:spTree>
    <p:extLst>
      <p:ext uri="{BB962C8B-B14F-4D97-AF65-F5344CB8AC3E}">
        <p14:creationId xmlns:p14="http://schemas.microsoft.com/office/powerpoint/2010/main" val="2001229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656537" flipH="1">
            <a:off x="6645225" y="364623"/>
            <a:ext cx="1754400" cy="147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200002">
            <a:off x="7783364" y="908588"/>
            <a:ext cx="2097121" cy="176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20661">
            <a:off x="6152068" y="-488763"/>
            <a:ext cx="1957913" cy="1766601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57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0" name="Google Shape;660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209444">
            <a:off x="7187856" y="-822671"/>
            <a:ext cx="2900826" cy="264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78982" flipH="1">
            <a:off x="376344" y="806335"/>
            <a:ext cx="1754400" cy="147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34198" flipH="1">
            <a:off x="1065009" y="-924250"/>
            <a:ext cx="2097121" cy="176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94742" flipH="1">
            <a:off x="-901761" y="1177637"/>
            <a:ext cx="1957913" cy="17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209444" flipH="1">
            <a:off x="-899262" y="-822671"/>
            <a:ext cx="2900826" cy="264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262" y="328669"/>
            <a:ext cx="7433797" cy="45942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656537" flipH="1">
            <a:off x="6645225" y="364623"/>
            <a:ext cx="1754400" cy="147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200002">
            <a:off x="7783364" y="908588"/>
            <a:ext cx="2097121" cy="176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20661">
            <a:off x="6152068" y="-488763"/>
            <a:ext cx="1957913" cy="1766601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57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0" name="Google Shape;660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209444">
            <a:off x="7187856" y="-822671"/>
            <a:ext cx="2900826" cy="264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78982" flipH="1">
            <a:off x="376344" y="806335"/>
            <a:ext cx="1754400" cy="147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34198" flipH="1">
            <a:off x="1065009" y="-924250"/>
            <a:ext cx="2097121" cy="176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94742" flipH="1">
            <a:off x="-901761" y="1177637"/>
            <a:ext cx="1957913" cy="17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209444" flipH="1">
            <a:off x="-899262" y="-822671"/>
            <a:ext cx="2900826" cy="264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889" y="312996"/>
            <a:ext cx="6832543" cy="45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76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8" name="Google Shape;199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46263">
            <a:off x="8084095" y="3722361"/>
            <a:ext cx="1528934" cy="1763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890116" y="1505194"/>
            <a:ext cx="2179655" cy="2348349"/>
            <a:chOff x="890116" y="1505194"/>
            <a:chExt cx="2179655" cy="2348349"/>
          </a:xfrm>
        </p:grpSpPr>
        <p:sp>
          <p:nvSpPr>
            <p:cNvPr id="1921" name="Google Shape;1921;p91"/>
            <p:cNvSpPr/>
            <p:nvPr/>
          </p:nvSpPr>
          <p:spPr>
            <a:xfrm>
              <a:off x="890116" y="1505194"/>
              <a:ext cx="2179655" cy="23483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90116" y="2011682"/>
              <a:ext cx="2179655" cy="1841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0117" y="1558383"/>
              <a:ext cx="2179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/>
                <a:t>01</a:t>
              </a:r>
              <a:endParaRPr lang="en-US" sz="2000" b="1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90117" y="2453281"/>
              <a:ext cx="2179654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smtClean="0"/>
                <a:t>Ôn lại kiến thức đã học.</a:t>
              </a:r>
              <a:endParaRPr lang="en-US" sz="20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37522" y="1505194"/>
            <a:ext cx="2179655" cy="2348349"/>
            <a:chOff x="3537522" y="1505194"/>
            <a:chExt cx="2179655" cy="2348349"/>
          </a:xfrm>
        </p:grpSpPr>
        <p:sp>
          <p:nvSpPr>
            <p:cNvPr id="95" name="Google Shape;1921;p91"/>
            <p:cNvSpPr/>
            <p:nvPr/>
          </p:nvSpPr>
          <p:spPr>
            <a:xfrm>
              <a:off x="3537522" y="1505194"/>
              <a:ext cx="2179655" cy="23483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537522" y="2011682"/>
              <a:ext cx="2179655" cy="1841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537523" y="1558383"/>
              <a:ext cx="2179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/>
                <a:t>02</a:t>
              </a:r>
              <a:endParaRPr lang="en-US" sz="2000" b="1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537523" y="2222449"/>
              <a:ext cx="2179654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/>
                <a:t>Hoàn thành bài tập phần Vận dụng.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84924" y="1505194"/>
            <a:ext cx="2179656" cy="2348349"/>
            <a:chOff x="6184924" y="1505194"/>
            <a:chExt cx="2179656" cy="2348349"/>
          </a:xfrm>
        </p:grpSpPr>
        <p:sp>
          <p:nvSpPr>
            <p:cNvPr id="99" name="Google Shape;1921;p91"/>
            <p:cNvSpPr/>
            <p:nvPr/>
          </p:nvSpPr>
          <p:spPr>
            <a:xfrm>
              <a:off x="6184925" y="1505194"/>
              <a:ext cx="2179655" cy="23483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184925" y="2011682"/>
              <a:ext cx="2179655" cy="1841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184926" y="1558383"/>
              <a:ext cx="2179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/>
                <a:t>03</a:t>
              </a:r>
              <a:endParaRPr lang="en-US" sz="2000" b="1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184924" y="2389414"/>
              <a:ext cx="2179654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/>
                <a:t>Đọc và tìm hiểu trước </a:t>
              </a:r>
              <a:r>
                <a:rPr lang="vi-VN" sz="2000" b="1"/>
                <a:t>Bài </a:t>
              </a:r>
              <a:r>
                <a:rPr lang="en-US" sz="2000" b="1" smtClean="0"/>
                <a:t>6</a:t>
              </a:r>
              <a:r>
                <a:rPr lang="vi-VN" sz="2000" smtClean="0"/>
                <a:t>.</a:t>
              </a:r>
              <a:endParaRPr lang="vi-VN" sz="2000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632468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/>
              <a:t>HƯỚNG DẪN VỀ NHÀ</a:t>
            </a:r>
            <a:endParaRPr lang="en-US" sz="30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8" name="Google Shape;199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46263">
            <a:off x="8084095" y="3722361"/>
            <a:ext cx="1528934" cy="176348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8758;p37"/>
          <p:cNvSpPr txBox="1">
            <a:spLocks noGrp="1"/>
          </p:cNvSpPr>
          <p:nvPr>
            <p:ph type="subTitle" idx="1"/>
          </p:nvPr>
        </p:nvSpPr>
        <p:spPr>
          <a:xfrm>
            <a:off x="2467304" y="3319443"/>
            <a:ext cx="4209390" cy="525100"/>
          </a:xfrm>
          <a:prstGeom prst="rect">
            <a:avLst/>
          </a:prstGeom>
          <a:solidFill>
            <a:srgbClr val="F9E2DA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i="0">
                <a:solidFill>
                  <a:srgbClr val="000000"/>
                </a:solidFill>
                <a:latin typeface="+mj-lt"/>
              </a:rPr>
              <a:t>Các em còn câu hỏi nào không?</a:t>
            </a:r>
          </a:p>
        </p:txBody>
      </p:sp>
      <p:sp>
        <p:nvSpPr>
          <p:cNvPr id="24" name="Google Shape;458;p45"/>
          <p:cNvSpPr txBox="1">
            <a:spLocks/>
          </p:cNvSpPr>
          <p:nvPr/>
        </p:nvSpPr>
        <p:spPr>
          <a:xfrm>
            <a:off x="0" y="1187590"/>
            <a:ext cx="9143999" cy="19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 b="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pPr>
              <a:lnSpc>
                <a:spcPct val="150000"/>
              </a:lnSpc>
              <a:buSzPts val="1100"/>
            </a:pPr>
            <a:r>
              <a:rPr lang="vi-VN" sz="3600" b="1" smtClean="0">
                <a:solidFill>
                  <a:srgbClr val="000000"/>
                </a:solidFill>
                <a:latin typeface="+mn-lt"/>
              </a:rPr>
              <a:t>TRÂN TRỌNG CẢM ƠN SỰ </a:t>
            </a:r>
            <a:endParaRPr lang="en-US" sz="3600" b="1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50000"/>
              </a:lnSpc>
              <a:buSzPts val="1100"/>
            </a:pPr>
            <a:r>
              <a:rPr lang="vi-VN" sz="3600" b="1" smtClean="0">
                <a:solidFill>
                  <a:srgbClr val="000000"/>
                </a:solidFill>
                <a:latin typeface="+mn-lt"/>
              </a:rPr>
              <a:t>QUAN TÂM THEO DÕI CỦA CÁC EM</a:t>
            </a:r>
            <a:endParaRPr lang="en-US" sz="3600" b="1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0304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22;p32"/>
          <p:cNvSpPr txBox="1">
            <a:spLocks noGrp="1"/>
          </p:cNvSpPr>
          <p:nvPr>
            <p:ph type="title"/>
          </p:nvPr>
        </p:nvSpPr>
        <p:spPr>
          <a:xfrm>
            <a:off x="-1" y="28142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smtClean="0">
                <a:solidFill>
                  <a:srgbClr val="000000"/>
                </a:solidFill>
                <a:latin typeface="+mj-lt"/>
              </a:rPr>
              <a:t>KHỞI ĐỘNG</a:t>
            </a:r>
            <a:endParaRPr sz="3000" b="1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1450" y="838829"/>
            <a:ext cx="8972550" cy="727382"/>
            <a:chOff x="171450" y="838829"/>
            <a:chExt cx="8972550" cy="727382"/>
          </a:xfrm>
        </p:grpSpPr>
        <p:sp>
          <p:nvSpPr>
            <p:cNvPr id="3" name="Rectangle 2"/>
            <p:cNvSpPr/>
            <p:nvPr/>
          </p:nvSpPr>
          <p:spPr>
            <a:xfrm>
              <a:off x="171450" y="1012376"/>
              <a:ext cx="8972550" cy="496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>
                  <a:latin typeface="+mn-lt"/>
                </a:rPr>
                <a:t>Nêu lại các bước chèn hình ảnh vào văn bản.</a:t>
              </a:r>
              <a:endParaRPr lang="en-US" sz="2000">
                <a:latin typeface="+mn-lt"/>
              </a:endParaRPr>
            </a:p>
          </p:txBody>
        </p:sp>
        <p:pic>
          <p:nvPicPr>
            <p:cNvPr id="9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274270" y="838829"/>
              <a:ext cx="711925" cy="72738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26284" y="1987897"/>
            <a:ext cx="7717565" cy="2451953"/>
            <a:chOff x="226284" y="1987897"/>
            <a:chExt cx="7717565" cy="24519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4117" y="2450716"/>
              <a:ext cx="1050649" cy="152631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986195" y="1987897"/>
              <a:ext cx="5957654" cy="2451953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00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Bước 1: Mở </a:t>
              </a:r>
              <a:r>
                <a:rPr lang="en-US" sz="2000" b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Word</a:t>
              </a:r>
              <a:r>
                <a:rPr lang="en-US" sz="200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en-US" sz="200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Trên </a:t>
              </a:r>
              <a:r>
                <a:rPr lang="en-US" sz="200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thanh công cụ chọn</a:t>
              </a:r>
              <a:r>
                <a:rPr lang="en-US" sz="2000" b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Insert</a:t>
              </a:r>
              <a:r>
                <a:rPr lang="en-US" sz="200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200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Chọn </a:t>
              </a:r>
              <a:r>
                <a:rPr lang="en-US" sz="2000" b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Pictures.</a:t>
              </a:r>
              <a:endParaRPr lang="en-US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00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Bước 2: Chọn </a:t>
              </a:r>
              <a:r>
                <a:rPr lang="en-US" sz="2000" b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Picture from File</a:t>
              </a:r>
              <a:r>
                <a:rPr lang="en-US" sz="2000" b="1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...</a:t>
              </a:r>
              <a:endParaRPr lang="en-US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00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Bước 3: Chọn hình ảnh bạn muốn chèn </a:t>
              </a:r>
              <a:r>
                <a:rPr lang="en-US" sz="200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200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Chọn </a:t>
              </a:r>
              <a:r>
                <a:rPr lang="en-US" sz="2000" b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Insert.</a:t>
              </a:r>
              <a:endPara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173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55"/>
          <p:cNvGrpSpPr/>
          <p:nvPr/>
        </p:nvGrpSpPr>
        <p:grpSpPr>
          <a:xfrm>
            <a:off x="5511017" y="1205487"/>
            <a:ext cx="3029216" cy="3376724"/>
            <a:chOff x="5325298" y="1401875"/>
            <a:chExt cx="3029216" cy="3376724"/>
          </a:xfrm>
        </p:grpSpPr>
        <p:pic>
          <p:nvPicPr>
            <p:cNvPr id="614" name="Google Shape;614;p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3834659">
              <a:off x="6665023" y="2077497"/>
              <a:ext cx="1097961" cy="357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244271">
              <a:off x="6493573" y="1779848"/>
              <a:ext cx="1097958" cy="357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172484" flipH="1">
              <a:off x="7130170" y="2170760"/>
              <a:ext cx="990785" cy="1395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5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25298" y="2329184"/>
              <a:ext cx="2914801" cy="2449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8" name="Google Shape;618;p55"/>
          <p:cNvGrpSpPr/>
          <p:nvPr/>
        </p:nvGrpSpPr>
        <p:grpSpPr>
          <a:xfrm>
            <a:off x="-96154" y="-138287"/>
            <a:ext cx="3777681" cy="4069091"/>
            <a:chOff x="395551" y="-262634"/>
            <a:chExt cx="3777681" cy="4069091"/>
          </a:xfrm>
        </p:grpSpPr>
        <p:pic>
          <p:nvPicPr>
            <p:cNvPr id="619" name="Google Shape;619;p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4265453" flipH="1">
              <a:off x="1468984" y="2821772"/>
              <a:ext cx="1097963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 flipH="1">
              <a:off x="1717059" y="3078947"/>
              <a:ext cx="1097964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5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867234" flipH="1">
              <a:off x="665176" y="-4947"/>
              <a:ext cx="1167270" cy="1368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6306671" flipH="1">
              <a:off x="1371644" y="1704035"/>
              <a:ext cx="990786" cy="1395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5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392348">
              <a:off x="1080136" y="176558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4" name="Google Shape;624;p55"/>
          <p:cNvSpPr/>
          <p:nvPr/>
        </p:nvSpPr>
        <p:spPr>
          <a:xfrm>
            <a:off x="1205345" y="819150"/>
            <a:ext cx="6702137" cy="350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7" name="Google Shape;62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47771">
            <a:off x="-356346" y="4130431"/>
            <a:ext cx="1645944" cy="53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576772">
            <a:off x="5819292" y="245661"/>
            <a:ext cx="1645944" cy="53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392363">
            <a:off x="4430840" y="3732059"/>
            <a:ext cx="1333828" cy="118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80125">
            <a:off x="2410840" y="3839478"/>
            <a:ext cx="1382593" cy="44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584082">
            <a:off x="8208103" y="937857"/>
            <a:ext cx="1645945" cy="53526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499;p48"/>
          <p:cNvSpPr txBox="1">
            <a:spLocks/>
          </p:cNvSpPr>
          <p:nvPr/>
        </p:nvSpPr>
        <p:spPr>
          <a:xfrm>
            <a:off x="1403299" y="1674560"/>
            <a:ext cx="6306228" cy="1690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000000"/>
                </a:solidFill>
              </a:rPr>
              <a:t>BÀI 5: THỰC HÀNH TỔNG HỢP</a:t>
            </a:r>
            <a:endParaRPr 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93"/>
          <p:cNvSpPr/>
          <p:nvPr/>
        </p:nvSpPr>
        <p:spPr>
          <a:xfrm>
            <a:off x="1371702" y="1292325"/>
            <a:ext cx="6400800" cy="255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1" name="Google Shape;2051;p93"/>
          <p:cNvGrpSpPr/>
          <p:nvPr/>
        </p:nvGrpSpPr>
        <p:grpSpPr>
          <a:xfrm>
            <a:off x="1266783" y="1292315"/>
            <a:ext cx="1552729" cy="1184567"/>
            <a:chOff x="-181017" y="1569415"/>
            <a:chExt cx="1552729" cy="1184567"/>
          </a:xfrm>
        </p:grpSpPr>
        <p:pic>
          <p:nvPicPr>
            <p:cNvPr id="2052" name="Google Shape;2052;p9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33117">
              <a:off x="723925" y="1648315"/>
              <a:ext cx="498893" cy="70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3" name="Google Shape;2053;p9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6880700" flipH="1">
              <a:off x="-7074" y="2029315"/>
              <a:ext cx="498894" cy="702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4" name="Google Shape;2054;p9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-1" y="1646702"/>
              <a:ext cx="1034851" cy="869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55" name="Google Shape;2055;p93"/>
          <p:cNvGrpSpPr/>
          <p:nvPr/>
        </p:nvGrpSpPr>
        <p:grpSpPr>
          <a:xfrm rot="6750475" flipH="1">
            <a:off x="6543303" y="2581829"/>
            <a:ext cx="1516973" cy="1115196"/>
            <a:chOff x="-145306" y="1569415"/>
            <a:chExt cx="1517017" cy="1115228"/>
          </a:xfrm>
        </p:grpSpPr>
        <p:pic>
          <p:nvPicPr>
            <p:cNvPr id="2056" name="Google Shape;2056;p9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33117">
              <a:off x="723925" y="1648315"/>
              <a:ext cx="498893" cy="70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7" name="Google Shape;2057;p9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970007" flipH="1">
              <a:off x="-7074" y="2029315"/>
              <a:ext cx="498894" cy="702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8" name="Google Shape;2058;p9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-1" y="1646702"/>
              <a:ext cx="1034851" cy="869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516;p49"/>
          <p:cNvSpPr txBox="1">
            <a:spLocks/>
          </p:cNvSpPr>
          <p:nvPr/>
        </p:nvSpPr>
        <p:spPr>
          <a:xfrm>
            <a:off x="0" y="2145550"/>
            <a:ext cx="914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lnSpc>
                <a:spcPct val="150000"/>
              </a:lnSpc>
              <a:buClrTx/>
              <a:buFontTx/>
            </a:pPr>
            <a:r>
              <a:rPr lang="en-US" sz="2600" b="1" smtClean="0"/>
              <a:t>THỰC HÀNH: TẠO VĂN BẢN VỀ </a:t>
            </a:r>
          </a:p>
          <a:p>
            <a:pPr algn="ctr" rtl="0">
              <a:lnSpc>
                <a:spcPct val="150000"/>
              </a:lnSpc>
              <a:buClrTx/>
              <a:buFontTx/>
            </a:pPr>
            <a:r>
              <a:rPr lang="en-US" sz="2600" b="1" smtClean="0"/>
              <a:t>KẾ HOẠCH ĐI DÃ NGOẠI</a:t>
            </a:r>
            <a:endParaRPr lang="en-US" sz="2600" b="1"/>
          </a:p>
        </p:txBody>
      </p:sp>
    </p:spTree>
    <p:extLst>
      <p:ext uri="{BB962C8B-B14F-4D97-AF65-F5344CB8AC3E}">
        <p14:creationId xmlns:p14="http://schemas.microsoft.com/office/powerpoint/2010/main" val="7086061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662" y="1413807"/>
            <a:ext cx="8912468" cy="2687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i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ạo </a:t>
            </a:r>
            <a:r>
              <a:rPr lang="en-US" sz="18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văn bản trình bày </a:t>
            </a:r>
            <a:r>
              <a:rPr lang="en-US" sz="1800" i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 </a:t>
            </a:r>
            <a:r>
              <a:rPr lang="en-US" sz="18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hoạch một ngày đi dã ngoại của </a:t>
            </a:r>
            <a:r>
              <a:rPr lang="en-US" sz="1800" i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lớp </a:t>
            </a:r>
            <a:r>
              <a:rPr lang="en-US" sz="18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1800" i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yêu cầu: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i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 kế hoạch cần có các mục: 1. Thời gian, địa điểm; 2. Lịch trình; 3. Một số lưu ý.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Nội dung </a:t>
            </a:r>
            <a:r>
              <a:rPr lang="en-US" sz="1800" i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 tiết </a:t>
            </a:r>
            <a:r>
              <a:rPr lang="en-US" sz="18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 mục ngắn gọn, sử dụng các kiểu đánh chỉ mục đầu đoạn hợp lí.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Có một vài hình ảnh về địa điểm tham quan mà lớp em sẽ tới.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Có tiêu đề đầu trang và tiêu đề chân trang. Tiêu đề chân trang: có từ “TRANG”, tiếp đến là số trang tự động đặt ở giữa trang.</a:t>
            </a:r>
            <a:endParaRPr lang="en-US" sz="1800" i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2890" y="345613"/>
            <a:ext cx="7756557" cy="923330"/>
            <a:chOff x="825740" y="208453"/>
            <a:chExt cx="7756557" cy="923330"/>
          </a:xfrm>
        </p:grpSpPr>
        <p:sp>
          <p:nvSpPr>
            <p:cNvPr id="2" name="Rectangle 1"/>
            <p:cNvSpPr/>
            <p:nvPr/>
          </p:nvSpPr>
          <p:spPr>
            <a:xfrm>
              <a:off x="1580271" y="208453"/>
              <a:ext cx="700202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sz="1800" smtClean="0"/>
                <a:t>Thảo luận theo cặp đôi, khai thác thông tin trong SGK tr. 51 và thực hiện nhiệm vụ:</a:t>
              </a:r>
              <a:endParaRPr lang="en-US" sz="1800"/>
            </a:p>
          </p:txBody>
        </p:sp>
        <p:pic>
          <p:nvPicPr>
            <p:cNvPr id="4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825740" y="365418"/>
              <a:ext cx="650027" cy="60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1047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58413" r="9582"/>
          <a:stretch/>
        </p:blipFill>
        <p:spPr>
          <a:xfrm>
            <a:off x="239002" y="888275"/>
            <a:ext cx="8685067" cy="32395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6354">
            <a:off x="-971550" y="-556356"/>
            <a:ext cx="1943100" cy="21926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157">
            <a:off x="7813340" y="3663505"/>
            <a:ext cx="1774179" cy="24863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0" y="62145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1. </a:t>
            </a:r>
            <a:r>
              <a:rPr lang="vi-VN" sz="1800">
                <a:solidFill>
                  <a:srgbClr val="FF0000"/>
                </a:solidFill>
              </a:rPr>
              <a:t>Khoanh tròn vào đáp án đặt trước câu trả lời đúng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1" y="943802"/>
            <a:ext cx="914399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Câu 1: </a:t>
            </a:r>
            <a:r>
              <a:rPr lang="vi-VN" sz="1800"/>
              <a:t>Trong phần mềm soạn thảo, để chèn ảnh vào văn bản, </a:t>
            </a:r>
            <a:endParaRPr lang="en-US" sz="1800" smtClean="0"/>
          </a:p>
          <a:p>
            <a:pPr algn="ctr">
              <a:lnSpc>
                <a:spcPct val="150000"/>
              </a:lnSpc>
            </a:pPr>
            <a:r>
              <a:rPr lang="vi-VN" sz="1800" smtClean="0"/>
              <a:t>bạn </a:t>
            </a:r>
            <a:r>
              <a:rPr lang="vi-VN" sz="1800"/>
              <a:t>nên thực hiện thao tác nào sau đây?</a:t>
            </a:r>
            <a:endParaRPr lang="en-US" sz="180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307476" y="1939986"/>
            <a:ext cx="4191000" cy="14581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</a:rPr>
              <a:t>A. Nhấn phím "Ctrl + C" để sao chép ảnh, sau đó nhấn "Ctrl + V" để dán vào văn bản.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674492" y="1939987"/>
            <a:ext cx="4191000" cy="14581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</a:rPr>
              <a:t>B.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vi-VN" sz="1800">
                <a:solidFill>
                  <a:schemeClr val="tx1"/>
                </a:solidFill>
              </a:rPr>
              <a:t>Nhấp chuột phải vào vị trí cần chèn ảnh, chọn "Chèn ảnh" và duyệt tệp để chọn ảnh cần thêm vào.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21961" y="3560207"/>
            <a:ext cx="4191000" cy="14581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</a:rPr>
              <a:t>C.</a:t>
            </a:r>
            <a:r>
              <a:rPr lang="en-US" sz="1800" smtClean="0">
                <a:solidFill>
                  <a:schemeClr val="tx1"/>
                </a:solidFill>
              </a:rPr>
              <a:t> </a:t>
            </a:r>
            <a:r>
              <a:rPr lang="vi-VN" sz="1800">
                <a:solidFill>
                  <a:schemeClr val="tx1"/>
                </a:solidFill>
              </a:rPr>
              <a:t>Sử dụng phím "Ctrl + X" để cắt ảnh từ nơi khác, sau đó nhấn "Ctrl + V" để dán vào văn bản.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674492" y="3560207"/>
            <a:ext cx="4191000" cy="14581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</a:rPr>
              <a:t>D.</a:t>
            </a:r>
            <a:r>
              <a:rPr lang="en-US" sz="1800" smtClean="0">
                <a:solidFill>
                  <a:schemeClr val="tx1"/>
                </a:solidFill>
              </a:rPr>
              <a:t> </a:t>
            </a:r>
            <a:r>
              <a:rPr lang="vi-VN" sz="1800">
                <a:solidFill>
                  <a:schemeClr val="tx1"/>
                </a:solidFill>
              </a:rPr>
              <a:t>Dùng chuột kéo thả ảnh từ một thư mục vào văn bản.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4674492" y="1937355"/>
            <a:ext cx="4191000" cy="1458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chemeClr val="bg1"/>
                </a:solidFill>
              </a:rPr>
              <a:t>B. Nhấp chuột phải vào vị trí cần chèn ảnh, chọn "Chèn ảnh" và duyệt tệp để chọn ảnh cần thêm vào.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0" y="68413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/>
              <a:t>LUYỆN TẬP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6354">
            <a:off x="-971550" y="-556356"/>
            <a:ext cx="1943100" cy="21926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157">
            <a:off x="7813340" y="3663505"/>
            <a:ext cx="1774179" cy="24863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2" y="101886"/>
            <a:ext cx="914399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Câu </a:t>
            </a:r>
            <a:r>
              <a:rPr lang="en-US" sz="1800" b="1" smtClean="0"/>
              <a:t>2: </a:t>
            </a:r>
            <a:r>
              <a:rPr lang="vi-VN" sz="1800"/>
              <a:t>Trong phần mềm soạn thảo, để tạo danh sách liệt kê các mục, </a:t>
            </a:r>
            <a:endParaRPr lang="en-US" sz="1800" smtClean="0"/>
          </a:p>
          <a:p>
            <a:pPr algn="ctr">
              <a:lnSpc>
                <a:spcPct val="150000"/>
              </a:lnSpc>
            </a:pPr>
            <a:r>
              <a:rPr lang="vi-VN" sz="1800" smtClean="0"/>
              <a:t>bạn </a:t>
            </a:r>
            <a:r>
              <a:rPr lang="vi-VN" sz="1800"/>
              <a:t>nên làm gì dưới đây?</a:t>
            </a:r>
            <a:endParaRPr lang="en-US" sz="180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307476" y="1167120"/>
            <a:ext cx="4191000" cy="14581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</a:rPr>
              <a:t>A. Sử dụng dấu chấm đầu dòng cho mỗi mục trong danh sách.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674492" y="1167121"/>
            <a:ext cx="4191000" cy="14581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</a:rPr>
              <a:t>B.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vi-VN" sz="1800">
                <a:solidFill>
                  <a:schemeClr val="tx1"/>
                </a:solidFill>
              </a:rPr>
              <a:t>Đánh số từng mục trong danh sách bằng cách gõ số và dấu chấm.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21961" y="2976027"/>
            <a:ext cx="4191000" cy="14581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</a:rPr>
              <a:t>C.</a:t>
            </a:r>
            <a:r>
              <a:rPr lang="en-US" sz="1800" smtClean="0">
                <a:solidFill>
                  <a:schemeClr val="tx1"/>
                </a:solidFill>
              </a:rPr>
              <a:t> </a:t>
            </a:r>
            <a:r>
              <a:rPr lang="vi-VN" sz="1800">
                <a:solidFill>
                  <a:schemeClr val="tx1"/>
                </a:solidFill>
              </a:rPr>
              <a:t>Sử dụng phím "Tab" để thụt lề và đánh số từng mục trong danh sách.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674492" y="2976027"/>
            <a:ext cx="4191000" cy="14581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</a:rPr>
              <a:t>D.</a:t>
            </a:r>
            <a:r>
              <a:rPr lang="en-US" sz="1800" smtClean="0">
                <a:solidFill>
                  <a:schemeClr val="tx1"/>
                </a:solidFill>
              </a:rPr>
              <a:t> </a:t>
            </a:r>
            <a:r>
              <a:rPr lang="vi-VN" sz="1800">
                <a:solidFill>
                  <a:schemeClr val="tx1"/>
                </a:solidFill>
              </a:rPr>
              <a:t>Chọn các mục cần liệt kê và nhấn nút "Danh sách" trong thanh công cụ.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4674492" y="2976027"/>
            <a:ext cx="4191000" cy="1458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chemeClr val="bg1"/>
                </a:solidFill>
              </a:rPr>
              <a:t>D. Chọn các mục cần liệt kê và nhấn nút "Danh sách" trong thanh công cụ.</a:t>
            </a:r>
          </a:p>
        </p:txBody>
      </p:sp>
    </p:spTree>
    <p:extLst>
      <p:ext uri="{BB962C8B-B14F-4D97-AF65-F5344CB8AC3E}">
        <p14:creationId xmlns:p14="http://schemas.microsoft.com/office/powerpoint/2010/main" val="989552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6354">
            <a:off x="-971550" y="-556356"/>
            <a:ext cx="1943100" cy="21926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157">
            <a:off x="7813340" y="3663505"/>
            <a:ext cx="1774179" cy="24863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2" y="101886"/>
            <a:ext cx="914399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Câu </a:t>
            </a:r>
            <a:r>
              <a:rPr lang="en-US" sz="1800" b="1" smtClean="0"/>
              <a:t>3: </a:t>
            </a:r>
            <a:r>
              <a:rPr lang="vi-VN" sz="1800"/>
              <a:t>Làm thế nào để thêm tiêu đề chân trang vào văn bản trong </a:t>
            </a:r>
            <a:endParaRPr lang="en-US" sz="1800" smtClean="0"/>
          </a:p>
          <a:p>
            <a:pPr algn="ctr">
              <a:lnSpc>
                <a:spcPct val="150000"/>
              </a:lnSpc>
            </a:pPr>
            <a:r>
              <a:rPr lang="vi-VN" sz="1800" smtClean="0"/>
              <a:t>phần </a:t>
            </a:r>
            <a:r>
              <a:rPr lang="vi-VN" sz="1800"/>
              <a:t>mềm soạn thảo?</a:t>
            </a:r>
            <a:endParaRPr lang="en-US" sz="180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307476" y="1167120"/>
            <a:ext cx="4191000" cy="14581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</a:rPr>
              <a:t>A. Nhấp chuột phải vào cuối trang và chọn "Thêm tiêu đề chân trang".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674492" y="1167121"/>
            <a:ext cx="4191000" cy="14581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</a:rPr>
              <a:t>B.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vi-VN" sz="1800">
                <a:solidFill>
                  <a:schemeClr val="tx1"/>
                </a:solidFill>
              </a:rPr>
              <a:t>Mở thẻ "Chân trang" trong thanh công cụ và chọn "Thêm tiêu đề".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21961" y="2976027"/>
            <a:ext cx="4191000" cy="14581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</a:rPr>
              <a:t>C.</a:t>
            </a:r>
            <a:r>
              <a:rPr lang="en-US" sz="1800" smtClean="0">
                <a:solidFill>
                  <a:schemeClr val="tx1"/>
                </a:solidFill>
              </a:rPr>
              <a:t> </a:t>
            </a:r>
            <a:r>
              <a:rPr lang="vi-VN" sz="1800">
                <a:solidFill>
                  <a:schemeClr val="tx1"/>
                </a:solidFill>
              </a:rPr>
              <a:t>Nhấp vào thẻ "Chân trang" trên thanh trạng thái và chọn "Thêm tiêu đề chân trang".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674492" y="2976027"/>
            <a:ext cx="4191000" cy="14581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</a:rPr>
              <a:t>D.</a:t>
            </a:r>
            <a:r>
              <a:rPr lang="en-US" sz="1800" smtClean="0">
                <a:solidFill>
                  <a:schemeClr val="tx1"/>
                </a:solidFill>
              </a:rPr>
              <a:t> </a:t>
            </a:r>
            <a:r>
              <a:rPr lang="vi-VN" sz="1800">
                <a:solidFill>
                  <a:schemeClr val="tx1"/>
                </a:solidFill>
              </a:rPr>
              <a:t>Nhấp chuột phải vào đầu trang và chọn "Thêm tiêu đề chân trang".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307476" y="2976027"/>
            <a:ext cx="4191000" cy="1458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4C6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chemeClr val="bg1"/>
                </a:solidFill>
              </a:rPr>
              <a:t>C. Nhấp vào thẻ "Chân trang" trên thanh trạng thái và chọn "Thêm tiêu đề chân trang".</a:t>
            </a:r>
          </a:p>
        </p:txBody>
      </p:sp>
    </p:spTree>
    <p:extLst>
      <p:ext uri="{BB962C8B-B14F-4D97-AF65-F5344CB8AC3E}">
        <p14:creationId xmlns:p14="http://schemas.microsoft.com/office/powerpoint/2010/main" val="1831633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Language Arts Subject for High School - 9th Grade: Comparing Texts XL by Slidesgo">
  <a:themeElements>
    <a:clrScheme name="Simple Light">
      <a:dk1>
        <a:srgbClr val="462D1D"/>
      </a:dk1>
      <a:lt1>
        <a:srgbClr val="FFFFFF"/>
      </a:lt1>
      <a:dk2>
        <a:srgbClr val="462D1D"/>
      </a:dk2>
      <a:lt2>
        <a:srgbClr val="FFFFFF"/>
      </a:lt2>
      <a:accent1>
        <a:srgbClr val="FBF0ED"/>
      </a:accent1>
      <a:accent2>
        <a:srgbClr val="F9E2DA"/>
      </a:accent2>
      <a:accent3>
        <a:srgbClr val="724332"/>
      </a:accent3>
      <a:accent4>
        <a:srgbClr val="FBF0ED"/>
      </a:accent4>
      <a:accent5>
        <a:srgbClr val="F9E2DA"/>
      </a:accent5>
      <a:accent6>
        <a:srgbClr val="AA7F70"/>
      </a:accent6>
      <a:hlink>
        <a:srgbClr val="AA7F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981</Words>
  <Application>Microsoft Office PowerPoint</Application>
  <PresentationFormat>On-screen Show (16:9)</PresentationFormat>
  <Paragraphs>64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Wingdings</vt:lpstr>
      <vt:lpstr>Karla</vt:lpstr>
      <vt:lpstr>Rochester</vt:lpstr>
      <vt:lpstr>Arial</vt:lpstr>
      <vt:lpstr>Poppins Black</vt:lpstr>
      <vt:lpstr>Times New Roman</vt:lpstr>
      <vt:lpstr>Open Sans</vt:lpstr>
      <vt:lpstr>Language Arts Subject for High School - 9th Grade: Comparing Texts XL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Subject for High School</dc:title>
  <cp:lastModifiedBy>Acer</cp:lastModifiedBy>
  <cp:revision>14</cp:revision>
  <dcterms:modified xsi:type="dcterms:W3CDTF">2023-10-18T02:15:28Z</dcterms:modified>
</cp:coreProperties>
</file>