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0"/>
  </p:notesMasterIdLst>
  <p:sldIdLst>
    <p:sldId id="284" r:id="rId2"/>
    <p:sldId id="288" r:id="rId3"/>
    <p:sldId id="289" r:id="rId4"/>
    <p:sldId id="286" r:id="rId5"/>
    <p:sldId id="290" r:id="rId6"/>
    <p:sldId id="291" r:id="rId7"/>
    <p:sldId id="294" r:id="rId8"/>
    <p:sldId id="295" r:id="rId9"/>
    <p:sldId id="296" r:id="rId10"/>
    <p:sldId id="292" r:id="rId11"/>
    <p:sldId id="297" r:id="rId12"/>
    <p:sldId id="298" r:id="rId13"/>
    <p:sldId id="304" r:id="rId14"/>
    <p:sldId id="299" r:id="rId15"/>
    <p:sldId id="300" r:id="rId16"/>
    <p:sldId id="301" r:id="rId17"/>
    <p:sldId id="302" r:id="rId18"/>
    <p:sldId id="303" r:id="rId19"/>
  </p:sldIdLst>
  <p:sldSz cx="9144000" cy="5143500" type="screen16x9"/>
  <p:notesSz cx="6858000" cy="9144000"/>
  <p:embeddedFontLst>
    <p:embeddedFont>
      <p:font typeface="Baloo Thambi 2 ExtraBold" panose="020B0604020202020204" charset="0"/>
      <p:bold r:id="rId21"/>
    </p:embeddedFont>
    <p:embeddedFont>
      <p:font typeface="DM Sans" pitchFamily="2" charset="0"/>
      <p:regular r:id="rId22"/>
      <p:bold r:id="rId23"/>
      <p:italic r:id="rId24"/>
      <p:boldItalic r:id="rId25"/>
    </p:embeddedFont>
    <p:embeddedFont>
      <p:font typeface="Space Grotesk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E5"/>
    <a:srgbClr val="000000"/>
    <a:srgbClr val="B3EBF1"/>
    <a:srgbClr val="A1D4D9"/>
    <a:srgbClr val="FDC3EF"/>
    <a:srgbClr val="E4B0D8"/>
    <a:srgbClr val="002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E31D3E-DC8D-4A22-A80B-E8D9DA5E70E8}">
  <a:tblStyle styleId="{51E31D3E-DC8D-4A22-A80B-E8D9DA5E70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2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3521e3d560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3521e3d560_2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265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13521e3d560_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13521e3d560_7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877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35047de483_1_27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135047de483_1_27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022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35047de483_1_27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135047de483_1_27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761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13521e3d560_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13521e3d560_7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424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35047de483_1_27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135047de483_1_27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9519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35047de483_1_27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135047de483_1_27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147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35047de483_1_27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135047de483_1_27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333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35047de483_1_27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135047de483_1_27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790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3521e3d560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13521e3d560_2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95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35047de483_1_27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135047de483_1_27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723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35047de483_1_27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135047de483_1_27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7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13521e3d560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13521e3d560_2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9899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35047de483_1_27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135047de483_1_27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972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13521e3d560_7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13521e3d560_7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975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35047de483_1_27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135047de483_1_27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97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35047de483_1_27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135047de483_1_27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9457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35047de483_1_27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135047de483_1_27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19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1430"/>
            <a:ext cx="9144000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308750" y="2572901"/>
            <a:ext cx="6526500" cy="639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355200" y="957750"/>
            <a:ext cx="2433600" cy="1580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308750" y="3477913"/>
            <a:ext cx="6526500" cy="2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11430"/>
            <a:ext cx="9144000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 txBox="1">
            <a:spLocks noGrp="1"/>
          </p:cNvSpPr>
          <p:nvPr>
            <p:ph type="title" hasCustomPrompt="1"/>
          </p:nvPr>
        </p:nvSpPr>
        <p:spPr>
          <a:xfrm>
            <a:off x="1256850" y="1379925"/>
            <a:ext cx="6630300" cy="1732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>
            <a:off x="1256850" y="3242351"/>
            <a:ext cx="6630300" cy="2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11430"/>
            <a:ext cx="9144000" cy="5120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" name="Google Shape;115;p15"/>
          <p:cNvGrpSpPr/>
          <p:nvPr/>
        </p:nvGrpSpPr>
        <p:grpSpPr>
          <a:xfrm>
            <a:off x="405300" y="429000"/>
            <a:ext cx="8333400" cy="4285500"/>
            <a:chOff x="405300" y="429000"/>
            <a:chExt cx="8333400" cy="4285500"/>
          </a:xfrm>
        </p:grpSpPr>
        <p:sp>
          <p:nvSpPr>
            <p:cNvPr id="116" name="Google Shape;116;p15"/>
            <p:cNvSpPr/>
            <p:nvPr/>
          </p:nvSpPr>
          <p:spPr>
            <a:xfrm>
              <a:off x="405300" y="429000"/>
              <a:ext cx="8333400" cy="4285500"/>
            </a:xfrm>
            <a:prstGeom prst="roundRect">
              <a:avLst>
                <a:gd name="adj" fmla="val 563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2913" dist="104775" dir="36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405300" y="429000"/>
              <a:ext cx="8333400" cy="664800"/>
            </a:xfrm>
            <a:prstGeom prst="round2SameRect">
              <a:avLst>
                <a:gd name="adj1" fmla="val 33620"/>
                <a:gd name="adj2" fmla="val 0"/>
              </a:avLst>
            </a:prstGeom>
            <a:solidFill>
              <a:srgbClr val="E0E7F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grpSp>
          <p:nvGrpSpPr>
            <p:cNvPr id="118" name="Google Shape;118;p15"/>
            <p:cNvGrpSpPr/>
            <p:nvPr/>
          </p:nvGrpSpPr>
          <p:grpSpPr>
            <a:xfrm>
              <a:off x="8290650" y="623700"/>
              <a:ext cx="275400" cy="275400"/>
              <a:chOff x="8290650" y="623700"/>
              <a:chExt cx="275400" cy="275400"/>
            </a:xfrm>
          </p:grpSpPr>
          <p:sp>
            <p:nvSpPr>
              <p:cNvPr id="119" name="Google Shape;119;p15"/>
              <p:cNvSpPr/>
              <p:nvPr/>
            </p:nvSpPr>
            <p:spPr>
              <a:xfrm>
                <a:off x="8290650" y="623700"/>
                <a:ext cx="275400" cy="275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0" name="Google Shape;120;p15"/>
              <p:cNvGrpSpPr/>
              <p:nvPr/>
            </p:nvGrpSpPr>
            <p:grpSpPr>
              <a:xfrm>
                <a:off x="8366400" y="699450"/>
                <a:ext cx="123900" cy="123900"/>
                <a:chOff x="1748625" y="-357550"/>
                <a:chExt cx="123900" cy="123900"/>
              </a:xfrm>
            </p:grpSpPr>
            <p:cxnSp>
              <p:nvCxnSpPr>
                <p:cNvPr id="121" name="Google Shape;121;p15"/>
                <p:cNvCxnSpPr/>
                <p:nvPr/>
              </p:nvCxnSpPr>
              <p:spPr>
                <a:xfrm>
                  <a:off x="1748625" y="-357550"/>
                  <a:ext cx="123900" cy="1239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" name="Google Shape;122;p15"/>
                <p:cNvCxnSpPr/>
                <p:nvPr/>
              </p:nvCxnSpPr>
              <p:spPr>
                <a:xfrm flipH="1">
                  <a:off x="1748625" y="-357550"/>
                  <a:ext cx="123900" cy="1239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23" name="Google Shape;123;p15"/>
          <p:cNvSpPr txBox="1">
            <a:spLocks noGrp="1"/>
          </p:cNvSpPr>
          <p:nvPr>
            <p:ph type="subTitle" idx="1"/>
          </p:nvPr>
        </p:nvSpPr>
        <p:spPr>
          <a:xfrm>
            <a:off x="2268813" y="1741974"/>
            <a:ext cx="2295900" cy="3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loo Thambi 2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2"/>
          </p:nvPr>
        </p:nvSpPr>
        <p:spPr>
          <a:xfrm>
            <a:off x="2268813" y="2140231"/>
            <a:ext cx="2295900" cy="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3"/>
          </p:nvPr>
        </p:nvSpPr>
        <p:spPr>
          <a:xfrm>
            <a:off x="2268813" y="3404920"/>
            <a:ext cx="2295900" cy="3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loo Thambi 2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4"/>
          </p:nvPr>
        </p:nvSpPr>
        <p:spPr>
          <a:xfrm>
            <a:off x="2268813" y="3803177"/>
            <a:ext cx="2295900" cy="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5"/>
          </p:nvPr>
        </p:nvSpPr>
        <p:spPr>
          <a:xfrm>
            <a:off x="4579287" y="2573447"/>
            <a:ext cx="2295900" cy="3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loo Thambi 2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ubTitle" idx="6"/>
          </p:nvPr>
        </p:nvSpPr>
        <p:spPr>
          <a:xfrm>
            <a:off x="4579287" y="2971704"/>
            <a:ext cx="2295900" cy="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/>
          </p:nvPr>
        </p:nvSpPr>
        <p:spPr>
          <a:xfrm>
            <a:off x="715650" y="536825"/>
            <a:ext cx="7712700" cy="388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ubTitle" idx="7"/>
          </p:nvPr>
        </p:nvSpPr>
        <p:spPr>
          <a:xfrm>
            <a:off x="2268813" y="1411325"/>
            <a:ext cx="2295900" cy="3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rgbClr val="0021B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loo Thambi 2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subTitle" idx="8"/>
          </p:nvPr>
        </p:nvSpPr>
        <p:spPr>
          <a:xfrm>
            <a:off x="2268813" y="3074271"/>
            <a:ext cx="2295900" cy="3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rgbClr val="0021B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loo Thambi 2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subTitle" idx="9"/>
          </p:nvPr>
        </p:nvSpPr>
        <p:spPr>
          <a:xfrm>
            <a:off x="4579287" y="2242798"/>
            <a:ext cx="2295900" cy="3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rgbClr val="0021B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loo Thambi 2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11430"/>
            <a:ext cx="9144000" cy="512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5143900" y="1234663"/>
            <a:ext cx="3017400" cy="1884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ubTitle" idx="1"/>
          </p:nvPr>
        </p:nvSpPr>
        <p:spPr>
          <a:xfrm>
            <a:off x="5143900" y="3082338"/>
            <a:ext cx="3017400" cy="9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1_1_1_1_1_1_1_1_1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206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p28"/>
          <p:cNvGrpSpPr/>
          <p:nvPr/>
        </p:nvGrpSpPr>
        <p:grpSpPr>
          <a:xfrm>
            <a:off x="405300" y="429000"/>
            <a:ext cx="8333400" cy="4285500"/>
            <a:chOff x="405300" y="429000"/>
            <a:chExt cx="8333400" cy="4285500"/>
          </a:xfrm>
        </p:grpSpPr>
        <p:sp>
          <p:nvSpPr>
            <p:cNvPr id="251" name="Google Shape;251;p28"/>
            <p:cNvSpPr/>
            <p:nvPr/>
          </p:nvSpPr>
          <p:spPr>
            <a:xfrm>
              <a:off x="405300" y="429000"/>
              <a:ext cx="8333400" cy="4285500"/>
            </a:xfrm>
            <a:prstGeom prst="roundRect">
              <a:avLst>
                <a:gd name="adj" fmla="val 563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2913" dist="104775" dir="36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05300" y="429000"/>
              <a:ext cx="8333400" cy="664800"/>
            </a:xfrm>
            <a:prstGeom prst="round2SameRect">
              <a:avLst>
                <a:gd name="adj1" fmla="val 33620"/>
                <a:gd name="adj2" fmla="val 0"/>
              </a:avLst>
            </a:prstGeom>
            <a:solidFill>
              <a:srgbClr val="E0E7F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grpSp>
          <p:nvGrpSpPr>
            <p:cNvPr id="253" name="Google Shape;253;p28"/>
            <p:cNvGrpSpPr/>
            <p:nvPr/>
          </p:nvGrpSpPr>
          <p:grpSpPr>
            <a:xfrm>
              <a:off x="8290650" y="623700"/>
              <a:ext cx="275400" cy="275400"/>
              <a:chOff x="8290650" y="623700"/>
              <a:chExt cx="275400" cy="275400"/>
            </a:xfrm>
          </p:grpSpPr>
          <p:sp>
            <p:nvSpPr>
              <p:cNvPr id="254" name="Google Shape;254;p28"/>
              <p:cNvSpPr/>
              <p:nvPr/>
            </p:nvSpPr>
            <p:spPr>
              <a:xfrm>
                <a:off x="8290650" y="623700"/>
                <a:ext cx="275400" cy="275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5" name="Google Shape;255;p28"/>
              <p:cNvGrpSpPr/>
              <p:nvPr/>
            </p:nvGrpSpPr>
            <p:grpSpPr>
              <a:xfrm>
                <a:off x="8366400" y="699450"/>
                <a:ext cx="123900" cy="123900"/>
                <a:chOff x="1748625" y="-357550"/>
                <a:chExt cx="123900" cy="123900"/>
              </a:xfrm>
            </p:grpSpPr>
            <p:cxnSp>
              <p:nvCxnSpPr>
                <p:cNvPr id="256" name="Google Shape;256;p28"/>
                <p:cNvCxnSpPr/>
                <p:nvPr/>
              </p:nvCxnSpPr>
              <p:spPr>
                <a:xfrm>
                  <a:off x="1748625" y="-357550"/>
                  <a:ext cx="123900" cy="1239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7" name="Google Shape;257;p28"/>
                <p:cNvCxnSpPr/>
                <p:nvPr/>
              </p:nvCxnSpPr>
              <p:spPr>
                <a:xfrm flipH="1">
                  <a:off x="1748625" y="-357550"/>
                  <a:ext cx="123900" cy="1239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23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0E7FE">
            <a:alpha val="415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650" y="536825"/>
            <a:ext cx="77127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loo Thambi 2 ExtraBold"/>
              <a:buNone/>
              <a:defRPr sz="3100">
                <a:solidFill>
                  <a:schemeClr val="dk1"/>
                </a:solidFill>
                <a:latin typeface="Baloo Thambi 2 ExtraBold"/>
                <a:ea typeface="Baloo Thambi 2 ExtraBold"/>
                <a:cs typeface="Baloo Thambi 2 ExtraBold"/>
                <a:sym typeface="Baloo Thambi 2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loo Thambi 2 ExtraBold"/>
              <a:buNone/>
              <a:defRPr sz="3100">
                <a:solidFill>
                  <a:schemeClr val="dk1"/>
                </a:solidFill>
                <a:latin typeface="Baloo Thambi 2 ExtraBold"/>
                <a:ea typeface="Baloo Thambi 2 ExtraBold"/>
                <a:cs typeface="Baloo Thambi 2 ExtraBold"/>
                <a:sym typeface="Baloo Thambi 2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loo Thambi 2 ExtraBold"/>
              <a:buNone/>
              <a:defRPr sz="3100">
                <a:solidFill>
                  <a:schemeClr val="dk1"/>
                </a:solidFill>
                <a:latin typeface="Baloo Thambi 2 ExtraBold"/>
                <a:ea typeface="Baloo Thambi 2 ExtraBold"/>
                <a:cs typeface="Baloo Thambi 2 ExtraBold"/>
                <a:sym typeface="Baloo Thambi 2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loo Thambi 2 ExtraBold"/>
              <a:buNone/>
              <a:defRPr sz="3100">
                <a:solidFill>
                  <a:schemeClr val="dk1"/>
                </a:solidFill>
                <a:latin typeface="Baloo Thambi 2 ExtraBold"/>
                <a:ea typeface="Baloo Thambi 2 ExtraBold"/>
                <a:cs typeface="Baloo Thambi 2 ExtraBold"/>
                <a:sym typeface="Baloo Thambi 2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loo Thambi 2 ExtraBold"/>
              <a:buNone/>
              <a:defRPr sz="3100">
                <a:solidFill>
                  <a:schemeClr val="dk1"/>
                </a:solidFill>
                <a:latin typeface="Baloo Thambi 2 ExtraBold"/>
                <a:ea typeface="Baloo Thambi 2 ExtraBold"/>
                <a:cs typeface="Baloo Thambi 2 ExtraBold"/>
                <a:sym typeface="Baloo Thambi 2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loo Thambi 2 ExtraBold"/>
              <a:buNone/>
              <a:defRPr sz="3100">
                <a:solidFill>
                  <a:schemeClr val="dk1"/>
                </a:solidFill>
                <a:latin typeface="Baloo Thambi 2 ExtraBold"/>
                <a:ea typeface="Baloo Thambi 2 ExtraBold"/>
                <a:cs typeface="Baloo Thambi 2 ExtraBold"/>
                <a:sym typeface="Baloo Thambi 2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loo Thambi 2 ExtraBold"/>
              <a:buNone/>
              <a:defRPr sz="3100">
                <a:solidFill>
                  <a:schemeClr val="dk1"/>
                </a:solidFill>
                <a:latin typeface="Baloo Thambi 2 ExtraBold"/>
                <a:ea typeface="Baloo Thambi 2 ExtraBold"/>
                <a:cs typeface="Baloo Thambi 2 ExtraBold"/>
                <a:sym typeface="Baloo Thambi 2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loo Thambi 2 ExtraBold"/>
              <a:buNone/>
              <a:defRPr sz="3100">
                <a:solidFill>
                  <a:schemeClr val="dk1"/>
                </a:solidFill>
                <a:latin typeface="Baloo Thambi 2 ExtraBold"/>
                <a:ea typeface="Baloo Thambi 2 ExtraBold"/>
                <a:cs typeface="Baloo Thambi 2 ExtraBold"/>
                <a:sym typeface="Baloo Thambi 2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aloo Thambi 2 ExtraBold"/>
              <a:buNone/>
              <a:defRPr sz="3100">
                <a:solidFill>
                  <a:schemeClr val="dk1"/>
                </a:solidFill>
                <a:latin typeface="Baloo Thambi 2 ExtraBold"/>
                <a:ea typeface="Baloo Thambi 2 ExtraBold"/>
                <a:cs typeface="Baloo Thambi 2 ExtraBold"/>
                <a:sym typeface="Baloo Thambi 2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650" y="1017725"/>
            <a:ext cx="7712700" cy="3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○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■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○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■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●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○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ce Grotesk"/>
              <a:buChar char="■"/>
              <a:defRPr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6" r:id="rId4"/>
    <p:sldLayoutId id="2147483674" r:id="rId5"/>
    <p:sldLayoutId id="214748367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36"/>
          <p:cNvGrpSpPr/>
          <p:nvPr/>
        </p:nvGrpSpPr>
        <p:grpSpPr>
          <a:xfrm>
            <a:off x="405300" y="615150"/>
            <a:ext cx="8333400" cy="3564964"/>
            <a:chOff x="405300" y="615150"/>
            <a:chExt cx="8333400" cy="3722550"/>
          </a:xfrm>
        </p:grpSpPr>
        <p:sp>
          <p:nvSpPr>
            <p:cNvPr id="451" name="Google Shape;451;p36"/>
            <p:cNvSpPr/>
            <p:nvPr/>
          </p:nvSpPr>
          <p:spPr>
            <a:xfrm>
              <a:off x="405300" y="623700"/>
              <a:ext cx="8333400" cy="3714000"/>
            </a:xfrm>
            <a:prstGeom prst="roundRect">
              <a:avLst>
                <a:gd name="adj" fmla="val 563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2913" dist="104775" dir="36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405300" y="615150"/>
              <a:ext cx="8333400" cy="554700"/>
            </a:xfrm>
            <a:prstGeom prst="round2SameRect">
              <a:avLst>
                <a:gd name="adj1" fmla="val 33620"/>
                <a:gd name="adj2" fmla="val 0"/>
              </a:avLst>
            </a:prstGeom>
            <a:solidFill>
              <a:srgbClr val="E0E7F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grpSp>
          <p:nvGrpSpPr>
            <p:cNvPr id="453" name="Google Shape;453;p36"/>
            <p:cNvGrpSpPr/>
            <p:nvPr/>
          </p:nvGrpSpPr>
          <p:grpSpPr>
            <a:xfrm>
              <a:off x="8241225" y="754800"/>
              <a:ext cx="275400" cy="275400"/>
              <a:chOff x="8241225" y="754800"/>
              <a:chExt cx="275400" cy="275400"/>
            </a:xfrm>
          </p:grpSpPr>
          <p:sp>
            <p:nvSpPr>
              <p:cNvPr id="454" name="Google Shape;454;p36"/>
              <p:cNvSpPr/>
              <p:nvPr/>
            </p:nvSpPr>
            <p:spPr>
              <a:xfrm>
                <a:off x="8241225" y="754800"/>
                <a:ext cx="275400" cy="275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5" name="Google Shape;455;p36"/>
              <p:cNvGrpSpPr/>
              <p:nvPr/>
            </p:nvGrpSpPr>
            <p:grpSpPr>
              <a:xfrm>
                <a:off x="8316975" y="830550"/>
                <a:ext cx="123900" cy="123900"/>
                <a:chOff x="1699200" y="-226450"/>
                <a:chExt cx="123900" cy="123900"/>
              </a:xfrm>
            </p:grpSpPr>
            <p:cxnSp>
              <p:nvCxnSpPr>
                <p:cNvPr id="456" name="Google Shape;456;p36"/>
                <p:cNvCxnSpPr/>
                <p:nvPr/>
              </p:nvCxnSpPr>
              <p:spPr>
                <a:xfrm>
                  <a:off x="1699200" y="-226450"/>
                  <a:ext cx="123900" cy="1239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36"/>
                <p:cNvCxnSpPr/>
                <p:nvPr/>
              </p:nvCxnSpPr>
              <p:spPr>
                <a:xfrm flipH="1">
                  <a:off x="1699200" y="-226450"/>
                  <a:ext cx="123900" cy="1239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5" name="TextBox 44"/>
          <p:cNvSpPr txBox="1"/>
          <p:nvPr/>
        </p:nvSpPr>
        <p:spPr>
          <a:xfrm>
            <a:off x="0" y="1479605"/>
            <a:ext cx="9144000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3B3252"/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3B3252"/>
                </a:solidFill>
              </a:rPr>
              <a:t>ĐẾN BUỔI HỌC NÀY!</a:t>
            </a:r>
            <a:endParaRPr lang="vi-VN" sz="4500" b="1">
              <a:solidFill>
                <a:srgbClr val="3B32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79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Google Shape;1018;p47"/>
          <p:cNvGrpSpPr/>
          <p:nvPr/>
        </p:nvGrpSpPr>
        <p:grpSpPr>
          <a:xfrm>
            <a:off x="4506686" y="588550"/>
            <a:ext cx="4146314" cy="3621900"/>
            <a:chOff x="913475" y="1833067"/>
            <a:chExt cx="3652800" cy="3621900"/>
          </a:xfrm>
        </p:grpSpPr>
        <p:sp>
          <p:nvSpPr>
            <p:cNvPr id="1019" name="Google Shape;1019;p47"/>
            <p:cNvSpPr/>
            <p:nvPr/>
          </p:nvSpPr>
          <p:spPr>
            <a:xfrm>
              <a:off x="913475" y="1833067"/>
              <a:ext cx="3652800" cy="3621900"/>
            </a:xfrm>
            <a:prstGeom prst="roundRect">
              <a:avLst>
                <a:gd name="adj" fmla="val 563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2913" dist="104775" dir="36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913475" y="1833075"/>
              <a:ext cx="3652800" cy="424800"/>
            </a:xfrm>
            <a:prstGeom prst="round2SameRect">
              <a:avLst>
                <a:gd name="adj1" fmla="val 33620"/>
                <a:gd name="adj2" fmla="val 0"/>
              </a:avLst>
            </a:prstGeom>
            <a:solidFill>
              <a:srgbClr val="E0E7F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grpSp>
          <p:nvGrpSpPr>
            <p:cNvPr id="1021" name="Google Shape;1021;p47"/>
            <p:cNvGrpSpPr/>
            <p:nvPr/>
          </p:nvGrpSpPr>
          <p:grpSpPr>
            <a:xfrm>
              <a:off x="4093364" y="1902537"/>
              <a:ext cx="275400" cy="282088"/>
              <a:chOff x="8301139" y="596299"/>
              <a:chExt cx="275400" cy="310670"/>
            </a:xfrm>
          </p:grpSpPr>
          <p:sp>
            <p:nvSpPr>
              <p:cNvPr id="1022" name="Google Shape;1022;p47"/>
              <p:cNvSpPr/>
              <p:nvPr/>
            </p:nvSpPr>
            <p:spPr>
              <a:xfrm>
                <a:off x="8301139" y="596299"/>
                <a:ext cx="275400" cy="31067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3" name="Google Shape;1023;p47"/>
              <p:cNvGrpSpPr/>
              <p:nvPr/>
            </p:nvGrpSpPr>
            <p:grpSpPr>
              <a:xfrm>
                <a:off x="8376889" y="688961"/>
                <a:ext cx="123900" cy="123900"/>
                <a:chOff x="1759114" y="-368039"/>
                <a:chExt cx="123900" cy="123900"/>
              </a:xfrm>
            </p:grpSpPr>
            <p:cxnSp>
              <p:nvCxnSpPr>
                <p:cNvPr id="1024" name="Google Shape;1024;p47"/>
                <p:cNvCxnSpPr/>
                <p:nvPr/>
              </p:nvCxnSpPr>
              <p:spPr>
                <a:xfrm>
                  <a:off x="1759114" y="-368039"/>
                  <a:ext cx="123900" cy="1239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5" name="Google Shape;1025;p47"/>
                <p:cNvCxnSpPr/>
                <p:nvPr/>
              </p:nvCxnSpPr>
              <p:spPr>
                <a:xfrm flipH="1">
                  <a:off x="1759114" y="-368039"/>
                  <a:ext cx="123900" cy="1239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3" name="TextBox 42"/>
          <p:cNvSpPr txBox="1"/>
          <p:nvPr/>
        </p:nvSpPr>
        <p:spPr>
          <a:xfrm>
            <a:off x="4666048" y="1526991"/>
            <a:ext cx="3827590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BÀI 2. </a:t>
            </a:r>
          </a:p>
          <a:p>
            <a:pPr algn="ctr">
              <a:lnSpc>
                <a:spcPct val="150000"/>
              </a:lnSpc>
            </a:pPr>
            <a:r>
              <a:rPr lang="en-US" sz="3000" b="1"/>
              <a:t>THỰC HÀNH THÊM BỘ LỌC MÀU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8" b="47468"/>
          <a:stretch/>
        </p:blipFill>
        <p:spPr>
          <a:xfrm flipH="1">
            <a:off x="266040" y="452688"/>
            <a:ext cx="4400007" cy="446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7951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0" y="53481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</a:rPr>
              <a:t>       Bài 2. Thực hành thêm bộ lọc màu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9450" y="1274185"/>
            <a:ext cx="7785099" cy="1088015"/>
          </a:xfrm>
          <a:prstGeom prst="roundRect">
            <a:avLst>
              <a:gd name="adj" fmla="val 13027"/>
            </a:avLst>
          </a:prstGeom>
          <a:solidFill>
            <a:srgbClr val="FFF2E5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>
                <a:solidFill>
                  <a:srgbClr val="C00000"/>
                </a:solidFill>
                <a:cs typeface="Arial" panose="020B0604020202020204" pitchFamily="34" charset="0"/>
              </a:rPr>
              <a:t>Nhiệm vụ: </a:t>
            </a:r>
            <a:r>
              <a:rPr lang="en-US" sz="2000">
                <a:solidFill>
                  <a:sysClr val="windowText" lastClr="000000"/>
                </a:solidFill>
                <a:cs typeface="Arial" panose="020B0604020202020204" pitchFamily="34" charset="0"/>
              </a:rPr>
              <a:t>Em hãy hiệu chỉnh màu sắc một số hình ảnh/video trong video </a:t>
            </a:r>
            <a:r>
              <a:rPr lang="en-US" sz="2000" i="1">
                <a:solidFill>
                  <a:sysClr val="windowText" lastClr="000000"/>
                </a:solidFill>
                <a:cs typeface="Arial" panose="020B0604020202020204" pitchFamily="34" charset="0"/>
              </a:rPr>
              <a:t>PhongcanhVN</a:t>
            </a:r>
            <a:r>
              <a:rPr lang="en-US" sz="2000">
                <a:solidFill>
                  <a:sysClr val="windowText" lastClr="000000"/>
                </a:solidFill>
                <a:cs typeface="Arial" panose="020B0604020202020204" pitchFamily="34" charset="0"/>
              </a:rPr>
              <a:t> bằng cách sử dụng bộ lọc màu.</a:t>
            </a:r>
            <a:endParaRPr lang="vi-VN" sz="200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40821" y="2544046"/>
            <a:ext cx="2062356" cy="553998"/>
            <a:chOff x="2302890" y="1619740"/>
            <a:chExt cx="4124709" cy="110799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4" t="23772" r="30156" b="22687"/>
            <a:stretch/>
          </p:blipFill>
          <p:spPr>
            <a:xfrm>
              <a:off x="2302890" y="1665952"/>
              <a:ext cx="799909" cy="101557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102799" y="1619740"/>
              <a:ext cx="33248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>
                  <a:solidFill>
                    <a:srgbClr val="7030A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Hướng dẫn:</a:t>
              </a:r>
              <a:endParaRPr lang="en-US" sz="2000" b="1">
                <a:solidFill>
                  <a:srgbClr val="7030A0"/>
                </a:solidFill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19691" y="3121150"/>
            <a:ext cx="5566972" cy="1015663"/>
            <a:chOff x="605200" y="2456835"/>
            <a:chExt cx="5566972" cy="1015663"/>
          </a:xfrm>
        </p:grpSpPr>
        <p:sp>
          <p:nvSpPr>
            <p:cNvPr id="15" name="TextBox 14"/>
            <p:cNvSpPr txBox="1"/>
            <p:nvPr/>
          </p:nvSpPr>
          <p:spPr>
            <a:xfrm>
              <a:off x="605202" y="2456835"/>
              <a:ext cx="55669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/>
                <a:t>    </a:t>
              </a:r>
              <a:r>
                <a:rPr lang="vi-VN" sz="2000" b="1"/>
                <a:t>Bước 1. </a:t>
              </a:r>
              <a:r>
                <a:rPr lang="vi-VN" sz="2000"/>
                <a:t>Trong bảng phân cảnh </a:t>
              </a:r>
              <a:r>
                <a:rPr lang="vi-VN" sz="2000" b="1"/>
                <a:t>Storyboard</a:t>
              </a:r>
              <a:r>
                <a:rPr lang="vi-VN" sz="2000"/>
                <a:t>, chọn hình ảnh/video mà em muốn thêm bộ lọc.</a:t>
              </a:r>
              <a:endParaRPr lang="en-US" sz="2000"/>
            </a:p>
          </p:txBody>
        </p:sp>
        <p:pic>
          <p:nvPicPr>
            <p:cNvPr id="16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71048" r="65733"/>
          <a:stretch/>
        </p:blipFill>
        <p:spPr>
          <a:xfrm>
            <a:off x="679450" y="2815721"/>
            <a:ext cx="1921246" cy="181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8796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0" y="53481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</a:rPr>
              <a:t>       Bài 2. Thực hành thêm bộ lọc màu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8650" y="1144181"/>
            <a:ext cx="3824597" cy="2862322"/>
            <a:chOff x="605200" y="2456835"/>
            <a:chExt cx="3824597" cy="2862322"/>
          </a:xfrm>
        </p:grpSpPr>
        <p:sp>
          <p:nvSpPr>
            <p:cNvPr id="17" name="TextBox 16"/>
            <p:cNvSpPr txBox="1"/>
            <p:nvPr/>
          </p:nvSpPr>
          <p:spPr>
            <a:xfrm>
              <a:off x="605201" y="2456835"/>
              <a:ext cx="382459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/>
                <a:t>    </a:t>
              </a:r>
              <a:r>
                <a:rPr lang="vi-VN" sz="2000" b="1"/>
                <a:t>Bước </a:t>
              </a:r>
              <a:r>
                <a:rPr lang="en-US" sz="2000" b="1"/>
                <a:t>2</a:t>
              </a:r>
              <a:r>
                <a:rPr lang="vi-VN" sz="2000" b="1"/>
                <a:t>. </a:t>
              </a:r>
              <a:r>
                <a:rPr lang="vi-VN" sz="2000"/>
                <a:t>Chọn </a:t>
              </a:r>
              <a:r>
                <a:rPr lang="vi-VN" sz="2000" b="1"/>
                <a:t>Filters</a:t>
              </a:r>
              <a:r>
                <a:rPr lang="vi-VN" sz="2000"/>
                <a:t> trên thanh công cụ của bảng phân cảnh hoặc nháy chuột phải và chọn </a:t>
              </a:r>
              <a:r>
                <a:rPr lang="vi-VN" sz="2000" b="1"/>
                <a:t>Edit\Filters</a:t>
              </a:r>
              <a:r>
                <a:rPr lang="vi-VN" sz="2000"/>
                <a:t>, chọn một bộ lọc trong bảng </a:t>
              </a:r>
              <a:r>
                <a:rPr lang="vi-VN" sz="2000" b="1"/>
                <a:t>Filters</a:t>
              </a:r>
              <a:r>
                <a:rPr lang="vi-VN" sz="2000"/>
                <a:t> và xem kết quả trong cửa sổ xem trước.</a:t>
              </a:r>
            </a:p>
          </p:txBody>
        </p:sp>
        <p:pic>
          <p:nvPicPr>
            <p:cNvPr id="18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5091082" y="3254263"/>
            <a:ext cx="2824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1"/>
              <a:t>Hình 2. Ví dụ tùy chọn bộ lọc cho hình ảnh/video</a:t>
            </a:r>
            <a:endParaRPr lang="vi-VN" sz="1600" i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7" t="45483" r="11368" b="10649"/>
          <a:stretch/>
        </p:blipFill>
        <p:spPr>
          <a:xfrm>
            <a:off x="4668564" y="1256556"/>
            <a:ext cx="3669474" cy="199770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28650" y="3966291"/>
            <a:ext cx="7924705" cy="553998"/>
            <a:chOff x="605200" y="2456835"/>
            <a:chExt cx="7924705" cy="553998"/>
          </a:xfrm>
        </p:grpSpPr>
        <p:sp>
          <p:nvSpPr>
            <p:cNvPr id="21" name="TextBox 20"/>
            <p:cNvSpPr txBox="1"/>
            <p:nvPr/>
          </p:nvSpPr>
          <p:spPr>
            <a:xfrm>
              <a:off x="605200" y="2456835"/>
              <a:ext cx="79247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/>
                <a:t>    </a:t>
              </a:r>
              <a:r>
                <a:rPr lang="vi-VN" sz="2000" b="1"/>
                <a:t>Bước </a:t>
              </a:r>
              <a:r>
                <a:rPr lang="en-US" sz="2000" b="1"/>
                <a:t>3</a:t>
              </a:r>
              <a:r>
                <a:rPr lang="vi-VN" sz="2000" b="1"/>
                <a:t>. </a:t>
              </a:r>
              <a:r>
                <a:rPr lang="vi-VN" sz="2000"/>
                <a:t>Chọn </a:t>
              </a:r>
              <a:r>
                <a:rPr lang="vi-VN" sz="2000" b="1"/>
                <a:t>Done</a:t>
              </a:r>
              <a:r>
                <a:rPr lang="vi-VN" sz="2000"/>
                <a:t> để hoàn thành áp dụng bộ lọc.</a:t>
              </a:r>
            </a:p>
          </p:txBody>
        </p:sp>
        <p:pic>
          <p:nvPicPr>
            <p:cNvPr id="22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3545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Google Shape;1018;p47"/>
          <p:cNvGrpSpPr/>
          <p:nvPr/>
        </p:nvGrpSpPr>
        <p:grpSpPr>
          <a:xfrm>
            <a:off x="4506686" y="588550"/>
            <a:ext cx="4146314" cy="3621900"/>
            <a:chOff x="913475" y="1833067"/>
            <a:chExt cx="3652800" cy="3621900"/>
          </a:xfrm>
        </p:grpSpPr>
        <p:sp>
          <p:nvSpPr>
            <p:cNvPr id="1019" name="Google Shape;1019;p47"/>
            <p:cNvSpPr/>
            <p:nvPr/>
          </p:nvSpPr>
          <p:spPr>
            <a:xfrm>
              <a:off x="913475" y="1833067"/>
              <a:ext cx="3652800" cy="3621900"/>
            </a:xfrm>
            <a:prstGeom prst="roundRect">
              <a:avLst>
                <a:gd name="adj" fmla="val 563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2913" dist="104775" dir="36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913475" y="1833075"/>
              <a:ext cx="3652800" cy="424800"/>
            </a:xfrm>
            <a:prstGeom prst="round2SameRect">
              <a:avLst>
                <a:gd name="adj1" fmla="val 33620"/>
                <a:gd name="adj2" fmla="val 0"/>
              </a:avLst>
            </a:prstGeom>
            <a:solidFill>
              <a:srgbClr val="E0E7F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grpSp>
          <p:nvGrpSpPr>
            <p:cNvPr id="1021" name="Google Shape;1021;p47"/>
            <p:cNvGrpSpPr/>
            <p:nvPr/>
          </p:nvGrpSpPr>
          <p:grpSpPr>
            <a:xfrm>
              <a:off x="4093364" y="1902537"/>
              <a:ext cx="275400" cy="282088"/>
              <a:chOff x="8301139" y="596299"/>
              <a:chExt cx="275400" cy="310670"/>
            </a:xfrm>
          </p:grpSpPr>
          <p:sp>
            <p:nvSpPr>
              <p:cNvPr id="1022" name="Google Shape;1022;p47"/>
              <p:cNvSpPr/>
              <p:nvPr/>
            </p:nvSpPr>
            <p:spPr>
              <a:xfrm>
                <a:off x="8301139" y="596299"/>
                <a:ext cx="275400" cy="31067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3" name="Google Shape;1023;p47"/>
              <p:cNvGrpSpPr/>
              <p:nvPr/>
            </p:nvGrpSpPr>
            <p:grpSpPr>
              <a:xfrm>
                <a:off x="8376889" y="688961"/>
                <a:ext cx="123900" cy="123900"/>
                <a:chOff x="1759114" y="-368039"/>
                <a:chExt cx="123900" cy="123900"/>
              </a:xfrm>
            </p:grpSpPr>
            <p:cxnSp>
              <p:nvCxnSpPr>
                <p:cNvPr id="1024" name="Google Shape;1024;p47"/>
                <p:cNvCxnSpPr/>
                <p:nvPr/>
              </p:nvCxnSpPr>
              <p:spPr>
                <a:xfrm>
                  <a:off x="1759114" y="-368039"/>
                  <a:ext cx="123900" cy="1239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5" name="Google Shape;1025;p47"/>
                <p:cNvCxnSpPr/>
                <p:nvPr/>
              </p:nvCxnSpPr>
              <p:spPr>
                <a:xfrm flipH="1">
                  <a:off x="1759114" y="-368039"/>
                  <a:ext cx="123900" cy="1239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3" name="TextBox 42"/>
          <p:cNvSpPr txBox="1"/>
          <p:nvPr/>
        </p:nvSpPr>
        <p:spPr>
          <a:xfrm>
            <a:off x="4666048" y="1526991"/>
            <a:ext cx="3827590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BÀI 3. </a:t>
            </a:r>
          </a:p>
          <a:p>
            <a:pPr algn="ctr">
              <a:lnSpc>
                <a:spcPct val="150000"/>
              </a:lnSpc>
            </a:pPr>
            <a:r>
              <a:rPr lang="en-US" sz="3000" b="1"/>
              <a:t>THỰC HÀNH THÊM HIỆU ỨNG 3D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8" b="47468"/>
          <a:stretch/>
        </p:blipFill>
        <p:spPr>
          <a:xfrm flipH="1">
            <a:off x="266040" y="452688"/>
            <a:ext cx="4400007" cy="446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6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0" y="53481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</a:rPr>
              <a:t>       Bài 3. Thực hành thêm hiệu ứng 3D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9450" y="1274185"/>
            <a:ext cx="7785099" cy="1088015"/>
          </a:xfrm>
          <a:prstGeom prst="roundRect">
            <a:avLst>
              <a:gd name="adj" fmla="val 13027"/>
            </a:avLst>
          </a:prstGeom>
          <a:solidFill>
            <a:srgbClr val="FFF2E5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b="1">
                <a:solidFill>
                  <a:srgbClr val="C00000"/>
                </a:solidFill>
                <a:cs typeface="Arial" panose="020B0604020202020204" pitchFamily="34" charset="0"/>
              </a:rPr>
              <a:t>Nhiệm vụ: </a:t>
            </a:r>
            <a:r>
              <a:rPr lang="en-US" sz="2000">
                <a:solidFill>
                  <a:sysClr val="windowText" lastClr="000000"/>
                </a:solidFill>
                <a:cs typeface="Arial" panose="020B0604020202020204" pitchFamily="34" charset="0"/>
              </a:rPr>
              <a:t>Em hãy thêm hiệu ứng 3D cho một số hình ảnh/video trong video </a:t>
            </a:r>
            <a:r>
              <a:rPr lang="en-US" sz="2000" i="1">
                <a:solidFill>
                  <a:sysClr val="windowText" lastClr="000000"/>
                </a:solidFill>
                <a:cs typeface="Arial" panose="020B0604020202020204" pitchFamily="34" charset="0"/>
              </a:rPr>
              <a:t>PhongcanhVN</a:t>
            </a:r>
            <a:r>
              <a:rPr lang="en-US" sz="2000">
                <a:solidFill>
                  <a:sysClr val="windowText" lastClr="000000"/>
                </a:solidFill>
                <a:cs typeface="Arial" panose="020B0604020202020204" pitchFamily="34" charset="0"/>
              </a:rPr>
              <a:t>.</a:t>
            </a:r>
            <a:endParaRPr lang="vi-VN" sz="200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10137" y="2536155"/>
            <a:ext cx="2062356" cy="553998"/>
            <a:chOff x="2302890" y="1619740"/>
            <a:chExt cx="4124709" cy="110799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4" t="23772" r="30156" b="22687"/>
            <a:stretch/>
          </p:blipFill>
          <p:spPr>
            <a:xfrm>
              <a:off x="2302890" y="1665952"/>
              <a:ext cx="799909" cy="101557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102799" y="1619740"/>
              <a:ext cx="33248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>
                  <a:solidFill>
                    <a:srgbClr val="7030A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Hướng dẫn:</a:t>
              </a:r>
              <a:endParaRPr lang="en-US" sz="2000" b="1">
                <a:solidFill>
                  <a:srgbClr val="7030A0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9450" y="3090153"/>
            <a:ext cx="4923728" cy="1477328"/>
            <a:chOff x="605200" y="2456835"/>
            <a:chExt cx="4923728" cy="1477328"/>
          </a:xfrm>
        </p:grpSpPr>
        <p:sp>
          <p:nvSpPr>
            <p:cNvPr id="23" name="TextBox 22"/>
            <p:cNvSpPr txBox="1"/>
            <p:nvPr/>
          </p:nvSpPr>
          <p:spPr>
            <a:xfrm>
              <a:off x="605202" y="2456835"/>
              <a:ext cx="492372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/>
                <a:t>    </a:t>
              </a:r>
              <a:r>
                <a:rPr lang="vi-VN" sz="2000" b="1"/>
                <a:t>Bước 1. </a:t>
              </a:r>
              <a:r>
                <a:rPr lang="vi-VN" sz="2000"/>
                <a:t>Trong bảng phân cảnh </a:t>
              </a:r>
              <a:r>
                <a:rPr lang="vi-VN" sz="2000" b="1"/>
                <a:t>Storyboard</a:t>
              </a:r>
              <a:r>
                <a:rPr lang="vi-VN" sz="2000"/>
                <a:t>, chọn hình ảnh/video mà em muốn thêm hiệu ứng.</a:t>
              </a:r>
              <a:endParaRPr lang="en-US" sz="2000"/>
            </a:p>
          </p:txBody>
        </p:sp>
        <p:pic>
          <p:nvPicPr>
            <p:cNvPr id="24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9" b="63844"/>
          <a:stretch/>
        </p:blipFill>
        <p:spPr>
          <a:xfrm>
            <a:off x="5753100" y="2873463"/>
            <a:ext cx="2527300" cy="18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5069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0" y="53481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</a:rPr>
              <a:t>       Bài 3. Thực hành thêm hiệu ứng 3D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77850" y="1185153"/>
            <a:ext cx="4514850" cy="2862322"/>
            <a:chOff x="605200" y="2456835"/>
            <a:chExt cx="4514850" cy="2862322"/>
          </a:xfrm>
        </p:grpSpPr>
        <p:sp>
          <p:nvSpPr>
            <p:cNvPr id="23" name="TextBox 22"/>
            <p:cNvSpPr txBox="1"/>
            <p:nvPr/>
          </p:nvSpPr>
          <p:spPr>
            <a:xfrm>
              <a:off x="605202" y="2456835"/>
              <a:ext cx="451484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/>
                <a:t>    </a:t>
              </a:r>
              <a:r>
                <a:rPr lang="vi-VN" sz="2000" b="1"/>
                <a:t>Bước </a:t>
              </a:r>
              <a:r>
                <a:rPr lang="en-US" sz="2000" b="1"/>
                <a:t>2</a:t>
              </a:r>
              <a:r>
                <a:rPr lang="vi-VN" sz="2000" b="1"/>
                <a:t>. </a:t>
              </a:r>
              <a:r>
                <a:rPr lang="vi-VN" sz="2000"/>
                <a:t>Chọn </a:t>
              </a:r>
              <a:r>
                <a:rPr lang="vi-VN" sz="2000" b="1"/>
                <a:t>3D effects </a:t>
              </a:r>
              <a:r>
                <a:rPr lang="vi-VN" sz="2000"/>
                <a:t>trên thanh công cụ của bảng phân cảnh hoặc nháy chuột phải và chọn </a:t>
              </a:r>
              <a:r>
                <a:rPr lang="vi-VN" sz="2000" b="1"/>
                <a:t>Edit\3D Effects</a:t>
              </a:r>
              <a:r>
                <a:rPr lang="vi-VN" sz="2000"/>
                <a:t>, chọn hiệu ứng 3D trong bảng </a:t>
              </a:r>
              <a:r>
                <a:rPr lang="vi-VN" sz="2000" b="1"/>
                <a:t>Effects</a:t>
              </a:r>
              <a:r>
                <a:rPr lang="vi-VN" sz="2000"/>
                <a:t>. Có thể chọn </a:t>
              </a:r>
              <a:r>
                <a:rPr lang="vi-VN" sz="2000" b="1"/>
                <a:t>Play</a:t>
              </a:r>
              <a:r>
                <a:rPr lang="vi-VN" sz="2000"/>
                <a:t> trong cửa sổ xem trước để xem hiệu ứng.</a:t>
              </a:r>
              <a:endParaRPr lang="en-US" sz="2000"/>
            </a:p>
          </p:txBody>
        </p:sp>
        <p:pic>
          <p:nvPicPr>
            <p:cNvPr id="24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77850" y="4047475"/>
            <a:ext cx="8020050" cy="553998"/>
            <a:chOff x="605200" y="2456835"/>
            <a:chExt cx="8020050" cy="553998"/>
          </a:xfrm>
        </p:grpSpPr>
        <p:sp>
          <p:nvSpPr>
            <p:cNvPr id="17" name="TextBox 16"/>
            <p:cNvSpPr txBox="1"/>
            <p:nvPr/>
          </p:nvSpPr>
          <p:spPr>
            <a:xfrm>
              <a:off x="605202" y="2456835"/>
              <a:ext cx="80200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/>
                <a:t>    </a:t>
              </a:r>
              <a:r>
                <a:rPr lang="vi-VN" sz="2000" b="1"/>
                <a:t>Bước </a:t>
              </a:r>
              <a:r>
                <a:rPr lang="en-US" sz="2000" b="1"/>
                <a:t>3</a:t>
              </a:r>
              <a:r>
                <a:rPr lang="vi-VN" sz="2000" b="1"/>
                <a:t>. </a:t>
              </a:r>
              <a:r>
                <a:rPr lang="vi-VN" sz="2000"/>
                <a:t>Chọn </a:t>
              </a:r>
              <a:r>
                <a:rPr lang="vi-VN" sz="2000" b="1"/>
                <a:t>Done</a:t>
              </a:r>
              <a:r>
                <a:rPr lang="vi-VN" sz="2000"/>
                <a:t> </a:t>
              </a:r>
              <a:r>
                <a:rPr lang="en-US" sz="2000"/>
                <a:t>để</a:t>
              </a:r>
              <a:r>
                <a:rPr lang="vi-VN" sz="2000"/>
                <a:t> hoàn thành áp dụng hiệu ứng 3</a:t>
              </a:r>
              <a:r>
                <a:rPr lang="en-US" sz="2000"/>
                <a:t>D.</a:t>
              </a:r>
            </a:p>
          </p:txBody>
        </p:sp>
        <p:pic>
          <p:nvPicPr>
            <p:cNvPr id="18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5330869" y="3043191"/>
            <a:ext cx="3093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1"/>
              <a:t>Hình 3. Ví dụ tùy chọn hiệu ứng 3D cho hình ảnh/video</a:t>
            </a:r>
            <a:endParaRPr lang="vi-VN" sz="1600" i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5" t="49382" r="11757" b="7654"/>
          <a:stretch/>
        </p:blipFill>
        <p:spPr>
          <a:xfrm>
            <a:off x="5250595" y="1390139"/>
            <a:ext cx="3253854" cy="162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57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0" y="48401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/>
              <a:t>LUYỆN TẬP VÀ VẬN DỤNG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100" y="1203110"/>
            <a:ext cx="8051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Em hãy mở dự án video Giới thiệu cuốn sách yêu thích đã tạo ở bài học trước và thực hiện chỉnh sửa video như sau: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•</a:t>
            </a:r>
            <a:r>
              <a:rPr lang="en-US" sz="2000"/>
              <a:t> </a:t>
            </a:r>
            <a:r>
              <a:rPr lang="vi-VN" sz="2000"/>
              <a:t>Thêm bộ lọc màu để hiệu chỉnh màu sắc cho một số hình ảnh.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•</a:t>
            </a:r>
            <a:r>
              <a:rPr lang="en-US" sz="2000"/>
              <a:t> </a:t>
            </a:r>
            <a:r>
              <a:rPr lang="vi-VN" sz="2000"/>
              <a:t>Thêm các hiệu ứng chuyển động khác nhau cho các hình ảnh và video trong dự án video.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•</a:t>
            </a:r>
            <a:r>
              <a:rPr lang="en-US" sz="2000"/>
              <a:t> </a:t>
            </a:r>
            <a:r>
              <a:rPr lang="vi-VN" sz="2000"/>
              <a:t>Thêm ít nhất một hiệu ứng 3D vào vị trí thích hợp trong dự án video.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•</a:t>
            </a:r>
            <a:r>
              <a:rPr lang="en-US" sz="2000"/>
              <a:t> </a:t>
            </a:r>
            <a:r>
              <a:rPr lang="vi-VN" sz="2000"/>
              <a:t>Thêm một đoạn nhạc vào và điều chỉnh thời lượng phát nhạc hợp lí.</a:t>
            </a:r>
          </a:p>
        </p:txBody>
      </p:sp>
    </p:spTree>
    <p:extLst>
      <p:ext uri="{BB962C8B-B14F-4D97-AF65-F5344CB8AC3E}">
        <p14:creationId xmlns:p14="http://schemas.microsoft.com/office/powerpoint/2010/main" val="41105989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0" y="48401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/>
              <a:t>HƯỚNG DẪN VỀ NHÀ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E76638-B90A-34F0-CDD2-70DCE7320F76}"/>
              </a:ext>
            </a:extLst>
          </p:cNvPr>
          <p:cNvGrpSpPr/>
          <p:nvPr/>
        </p:nvGrpSpPr>
        <p:grpSpPr>
          <a:xfrm>
            <a:off x="1281873" y="1449066"/>
            <a:ext cx="1620161" cy="2922375"/>
            <a:chOff x="330198" y="2391257"/>
            <a:chExt cx="1620161" cy="292237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ADDFAC-1FF1-E43C-E109-555D3027B6E7}"/>
                </a:ext>
              </a:extLst>
            </p:cNvPr>
            <p:cNvSpPr/>
            <p:nvPr/>
          </p:nvSpPr>
          <p:spPr>
            <a:xfrm>
              <a:off x="567948" y="2391257"/>
              <a:ext cx="1224487" cy="476080"/>
            </a:xfrm>
            <a:prstGeom prst="rect">
              <a:avLst/>
            </a:prstGeom>
            <a:solidFill>
              <a:srgbClr val="04AD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accent6"/>
                  </a:solidFill>
                </a:rPr>
                <a:t>1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B118C66-61AC-E7EE-3942-DD670C387640}"/>
                </a:ext>
              </a:extLst>
            </p:cNvPr>
            <p:cNvGrpSpPr/>
            <p:nvPr/>
          </p:nvGrpSpPr>
          <p:grpSpPr>
            <a:xfrm>
              <a:off x="330198" y="3026227"/>
              <a:ext cx="1620161" cy="2287405"/>
              <a:chOff x="290286" y="2989942"/>
              <a:chExt cx="1620161" cy="228740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737119-B5E2-857A-4517-D5917232ABF5}"/>
                  </a:ext>
                </a:extLst>
              </p:cNvPr>
              <p:cNvSpPr/>
              <p:nvPr/>
            </p:nvSpPr>
            <p:spPr>
              <a:xfrm>
                <a:off x="290286" y="2989942"/>
                <a:ext cx="1540331" cy="2214832"/>
              </a:xfrm>
              <a:prstGeom prst="rect">
                <a:avLst/>
              </a:prstGeom>
              <a:noFill/>
              <a:ln w="12700">
                <a:solidFill>
                  <a:srgbClr val="04AD8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3A0FC2D-F740-F311-0E89-8EA9EEE59377}"/>
                  </a:ext>
                </a:extLst>
              </p:cNvPr>
              <p:cNvSpPr/>
              <p:nvPr/>
            </p:nvSpPr>
            <p:spPr>
              <a:xfrm>
                <a:off x="370116" y="3062515"/>
                <a:ext cx="1540331" cy="22148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7F5E49-7BE9-B9A4-3C4E-D0F2C3423160}"/>
                  </a:ext>
                </a:extLst>
              </p:cNvPr>
              <p:cNvSpPr txBox="1"/>
              <p:nvPr/>
            </p:nvSpPr>
            <p:spPr>
              <a:xfrm>
                <a:off x="474434" y="3182731"/>
                <a:ext cx="1331689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/>
                  <a:t>Ôn lại kiến thức đã học.</a:t>
                </a: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EFC4391-18C9-3D3B-F2D2-9938D6ACD04D}"/>
                </a:ext>
              </a:extLst>
            </p:cNvPr>
            <p:cNvCxnSpPr>
              <a:cxnSpLocks/>
              <a:stCxn id="17" idx="2"/>
              <a:endCxn id="21" idx="0"/>
            </p:cNvCxnSpPr>
            <p:nvPr/>
          </p:nvCxnSpPr>
          <p:spPr>
            <a:xfrm>
              <a:off x="1180192" y="2867337"/>
              <a:ext cx="2" cy="231463"/>
            </a:xfrm>
            <a:prstGeom prst="line">
              <a:avLst/>
            </a:prstGeom>
            <a:ln w="28575">
              <a:solidFill>
                <a:srgbClr val="04AD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E76638-B90A-34F0-CDD2-70DCE7320F76}"/>
              </a:ext>
            </a:extLst>
          </p:cNvPr>
          <p:cNvGrpSpPr/>
          <p:nvPr/>
        </p:nvGrpSpPr>
        <p:grpSpPr>
          <a:xfrm>
            <a:off x="3304801" y="1449066"/>
            <a:ext cx="1779821" cy="2922375"/>
            <a:chOff x="330198" y="2391257"/>
            <a:chExt cx="1779821" cy="292237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9ADDFAC-1FF1-E43C-E109-555D3027B6E7}"/>
                </a:ext>
              </a:extLst>
            </p:cNvPr>
            <p:cNvSpPr/>
            <p:nvPr/>
          </p:nvSpPr>
          <p:spPr>
            <a:xfrm>
              <a:off x="647779" y="2391257"/>
              <a:ext cx="1224487" cy="476080"/>
            </a:xfrm>
            <a:prstGeom prst="rect">
              <a:avLst/>
            </a:prstGeom>
            <a:solidFill>
              <a:srgbClr val="04AD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accent6"/>
                  </a:solidFill>
                </a:rPr>
                <a:t>2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B118C66-61AC-E7EE-3942-DD670C387640}"/>
                </a:ext>
              </a:extLst>
            </p:cNvPr>
            <p:cNvGrpSpPr/>
            <p:nvPr/>
          </p:nvGrpSpPr>
          <p:grpSpPr>
            <a:xfrm>
              <a:off x="330198" y="3026227"/>
              <a:ext cx="1779821" cy="2287405"/>
              <a:chOff x="290286" y="2989942"/>
              <a:chExt cx="1779821" cy="2287405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5737119-B5E2-857A-4517-D5917232ABF5}"/>
                  </a:ext>
                </a:extLst>
              </p:cNvPr>
              <p:cNvSpPr/>
              <p:nvPr/>
            </p:nvSpPr>
            <p:spPr>
              <a:xfrm>
                <a:off x="290286" y="2989942"/>
                <a:ext cx="1699991" cy="2214832"/>
              </a:xfrm>
              <a:prstGeom prst="rect">
                <a:avLst/>
              </a:prstGeom>
              <a:noFill/>
              <a:ln w="12700">
                <a:solidFill>
                  <a:srgbClr val="04AD8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3A0FC2D-F740-F311-0E89-8EA9EEE59377}"/>
                  </a:ext>
                </a:extLst>
              </p:cNvPr>
              <p:cNvSpPr/>
              <p:nvPr/>
            </p:nvSpPr>
            <p:spPr>
              <a:xfrm>
                <a:off x="370116" y="3062515"/>
                <a:ext cx="1699991" cy="22148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17F5E49-7BE9-B9A4-3C4E-D0F2C3423160}"/>
                  </a:ext>
                </a:extLst>
              </p:cNvPr>
              <p:cNvSpPr txBox="1"/>
              <p:nvPr/>
            </p:nvSpPr>
            <p:spPr>
              <a:xfrm>
                <a:off x="474434" y="3182731"/>
                <a:ext cx="1515843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000"/>
                  <a:t>Hoàn thành bài tập được giao.</a:t>
                </a:r>
                <a:endParaRPr lang="en-US" sz="2000"/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EFC4391-18C9-3D3B-F2D2-9938D6ACD04D}"/>
                </a:ext>
              </a:extLst>
            </p:cNvPr>
            <p:cNvCxnSpPr>
              <a:cxnSpLocks/>
              <a:stCxn id="39" idx="2"/>
              <a:endCxn id="43" idx="0"/>
            </p:cNvCxnSpPr>
            <p:nvPr/>
          </p:nvCxnSpPr>
          <p:spPr>
            <a:xfrm>
              <a:off x="1260023" y="2867337"/>
              <a:ext cx="1" cy="231463"/>
            </a:xfrm>
            <a:prstGeom prst="line">
              <a:avLst/>
            </a:prstGeom>
            <a:ln w="28575">
              <a:solidFill>
                <a:srgbClr val="04AD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7E76638-B90A-34F0-CDD2-70DCE7320F76}"/>
              </a:ext>
            </a:extLst>
          </p:cNvPr>
          <p:cNvGrpSpPr/>
          <p:nvPr/>
        </p:nvGrpSpPr>
        <p:grpSpPr>
          <a:xfrm>
            <a:off x="5482863" y="1449066"/>
            <a:ext cx="2665186" cy="2922375"/>
            <a:chOff x="330198" y="2391257"/>
            <a:chExt cx="2665186" cy="292237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ADDFAC-1FF1-E43C-E109-555D3027B6E7}"/>
                </a:ext>
              </a:extLst>
            </p:cNvPr>
            <p:cNvSpPr/>
            <p:nvPr/>
          </p:nvSpPr>
          <p:spPr>
            <a:xfrm>
              <a:off x="1090462" y="2391257"/>
              <a:ext cx="1224487" cy="476080"/>
            </a:xfrm>
            <a:prstGeom prst="rect">
              <a:avLst/>
            </a:prstGeom>
            <a:solidFill>
              <a:srgbClr val="04AD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accent6"/>
                  </a:solidFill>
                </a:rPr>
                <a:t>3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B118C66-61AC-E7EE-3942-DD670C387640}"/>
                </a:ext>
              </a:extLst>
            </p:cNvPr>
            <p:cNvGrpSpPr/>
            <p:nvPr/>
          </p:nvGrpSpPr>
          <p:grpSpPr>
            <a:xfrm>
              <a:off x="330198" y="3026227"/>
              <a:ext cx="2665186" cy="2287405"/>
              <a:chOff x="290286" y="2989942"/>
              <a:chExt cx="2665186" cy="2287405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737119-B5E2-857A-4517-D5917232ABF5}"/>
                  </a:ext>
                </a:extLst>
              </p:cNvPr>
              <p:cNvSpPr/>
              <p:nvPr/>
            </p:nvSpPr>
            <p:spPr>
              <a:xfrm>
                <a:off x="290286" y="2989942"/>
                <a:ext cx="2585356" cy="2214832"/>
              </a:xfrm>
              <a:prstGeom prst="rect">
                <a:avLst/>
              </a:prstGeom>
              <a:noFill/>
              <a:ln w="12700">
                <a:solidFill>
                  <a:srgbClr val="04AD8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3A0FC2D-F740-F311-0E89-8EA9EEE59377}"/>
                  </a:ext>
                </a:extLst>
              </p:cNvPr>
              <p:cNvSpPr/>
              <p:nvPr/>
            </p:nvSpPr>
            <p:spPr>
              <a:xfrm>
                <a:off x="370116" y="3062515"/>
                <a:ext cx="2585356" cy="221483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002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7F5E49-7BE9-B9A4-3C4E-D0F2C3423160}"/>
                  </a:ext>
                </a:extLst>
              </p:cNvPr>
              <p:cNvSpPr txBox="1"/>
              <p:nvPr/>
            </p:nvSpPr>
            <p:spPr>
              <a:xfrm>
                <a:off x="469776" y="3182731"/>
                <a:ext cx="2386036" cy="14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/>
                  <a:t>Xem trước </a:t>
                </a:r>
                <a:r>
                  <a:rPr lang="vi-VN" sz="2000" b="1" i="1"/>
                  <a:t>Bài 8. Thêm tiêu đề, </a:t>
                </a:r>
                <a:endParaRPr lang="en-US" sz="2000" b="1" i="1"/>
              </a:p>
              <a:p>
                <a:pPr algn="ctr">
                  <a:lnSpc>
                    <a:spcPct val="150000"/>
                  </a:lnSpc>
                </a:pPr>
                <a:r>
                  <a:rPr lang="vi-VN" sz="2000" b="1" i="1"/>
                  <a:t>phụ đề cho video</a:t>
                </a:r>
                <a:r>
                  <a:rPr lang="vi-VN" sz="2000"/>
                  <a:t>.</a:t>
                </a:r>
                <a:endParaRPr lang="en-US" sz="2000"/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EFC4391-18C9-3D3B-F2D2-9938D6ACD04D}"/>
                </a:ext>
              </a:extLst>
            </p:cNvPr>
            <p:cNvCxnSpPr>
              <a:cxnSpLocks/>
              <a:stCxn id="46" idx="2"/>
              <a:endCxn id="50" idx="0"/>
            </p:cNvCxnSpPr>
            <p:nvPr/>
          </p:nvCxnSpPr>
          <p:spPr>
            <a:xfrm>
              <a:off x="1702706" y="2867337"/>
              <a:ext cx="0" cy="231463"/>
            </a:xfrm>
            <a:prstGeom prst="line">
              <a:avLst/>
            </a:prstGeom>
            <a:ln w="28575">
              <a:solidFill>
                <a:srgbClr val="04AD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641695"/>
      </p:ext>
    </p:extLst>
  </p:cSld>
  <p:clrMapOvr>
    <a:masterClrMapping/>
  </p:clrMapOvr>
  <p:transition spd="med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36"/>
          <p:cNvGrpSpPr/>
          <p:nvPr/>
        </p:nvGrpSpPr>
        <p:grpSpPr>
          <a:xfrm>
            <a:off x="405300" y="615150"/>
            <a:ext cx="8333400" cy="3564964"/>
            <a:chOff x="405300" y="615150"/>
            <a:chExt cx="8333400" cy="3722550"/>
          </a:xfrm>
        </p:grpSpPr>
        <p:sp>
          <p:nvSpPr>
            <p:cNvPr id="451" name="Google Shape;451;p36"/>
            <p:cNvSpPr/>
            <p:nvPr/>
          </p:nvSpPr>
          <p:spPr>
            <a:xfrm>
              <a:off x="405300" y="623700"/>
              <a:ext cx="8333400" cy="3714000"/>
            </a:xfrm>
            <a:prstGeom prst="roundRect">
              <a:avLst>
                <a:gd name="adj" fmla="val 563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2913" dist="104775" dir="36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405300" y="615150"/>
              <a:ext cx="8333400" cy="554700"/>
            </a:xfrm>
            <a:prstGeom prst="round2SameRect">
              <a:avLst>
                <a:gd name="adj1" fmla="val 33620"/>
                <a:gd name="adj2" fmla="val 0"/>
              </a:avLst>
            </a:prstGeom>
            <a:solidFill>
              <a:srgbClr val="E0E7F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grpSp>
          <p:nvGrpSpPr>
            <p:cNvPr id="453" name="Google Shape;453;p36"/>
            <p:cNvGrpSpPr/>
            <p:nvPr/>
          </p:nvGrpSpPr>
          <p:grpSpPr>
            <a:xfrm>
              <a:off x="8241225" y="754800"/>
              <a:ext cx="275400" cy="275400"/>
              <a:chOff x="8241225" y="754800"/>
              <a:chExt cx="275400" cy="275400"/>
            </a:xfrm>
          </p:grpSpPr>
          <p:sp>
            <p:nvSpPr>
              <p:cNvPr id="454" name="Google Shape;454;p36"/>
              <p:cNvSpPr/>
              <p:nvPr/>
            </p:nvSpPr>
            <p:spPr>
              <a:xfrm>
                <a:off x="8241225" y="754800"/>
                <a:ext cx="275400" cy="275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5" name="Google Shape;455;p36"/>
              <p:cNvGrpSpPr/>
              <p:nvPr/>
            </p:nvGrpSpPr>
            <p:grpSpPr>
              <a:xfrm>
                <a:off x="8316975" y="830550"/>
                <a:ext cx="123900" cy="123900"/>
                <a:chOff x="1699200" y="-226450"/>
                <a:chExt cx="123900" cy="123900"/>
              </a:xfrm>
            </p:grpSpPr>
            <p:cxnSp>
              <p:nvCxnSpPr>
                <p:cNvPr id="456" name="Google Shape;456;p36"/>
                <p:cNvCxnSpPr/>
                <p:nvPr/>
              </p:nvCxnSpPr>
              <p:spPr>
                <a:xfrm>
                  <a:off x="1699200" y="-226450"/>
                  <a:ext cx="123900" cy="1239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36"/>
                <p:cNvCxnSpPr/>
                <p:nvPr/>
              </p:nvCxnSpPr>
              <p:spPr>
                <a:xfrm flipH="1">
                  <a:off x="1699200" y="-226450"/>
                  <a:ext cx="123900" cy="1239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5" name="TextBox 44"/>
          <p:cNvSpPr txBox="1"/>
          <p:nvPr/>
        </p:nvSpPr>
        <p:spPr>
          <a:xfrm>
            <a:off x="0" y="1479605"/>
            <a:ext cx="9144000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3B3252"/>
                </a:solidFill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rgbClr val="3B3252"/>
                </a:solidFill>
              </a:rPr>
              <a:t>Ở BUỔI HỌC SAU!</a:t>
            </a:r>
          </a:p>
        </p:txBody>
      </p:sp>
    </p:spTree>
    <p:extLst>
      <p:ext uri="{BB962C8B-B14F-4D97-AF65-F5344CB8AC3E}">
        <p14:creationId xmlns:p14="http://schemas.microsoft.com/office/powerpoint/2010/main" val="6667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0" y="48401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/>
              <a:t>KHỞI ĐỘNG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90149" y="1611086"/>
            <a:ext cx="4594650" cy="2452914"/>
            <a:chOff x="731280" y="1877876"/>
            <a:chExt cx="4594650" cy="2452914"/>
          </a:xfrm>
        </p:grpSpPr>
        <p:sp>
          <p:nvSpPr>
            <p:cNvPr id="73" name="Rectangle: Diagonal Corners Rounded 2">
              <a:extLst>
                <a:ext uri="{FF2B5EF4-FFF2-40B4-BE49-F238E27FC236}">
                  <a16:creationId xmlns:a16="http://schemas.microsoft.com/office/drawing/2014/main" id="{E52F96F6-CD18-26DC-A4AB-349511FAE0C6}"/>
                </a:ext>
              </a:extLst>
            </p:cNvPr>
            <p:cNvSpPr/>
            <p:nvPr/>
          </p:nvSpPr>
          <p:spPr>
            <a:xfrm flipH="1">
              <a:off x="731280" y="1877876"/>
              <a:ext cx="4594650" cy="2452914"/>
            </a:xfrm>
            <a:prstGeom prst="round2DiagRect">
              <a:avLst>
                <a:gd name="adj1" fmla="val 10124"/>
                <a:gd name="adj2" fmla="val 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4" name="Arrow: Pentagon 5">
              <a:extLst>
                <a:ext uri="{FF2B5EF4-FFF2-40B4-BE49-F238E27FC236}">
                  <a16:creationId xmlns:a16="http://schemas.microsoft.com/office/drawing/2014/main" id="{A8AD5B12-5B41-533B-8621-57D3AD494E58}"/>
                </a:ext>
              </a:extLst>
            </p:cNvPr>
            <p:cNvSpPr/>
            <p:nvPr/>
          </p:nvSpPr>
          <p:spPr>
            <a:xfrm>
              <a:off x="731280" y="2094602"/>
              <a:ext cx="4184656" cy="511120"/>
            </a:xfrm>
            <a:prstGeom prst="homePlate">
              <a:avLst>
                <a:gd name="adj" fmla="val 32962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 thiệu nội dung thực hành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81BDB16-24FF-144D-AD1C-7E8FAF874A6F}"/>
                </a:ext>
              </a:extLst>
            </p:cNvPr>
            <p:cNvSpPr txBox="1"/>
            <p:nvPr/>
          </p:nvSpPr>
          <p:spPr>
            <a:xfrm>
              <a:off x="980036" y="2666410"/>
              <a:ext cx="409713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nl-NL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Tìm hiểu các loại hiệu ứng và thực hành các kĩ năng tạo hiệu ứng trong phần mềm Video Editor.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44" r="50382" b="15652"/>
          <a:stretch/>
        </p:blipFill>
        <p:spPr>
          <a:xfrm>
            <a:off x="5223560" y="1490418"/>
            <a:ext cx="3401915" cy="31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4590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0" y="48401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/>
              <a:t>KHỞI ĐỘNG</a:t>
            </a:r>
          </a:p>
        </p:txBody>
      </p:sp>
      <p:grpSp>
        <p:nvGrpSpPr>
          <p:cNvPr id="8" name="Google Shape;3043;p146"/>
          <p:cNvGrpSpPr/>
          <p:nvPr/>
        </p:nvGrpSpPr>
        <p:grpSpPr>
          <a:xfrm>
            <a:off x="1962435" y="1863450"/>
            <a:ext cx="5254195" cy="795301"/>
            <a:chOff x="1758186" y="787188"/>
            <a:chExt cx="5254195" cy="795301"/>
          </a:xfrm>
        </p:grpSpPr>
        <p:cxnSp>
          <p:nvCxnSpPr>
            <p:cNvPr id="9" name="Google Shape;3044;p146"/>
            <p:cNvCxnSpPr/>
            <p:nvPr/>
          </p:nvCxnSpPr>
          <p:spPr>
            <a:xfrm flipV="1">
              <a:off x="1758186" y="1172009"/>
              <a:ext cx="5254194" cy="14788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3045;p146"/>
            <p:cNvCxnSpPr>
              <a:stCxn id="16" idx="0"/>
            </p:cNvCxnSpPr>
            <p:nvPr/>
          </p:nvCxnSpPr>
          <p:spPr>
            <a:xfrm flipV="1">
              <a:off x="1758186" y="1186797"/>
              <a:ext cx="0" cy="395692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3046;p146"/>
            <p:cNvCxnSpPr>
              <a:stCxn id="22" idx="0"/>
            </p:cNvCxnSpPr>
            <p:nvPr/>
          </p:nvCxnSpPr>
          <p:spPr>
            <a:xfrm flipH="1" flipV="1">
              <a:off x="7012380" y="1178877"/>
              <a:ext cx="1" cy="400943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3047;p146"/>
            <p:cNvCxnSpPr>
              <a:stCxn id="19" idx="0"/>
            </p:cNvCxnSpPr>
            <p:nvPr/>
          </p:nvCxnSpPr>
          <p:spPr>
            <a:xfrm flipV="1">
              <a:off x="4439233" y="787188"/>
              <a:ext cx="7095" cy="792632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" name="TextBox 15"/>
          <p:cNvSpPr txBox="1"/>
          <p:nvPr/>
        </p:nvSpPr>
        <p:spPr>
          <a:xfrm>
            <a:off x="635000" y="2658751"/>
            <a:ext cx="2654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H</a:t>
            </a:r>
            <a:r>
              <a:rPr lang="vi-VN" sz="2000"/>
              <a:t>iệu ứng chuyển động hỗ trợ cách xuất hiện của các hình ảnh và đoạn video</a:t>
            </a:r>
            <a:r>
              <a:rPr lang="en-US" sz="200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3647" y="2656082"/>
            <a:ext cx="2139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B</a:t>
            </a:r>
            <a:r>
              <a:rPr lang="vi-VN" sz="2000"/>
              <a:t>ộ lọc màu giúp thay đổi màu sắc của hình ảnh và đoạn video</a:t>
            </a:r>
            <a:r>
              <a:rPr lang="en-US" sz="200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6660" y="2656082"/>
            <a:ext cx="2279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H</a:t>
            </a:r>
            <a:r>
              <a:rPr lang="vi-VN" sz="2000"/>
              <a:t>iệu ứng 3D thêm các đối tượng chuyển động làm nền cho video</a:t>
            </a:r>
            <a:r>
              <a:rPr lang="en-US" sz="2000"/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93800" y="1291714"/>
            <a:ext cx="6756400" cy="553998"/>
            <a:chOff x="1161359" y="3721412"/>
            <a:chExt cx="6756400" cy="553998"/>
          </a:xfrm>
        </p:grpSpPr>
        <p:pic>
          <p:nvPicPr>
            <p:cNvPr id="24" name="Google Shape;966;p67"/>
            <p:cNvPicPr preferRelativeResize="0"/>
            <p:nvPr/>
          </p:nvPicPr>
          <p:blipFill rotWithShape="1">
            <a:blip r:embed="rId3">
              <a:alphaModFix/>
            </a:blip>
            <a:srcRect l="7026" r="7077" b="5419"/>
            <a:stretch/>
          </p:blipFill>
          <p:spPr>
            <a:xfrm>
              <a:off x="1161359" y="3786126"/>
              <a:ext cx="418542" cy="4608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584462" y="3721412"/>
              <a:ext cx="63332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>
                  <a:solidFill>
                    <a:srgbClr val="C00000"/>
                  </a:solidFill>
                </a:rPr>
                <a:t>Phần mềm Video Editor cung cấp ba loại hiệu ứng:</a:t>
              </a:r>
              <a:endParaRPr lang="en-US" sz="2000" i="1"/>
            </a:p>
          </p:txBody>
        </p:sp>
      </p:grpSp>
    </p:spTree>
    <p:extLst>
      <p:ext uri="{BB962C8B-B14F-4D97-AF65-F5344CB8AC3E}">
        <p14:creationId xmlns:p14="http://schemas.microsoft.com/office/powerpoint/2010/main" val="28870330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2" name="Google Shape;882;p44"/>
          <p:cNvGrpSpPr/>
          <p:nvPr/>
        </p:nvGrpSpPr>
        <p:grpSpPr>
          <a:xfrm>
            <a:off x="724650" y="416157"/>
            <a:ext cx="7694700" cy="3015000"/>
            <a:chOff x="715650" y="1069300"/>
            <a:chExt cx="7694700" cy="3015000"/>
          </a:xfrm>
        </p:grpSpPr>
        <p:sp>
          <p:nvSpPr>
            <p:cNvPr id="883" name="Google Shape;883;p44"/>
            <p:cNvSpPr/>
            <p:nvPr/>
          </p:nvSpPr>
          <p:spPr>
            <a:xfrm>
              <a:off x="715650" y="1069300"/>
              <a:ext cx="7694700" cy="3015000"/>
            </a:xfrm>
            <a:prstGeom prst="roundRect">
              <a:avLst>
                <a:gd name="adj" fmla="val 563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2913" dist="104775" dir="36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884" name="Google Shape;884;p44"/>
            <p:cNvSpPr/>
            <p:nvPr/>
          </p:nvSpPr>
          <p:spPr>
            <a:xfrm>
              <a:off x="715650" y="1069300"/>
              <a:ext cx="7694700" cy="467700"/>
            </a:xfrm>
            <a:prstGeom prst="round2SameRect">
              <a:avLst>
                <a:gd name="adj1" fmla="val 33620"/>
                <a:gd name="adj2" fmla="val 0"/>
              </a:avLst>
            </a:prstGeom>
            <a:solidFill>
              <a:srgbClr val="E0E7F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grpSp>
          <p:nvGrpSpPr>
            <p:cNvPr id="885" name="Google Shape;885;p44"/>
            <p:cNvGrpSpPr/>
            <p:nvPr/>
          </p:nvGrpSpPr>
          <p:grpSpPr>
            <a:xfrm>
              <a:off x="7868975" y="1197325"/>
              <a:ext cx="275400" cy="275400"/>
              <a:chOff x="8290650" y="623700"/>
              <a:chExt cx="275400" cy="275400"/>
            </a:xfrm>
          </p:grpSpPr>
          <p:sp>
            <p:nvSpPr>
              <p:cNvPr id="886" name="Google Shape;886;p44"/>
              <p:cNvSpPr/>
              <p:nvPr/>
            </p:nvSpPr>
            <p:spPr>
              <a:xfrm>
                <a:off x="8290650" y="623700"/>
                <a:ext cx="275400" cy="275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7" name="Google Shape;887;p44"/>
              <p:cNvGrpSpPr/>
              <p:nvPr/>
            </p:nvGrpSpPr>
            <p:grpSpPr>
              <a:xfrm>
                <a:off x="8366400" y="699450"/>
                <a:ext cx="123900" cy="123900"/>
                <a:chOff x="1748625" y="-357550"/>
                <a:chExt cx="123900" cy="123900"/>
              </a:xfrm>
            </p:grpSpPr>
            <p:cxnSp>
              <p:nvCxnSpPr>
                <p:cNvPr id="888" name="Google Shape;888;p44"/>
                <p:cNvCxnSpPr/>
                <p:nvPr/>
              </p:nvCxnSpPr>
              <p:spPr>
                <a:xfrm>
                  <a:off x="1748625" y="-357550"/>
                  <a:ext cx="123900" cy="1239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89" name="Google Shape;889;p44"/>
                <p:cNvCxnSpPr/>
                <p:nvPr/>
              </p:nvCxnSpPr>
              <p:spPr>
                <a:xfrm flipH="1">
                  <a:off x="1748625" y="-357550"/>
                  <a:ext cx="123900" cy="1239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62" name="TextBox 61"/>
          <p:cNvSpPr txBox="1"/>
          <p:nvPr/>
        </p:nvSpPr>
        <p:spPr>
          <a:xfrm>
            <a:off x="0" y="950211"/>
            <a:ext cx="9144000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chemeClr val="accent1">
                    <a:lumMod val="50000"/>
                  </a:schemeClr>
                </a:solidFill>
              </a:rPr>
              <a:t>BÀI 7: THỰC HÀNH THÊM </a:t>
            </a:r>
          </a:p>
          <a:p>
            <a:pPr algn="ctr">
              <a:lnSpc>
                <a:spcPct val="150000"/>
              </a:lnSpc>
            </a:pPr>
            <a:r>
              <a:rPr lang="en-US" sz="4500" b="1">
                <a:solidFill>
                  <a:schemeClr val="accent1">
                    <a:lumMod val="50000"/>
                  </a:schemeClr>
                </a:solidFill>
              </a:rPr>
              <a:t>HIỆU ỨNG CHO VIDEO</a:t>
            </a:r>
            <a:endParaRPr lang="vi-VN" sz="45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5" b="53891"/>
          <a:stretch/>
        </p:blipFill>
        <p:spPr>
          <a:xfrm>
            <a:off x="562099" y="2809362"/>
            <a:ext cx="2798618" cy="22636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4" b="51451"/>
          <a:stretch/>
        </p:blipFill>
        <p:spPr>
          <a:xfrm>
            <a:off x="6709558" y="2703104"/>
            <a:ext cx="2445461" cy="25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807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0" y="48401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/>
              <a:t>NỘI DUNG BÀI HỌC</a:t>
            </a:r>
          </a:p>
        </p:txBody>
      </p:sp>
      <p:grpSp>
        <p:nvGrpSpPr>
          <p:cNvPr id="26" name="Google Shape;366;p34"/>
          <p:cNvGrpSpPr/>
          <p:nvPr/>
        </p:nvGrpSpPr>
        <p:grpSpPr>
          <a:xfrm rot="20927966">
            <a:off x="863575" y="1397663"/>
            <a:ext cx="5927984" cy="782019"/>
            <a:chOff x="6740626" y="4249248"/>
            <a:chExt cx="9572983" cy="1263117"/>
          </a:xfrm>
        </p:grpSpPr>
        <p:sp>
          <p:nvSpPr>
            <p:cNvPr id="27" name="Google Shape;367;p34"/>
            <p:cNvSpPr/>
            <p:nvPr/>
          </p:nvSpPr>
          <p:spPr>
            <a:xfrm rot="657767">
              <a:off x="6740626" y="4249248"/>
              <a:ext cx="9480913" cy="1263117"/>
            </a:xfrm>
            <a:custGeom>
              <a:avLst/>
              <a:gdLst/>
              <a:ahLst/>
              <a:cxnLst/>
              <a:rect l="l" t="t" r="r" b="b"/>
              <a:pathLst>
                <a:path w="23294" h="23312" extrusionOk="0">
                  <a:moveTo>
                    <a:pt x="1" y="1"/>
                  </a:moveTo>
                  <a:lnTo>
                    <a:pt x="1" y="23312"/>
                  </a:lnTo>
                  <a:lnTo>
                    <a:pt x="23294" y="23312"/>
                  </a:lnTo>
                  <a:lnTo>
                    <a:pt x="23294" y="1"/>
                  </a:lnTo>
                  <a:close/>
                </a:path>
              </a:pathLst>
            </a:custGeom>
            <a:solidFill>
              <a:srgbClr val="CEE283"/>
            </a:solidFill>
            <a:ln>
              <a:noFill/>
            </a:ln>
            <a:effectLst>
              <a:outerShdw blurRad="157163" dist="76200" dir="51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8;p34"/>
            <p:cNvSpPr/>
            <p:nvPr/>
          </p:nvSpPr>
          <p:spPr>
            <a:xfrm rot="657767">
              <a:off x="6832696" y="4258087"/>
              <a:ext cx="9480913" cy="294928"/>
            </a:xfrm>
            <a:custGeom>
              <a:avLst/>
              <a:gdLst/>
              <a:ahLst/>
              <a:cxnLst/>
              <a:rect l="l" t="t" r="r" b="b"/>
              <a:pathLst>
                <a:path w="23294" h="5112" extrusionOk="0">
                  <a:moveTo>
                    <a:pt x="1" y="1"/>
                  </a:moveTo>
                  <a:lnTo>
                    <a:pt x="1" y="5111"/>
                  </a:lnTo>
                  <a:lnTo>
                    <a:pt x="23294" y="5111"/>
                  </a:lnTo>
                  <a:lnTo>
                    <a:pt x="23294" y="1"/>
                  </a:lnTo>
                  <a:close/>
                </a:path>
              </a:pathLst>
            </a:custGeom>
            <a:solidFill>
              <a:srgbClr val="000000">
                <a:alpha val="96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18610" y="1581809"/>
            <a:ext cx="57595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/>
              <a:t>Bài 1. Thực hành thêm hiệu ứng chuyển động</a:t>
            </a:r>
            <a:endParaRPr lang="vi-VN" sz="2000" b="1"/>
          </a:p>
        </p:txBody>
      </p:sp>
      <p:grpSp>
        <p:nvGrpSpPr>
          <p:cNvPr id="30" name="Google Shape;366;p34"/>
          <p:cNvGrpSpPr/>
          <p:nvPr/>
        </p:nvGrpSpPr>
        <p:grpSpPr>
          <a:xfrm rot="20927966">
            <a:off x="882016" y="2411623"/>
            <a:ext cx="5927984" cy="782019"/>
            <a:chOff x="6740626" y="4249248"/>
            <a:chExt cx="9572983" cy="1263117"/>
          </a:xfrm>
        </p:grpSpPr>
        <p:sp>
          <p:nvSpPr>
            <p:cNvPr id="31" name="Google Shape;367;p34"/>
            <p:cNvSpPr/>
            <p:nvPr/>
          </p:nvSpPr>
          <p:spPr>
            <a:xfrm rot="657767">
              <a:off x="6740626" y="4249248"/>
              <a:ext cx="9480913" cy="1263117"/>
            </a:xfrm>
            <a:custGeom>
              <a:avLst/>
              <a:gdLst/>
              <a:ahLst/>
              <a:cxnLst/>
              <a:rect l="l" t="t" r="r" b="b"/>
              <a:pathLst>
                <a:path w="23294" h="23312" extrusionOk="0">
                  <a:moveTo>
                    <a:pt x="1" y="1"/>
                  </a:moveTo>
                  <a:lnTo>
                    <a:pt x="1" y="23312"/>
                  </a:lnTo>
                  <a:lnTo>
                    <a:pt x="23294" y="23312"/>
                  </a:lnTo>
                  <a:lnTo>
                    <a:pt x="23294" y="1"/>
                  </a:lnTo>
                  <a:close/>
                </a:path>
              </a:pathLst>
            </a:custGeom>
            <a:solidFill>
              <a:srgbClr val="FDC3EF"/>
            </a:solidFill>
            <a:ln>
              <a:noFill/>
            </a:ln>
            <a:effectLst>
              <a:outerShdw blurRad="157163" dist="76200" dir="51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8;p34"/>
            <p:cNvSpPr/>
            <p:nvPr/>
          </p:nvSpPr>
          <p:spPr>
            <a:xfrm rot="657767">
              <a:off x="6832696" y="4258087"/>
              <a:ext cx="9480913" cy="294928"/>
            </a:xfrm>
            <a:custGeom>
              <a:avLst/>
              <a:gdLst/>
              <a:ahLst/>
              <a:cxnLst/>
              <a:rect l="l" t="t" r="r" b="b"/>
              <a:pathLst>
                <a:path w="23294" h="5112" extrusionOk="0">
                  <a:moveTo>
                    <a:pt x="1" y="1"/>
                  </a:moveTo>
                  <a:lnTo>
                    <a:pt x="1" y="5111"/>
                  </a:lnTo>
                  <a:lnTo>
                    <a:pt x="23294" y="5111"/>
                  </a:lnTo>
                  <a:lnTo>
                    <a:pt x="23294" y="1"/>
                  </a:lnTo>
                  <a:close/>
                </a:path>
              </a:pathLst>
            </a:custGeom>
            <a:solidFill>
              <a:srgbClr val="E4B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37051" y="2595769"/>
            <a:ext cx="57595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/>
              <a:t>Bài 2. Thực hành thêm bộ lọc màu</a:t>
            </a:r>
            <a:endParaRPr lang="vi-VN" sz="2000" b="1"/>
          </a:p>
        </p:txBody>
      </p:sp>
      <p:grpSp>
        <p:nvGrpSpPr>
          <p:cNvPr id="34" name="Google Shape;366;p34"/>
          <p:cNvGrpSpPr/>
          <p:nvPr/>
        </p:nvGrpSpPr>
        <p:grpSpPr>
          <a:xfrm rot="20927966">
            <a:off x="882016" y="3454096"/>
            <a:ext cx="5927984" cy="782019"/>
            <a:chOff x="6740626" y="4249248"/>
            <a:chExt cx="9572983" cy="1263117"/>
          </a:xfrm>
        </p:grpSpPr>
        <p:sp>
          <p:nvSpPr>
            <p:cNvPr id="35" name="Google Shape;367;p34"/>
            <p:cNvSpPr/>
            <p:nvPr/>
          </p:nvSpPr>
          <p:spPr>
            <a:xfrm rot="657767">
              <a:off x="6740626" y="4249248"/>
              <a:ext cx="9480913" cy="1263117"/>
            </a:xfrm>
            <a:custGeom>
              <a:avLst/>
              <a:gdLst/>
              <a:ahLst/>
              <a:cxnLst/>
              <a:rect l="l" t="t" r="r" b="b"/>
              <a:pathLst>
                <a:path w="23294" h="23312" extrusionOk="0">
                  <a:moveTo>
                    <a:pt x="1" y="1"/>
                  </a:moveTo>
                  <a:lnTo>
                    <a:pt x="1" y="23312"/>
                  </a:lnTo>
                  <a:lnTo>
                    <a:pt x="23294" y="23312"/>
                  </a:lnTo>
                  <a:lnTo>
                    <a:pt x="23294" y="1"/>
                  </a:lnTo>
                  <a:close/>
                </a:path>
              </a:pathLst>
            </a:custGeom>
            <a:solidFill>
              <a:srgbClr val="B3EBF1"/>
            </a:solidFill>
            <a:ln>
              <a:noFill/>
            </a:ln>
            <a:effectLst>
              <a:outerShdw blurRad="157163" dist="76200" dir="5160000" algn="bl" rotWithShape="0">
                <a:schemeClr val="dk1">
                  <a:alpha val="22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8;p34"/>
            <p:cNvSpPr/>
            <p:nvPr/>
          </p:nvSpPr>
          <p:spPr>
            <a:xfrm rot="657767">
              <a:off x="6832696" y="4258087"/>
              <a:ext cx="9480913" cy="294928"/>
            </a:xfrm>
            <a:custGeom>
              <a:avLst/>
              <a:gdLst/>
              <a:ahLst/>
              <a:cxnLst/>
              <a:rect l="l" t="t" r="r" b="b"/>
              <a:pathLst>
                <a:path w="23294" h="5112" extrusionOk="0">
                  <a:moveTo>
                    <a:pt x="1" y="1"/>
                  </a:moveTo>
                  <a:lnTo>
                    <a:pt x="1" y="5111"/>
                  </a:lnTo>
                  <a:lnTo>
                    <a:pt x="23294" y="5111"/>
                  </a:lnTo>
                  <a:lnTo>
                    <a:pt x="23294" y="1"/>
                  </a:lnTo>
                  <a:close/>
                </a:path>
              </a:pathLst>
            </a:custGeom>
            <a:solidFill>
              <a:srgbClr val="A1D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37051" y="3642008"/>
            <a:ext cx="57595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/>
              <a:t>Bài 3. Thực hành thêm hiệu ứng 3D</a:t>
            </a:r>
            <a:endParaRPr lang="vi-VN" sz="20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9"/>
          <a:stretch/>
        </p:blipFill>
        <p:spPr>
          <a:xfrm>
            <a:off x="6629400" y="1198074"/>
            <a:ext cx="2037541" cy="350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5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Google Shape;1018;p47"/>
          <p:cNvGrpSpPr/>
          <p:nvPr/>
        </p:nvGrpSpPr>
        <p:grpSpPr>
          <a:xfrm>
            <a:off x="4506686" y="588550"/>
            <a:ext cx="4146314" cy="3621900"/>
            <a:chOff x="913475" y="1833067"/>
            <a:chExt cx="3652800" cy="3621900"/>
          </a:xfrm>
        </p:grpSpPr>
        <p:sp>
          <p:nvSpPr>
            <p:cNvPr id="1019" name="Google Shape;1019;p47"/>
            <p:cNvSpPr/>
            <p:nvPr/>
          </p:nvSpPr>
          <p:spPr>
            <a:xfrm>
              <a:off x="913475" y="1833067"/>
              <a:ext cx="3652800" cy="3621900"/>
            </a:xfrm>
            <a:prstGeom prst="roundRect">
              <a:avLst>
                <a:gd name="adj" fmla="val 563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42913" dist="104775" dir="36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913475" y="1833075"/>
              <a:ext cx="3652800" cy="424800"/>
            </a:xfrm>
            <a:prstGeom prst="round2SameRect">
              <a:avLst>
                <a:gd name="adj1" fmla="val 33620"/>
                <a:gd name="adj2" fmla="val 0"/>
              </a:avLst>
            </a:prstGeom>
            <a:solidFill>
              <a:srgbClr val="E0E7FE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grpSp>
          <p:nvGrpSpPr>
            <p:cNvPr id="1021" name="Google Shape;1021;p47"/>
            <p:cNvGrpSpPr/>
            <p:nvPr/>
          </p:nvGrpSpPr>
          <p:grpSpPr>
            <a:xfrm>
              <a:off x="4093364" y="1902537"/>
              <a:ext cx="275400" cy="282088"/>
              <a:chOff x="8301139" y="596299"/>
              <a:chExt cx="275400" cy="310670"/>
            </a:xfrm>
          </p:grpSpPr>
          <p:sp>
            <p:nvSpPr>
              <p:cNvPr id="1022" name="Google Shape;1022;p47"/>
              <p:cNvSpPr/>
              <p:nvPr/>
            </p:nvSpPr>
            <p:spPr>
              <a:xfrm>
                <a:off x="8301139" y="596299"/>
                <a:ext cx="275400" cy="31067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3" name="Google Shape;1023;p47"/>
              <p:cNvGrpSpPr/>
              <p:nvPr/>
            </p:nvGrpSpPr>
            <p:grpSpPr>
              <a:xfrm>
                <a:off x="8376889" y="688961"/>
                <a:ext cx="123900" cy="123900"/>
                <a:chOff x="1759114" y="-368039"/>
                <a:chExt cx="123900" cy="123900"/>
              </a:xfrm>
            </p:grpSpPr>
            <p:cxnSp>
              <p:nvCxnSpPr>
                <p:cNvPr id="1024" name="Google Shape;1024;p47"/>
                <p:cNvCxnSpPr/>
                <p:nvPr/>
              </p:nvCxnSpPr>
              <p:spPr>
                <a:xfrm>
                  <a:off x="1759114" y="-368039"/>
                  <a:ext cx="123900" cy="1239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25" name="Google Shape;1025;p47"/>
                <p:cNvCxnSpPr/>
                <p:nvPr/>
              </p:nvCxnSpPr>
              <p:spPr>
                <a:xfrm flipH="1">
                  <a:off x="1759114" y="-368039"/>
                  <a:ext cx="123900" cy="123900"/>
                </a:xfrm>
                <a:prstGeom prst="straightConnector1">
                  <a:avLst/>
                </a:prstGeom>
                <a:noFill/>
                <a:ln w="19050" cap="rnd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3" name="TextBox 42"/>
          <p:cNvSpPr txBox="1"/>
          <p:nvPr/>
        </p:nvSpPr>
        <p:spPr>
          <a:xfrm>
            <a:off x="4666048" y="1526991"/>
            <a:ext cx="382759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BÀI 1. THỰC HÀNH THÊM HIỆU ỨNG CHUYỂN ĐỘNG</a:t>
            </a:r>
            <a:endParaRPr lang="vi-VN" sz="30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18" b="47468"/>
          <a:stretch/>
        </p:blipFill>
        <p:spPr>
          <a:xfrm flipH="1">
            <a:off x="266040" y="452688"/>
            <a:ext cx="4400007" cy="446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8363"/>
      </p:ext>
    </p:extLst>
  </p:cSld>
  <p:clrMapOvr>
    <a:masterClrMapping/>
  </p:clrMapOvr>
  <p:transition spd="med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0" y="53481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</a:rPr>
              <a:t>       Bài 1. Thực hành thêm hiệu ứng chuyển động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79450" y="1274185"/>
            <a:ext cx="7785099" cy="1088015"/>
          </a:xfrm>
          <a:prstGeom prst="roundRect">
            <a:avLst>
              <a:gd name="adj" fmla="val 13027"/>
            </a:avLst>
          </a:prstGeom>
          <a:solidFill>
            <a:srgbClr val="FFF2E5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000" b="1">
                <a:solidFill>
                  <a:srgbClr val="C00000"/>
                </a:solidFill>
                <a:cs typeface="Arial" panose="020B0604020202020204" pitchFamily="34" charset="0"/>
              </a:rPr>
              <a:t>Nhiệm vụ: </a:t>
            </a:r>
            <a:r>
              <a:rPr lang="en-US" sz="2000">
                <a:solidFill>
                  <a:sysClr val="windowText" lastClr="000000"/>
                </a:solidFill>
                <a:cs typeface="Arial" panose="020B0604020202020204" pitchFamily="34" charset="0"/>
              </a:rPr>
              <a:t>T</a:t>
            </a:r>
            <a:r>
              <a:rPr lang="vi-VN" sz="2000">
                <a:solidFill>
                  <a:sysClr val="windowText" lastClr="000000"/>
                </a:solidFill>
                <a:cs typeface="Arial" panose="020B0604020202020204" pitchFamily="34" charset="0"/>
              </a:rPr>
              <a:t>hêm hiệu ứng chuyển động cho các hình ảnh và đoạn video trong dự án </a:t>
            </a:r>
            <a:r>
              <a:rPr lang="vi-VN" sz="2000" i="1">
                <a:solidFill>
                  <a:sysClr val="windowText" lastClr="000000"/>
                </a:solidFill>
                <a:cs typeface="Arial" panose="020B0604020202020204" pitchFamily="34" charset="0"/>
              </a:rPr>
              <a:t>PhongcanhVN</a:t>
            </a:r>
            <a:r>
              <a:rPr lang="vi-VN" sz="2000">
                <a:solidFill>
                  <a:sysClr val="windowText" lastClr="000000"/>
                </a:solidFill>
                <a:cs typeface="Arial" panose="020B0604020202020204" pitchFamily="34" charset="0"/>
              </a:rPr>
              <a:t> để làm cho video sinh động hơn.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540821" y="2511609"/>
            <a:ext cx="2062356" cy="553998"/>
            <a:chOff x="2302890" y="1619740"/>
            <a:chExt cx="4124709" cy="11079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4" t="23772" r="30156" b="22687"/>
            <a:stretch/>
          </p:blipFill>
          <p:spPr>
            <a:xfrm>
              <a:off x="2302890" y="1665952"/>
              <a:ext cx="799909" cy="10155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102799" y="1619740"/>
              <a:ext cx="33248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>
                  <a:solidFill>
                    <a:srgbClr val="7030A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Hướng dẫn:</a:t>
              </a:r>
              <a:endParaRPr lang="en-US" sz="2000" b="1">
                <a:solidFill>
                  <a:srgbClr val="7030A0"/>
                </a:solidFill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9450" y="3090153"/>
            <a:ext cx="6026150" cy="1477328"/>
            <a:chOff x="605200" y="2456835"/>
            <a:chExt cx="6026150" cy="1477328"/>
          </a:xfrm>
        </p:grpSpPr>
        <p:sp>
          <p:nvSpPr>
            <p:cNvPr id="38" name="TextBox 37"/>
            <p:cNvSpPr txBox="1"/>
            <p:nvPr/>
          </p:nvSpPr>
          <p:spPr>
            <a:xfrm>
              <a:off x="605201" y="2456835"/>
              <a:ext cx="602614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/>
                <a:t>    </a:t>
              </a:r>
              <a:r>
                <a:rPr lang="vi-VN" sz="2000" b="1"/>
                <a:t>Bước 1. </a:t>
              </a:r>
              <a:r>
                <a:rPr lang="vi-VN" sz="2000"/>
                <a:t>Trong bảng phân cảnh </a:t>
              </a:r>
              <a:r>
                <a:rPr lang="vi-VN" sz="2000" b="1"/>
                <a:t>Storyboard</a:t>
              </a:r>
              <a:r>
                <a:rPr lang="vi-VN" sz="2000"/>
                <a:t>, chọn hình ảnh/video mà em muốn thêm hiệu ứng chuyển động.</a:t>
              </a:r>
              <a:endParaRPr lang="en-US" sz="2000"/>
            </a:p>
          </p:txBody>
        </p:sp>
        <p:pic>
          <p:nvPicPr>
            <p:cNvPr id="39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50668" r="47867" b="4281"/>
          <a:stretch/>
        </p:blipFill>
        <p:spPr>
          <a:xfrm>
            <a:off x="7175499" y="3202529"/>
            <a:ext cx="1289049" cy="129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606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0" y="53481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</a:rPr>
              <a:t>       Bài 1. Thực hành thêm hiệu ứng chuyển động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28650" y="1248653"/>
            <a:ext cx="4222750" cy="3323987"/>
            <a:chOff x="605200" y="2456835"/>
            <a:chExt cx="4222750" cy="3323987"/>
          </a:xfrm>
        </p:grpSpPr>
        <p:sp>
          <p:nvSpPr>
            <p:cNvPr id="38" name="TextBox 37"/>
            <p:cNvSpPr txBox="1"/>
            <p:nvPr/>
          </p:nvSpPr>
          <p:spPr>
            <a:xfrm>
              <a:off x="605201" y="2456835"/>
              <a:ext cx="4222749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/>
                <a:t>    </a:t>
              </a:r>
              <a:r>
                <a:rPr lang="vi-VN" sz="2000" b="1"/>
                <a:t>Bước </a:t>
              </a:r>
              <a:r>
                <a:rPr lang="en-US" sz="2000" b="1"/>
                <a:t>2</a:t>
              </a:r>
              <a:r>
                <a:rPr lang="vi-VN" sz="2000" b="1"/>
                <a:t>. </a:t>
              </a:r>
              <a:r>
                <a:rPr lang="vi-VN" sz="2000"/>
                <a:t>Chọn </a:t>
              </a:r>
              <a:r>
                <a:rPr lang="vi-VN" sz="2000" b="1"/>
                <a:t>Motion</a:t>
              </a:r>
              <a:r>
                <a:rPr lang="vi-VN" sz="2000"/>
                <a:t> trên thanh công cụ của bảng phân cảnh hoặc nháy chuột phải và chọn </a:t>
              </a:r>
              <a:r>
                <a:rPr lang="vi-VN" sz="2000" b="1"/>
                <a:t>Edit\Motion</a:t>
              </a:r>
              <a:r>
                <a:rPr lang="vi-VN" sz="2000"/>
                <a:t>, chọn một hiệu ứng chuyển động trong bảng </a:t>
              </a:r>
              <a:r>
                <a:rPr lang="vi-VN" sz="2000" b="1"/>
                <a:t>Motion</a:t>
              </a:r>
              <a:r>
                <a:rPr lang="vi-VN" sz="2000"/>
                <a:t>. </a:t>
              </a:r>
            </a:p>
            <a:p>
              <a:pPr lvl="1" algn="just">
                <a:lnSpc>
                  <a:spcPct val="150000"/>
                </a:lnSpc>
              </a:pPr>
              <a:r>
                <a:rPr lang="vi-VN" sz="2000"/>
                <a:t>Có thể chọn </a:t>
              </a:r>
              <a:r>
                <a:rPr lang="vi-VN" sz="2000" b="1"/>
                <a:t>Play</a:t>
              </a:r>
              <a:r>
                <a:rPr lang="vi-VN" sz="2000"/>
                <a:t> trong cửa số xem trước để xem hiệu ứng đã chọn.</a:t>
              </a:r>
            </a:p>
          </p:txBody>
        </p:sp>
        <p:pic>
          <p:nvPicPr>
            <p:cNvPr id="39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381411" y="3289464"/>
            <a:ext cx="27194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i="1"/>
              <a:t>Hình 1. Ví dụ tuỳ chọn hiệu ứng chuyển động cho hình ảnh/video</a:t>
            </a:r>
            <a:endParaRPr lang="vi-VN" sz="1800" i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0" t="44458" r="13719" b="17474"/>
          <a:stretch/>
        </p:blipFill>
        <p:spPr>
          <a:xfrm>
            <a:off x="4946958" y="1361027"/>
            <a:ext cx="3588356" cy="192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28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/>
          <p:cNvSpPr txBox="1"/>
          <p:nvPr/>
        </p:nvSpPr>
        <p:spPr>
          <a:xfrm>
            <a:off x="0" y="534812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0070C0"/>
                </a:solidFill>
              </a:rPr>
              <a:t>       Bài 1. Thực hành thêm hiệu ứng chuyển động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85924" y="2933358"/>
            <a:ext cx="4049576" cy="1477328"/>
            <a:chOff x="605200" y="2456835"/>
            <a:chExt cx="4049576" cy="1477328"/>
          </a:xfrm>
        </p:grpSpPr>
        <p:sp>
          <p:nvSpPr>
            <p:cNvPr id="38" name="TextBox 37"/>
            <p:cNvSpPr txBox="1"/>
            <p:nvPr/>
          </p:nvSpPr>
          <p:spPr>
            <a:xfrm>
              <a:off x="605201" y="2456835"/>
              <a:ext cx="404957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 b="1"/>
                <a:t>    </a:t>
              </a:r>
              <a:r>
                <a:rPr lang="vi-VN" sz="2000" b="1"/>
                <a:t>Bước 3. </a:t>
              </a:r>
              <a:r>
                <a:rPr lang="vi-VN" sz="2000"/>
                <a:t>Chọn </a:t>
              </a:r>
              <a:r>
                <a:rPr lang="vi-VN" sz="2000" b="1"/>
                <a:t>Done</a:t>
              </a:r>
              <a:r>
                <a:rPr lang="vi-VN" sz="2000"/>
                <a:t> để hoàn thành áp dụng hiệu ứng chuyển động cho hình ảnh/video.</a:t>
              </a:r>
            </a:p>
          </p:txBody>
        </p:sp>
        <p:pic>
          <p:nvPicPr>
            <p:cNvPr id="39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5381411" y="3289464"/>
            <a:ext cx="271945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i="1"/>
              <a:t>Hình 1. Ví dụ tuỳ chọn hiệu ứng chuyển động cho hình ảnh/video</a:t>
            </a:r>
            <a:endParaRPr lang="vi-VN" sz="1800" i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0" t="44458" r="13719" b="17474"/>
          <a:stretch/>
        </p:blipFill>
        <p:spPr>
          <a:xfrm>
            <a:off x="4946958" y="1361027"/>
            <a:ext cx="3588356" cy="19284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924" y="1361027"/>
            <a:ext cx="4049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/>
              <a:t>Một số hiệu ứng chuyển động thường </a:t>
            </a:r>
            <a:r>
              <a:rPr lang="en-US" sz="2000"/>
              <a:t>dùng</a:t>
            </a:r>
            <a:r>
              <a:rPr lang="vi-VN" sz="2000"/>
              <a:t>: </a:t>
            </a:r>
            <a:r>
              <a:rPr lang="vi-VN" sz="2000" b="1"/>
              <a:t>Zoom in center</a:t>
            </a:r>
            <a:r>
              <a:rPr lang="vi-VN" sz="2000"/>
              <a:t>, </a:t>
            </a:r>
            <a:r>
              <a:rPr lang="vi-VN" sz="2000" b="1"/>
              <a:t>Zoom in right</a:t>
            </a:r>
            <a:r>
              <a:rPr lang="vi-VN" sz="2000"/>
              <a:t>, </a:t>
            </a:r>
            <a:r>
              <a:rPr lang="vi-VN" sz="2000" b="1"/>
              <a:t>Zoom in left</a:t>
            </a:r>
            <a:r>
              <a:rPr lang="en-US" sz="2000"/>
              <a:t>,</a:t>
            </a:r>
            <a:r>
              <a:rPr lang="vi-VN" sz="200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869204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UX Meeting with Empathy Maps by Slidesgo">
  <a:themeElements>
    <a:clrScheme name="Simple Light">
      <a:dk1>
        <a:srgbClr val="000000"/>
      </a:dk1>
      <a:lt1>
        <a:srgbClr val="E0E7FE"/>
      </a:lt1>
      <a:dk2>
        <a:srgbClr val="FFFFFF"/>
      </a:dk2>
      <a:lt2>
        <a:srgbClr val="B3EBF1"/>
      </a:lt2>
      <a:accent1>
        <a:srgbClr val="ABAEE6"/>
      </a:accent1>
      <a:accent2>
        <a:srgbClr val="FDC3EF"/>
      </a:accent2>
      <a:accent3>
        <a:srgbClr val="CEE283"/>
      </a:accent3>
      <a:accent4>
        <a:srgbClr val="0021BA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814</Words>
  <Application>Microsoft Office PowerPoint</Application>
  <PresentationFormat>On-screen Show (16:9)</PresentationFormat>
  <Paragraphs>65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Space Grotesk</vt:lpstr>
      <vt:lpstr>Baloo Thambi 2 ExtraBold</vt:lpstr>
      <vt:lpstr>DM Sans</vt:lpstr>
      <vt:lpstr>Wingdings</vt:lpstr>
      <vt:lpstr>Arial</vt:lpstr>
      <vt:lpstr>UX Meeting with Empathy Maps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UX MEETING WITH EMPATHY MAPS</dc:title>
  <dc:creator>Acer</dc:creator>
  <cp:lastModifiedBy>DELL INPIRON</cp:lastModifiedBy>
  <cp:revision>17</cp:revision>
  <dcterms:modified xsi:type="dcterms:W3CDTF">2025-01-13T03:09:10Z</dcterms:modified>
</cp:coreProperties>
</file>