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59" r:id="rId3"/>
    <p:sldId id="277" r:id="rId4"/>
    <p:sldId id="275" r:id="rId5"/>
    <p:sldId id="289" r:id="rId6"/>
    <p:sldId id="270" r:id="rId7"/>
    <p:sldId id="290" r:id="rId8"/>
    <p:sldId id="291" r:id="rId9"/>
    <p:sldId id="292" r:id="rId10"/>
    <p:sldId id="293" r:id="rId11"/>
    <p:sldId id="295" r:id="rId12"/>
    <p:sldId id="294" r:id="rId13"/>
    <p:sldId id="296" r:id="rId14"/>
    <p:sldId id="297" r:id="rId15"/>
    <p:sldId id="298" r:id="rId16"/>
    <p:sldId id="300" r:id="rId17"/>
    <p:sldId id="301" r:id="rId18"/>
    <p:sldId id="302" r:id="rId19"/>
    <p:sldId id="303" r:id="rId20"/>
    <p:sldId id="304" r:id="rId21"/>
    <p:sldId id="305" r:id="rId22"/>
    <p:sldId id="306" r:id="rId23"/>
    <p:sldId id="299" r:id="rId24"/>
    <p:sldId id="307" r:id="rId25"/>
    <p:sldId id="309" r:id="rId26"/>
    <p:sldId id="308" r:id="rId27"/>
    <p:sldId id="310" r:id="rId28"/>
    <p:sldId id="311" r:id="rId29"/>
    <p:sldId id="278" r:id="rId30"/>
    <p:sldId id="274" r:id="rId31"/>
  </p:sldIdLst>
  <p:sldSz cx="18288000" cy="10287000"/>
  <p:notesSz cx="6858000" cy="9144000"/>
  <p:embeddedFontLst>
    <p:embeddedFont>
      <p:font typeface="Amasis MT Pro Black" panose="02040A04050005020304" pitchFamily="18" charset="0"/>
      <p:bold r:id="rId33"/>
      <p:boldItalic r:id="rId34"/>
    </p:embeddedFon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E068B-E3A8-471C-A460-8109D4835CDC}">
          <p14:sldIdLst>
            <p14:sldId id="269"/>
            <p14:sldId id="259"/>
            <p14:sldId id="277"/>
            <p14:sldId id="275"/>
            <p14:sldId id="289"/>
            <p14:sldId id="270"/>
            <p14:sldId id="290"/>
            <p14:sldId id="291"/>
            <p14:sldId id="292"/>
            <p14:sldId id="293"/>
            <p14:sldId id="295"/>
            <p14:sldId id="294"/>
            <p14:sldId id="296"/>
            <p14:sldId id="297"/>
            <p14:sldId id="298"/>
            <p14:sldId id="300"/>
            <p14:sldId id="301"/>
            <p14:sldId id="302"/>
            <p14:sldId id="303"/>
            <p14:sldId id="304"/>
            <p14:sldId id="305"/>
            <p14:sldId id="306"/>
            <p14:sldId id="299"/>
            <p14:sldId id="307"/>
            <p14:sldId id="309"/>
            <p14:sldId id="308"/>
            <p14:sldId id="310"/>
            <p14:sldId id="311"/>
            <p14:sldId id="278"/>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54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7A99-54AC-40AE-9385-B24AB548A2AC}"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186C5-FA2E-4E3A-80FC-B089B5DDB04B}" type="slidenum">
              <a:rPr lang="en-US" smtClean="0"/>
              <a:t>‹#›</a:t>
            </a:fld>
            <a:endParaRPr lang="en-US"/>
          </a:p>
        </p:txBody>
      </p:sp>
    </p:spTree>
    <p:extLst>
      <p:ext uri="{BB962C8B-B14F-4D97-AF65-F5344CB8AC3E}">
        <p14:creationId xmlns:p14="http://schemas.microsoft.com/office/powerpoint/2010/main" val="7663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7678362"/>
            <a:ext cx="18287996" cy="2608638"/>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grpSp>
        <p:nvGrpSpPr>
          <p:cNvPr id="6" name="Group 6"/>
          <p:cNvGrpSpPr/>
          <p:nvPr/>
        </p:nvGrpSpPr>
        <p:grpSpPr>
          <a:xfrm>
            <a:off x="838200" y="1010521"/>
            <a:ext cx="16459200" cy="8121826"/>
            <a:chOff x="0" y="-38100"/>
            <a:chExt cx="3931834" cy="2146926"/>
          </a:xfrm>
        </p:grpSpPr>
        <p:sp>
          <p:nvSpPr>
            <p:cNvPr id="7" name="Freeform 7"/>
            <p:cNvSpPr/>
            <p:nvPr/>
          </p:nvSpPr>
          <p:spPr>
            <a:xfrm>
              <a:off x="0" y="0"/>
              <a:ext cx="3931834"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310662" y="2894382"/>
            <a:ext cx="15666671" cy="3693319"/>
          </a:xfrm>
          <a:prstGeom prst="rect">
            <a:avLst/>
          </a:prstGeom>
        </p:spPr>
        <p:txBody>
          <a:bodyPr wrap="square" lIns="0" tIns="0" rIns="0" bIns="0" rtlCol="0" anchor="t">
            <a:spAutoFit/>
          </a:bodyPr>
          <a:lstStyle/>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NHIỆT LIỆT CHÀO ĐÓN </a:t>
            </a:r>
          </a:p>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CẢ LỚP ĐẾN VỚI BÀI HỌC MỚI!</a:t>
            </a:r>
            <a:endParaRPr lang="en-US" sz="8000" b="1" dirty="0">
              <a:solidFill>
                <a:schemeClr val="tx2">
                  <a:lumMod val="75000"/>
                </a:schemeClr>
              </a:solidFill>
              <a:latin typeface="Arial" panose="020B0604020202020204" pitchFamily="34" charset="0"/>
              <a:cs typeface="Arial" panose="020B0604020202020204" pitchFamily="34" charset="0"/>
            </a:endParaRPr>
          </a:p>
        </p:txBody>
      </p:sp>
      <p:grpSp>
        <p:nvGrpSpPr>
          <p:cNvPr id="10" name="Group 10"/>
          <p:cNvGrpSpPr/>
          <p:nvPr/>
        </p:nvGrpSpPr>
        <p:grpSpPr>
          <a:xfrm>
            <a:off x="1310662" y="1749942"/>
            <a:ext cx="549151" cy="54915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097435" y="1749942"/>
            <a:ext cx="549151" cy="549151"/>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2884710" y="1749942"/>
            <a:ext cx="549151" cy="549151"/>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6581070" y="0"/>
            <a:ext cx="1706930" cy="1154653"/>
            <a:chOff x="0" y="0"/>
            <a:chExt cx="449562" cy="304106"/>
          </a:xfrm>
        </p:grpSpPr>
        <p:sp>
          <p:nvSpPr>
            <p:cNvPr id="21" name="Freeform 21"/>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0" y="0"/>
            <a:ext cx="1706930" cy="1154653"/>
            <a:chOff x="0" y="0"/>
            <a:chExt cx="449562" cy="304106"/>
          </a:xfrm>
        </p:grpSpPr>
        <p:sp>
          <p:nvSpPr>
            <p:cNvPr id="24" name="Freeform 24"/>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pic>
        <p:nvPicPr>
          <p:cNvPr id="7" name="Picture 6">
            <a:extLst>
              <a:ext uri="{FF2B5EF4-FFF2-40B4-BE49-F238E27FC236}">
                <a16:creationId xmlns:a16="http://schemas.microsoft.com/office/drawing/2014/main" id="{55A90C30-53BA-6BE8-9C0F-ABE0BEB837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385"/>
          <a:stretch/>
        </p:blipFill>
        <p:spPr>
          <a:xfrm>
            <a:off x="514212" y="1629265"/>
            <a:ext cx="5753192" cy="6526731"/>
          </a:xfrm>
          <a:prstGeom prst="rect">
            <a:avLst/>
          </a:prstGeom>
        </p:spPr>
      </p:pic>
      <p:pic>
        <p:nvPicPr>
          <p:cNvPr id="9" name="Picture 8">
            <a:extLst>
              <a:ext uri="{FF2B5EF4-FFF2-40B4-BE49-F238E27FC236}">
                <a16:creationId xmlns:a16="http://schemas.microsoft.com/office/drawing/2014/main" id="{9D0D1AAF-7E1B-0A07-7259-F59FEC1A9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345" t="-497" r="-1960" b="497"/>
          <a:stretch/>
        </p:blipFill>
        <p:spPr>
          <a:xfrm>
            <a:off x="6267404" y="1629264"/>
            <a:ext cx="5753192" cy="6526731"/>
          </a:xfrm>
          <a:prstGeom prst="rect">
            <a:avLst/>
          </a:prstGeom>
        </p:spPr>
      </p:pic>
      <p:grpSp>
        <p:nvGrpSpPr>
          <p:cNvPr id="22" name="Group 21">
            <a:extLst>
              <a:ext uri="{FF2B5EF4-FFF2-40B4-BE49-F238E27FC236}">
                <a16:creationId xmlns:a16="http://schemas.microsoft.com/office/drawing/2014/main" id="{E1E17211-6112-7ABB-F4D2-2F2264048F94}"/>
              </a:ext>
            </a:extLst>
          </p:cNvPr>
          <p:cNvGrpSpPr/>
          <p:nvPr/>
        </p:nvGrpSpPr>
        <p:grpSpPr>
          <a:xfrm>
            <a:off x="304800" y="8129790"/>
            <a:ext cx="12208542" cy="1664879"/>
            <a:chOff x="304800" y="8129790"/>
            <a:chExt cx="12208542" cy="1664879"/>
          </a:xfrm>
        </p:grpSpPr>
        <p:sp>
          <p:nvSpPr>
            <p:cNvPr id="14" name="TextBox 13">
              <a:extLst>
                <a:ext uri="{FF2B5EF4-FFF2-40B4-BE49-F238E27FC236}">
                  <a16:creationId xmlns:a16="http://schemas.microsoft.com/office/drawing/2014/main" id="{39852D92-E0B3-FDBF-D808-FF10DCE10E06}"/>
                </a:ext>
              </a:extLst>
            </p:cNvPr>
            <p:cNvSpPr txBox="1"/>
            <p:nvPr/>
          </p:nvSpPr>
          <p:spPr>
            <a:xfrm>
              <a:off x="1905000" y="8129790"/>
              <a:ext cx="10608342" cy="1664879"/>
            </a:xfrm>
            <a:prstGeom prst="rect">
              <a:avLst/>
            </a:prstGeom>
            <a:noFill/>
          </p:spPr>
          <p:txBody>
            <a:bodyPr wrap="square">
              <a:spAutoFit/>
            </a:bodyPr>
            <a:lstStyle/>
            <a:p>
              <a:pPr algn="just">
                <a:lnSpc>
                  <a:spcPct val="150000"/>
                </a:lnSpc>
              </a:pPr>
              <a:r>
                <a:rPr lang="vi-VN" sz="3600">
                  <a:solidFill>
                    <a:srgbClr val="002060"/>
                  </a:solidFill>
                </a:rPr>
                <a:t>So sánh hai dòng dữ liệu tương ứng với hai lớp khác nhau như lớp 6B và 6C</a:t>
              </a:r>
              <a:endParaRPr lang="en-US" sz="3600">
                <a:solidFill>
                  <a:srgbClr val="002060"/>
                </a:solidFill>
              </a:endParaRPr>
            </a:p>
          </p:txBody>
        </p:sp>
        <p:sp>
          <p:nvSpPr>
            <p:cNvPr id="15" name="Freeform 5">
              <a:extLst>
                <a:ext uri="{FF2B5EF4-FFF2-40B4-BE49-F238E27FC236}">
                  <a16:creationId xmlns:a16="http://schemas.microsoft.com/office/drawing/2014/main" id="{5488B60A-6A63-AA6B-93A1-E926C9FC1029}"/>
                </a:ext>
              </a:extLst>
            </p:cNvPr>
            <p:cNvSpPr/>
            <p:nvPr/>
          </p:nvSpPr>
          <p:spPr>
            <a:xfrm>
              <a:off x="304800" y="8274865"/>
              <a:ext cx="1447800" cy="138485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3" name="Freeform 5">
            <a:extLst>
              <a:ext uri="{FF2B5EF4-FFF2-40B4-BE49-F238E27FC236}">
                <a16:creationId xmlns:a16="http://schemas.microsoft.com/office/drawing/2014/main" id="{656DF834-9963-052F-84E8-A4439E7B3FA1}"/>
              </a:ext>
            </a:extLst>
          </p:cNvPr>
          <p:cNvSpPr/>
          <p:nvPr/>
        </p:nvSpPr>
        <p:spPr>
          <a:xfrm>
            <a:off x="12344400" y="4000500"/>
            <a:ext cx="5943600" cy="6399570"/>
          </a:xfrm>
          <a:custGeom>
            <a:avLst/>
            <a:gdLst/>
            <a:ahLst/>
            <a:cxnLst/>
            <a:rect l="l" t="t" r="r" b="b"/>
            <a:pathLst>
              <a:path w="3821620" h="4114800">
                <a:moveTo>
                  <a:pt x="0" y="0"/>
                </a:moveTo>
                <a:lnTo>
                  <a:pt x="3821620" y="0"/>
                </a:lnTo>
                <a:lnTo>
                  <a:pt x="382162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6487354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cxnSp>
        <p:nvCxnSpPr>
          <p:cNvPr id="4" name="Straight Connector 3">
            <a:extLst>
              <a:ext uri="{FF2B5EF4-FFF2-40B4-BE49-F238E27FC236}">
                <a16:creationId xmlns:a16="http://schemas.microsoft.com/office/drawing/2014/main" id="{5931089C-33D6-7621-73B3-8376C146D8D4}"/>
              </a:ext>
            </a:extLst>
          </p:cNvPr>
          <p:cNvCxnSpPr/>
          <p:nvPr/>
        </p:nvCxnSpPr>
        <p:spPr>
          <a:xfrm>
            <a:off x="-173622" y="4838700"/>
            <a:ext cx="19071222"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A75C2E-256E-FE16-3F95-E658481FC7DD}"/>
              </a:ext>
            </a:extLst>
          </p:cNvPr>
          <p:cNvGrpSpPr/>
          <p:nvPr/>
        </p:nvGrpSpPr>
        <p:grpSpPr>
          <a:xfrm>
            <a:off x="773907" y="5695701"/>
            <a:ext cx="16740186" cy="2337074"/>
            <a:chOff x="773907" y="5296741"/>
            <a:chExt cx="16740186" cy="2337074"/>
          </a:xfrm>
        </p:grpSpPr>
        <p:sp>
          <p:nvSpPr>
            <p:cNvPr id="5" name="Rectangle 4">
              <a:extLst>
                <a:ext uri="{FF2B5EF4-FFF2-40B4-BE49-F238E27FC236}">
                  <a16:creationId xmlns:a16="http://schemas.microsoft.com/office/drawing/2014/main" id="{0E033A90-382E-0FCC-0DB0-490703FC9C8C}"/>
                </a:ext>
              </a:extLst>
            </p:cNvPr>
            <p:cNvSpPr/>
            <p:nvPr/>
          </p:nvSpPr>
          <p:spPr>
            <a:xfrm>
              <a:off x="773907" y="5296741"/>
              <a:ext cx="16561622" cy="214451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0E10E6A-BCC1-5A3E-7E6D-13707076A67A}"/>
                </a:ext>
              </a:extLst>
            </p:cNvPr>
            <p:cNvSpPr/>
            <p:nvPr/>
          </p:nvSpPr>
          <p:spPr>
            <a:xfrm>
              <a:off x="952471" y="5489300"/>
              <a:ext cx="16561622" cy="21445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Sự hoán đổi toàn bộ dữ liệu của các dòng 4 và 5 cho nhau, mặc dù điều kiện sắp xếp chỉ xác định trên một cột dữ liệu Sĩ số.</a:t>
              </a:r>
            </a:p>
          </p:txBody>
        </p:sp>
      </p:grpSp>
      <p:grpSp>
        <p:nvGrpSpPr>
          <p:cNvPr id="11" name="Group 10">
            <a:extLst>
              <a:ext uri="{FF2B5EF4-FFF2-40B4-BE49-F238E27FC236}">
                <a16:creationId xmlns:a16="http://schemas.microsoft.com/office/drawing/2014/main" id="{23AF38CA-D8A9-FF55-0175-8C5AE78CD426}"/>
              </a:ext>
            </a:extLst>
          </p:cNvPr>
          <p:cNvGrpSpPr/>
          <p:nvPr/>
        </p:nvGrpSpPr>
        <p:grpSpPr>
          <a:xfrm>
            <a:off x="609600" y="2893311"/>
            <a:ext cx="17323622" cy="1531978"/>
            <a:chOff x="609600" y="2283711"/>
            <a:chExt cx="17323622" cy="1531978"/>
          </a:xfrm>
        </p:grpSpPr>
        <p:pic>
          <p:nvPicPr>
            <p:cNvPr id="7" name="Picture 6">
              <a:extLst>
                <a:ext uri="{FF2B5EF4-FFF2-40B4-BE49-F238E27FC236}">
                  <a16:creationId xmlns:a16="http://schemas.microsoft.com/office/drawing/2014/main" id="{55A90C30-53BA-6BE8-9C0F-ABE0BEB8373B}"/>
                </a:ext>
              </a:extLst>
            </p:cNvPr>
            <p:cNvPicPr>
              <a:picLocks noChangeAspect="1"/>
            </p:cNvPicPr>
            <p:nvPr/>
          </p:nvPicPr>
          <p:blipFill rotWithShape="1">
            <a:blip r:embed="rId2">
              <a:extLst>
                <a:ext uri="{28A0092B-C50C-407E-A947-70E740481C1C}">
                  <a14:useLocalDpi xmlns:a14="http://schemas.microsoft.com/office/drawing/2010/main" val="0"/>
                </a:ext>
              </a:extLst>
            </a:blip>
            <a:srcRect t="18819" r="50385" b="64836"/>
            <a:stretch/>
          </p:blipFill>
          <p:spPr>
            <a:xfrm>
              <a:off x="609600" y="2283711"/>
              <a:ext cx="8261870" cy="1531978"/>
            </a:xfrm>
            <a:prstGeom prst="rect">
              <a:avLst/>
            </a:prstGeom>
          </p:spPr>
        </p:pic>
        <p:pic>
          <p:nvPicPr>
            <p:cNvPr id="9" name="Picture 8">
              <a:extLst>
                <a:ext uri="{FF2B5EF4-FFF2-40B4-BE49-F238E27FC236}">
                  <a16:creationId xmlns:a16="http://schemas.microsoft.com/office/drawing/2014/main" id="{9D0D1AAF-7E1B-0A07-7259-F59FEC1A9E8E}"/>
                </a:ext>
              </a:extLst>
            </p:cNvPr>
            <p:cNvPicPr>
              <a:picLocks noChangeAspect="1"/>
            </p:cNvPicPr>
            <p:nvPr/>
          </p:nvPicPr>
          <p:blipFill rotWithShape="1">
            <a:blip r:embed="rId2">
              <a:extLst>
                <a:ext uri="{28A0092B-C50C-407E-A947-70E740481C1C}">
                  <a14:useLocalDpi xmlns:a14="http://schemas.microsoft.com/office/drawing/2010/main" val="0"/>
                </a:ext>
              </a:extLst>
            </a:blip>
            <a:srcRect l="52344" t="20657" r="717" b="65333"/>
            <a:stretch/>
          </p:blipFill>
          <p:spPr>
            <a:xfrm>
              <a:off x="9054718" y="2324100"/>
              <a:ext cx="8878504" cy="1491589"/>
            </a:xfrm>
            <a:prstGeom prst="rect">
              <a:avLst/>
            </a:prstGeom>
          </p:spPr>
        </p:pic>
        <p:sp>
          <p:nvSpPr>
            <p:cNvPr id="10" name="Arrow: Right 9">
              <a:extLst>
                <a:ext uri="{FF2B5EF4-FFF2-40B4-BE49-F238E27FC236}">
                  <a16:creationId xmlns:a16="http://schemas.microsoft.com/office/drawing/2014/main" id="{34DE4095-C0C2-186C-9E44-AC19A0844894}"/>
                </a:ext>
              </a:extLst>
            </p:cNvPr>
            <p:cNvSpPr/>
            <p:nvPr/>
          </p:nvSpPr>
          <p:spPr>
            <a:xfrm>
              <a:off x="8582804" y="2753643"/>
              <a:ext cx="577332" cy="720226"/>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07344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5">
            <a:extLst>
              <a:ext uri="{FF2B5EF4-FFF2-40B4-BE49-F238E27FC236}">
                <a16:creationId xmlns:a16="http://schemas.microsoft.com/office/drawing/2014/main" id="{4CAD5B84-0BEC-3F90-B1CC-AF0EEF1FE291}"/>
              </a:ext>
            </a:extLst>
          </p:cNvPr>
          <p:cNvGrpSpPr/>
          <p:nvPr/>
        </p:nvGrpSpPr>
        <p:grpSpPr>
          <a:xfrm>
            <a:off x="533400" y="2613025"/>
            <a:ext cx="10820400" cy="6035675"/>
            <a:chOff x="533400" y="2613025"/>
            <a:chExt cx="10820400" cy="6035675"/>
          </a:xfrm>
        </p:grpSpPr>
        <p:sp>
          <p:nvSpPr>
            <p:cNvPr id="6" name="Rectangle: Rounded Corners 5">
              <a:extLst>
                <a:ext uri="{FF2B5EF4-FFF2-40B4-BE49-F238E27FC236}">
                  <a16:creationId xmlns:a16="http://schemas.microsoft.com/office/drawing/2014/main" id="{F2C5E89F-B26A-88F3-569C-D0FF59437BDD}"/>
                </a:ext>
              </a:extLst>
            </p:cNvPr>
            <p:cNvSpPr/>
            <p:nvPr/>
          </p:nvSpPr>
          <p:spPr>
            <a:xfrm>
              <a:off x="533400" y="2613025"/>
              <a:ext cx="10820400" cy="603567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756524F-EA89-5CD4-A1C2-85F160244C3F}"/>
                </a:ext>
              </a:extLst>
            </p:cNvPr>
            <p:cNvGrpSpPr/>
            <p:nvPr/>
          </p:nvGrpSpPr>
          <p:grpSpPr>
            <a:xfrm>
              <a:off x="1073038" y="3265300"/>
              <a:ext cx="9741123" cy="5061322"/>
              <a:chOff x="1152525" y="3295463"/>
              <a:chExt cx="9741123" cy="5061322"/>
            </a:xfrm>
          </p:grpSpPr>
          <p:sp>
            <p:nvSpPr>
              <p:cNvPr id="10" name="TextBox 9">
                <a:extLst>
                  <a:ext uri="{FF2B5EF4-FFF2-40B4-BE49-F238E27FC236}">
                    <a16:creationId xmlns:a16="http://schemas.microsoft.com/office/drawing/2014/main" id="{0F32437A-9C33-AD52-10A0-0A54A336B3CC}"/>
                  </a:ext>
                </a:extLst>
              </p:cNvPr>
              <p:cNvSpPr txBox="1"/>
              <p:nvPr/>
            </p:nvSpPr>
            <p:spPr>
              <a:xfrm>
                <a:off x="1152525" y="3295463"/>
                <a:ext cx="9741123" cy="5061322"/>
              </a:xfrm>
              <a:prstGeom prst="rect">
                <a:avLst/>
              </a:prstGeom>
              <a:noFill/>
            </p:spPr>
            <p:txBody>
              <a:bodyPr wrap="square">
                <a:spAutoFit/>
              </a:bodyPr>
              <a:lstStyle/>
              <a:p>
                <a:pPr algn="just">
                  <a:lnSpc>
                    <a:spcPct val="150000"/>
                  </a:lnSpc>
                </a:pPr>
                <a:r>
                  <a:rPr lang="vi-VN" sz="4400"/>
                  <a:t>Trên dải lệnh Data, trong nhóm lệnh Sort &amp; Filter chọn biểu tượng   </a:t>
                </a:r>
                <a:r>
                  <a:rPr lang="en-US" sz="4400"/>
                  <a:t>   </a:t>
                </a:r>
                <a:r>
                  <a:rPr lang="vi-VN" sz="4400"/>
                  <a:t>hoặc</a:t>
                </a:r>
                <a:r>
                  <a:rPr lang="en-US" sz="4400"/>
                  <a:t> </a:t>
                </a:r>
                <a:r>
                  <a:rPr lang="en-US" sz="4400">
                    <a:latin typeface="Arial" panose="020B0604020202020204" pitchFamily="34" charset="0"/>
                    <a:cs typeface="Arial" panose="020B0604020202020204" pitchFamily="34" charset="0"/>
                  </a:rPr>
                  <a:t>biểu tượng</a:t>
                </a:r>
                <a:r>
                  <a:rPr lang="vi-VN" sz="4400">
                    <a:latin typeface="Arial" panose="020B0604020202020204" pitchFamily="34" charset="0"/>
                    <a:cs typeface="Arial" panose="020B0604020202020204" pitchFamily="34" charset="0"/>
                  </a:rPr>
                  <a:t>   </a:t>
                </a:r>
                <a:r>
                  <a:rPr lang="en-US" sz="4400">
                    <a:latin typeface="Arial" panose="020B0604020202020204" pitchFamily="34" charset="0"/>
                    <a:cs typeface="Arial" panose="020B0604020202020204" pitchFamily="34" charset="0"/>
                  </a:rPr>
                  <a:t>    </a:t>
                </a:r>
                <a:r>
                  <a:rPr lang="vi-VN" sz="4400"/>
                  <a:t>để sắp xếp một hàng dữ liệu theo trật tự tăng dần hoặc giảm dần </a:t>
                </a:r>
                <a:endParaRPr lang="en-US" sz="4400"/>
              </a:p>
            </p:txBody>
          </p:sp>
          <p:pic>
            <p:nvPicPr>
              <p:cNvPr id="13" name="Picture 12">
                <a:extLst>
                  <a:ext uri="{FF2B5EF4-FFF2-40B4-BE49-F238E27FC236}">
                    <a16:creationId xmlns:a16="http://schemas.microsoft.com/office/drawing/2014/main" id="{25A547C6-B147-AEED-60A0-41174D6D5572}"/>
                  </a:ext>
                </a:extLst>
              </p:cNvPr>
              <p:cNvPicPr>
                <a:picLocks noChangeAspect="1"/>
              </p:cNvPicPr>
              <p:nvPr/>
            </p:nvPicPr>
            <p:blipFill>
              <a:blip r:embed="rId2"/>
              <a:stretch>
                <a:fillRect/>
              </a:stretch>
            </p:blipFill>
            <p:spPr>
              <a:xfrm>
                <a:off x="8610694" y="4457700"/>
                <a:ext cx="888048" cy="867916"/>
              </a:xfrm>
              <a:prstGeom prst="rect">
                <a:avLst/>
              </a:prstGeom>
            </p:spPr>
          </p:pic>
          <p:pic>
            <p:nvPicPr>
              <p:cNvPr id="14" name="Picture 13">
                <a:extLst>
                  <a:ext uri="{FF2B5EF4-FFF2-40B4-BE49-F238E27FC236}">
                    <a16:creationId xmlns:a16="http://schemas.microsoft.com/office/drawing/2014/main" id="{022E4ABF-8723-2411-0D5B-FCC89C72412D}"/>
                  </a:ext>
                </a:extLst>
              </p:cNvPr>
              <p:cNvPicPr>
                <a:picLocks noChangeAspect="1"/>
              </p:cNvPicPr>
              <p:nvPr/>
            </p:nvPicPr>
            <p:blipFill>
              <a:blip r:embed="rId3"/>
              <a:stretch>
                <a:fillRect/>
              </a:stretch>
            </p:blipFill>
            <p:spPr>
              <a:xfrm>
                <a:off x="4279806" y="5512976"/>
                <a:ext cx="888048" cy="888048"/>
              </a:xfrm>
              <a:prstGeom prst="rect">
                <a:avLst/>
              </a:prstGeom>
            </p:spPr>
          </p:pic>
        </p:grpSp>
      </p:grpSp>
      <p:grpSp>
        <p:nvGrpSpPr>
          <p:cNvPr id="3" name="Group 2">
            <a:extLst>
              <a:ext uri="{FF2B5EF4-FFF2-40B4-BE49-F238E27FC236}">
                <a16:creationId xmlns:a16="http://schemas.microsoft.com/office/drawing/2014/main" id="{633E12A5-7DF7-4385-C51C-78E59BC9DE7D}"/>
              </a:ext>
            </a:extLst>
          </p:cNvPr>
          <p:cNvGrpSpPr/>
          <p:nvPr/>
        </p:nvGrpSpPr>
        <p:grpSpPr>
          <a:xfrm>
            <a:off x="561975" y="995175"/>
            <a:ext cx="4038600" cy="2270125"/>
            <a:chOff x="1295400" y="495300"/>
            <a:chExt cx="3238500" cy="1889125"/>
          </a:xfrm>
        </p:grpSpPr>
        <p:pic>
          <p:nvPicPr>
            <p:cNvPr id="4" name="Picture 3">
              <a:extLst>
                <a:ext uri="{FF2B5EF4-FFF2-40B4-BE49-F238E27FC236}">
                  <a16:creationId xmlns:a16="http://schemas.microsoft.com/office/drawing/2014/main" id="{C6DF5EB6-54B9-32B5-DABD-D85275514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
        <p:nvSpPr>
          <p:cNvPr id="17" name="Freeform 6">
            <a:extLst>
              <a:ext uri="{FF2B5EF4-FFF2-40B4-BE49-F238E27FC236}">
                <a16:creationId xmlns:a16="http://schemas.microsoft.com/office/drawing/2014/main" id="{A31BF0FE-6D8C-A0C7-46E3-D80500513019}"/>
              </a:ext>
            </a:extLst>
          </p:cNvPr>
          <p:cNvSpPr/>
          <p:nvPr/>
        </p:nvSpPr>
        <p:spPr>
          <a:xfrm>
            <a:off x="12181999" y="4370941"/>
            <a:ext cx="5706192" cy="5920821"/>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0037347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E70FAE5-F316-93E6-9A39-07E37C42C388}"/>
              </a:ext>
            </a:extLst>
          </p:cNvPr>
          <p:cNvGrpSpPr/>
          <p:nvPr/>
        </p:nvGrpSpPr>
        <p:grpSpPr>
          <a:xfrm>
            <a:off x="609600" y="1365683"/>
            <a:ext cx="6189747" cy="1328738"/>
            <a:chOff x="698277" y="2282491"/>
            <a:chExt cx="6189747" cy="1328738"/>
          </a:xfrm>
        </p:grpSpPr>
        <p:sp>
          <p:nvSpPr>
            <p:cNvPr id="19" name="TextBox 18">
              <a:extLst>
                <a:ext uri="{FF2B5EF4-FFF2-40B4-BE49-F238E27FC236}">
                  <a16:creationId xmlns:a16="http://schemas.microsoft.com/office/drawing/2014/main" id="{184D1BF4-7DBC-6215-321F-A06E0F38E1F4}"/>
                </a:ext>
              </a:extLst>
            </p:cNvPr>
            <p:cNvSpPr txBox="1"/>
            <p:nvPr/>
          </p:nvSpPr>
          <p:spPr>
            <a:xfrm>
              <a:off x="2133600" y="2841788"/>
              <a:ext cx="4754424" cy="769441"/>
            </a:xfrm>
            <a:prstGeom prst="rect">
              <a:avLst/>
            </a:prstGeom>
            <a:noFill/>
          </p:spPr>
          <p:txBody>
            <a:bodyPr wrap="square" rtlCol="0">
              <a:spAutoFit/>
            </a:bodyPr>
            <a:lstStyle/>
            <a:p>
              <a:r>
                <a:rPr lang="en-US" sz="4400">
                  <a:solidFill>
                    <a:srgbClr val="002060"/>
                  </a:solidFill>
                  <a:latin typeface="Arial" panose="020B0604020202020204" pitchFamily="34" charset="0"/>
                  <a:cs typeface="Arial" panose="020B0604020202020204" pitchFamily="34" charset="0"/>
                </a:rPr>
                <a:t>Thảo luận nhóm </a:t>
              </a:r>
            </a:p>
          </p:txBody>
        </p:sp>
        <p:sp>
          <p:nvSpPr>
            <p:cNvPr id="20" name="Freeform 3">
              <a:extLst>
                <a:ext uri="{FF2B5EF4-FFF2-40B4-BE49-F238E27FC236}">
                  <a16:creationId xmlns:a16="http://schemas.microsoft.com/office/drawing/2014/main" id="{C1B87163-DE5D-F20A-5DEE-F8439D610272}"/>
                </a:ext>
              </a:extLst>
            </p:cNvPr>
            <p:cNvSpPr/>
            <p:nvPr/>
          </p:nvSpPr>
          <p:spPr>
            <a:xfrm>
              <a:off x="698277" y="2282491"/>
              <a:ext cx="1371600" cy="1328738"/>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5" name="Group 24">
            <a:extLst>
              <a:ext uri="{FF2B5EF4-FFF2-40B4-BE49-F238E27FC236}">
                <a16:creationId xmlns:a16="http://schemas.microsoft.com/office/drawing/2014/main" id="{FEF9DE16-5634-3083-E751-7198E936F195}"/>
              </a:ext>
            </a:extLst>
          </p:cNvPr>
          <p:cNvGrpSpPr/>
          <p:nvPr/>
        </p:nvGrpSpPr>
        <p:grpSpPr>
          <a:xfrm>
            <a:off x="714297" y="2906831"/>
            <a:ext cx="10639504" cy="7038635"/>
            <a:chOff x="1012499" y="4099973"/>
            <a:chExt cx="16236838" cy="5294223"/>
          </a:xfrm>
        </p:grpSpPr>
        <p:sp>
          <p:nvSpPr>
            <p:cNvPr id="22" name="Rectangle 21">
              <a:extLst>
                <a:ext uri="{FF2B5EF4-FFF2-40B4-BE49-F238E27FC236}">
                  <a16:creationId xmlns:a16="http://schemas.microsoft.com/office/drawing/2014/main" id="{B5785D6B-DFCE-6182-AF26-C5E97E9BCC7C}"/>
                </a:ext>
              </a:extLst>
            </p:cNvPr>
            <p:cNvSpPr/>
            <p:nvPr/>
          </p:nvSpPr>
          <p:spPr>
            <a:xfrm>
              <a:off x="1012499" y="4099973"/>
              <a:ext cx="16084438" cy="522735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AB9EC0-4CC9-D280-1922-4071FC89520E}"/>
                </a:ext>
              </a:extLst>
            </p:cNvPr>
            <p:cNvSpPr/>
            <p:nvPr/>
          </p:nvSpPr>
          <p:spPr>
            <a:xfrm>
              <a:off x="1164899" y="4174765"/>
              <a:ext cx="16084438" cy="5219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52BE2F-E8F0-C39A-F099-5C7276ACD579}"/>
                </a:ext>
              </a:extLst>
            </p:cNvPr>
            <p:cNvSpPr txBox="1"/>
            <p:nvPr/>
          </p:nvSpPr>
          <p:spPr>
            <a:xfrm>
              <a:off x="1539660" y="4351669"/>
              <a:ext cx="15557277" cy="4975657"/>
            </a:xfrm>
            <a:prstGeom prst="rect">
              <a:avLst/>
            </a:prstGeom>
            <a:noFill/>
          </p:spPr>
          <p:txBody>
            <a:bodyPr wrap="square" rtlCol="0">
              <a:spAutoFit/>
            </a:bodyPr>
            <a:lstStyle/>
            <a:p>
              <a:pPr algn="just">
                <a:lnSpc>
                  <a:spcPct val="150000"/>
                </a:lnSpc>
              </a:pPr>
              <a:r>
                <a:rPr lang="en-US" sz="3600" b="1" i="1">
                  <a:latin typeface="Arial" panose="020B0604020202020204" pitchFamily="34" charset="0"/>
                  <a:cs typeface="Arial" panose="020B0604020202020204" pitchFamily="34" charset="0"/>
                </a:rPr>
                <a:t>Hoạt động 2: </a:t>
              </a:r>
            </a:p>
            <a:p>
              <a:pPr algn="just">
                <a:lnSpc>
                  <a:spcPct val="150000"/>
                </a:lnSpc>
              </a:pPr>
              <a:r>
                <a:rPr lang="en-US" sz="3600">
                  <a:latin typeface="Arial" panose="020B0604020202020204" pitchFamily="34" charset="0"/>
                  <a:cs typeface="Arial" panose="020B0604020202020204" pitchFamily="34" charset="0"/>
                </a:rPr>
                <a:t>Trên bảng dữ liệu ở </a:t>
              </a:r>
              <a:r>
                <a:rPr lang="en-US" sz="3600" b="1" i="1">
                  <a:latin typeface="Arial" panose="020B0604020202020204" pitchFamily="34" charset="0"/>
                  <a:cs typeface="Arial" panose="020B0604020202020204" pitchFamily="34" charset="0"/>
                </a:rPr>
                <a:t>Hình 2</a:t>
              </a:r>
              <a:r>
                <a:rPr lang="en-US" sz="3600">
                  <a:latin typeface="Arial" panose="020B0604020202020204" pitchFamily="34" charset="0"/>
                  <a:cs typeface="Arial" panose="020B0604020202020204" pitchFamily="34" charset="0"/>
                </a:rPr>
                <a:t>, em hãy thực hiện lần lượt các yêu cầu sau: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tăng dần của cột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giảm dần của cột </a:t>
              </a:r>
              <a:r>
                <a:rPr lang="en-US" sz="3600" b="1">
                  <a:latin typeface="Arial" panose="020B0604020202020204" pitchFamily="34" charset="0"/>
                  <a:cs typeface="Arial" panose="020B0604020202020204" pitchFamily="34" charset="0"/>
                </a:rPr>
                <a:t>Sĩ số</a:t>
              </a:r>
              <a:r>
                <a:rPr lang="en-US" sz="3600">
                  <a:latin typeface="Arial" panose="020B0604020202020204" pitchFamily="34" charset="0"/>
                  <a:cs typeface="Arial" panose="020B0604020202020204" pitchFamily="34" charset="0"/>
                </a:rPr>
                <a:t>. </a:t>
              </a:r>
            </a:p>
            <a:p>
              <a:pPr algn="just">
                <a:lnSpc>
                  <a:spcPct val="150000"/>
                </a:lnSpc>
              </a:pPr>
              <a:r>
                <a:rPr lang="en-US" sz="3600">
                  <a:latin typeface="Arial" panose="020B0604020202020204" pitchFamily="34" charset="0"/>
                  <a:cs typeface="Arial" panose="020B0604020202020204" pitchFamily="34" charset="0"/>
                </a:rPr>
                <a:t>Hãy quan sát cách sắp xếp số lượng học sinh xếp loại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của các lớp có  cùng sĩ số. Em nhận xét gì về cách hiển thị dữ liệu trong bảng? </a:t>
              </a:r>
            </a:p>
          </p:txBody>
        </p:sp>
      </p:grpSp>
      <p:pic>
        <p:nvPicPr>
          <p:cNvPr id="26" name="Picture 25">
            <a:extLst>
              <a:ext uri="{FF2B5EF4-FFF2-40B4-BE49-F238E27FC236}">
                <a16:creationId xmlns:a16="http://schemas.microsoft.com/office/drawing/2014/main" id="{84AC4EC2-9841-3B7C-6BCD-C7661B6D9788}"/>
              </a:ext>
            </a:extLst>
          </p:cNvPr>
          <p:cNvPicPr>
            <a:picLocks noChangeAspect="1"/>
          </p:cNvPicPr>
          <p:nvPr/>
        </p:nvPicPr>
        <p:blipFill rotWithShape="1">
          <a:blip r:embed="rId4">
            <a:extLst>
              <a:ext uri="{28A0092B-C50C-407E-A947-70E740481C1C}">
                <a14:useLocalDpi xmlns:a14="http://schemas.microsoft.com/office/drawing/2010/main" val="0"/>
              </a:ext>
            </a:extLst>
          </a:blip>
          <a:srcRect r="50385"/>
          <a:stretch/>
        </p:blipFill>
        <p:spPr>
          <a:xfrm>
            <a:off x="11618421" y="2678842"/>
            <a:ext cx="6401196" cy="7261862"/>
          </a:xfrm>
          <a:prstGeom prst="rect">
            <a:avLst/>
          </a:prstGeom>
        </p:spPr>
      </p:pic>
    </p:spTree>
    <p:extLst>
      <p:ext uri="{BB962C8B-B14F-4D97-AF65-F5344CB8AC3E}">
        <p14:creationId xmlns:p14="http://schemas.microsoft.com/office/powerpoint/2010/main" val="2014298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76088D53-E87F-4495-C909-C0D766F2B88F}"/>
              </a:ext>
            </a:extLst>
          </p:cNvPr>
          <p:cNvGrpSpPr/>
          <p:nvPr/>
        </p:nvGrpSpPr>
        <p:grpSpPr>
          <a:xfrm>
            <a:off x="381000" y="2170796"/>
            <a:ext cx="3238500" cy="1889125"/>
            <a:chOff x="1295400" y="495300"/>
            <a:chExt cx="3238500" cy="1889125"/>
          </a:xfrm>
        </p:grpSpPr>
        <p:pic>
          <p:nvPicPr>
            <p:cNvPr id="4" name="Picture 3">
              <a:extLst>
                <a:ext uri="{FF2B5EF4-FFF2-40B4-BE49-F238E27FC236}">
                  <a16:creationId xmlns:a16="http://schemas.microsoft.com/office/drawing/2014/main" id="{65347716-9025-A57C-631E-CE6CC793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162F9633-9753-1728-C4F0-E8169CEC1B93}"/>
                </a:ext>
              </a:extLst>
            </p:cNvPr>
            <p:cNvSpPr txBox="1"/>
            <p:nvPr/>
          </p:nvSpPr>
          <p:spPr>
            <a:xfrm>
              <a:off x="1533525" y="952500"/>
              <a:ext cx="2762250" cy="707886"/>
            </a:xfrm>
            <a:prstGeom prst="rect">
              <a:avLst/>
            </a:prstGeom>
            <a:noFill/>
          </p:spPr>
          <p:txBody>
            <a:bodyPr wrap="square" rtlCol="0">
              <a:spAutoFit/>
            </a:bodyPr>
            <a:lstStyle/>
            <a:p>
              <a:pPr algn="ctr"/>
              <a:r>
                <a:rPr lang="en-US" sz="4000" b="1">
                  <a:solidFill>
                    <a:srgbClr val="C00000"/>
                  </a:solidFill>
                  <a:latin typeface="Arial" panose="020B0604020202020204" pitchFamily="34" charset="0"/>
                  <a:cs typeface="Arial" panose="020B0604020202020204" pitchFamily="34" charset="0"/>
                </a:rPr>
                <a:t>Lưu ý </a:t>
              </a:r>
              <a:endParaRPr lang="en-US" sz="4000" b="1" dirty="0">
                <a:solidFill>
                  <a:srgbClr val="C00000"/>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6D5B2A31-0767-FE15-9D48-90F9FE8C212B}"/>
              </a:ext>
            </a:extLst>
          </p:cNvPr>
          <p:cNvGrpSpPr/>
          <p:nvPr/>
        </p:nvGrpSpPr>
        <p:grpSpPr>
          <a:xfrm>
            <a:off x="4114800" y="2019300"/>
            <a:ext cx="13373100" cy="4594912"/>
            <a:chOff x="3886200" y="2456547"/>
            <a:chExt cx="13373100" cy="4594912"/>
          </a:xfrm>
        </p:grpSpPr>
        <p:sp>
          <p:nvSpPr>
            <p:cNvPr id="6" name="Rectangle 5">
              <a:extLst>
                <a:ext uri="{FF2B5EF4-FFF2-40B4-BE49-F238E27FC236}">
                  <a16:creationId xmlns:a16="http://schemas.microsoft.com/office/drawing/2014/main" id="{C62E78EF-2B1C-8298-39C8-8824DC940F0D}"/>
                </a:ext>
              </a:extLst>
            </p:cNvPr>
            <p:cNvSpPr/>
            <p:nvPr/>
          </p:nvSpPr>
          <p:spPr>
            <a:xfrm>
              <a:off x="3886200" y="2456547"/>
              <a:ext cx="13373100" cy="4594912"/>
            </a:xfrm>
            <a:prstGeom prst="rect">
              <a:avLst/>
            </a:prstGeom>
            <a:ln>
              <a:solidFill>
                <a:schemeClr val="bg2">
                  <a:lumMod val="50000"/>
                </a:schemeClr>
              </a:solidFill>
            </a:ln>
          </p:spPr>
          <p:txBody>
            <a:bodyPr wrap="square">
              <a:spAutoFit/>
            </a:bodyPr>
            <a:lstStyle/>
            <a:p>
              <a:pPr algn="just">
                <a:lnSpc>
                  <a:spcPct val="150000"/>
                </a:lnSpc>
              </a:pPr>
              <a:r>
                <a:rPr lang="vi-VN" sz="4000">
                  <a:cs typeface="Arial" panose="020B0604020202020204" pitchFamily="34" charset="0"/>
                </a:rPr>
                <a:t>Khi thực hiện hai yêu cầu cần đảm bảo thứ tự lần lượt, nhưng cách thực hiện</a:t>
              </a:r>
              <a:r>
                <a:rPr lang="en-US" sz="4000">
                  <a:cs typeface="Arial" panose="020B0604020202020204" pitchFamily="34" charset="0"/>
                </a:rPr>
                <a:t> </a:t>
              </a:r>
              <a:r>
                <a:rPr lang="en-US" sz="4000">
                  <a:latin typeface="Arial" panose="020B0604020202020204" pitchFamily="34" charset="0"/>
                  <a:cs typeface="Arial" panose="020B0604020202020204" pitchFamily="34" charset="0"/>
                </a:rPr>
                <a:t>c</a:t>
              </a:r>
              <a:r>
                <a:rPr lang="vi-VN" sz="4000">
                  <a:cs typeface="Arial" panose="020B0604020202020204" pitchFamily="34" charset="0"/>
                </a:rPr>
                <a:t>ó thể theo cách dùng nút lệnh tượng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(hoặc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 trên dải lệnh hoặc bằng cách thiết lập tính năng sắp xếp và lọc tại các cột tương ứng (cột Tốt và cột Sĩ số)</a:t>
              </a:r>
              <a:endParaRPr lang="en-US" sz="4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7876C5B-7D95-AAE3-820C-A85E41DCC5E4}"/>
                </a:ext>
              </a:extLst>
            </p:cNvPr>
            <p:cNvPicPr>
              <a:picLocks noChangeAspect="1"/>
            </p:cNvPicPr>
            <p:nvPr/>
          </p:nvPicPr>
          <p:blipFill>
            <a:blip r:embed="rId3"/>
            <a:stretch>
              <a:fillRect/>
            </a:stretch>
          </p:blipFill>
          <p:spPr>
            <a:xfrm>
              <a:off x="5562600" y="4486910"/>
              <a:ext cx="671820" cy="656590"/>
            </a:xfrm>
            <a:prstGeom prst="rect">
              <a:avLst/>
            </a:prstGeom>
          </p:spPr>
        </p:pic>
        <p:pic>
          <p:nvPicPr>
            <p:cNvPr id="10" name="Picture 9">
              <a:extLst>
                <a:ext uri="{FF2B5EF4-FFF2-40B4-BE49-F238E27FC236}">
                  <a16:creationId xmlns:a16="http://schemas.microsoft.com/office/drawing/2014/main" id="{5E5D1967-124F-0285-B539-BBC7671E5779}"/>
                </a:ext>
              </a:extLst>
            </p:cNvPr>
            <p:cNvPicPr>
              <a:picLocks noChangeAspect="1"/>
            </p:cNvPicPr>
            <p:nvPr/>
          </p:nvPicPr>
          <p:blipFill>
            <a:blip r:embed="rId4"/>
            <a:stretch>
              <a:fillRect/>
            </a:stretch>
          </p:blipFill>
          <p:spPr>
            <a:xfrm>
              <a:off x="7574910" y="4486910"/>
              <a:ext cx="671820" cy="671820"/>
            </a:xfrm>
            <a:prstGeom prst="rect">
              <a:avLst/>
            </a:prstGeom>
          </p:spPr>
        </p:pic>
      </p:grpSp>
      <p:sp>
        <p:nvSpPr>
          <p:cNvPr id="12" name="TextBox 11">
            <a:extLst>
              <a:ext uri="{FF2B5EF4-FFF2-40B4-BE49-F238E27FC236}">
                <a16:creationId xmlns:a16="http://schemas.microsoft.com/office/drawing/2014/main" id="{FD0C9A5C-E0B9-6A9F-CE16-42776206B738}"/>
              </a:ext>
            </a:extLst>
          </p:cNvPr>
          <p:cNvSpPr txBox="1"/>
          <p:nvPr/>
        </p:nvSpPr>
        <p:spPr>
          <a:xfrm>
            <a:off x="647700" y="6903331"/>
            <a:ext cx="16992600" cy="2748253"/>
          </a:xfrm>
          <a:prstGeom prst="rect">
            <a:avLst/>
          </a:prstGeom>
          <a:solidFill>
            <a:schemeClr val="accent6">
              <a:lumMod val="20000"/>
              <a:lumOff val="80000"/>
            </a:schemeClr>
          </a:solid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Nhận xét: </a:t>
            </a:r>
            <a:r>
              <a:rPr lang="vi-VN" sz="4000">
                <a:effectLst/>
                <a:latin typeface="Arial" panose="020B0604020202020204" pitchFamily="34" charset="0"/>
                <a:ea typeface="Calibri" panose="020F0502020204030204" pitchFamily="34" charset="0"/>
                <a:cs typeface="Arial" panose="020B0604020202020204" pitchFamily="34" charset="0"/>
              </a:rPr>
              <a:t>Trong các dòng bằng nhau trên cột </a:t>
            </a:r>
            <a:r>
              <a:rPr lang="vi-VN" sz="4000" b="1">
                <a:effectLst/>
                <a:latin typeface="Arial" panose="020B0604020202020204" pitchFamily="34" charset="0"/>
                <a:ea typeface="Calibri" panose="020F0502020204030204" pitchFamily="34" charset="0"/>
                <a:cs typeface="Arial" panose="020B0604020202020204" pitchFamily="34" charset="0"/>
              </a:rPr>
              <a:t>Sĩ số, </a:t>
            </a:r>
            <a:r>
              <a:rPr lang="vi-VN" sz="4000">
                <a:effectLst/>
                <a:latin typeface="Arial" panose="020B0604020202020204" pitchFamily="34" charset="0"/>
                <a:ea typeface="Calibri" panose="020F0502020204030204" pitchFamily="34" charset="0"/>
                <a:cs typeface="Arial" panose="020B0604020202020204" pitchFamily="34" charset="0"/>
              </a:rPr>
              <a:t>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được sắp xếp tăng dần. Khi xét trên toàn bộ bảng dữ liệu tương ứng với 12 lớp, 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không còn theo thứ tự tăng dần.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9747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3">
            <a:extLst>
              <a:ext uri="{FF2B5EF4-FFF2-40B4-BE49-F238E27FC236}">
                <a16:creationId xmlns:a16="http://schemas.microsoft.com/office/drawing/2014/main" id="{DA3A5871-92E2-E74F-48DC-A69802089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6867"/>
            <a:ext cx="15621000" cy="5638970"/>
          </a:xfrm>
          <a:prstGeom prst="rect">
            <a:avLst/>
          </a:prstGeom>
        </p:spPr>
      </p:pic>
      <p:grpSp>
        <p:nvGrpSpPr>
          <p:cNvPr id="18" name="Group 17">
            <a:extLst>
              <a:ext uri="{FF2B5EF4-FFF2-40B4-BE49-F238E27FC236}">
                <a16:creationId xmlns:a16="http://schemas.microsoft.com/office/drawing/2014/main" id="{3CB90013-1B2B-E725-1401-AE9EDE6585CB}"/>
              </a:ext>
            </a:extLst>
          </p:cNvPr>
          <p:cNvGrpSpPr/>
          <p:nvPr/>
        </p:nvGrpSpPr>
        <p:grpSpPr>
          <a:xfrm>
            <a:off x="444449" y="4152900"/>
            <a:ext cx="4203751" cy="4158985"/>
            <a:chOff x="444449" y="5616051"/>
            <a:chExt cx="4203751" cy="4158985"/>
          </a:xfrm>
        </p:grpSpPr>
        <p:sp>
          <p:nvSpPr>
            <p:cNvPr id="17" name="Speech Bubble: Rectangle with Corners Rounded 16">
              <a:extLst>
                <a:ext uri="{FF2B5EF4-FFF2-40B4-BE49-F238E27FC236}">
                  <a16:creationId xmlns:a16="http://schemas.microsoft.com/office/drawing/2014/main" id="{50362161-8549-C9DB-6A65-10D680D609B0}"/>
                </a:ext>
              </a:extLst>
            </p:cNvPr>
            <p:cNvSpPr/>
            <p:nvPr/>
          </p:nvSpPr>
          <p:spPr>
            <a:xfrm>
              <a:off x="444449" y="5616051"/>
              <a:ext cx="4203751" cy="4158985"/>
            </a:xfrm>
            <a:prstGeom prst="wedgeRoundRectCallout">
              <a:avLst>
                <a:gd name="adj1" fmla="val 28754"/>
                <a:gd name="adj2" fmla="val -66742"/>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5C89DE3-DA30-1648-3D70-FF76E1550A69}"/>
                </a:ext>
              </a:extLst>
            </p:cNvPr>
            <p:cNvSpPr txBox="1"/>
            <p:nvPr/>
          </p:nvSpPr>
          <p:spPr>
            <a:xfrm>
              <a:off x="641324" y="6077023"/>
              <a:ext cx="3810000" cy="3237040"/>
            </a:xfrm>
            <a:prstGeom prst="rect">
              <a:avLst/>
            </a:prstGeom>
            <a:noFill/>
          </p:spPr>
          <p:txBody>
            <a:bodyPr wrap="square">
              <a:spAutoFit/>
            </a:bodyPr>
            <a:lstStyle/>
            <a:p>
              <a:pPr algn="just">
                <a:lnSpc>
                  <a:spcPct val="150000"/>
                </a:lnSpc>
              </a:pPr>
              <a:r>
                <a:rPr lang="vi-VN" sz="3500" b="1"/>
                <a:t>Sort by </a:t>
              </a:r>
              <a:r>
                <a:rPr lang="vi-VN" sz="3500"/>
                <a:t>và </a:t>
              </a:r>
              <a:r>
                <a:rPr lang="vi-VN" sz="3500" b="1"/>
                <a:t>Then by</a:t>
              </a:r>
              <a:r>
                <a:rPr lang="vi-VN" sz="3500"/>
                <a:t> thể hiện được ý cột chính, cột phụ rõ ràng hơn </a:t>
              </a:r>
              <a:endParaRPr lang="en-US" sz="3500"/>
            </a:p>
          </p:txBody>
        </p:sp>
      </p:grpSp>
      <p:grpSp>
        <p:nvGrpSpPr>
          <p:cNvPr id="23" name="Group 22">
            <a:extLst>
              <a:ext uri="{FF2B5EF4-FFF2-40B4-BE49-F238E27FC236}">
                <a16:creationId xmlns:a16="http://schemas.microsoft.com/office/drawing/2014/main" id="{79A8FF66-2760-E390-D851-ACE35272BF44}"/>
              </a:ext>
            </a:extLst>
          </p:cNvPr>
          <p:cNvGrpSpPr/>
          <p:nvPr/>
        </p:nvGrpSpPr>
        <p:grpSpPr>
          <a:xfrm>
            <a:off x="5029200" y="6352127"/>
            <a:ext cx="12954001" cy="3064528"/>
            <a:chOff x="5003850" y="5969207"/>
            <a:chExt cx="12954001" cy="3064528"/>
          </a:xfrm>
        </p:grpSpPr>
        <p:sp>
          <p:nvSpPr>
            <p:cNvPr id="19" name="Rectangle 18">
              <a:extLst>
                <a:ext uri="{FF2B5EF4-FFF2-40B4-BE49-F238E27FC236}">
                  <a16:creationId xmlns:a16="http://schemas.microsoft.com/office/drawing/2014/main" id="{3E59582A-E64D-4B4B-871F-ADD88637258E}"/>
                </a:ext>
              </a:extLst>
            </p:cNvPr>
            <p:cNvSpPr/>
            <p:nvPr/>
          </p:nvSpPr>
          <p:spPr>
            <a:xfrm>
              <a:off x="5003850" y="5969207"/>
              <a:ext cx="12801601" cy="291212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D60D52-A19F-BDD5-3B5A-E8A50CD5E7B9}"/>
                </a:ext>
              </a:extLst>
            </p:cNvPr>
            <p:cNvSpPr/>
            <p:nvPr/>
          </p:nvSpPr>
          <p:spPr>
            <a:xfrm>
              <a:off x="5156250" y="6121607"/>
              <a:ext cx="12801601" cy="29121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8D02440-51C0-3AB3-A60D-FC901888A4C3}"/>
                </a:ext>
              </a:extLst>
            </p:cNvPr>
            <p:cNvSpPr txBox="1"/>
            <p:nvPr/>
          </p:nvSpPr>
          <p:spPr>
            <a:xfrm>
              <a:off x="5361770" y="6194599"/>
              <a:ext cx="12443681" cy="2762936"/>
            </a:xfrm>
            <a:prstGeom prst="rect">
              <a:avLst/>
            </a:prstGeom>
            <a:noFill/>
          </p:spPr>
          <p:txBody>
            <a:bodyPr wrap="square">
              <a:spAutoFit/>
            </a:bodyPr>
            <a:lstStyle/>
            <a:p>
              <a:pPr algn="just">
                <a:lnSpc>
                  <a:spcPct val="150000"/>
                </a:lnSpc>
              </a:pPr>
              <a:r>
                <a:rPr lang="vi-VN" sz="4000"/>
                <a:t>Khi có nhiều cột trong hộp thoại Sort được chọn, tiêu chuẩn sắp xếp được ưu tiên giảm dần theo danh sách cột từ trên xuống dưới. </a:t>
              </a:r>
              <a:endParaRPr lang="en-US" sz="4000"/>
            </a:p>
          </p:txBody>
        </p:sp>
      </p:grpSp>
    </p:spTree>
    <p:extLst>
      <p:ext uri="{BB962C8B-B14F-4D97-AF65-F5344CB8AC3E}">
        <p14:creationId xmlns:p14="http://schemas.microsoft.com/office/powerpoint/2010/main" val="3093362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C5238208-5C7E-E990-77A2-06E3EEDEA98A}"/>
              </a:ext>
            </a:extLst>
          </p:cNvPr>
          <p:cNvCxnSpPr/>
          <p:nvPr/>
        </p:nvCxnSpPr>
        <p:spPr>
          <a:xfrm>
            <a:off x="-419100" y="6109357"/>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41">
            <a:extLst>
              <a:ext uri="{FF2B5EF4-FFF2-40B4-BE49-F238E27FC236}">
                <a16:creationId xmlns:a16="http://schemas.microsoft.com/office/drawing/2014/main" id="{9898BEA4-524A-C417-0BF0-D7E50050111A}"/>
              </a:ext>
            </a:extLst>
          </p:cNvPr>
          <p:cNvGrpSpPr/>
          <p:nvPr/>
        </p:nvGrpSpPr>
        <p:grpSpPr>
          <a:xfrm>
            <a:off x="406941" y="3837852"/>
            <a:ext cx="5069669" cy="5365994"/>
            <a:chOff x="370041" y="1624376"/>
            <a:chExt cx="4846776" cy="4301801"/>
          </a:xfrm>
        </p:grpSpPr>
        <p:grpSp>
          <p:nvGrpSpPr>
            <p:cNvPr id="10" name="Group 9">
              <a:extLst>
                <a:ext uri="{FF2B5EF4-FFF2-40B4-BE49-F238E27FC236}">
                  <a16:creationId xmlns:a16="http://schemas.microsoft.com/office/drawing/2014/main" id="{48727109-171A-38C7-8B71-76D4A72B70F3}"/>
                </a:ext>
              </a:extLst>
            </p:cNvPr>
            <p:cNvGrpSpPr/>
            <p:nvPr/>
          </p:nvGrpSpPr>
          <p:grpSpPr>
            <a:xfrm>
              <a:off x="370041" y="2448116"/>
              <a:ext cx="4846776" cy="3478061"/>
              <a:chOff x="457200" y="2448116"/>
              <a:chExt cx="4846776" cy="3478061"/>
            </a:xfrm>
          </p:grpSpPr>
          <p:sp>
            <p:nvSpPr>
              <p:cNvPr id="4" name="Rectangle 3">
                <a:extLst>
                  <a:ext uri="{FF2B5EF4-FFF2-40B4-BE49-F238E27FC236}">
                    <a16:creationId xmlns:a16="http://schemas.microsoft.com/office/drawing/2014/main" id="{DDB2D0FF-19B1-63BF-4A9C-6527E5C139D2}"/>
                  </a:ext>
                </a:extLst>
              </p:cNvPr>
              <p:cNvSpPr/>
              <p:nvPr/>
            </p:nvSpPr>
            <p:spPr>
              <a:xfrm>
                <a:off x="457200" y="2448116"/>
                <a:ext cx="4724400" cy="347806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062ED9-913A-5118-DA69-97A6083B382F}"/>
                  </a:ext>
                </a:extLst>
              </p:cNvPr>
              <p:cNvSpPr/>
              <p:nvPr/>
            </p:nvSpPr>
            <p:spPr>
              <a:xfrm>
                <a:off x="579576" y="2578584"/>
                <a:ext cx="4724400" cy="32443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593437-7FA5-8F33-E256-0AD30E53990C}"/>
                  </a:ext>
                </a:extLst>
              </p:cNvPr>
              <p:cNvSpPr txBox="1"/>
              <p:nvPr/>
            </p:nvSpPr>
            <p:spPr>
              <a:xfrm>
                <a:off x="659012" y="3090344"/>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Lựa chọn ô cần sắp xếp theo kiểu tăng dần hoặc giảm dần</a:t>
                </a:r>
              </a:p>
            </p:txBody>
          </p:sp>
        </p:grpSp>
        <p:sp>
          <p:nvSpPr>
            <p:cNvPr id="39" name="TextBox 38">
              <a:extLst>
                <a:ext uri="{FF2B5EF4-FFF2-40B4-BE49-F238E27FC236}">
                  <a16:creationId xmlns:a16="http://schemas.microsoft.com/office/drawing/2014/main"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id="{9FE1DDB0-9B84-6BF4-2279-0633548EF122}"/>
              </a:ext>
            </a:extLst>
          </p:cNvPr>
          <p:cNvGrpSpPr/>
          <p:nvPr/>
        </p:nvGrpSpPr>
        <p:grpSpPr>
          <a:xfrm>
            <a:off x="6077650" y="3896132"/>
            <a:ext cx="5200988" cy="5327085"/>
            <a:chOff x="5843431" y="1663287"/>
            <a:chExt cx="4846776" cy="5327085"/>
          </a:xfrm>
        </p:grpSpPr>
        <p:grpSp>
          <p:nvGrpSpPr>
            <p:cNvPr id="12" name="Group 11">
              <a:extLst>
                <a:ext uri="{FF2B5EF4-FFF2-40B4-BE49-F238E27FC236}">
                  <a16:creationId xmlns:a16="http://schemas.microsoft.com/office/drawing/2014/main" id="{2F6C40E1-14B0-C8BC-AC49-E9A60344F3F6}"/>
                </a:ext>
              </a:extLst>
            </p:cNvPr>
            <p:cNvGrpSpPr/>
            <p:nvPr/>
          </p:nvGrpSpPr>
          <p:grpSpPr>
            <a:xfrm>
              <a:off x="5843431" y="2518752"/>
              <a:ext cx="4846776" cy="4471620"/>
              <a:chOff x="457200" y="2448117"/>
              <a:chExt cx="4846776" cy="4471620"/>
            </a:xfrm>
          </p:grpSpPr>
          <p:sp>
            <p:nvSpPr>
              <p:cNvPr id="13" name="Rectangle 12">
                <a:extLst>
                  <a:ext uri="{FF2B5EF4-FFF2-40B4-BE49-F238E27FC236}">
                    <a16:creationId xmlns:a16="http://schemas.microsoft.com/office/drawing/2014/main" id="{6BB14516-43A6-13D9-D869-CDD1ADFE24F1}"/>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C0163A-0083-6B78-1DF3-73BB781845C8}"/>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E384D1-97F8-A97F-0C5F-9EDBDD6A1303}"/>
                  </a:ext>
                </a:extLst>
              </p:cNvPr>
              <p:cNvSpPr txBox="1"/>
              <p:nvPr/>
            </p:nvSpPr>
            <p:spPr>
              <a:xfrm>
                <a:off x="701952" y="2575594"/>
                <a:ext cx="4602024"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cần thiết, chọn lệnh </a:t>
                </a:r>
                <a:r>
                  <a:rPr lang="en-US" sz="3600" b="1">
                    <a:latin typeface="Arial" panose="020B0604020202020204" pitchFamily="34" charset="0"/>
                    <a:cs typeface="Arial" panose="020B0604020202020204" pitchFamily="34" charset="0"/>
                  </a:rPr>
                  <a:t>Add Level </a:t>
                </a:r>
                <a:r>
                  <a:rPr lang="en-US" sz="3600">
                    <a:latin typeface="Arial" panose="020B0604020202020204" pitchFamily="34" charset="0"/>
                    <a:cs typeface="Arial" panose="020B0604020202020204" pitchFamily="34" charset="0"/>
                  </a:rPr>
                  <a:t>để thêm cột muốn sắp xếp, kiểu sắp xếp tăng dần hay giảm dần </a:t>
                </a:r>
                <a:endParaRPr lang="en-US" sz="3600" b="1">
                  <a:latin typeface="Arial" panose="020B06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sp>
        <p:nvSpPr>
          <p:cNvPr id="2" name="TextBox 1">
            <a:extLst>
              <a:ext uri="{FF2B5EF4-FFF2-40B4-BE49-F238E27FC236}">
                <a16:creationId xmlns:a16="http://schemas.microsoft.com/office/drawing/2014/main" id="{BD69D3EA-CE67-2782-69C2-6308586EF174}"/>
              </a:ext>
            </a:extLst>
          </p:cNvPr>
          <p:cNvSpPr txBox="1"/>
          <p:nvPr/>
        </p:nvSpPr>
        <p:spPr>
          <a:xfrm>
            <a:off x="645884" y="478435"/>
            <a:ext cx="13792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trên nhiều cột </a:t>
            </a:r>
          </a:p>
        </p:txBody>
      </p:sp>
      <p:grpSp>
        <p:nvGrpSpPr>
          <p:cNvPr id="6" name="Group 5">
            <a:extLst>
              <a:ext uri="{FF2B5EF4-FFF2-40B4-BE49-F238E27FC236}">
                <a16:creationId xmlns:a16="http://schemas.microsoft.com/office/drawing/2014/main" id="{9780402C-D335-4D3A-8E36-882D4D358647}"/>
              </a:ext>
            </a:extLst>
          </p:cNvPr>
          <p:cNvGrpSpPr/>
          <p:nvPr/>
        </p:nvGrpSpPr>
        <p:grpSpPr>
          <a:xfrm>
            <a:off x="12172588" y="3848100"/>
            <a:ext cx="5200988" cy="5327085"/>
            <a:chOff x="5843431" y="1663287"/>
            <a:chExt cx="4846776" cy="5327085"/>
          </a:xfrm>
        </p:grpSpPr>
        <p:grpSp>
          <p:nvGrpSpPr>
            <p:cNvPr id="7" name="Group 6">
              <a:extLst>
                <a:ext uri="{FF2B5EF4-FFF2-40B4-BE49-F238E27FC236}">
                  <a16:creationId xmlns:a16="http://schemas.microsoft.com/office/drawing/2014/main" id="{95870C91-8345-FEF2-B080-6B784352AF56}"/>
                </a:ext>
              </a:extLst>
            </p:cNvPr>
            <p:cNvGrpSpPr/>
            <p:nvPr/>
          </p:nvGrpSpPr>
          <p:grpSpPr>
            <a:xfrm>
              <a:off x="5843431" y="2518752"/>
              <a:ext cx="4846776" cy="4471620"/>
              <a:chOff x="457200" y="2448117"/>
              <a:chExt cx="4846776" cy="4471620"/>
            </a:xfrm>
          </p:grpSpPr>
          <p:sp>
            <p:nvSpPr>
              <p:cNvPr id="11" name="Rectangle 10">
                <a:extLst>
                  <a:ext uri="{FF2B5EF4-FFF2-40B4-BE49-F238E27FC236}">
                    <a16:creationId xmlns:a16="http://schemas.microsoft.com/office/drawing/2014/main" id="{4357C9FD-D4DB-63B6-1C21-A9B57BD268BB}"/>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D82D4B-FBCD-01EC-4210-D43759A4D760}"/>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9D11051-B173-09BC-AC54-0F154EF2EC76}"/>
                  </a:ext>
                </a:extLst>
              </p:cNvPr>
              <p:cNvSpPr txBox="1"/>
              <p:nvPr/>
            </p:nvSpPr>
            <p:spPr>
              <a:xfrm>
                <a:off x="701952" y="3349585"/>
                <a:ext cx="4602024" cy="2482667"/>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Nháy chuột vào lệnh </a:t>
                </a:r>
                <a:r>
                  <a:rPr lang="vi-VN" sz="3600" b="1">
                    <a:latin typeface="Arial" panose="020B0604020202020204" pitchFamily="34" charset="0"/>
                    <a:cs typeface="Arial" panose="020B0604020202020204" pitchFamily="34" charset="0"/>
                  </a:rPr>
                  <a:t>OK</a:t>
                </a:r>
                <a:r>
                  <a:rPr lang="vi-VN" sz="3600">
                    <a:latin typeface="Arial" panose="020B0604020202020204" pitchFamily="34" charset="0"/>
                    <a:cs typeface="Arial" panose="020B0604020202020204" pitchFamily="34" charset="0"/>
                  </a:rPr>
                  <a:t> để thu được kết quả mong muốn </a:t>
                </a:r>
                <a:endParaRPr lang="en-US" sz="3600" b="1">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591F9BA0-4783-9B33-F4C6-AD3DE5F83FFD}"/>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24" name="TextBox 23">
            <a:extLst>
              <a:ext uri="{FF2B5EF4-FFF2-40B4-BE49-F238E27FC236}">
                <a16:creationId xmlns:a16="http://schemas.microsoft.com/office/drawing/2014/main" id="{649CA138-6113-E51C-C7A2-20E9076754D2}"/>
              </a:ext>
            </a:extLst>
          </p:cNvPr>
          <p:cNvSpPr txBox="1"/>
          <p:nvPr/>
        </p:nvSpPr>
        <p:spPr>
          <a:xfrm>
            <a:off x="343482" y="1628745"/>
            <a:ext cx="17422471"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Chọn một ô trong vùng dữ liệu. Tiếp đến, trên dải lệnh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trong nhóm lệnh </a:t>
            </a:r>
            <a:r>
              <a:rPr lang="en-US" sz="4000" b="1">
                <a:latin typeface="Arial" panose="020B0604020202020204" pitchFamily="34" charset="0"/>
                <a:cs typeface="Arial" panose="020B0604020202020204" pitchFamily="34" charset="0"/>
              </a:rPr>
              <a:t>Sort &amp;Filter</a:t>
            </a:r>
            <a:r>
              <a:rPr lang="en-US" sz="4000">
                <a:latin typeface="Arial" panose="020B0604020202020204" pitchFamily="34" charset="0"/>
                <a:cs typeface="Arial" panose="020B0604020202020204" pitchFamily="34" charset="0"/>
              </a:rPr>
              <a:t>, chọn biểu tượng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69805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E484FB-0C1E-28A9-1C35-DCB127B46BEF}"/>
              </a:ext>
            </a:extLst>
          </p:cNvPr>
          <p:cNvGrpSpPr/>
          <p:nvPr/>
        </p:nvGrpSpPr>
        <p:grpSpPr>
          <a:xfrm>
            <a:off x="1028700" y="2007232"/>
            <a:ext cx="16230600" cy="6553200"/>
            <a:chOff x="533400" y="2326896"/>
            <a:chExt cx="16230600" cy="6553200"/>
          </a:xfrm>
        </p:grpSpPr>
        <p:sp>
          <p:nvSpPr>
            <p:cNvPr id="6" name="Rectangle: Rounded Corners 5">
              <a:extLst>
                <a:ext uri="{FF2B5EF4-FFF2-40B4-BE49-F238E27FC236}">
                  <a16:creationId xmlns:a16="http://schemas.microsoft.com/office/drawing/2014/main" id="{F2C5E89F-B26A-88F3-569C-D0FF59437BDD}"/>
                </a:ext>
              </a:extLst>
            </p:cNvPr>
            <p:cNvSpPr/>
            <p:nvPr/>
          </p:nvSpPr>
          <p:spPr>
            <a:xfrm>
              <a:off x="533400" y="2326896"/>
              <a:ext cx="16230600" cy="6553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B813A6-DF1C-C682-5A37-04060D9A9575}"/>
                </a:ext>
              </a:extLst>
            </p:cNvPr>
            <p:cNvSpPr txBox="1"/>
            <p:nvPr/>
          </p:nvSpPr>
          <p:spPr>
            <a:xfrm>
              <a:off x="1257300" y="3090919"/>
              <a:ext cx="14782800"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Excel cho phép sắp xếp lại các dòng trong bảng dữ liệu dựa trên nội dung của nhiều cột </a:t>
              </a:r>
            </a:p>
            <a:p>
              <a:pPr marL="571500" indent="-571500" algn="just">
                <a:lnSpc>
                  <a:spcPct val="150000"/>
                </a:lnSpc>
                <a:buFont typeface="Arial" panose="020B0604020202020204" pitchFamily="34" charset="0"/>
                <a:buChar char="•"/>
              </a:pPr>
              <a:r>
                <a:rPr lang="vi-VN" sz="4000"/>
                <a:t>Dùng hộp thoại sắp xếp là cách đơn giản để thực hiện sắp xếp dựa trên nội dung của nhiều cột </a:t>
              </a:r>
            </a:p>
            <a:p>
              <a:pPr marL="571500" indent="-571500" algn="just">
                <a:lnSpc>
                  <a:spcPct val="150000"/>
                </a:lnSpc>
                <a:buFont typeface="Arial" panose="020B0604020202020204" pitchFamily="34" charset="0"/>
                <a:buChar char="•"/>
              </a:pPr>
              <a:r>
                <a:rPr lang="vi-VN" sz="4000"/>
                <a:t>Cách để mở hộp thoại sắp xếp: Trên dải lệnh Data, trong nhóm lệnh Sort &amp; Filter, chọn biểu tượng   </a:t>
              </a:r>
            </a:p>
          </p:txBody>
        </p:sp>
        <p:pic>
          <p:nvPicPr>
            <p:cNvPr id="8" name="Picture 7">
              <a:extLst>
                <a:ext uri="{FF2B5EF4-FFF2-40B4-BE49-F238E27FC236}">
                  <a16:creationId xmlns:a16="http://schemas.microsoft.com/office/drawing/2014/main" id="{EC861A48-1489-1E0F-3F21-A4C4A9521C1B}"/>
                </a:ext>
              </a:extLst>
            </p:cNvPr>
            <p:cNvPicPr>
              <a:picLocks noChangeAspect="1"/>
            </p:cNvPicPr>
            <p:nvPr/>
          </p:nvPicPr>
          <p:blipFill>
            <a:blip r:embed="rId2"/>
            <a:stretch>
              <a:fillRect/>
            </a:stretch>
          </p:blipFill>
          <p:spPr>
            <a:xfrm>
              <a:off x="11125200" y="7691706"/>
              <a:ext cx="886566" cy="1145796"/>
            </a:xfrm>
            <a:prstGeom prst="rect">
              <a:avLst/>
            </a:prstGeom>
          </p:spPr>
        </p:pic>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633E12A5-7DF7-4385-C51C-78E59BC9DE7D}"/>
              </a:ext>
            </a:extLst>
          </p:cNvPr>
          <p:cNvGrpSpPr/>
          <p:nvPr/>
        </p:nvGrpSpPr>
        <p:grpSpPr>
          <a:xfrm>
            <a:off x="609600" y="446807"/>
            <a:ext cx="4038600" cy="2270125"/>
            <a:chOff x="1295400" y="495300"/>
            <a:chExt cx="3238500" cy="1889125"/>
          </a:xfrm>
        </p:grpSpPr>
        <p:pic>
          <p:nvPicPr>
            <p:cNvPr id="4" name="Picture 3">
              <a:extLst>
                <a:ext uri="{FF2B5EF4-FFF2-40B4-BE49-F238E27FC236}">
                  <a16:creationId xmlns:a16="http://schemas.microsoft.com/office/drawing/2014/main" id="{C6DF5EB6-54B9-32B5-DABD-D85275514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771935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1453593"/>
            <a:ext cx="15621000" cy="2601356"/>
            <a:chOff x="1333500" y="6181378"/>
            <a:chExt cx="15621000" cy="2601356"/>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355740" y="6525629"/>
              <a:ext cx="12490920" cy="982513"/>
            </a:xfrm>
            <a:prstGeom prst="rect">
              <a:avLst/>
            </a:prstGeom>
            <a:noFill/>
          </p:spPr>
          <p:txBody>
            <a:bodyPr wrap="square">
              <a:spAutoFit/>
            </a:bodyPr>
            <a:lstStyle/>
            <a:p>
              <a:pPr>
                <a:lnSpc>
                  <a:spcPct val="150000"/>
                </a:lnSpc>
              </a:pPr>
              <a:r>
                <a:rPr lang="vi-VN" sz="4400" b="1">
                  <a:cs typeface="Arial" panose="020B0604020202020204" pitchFamily="34" charset="0"/>
                </a:rPr>
                <a:t>Câu 1. </a:t>
              </a:r>
              <a:r>
                <a:rPr lang="vi-VN" sz="4400">
                  <a:cs typeface="Arial" panose="020B0604020202020204" pitchFamily="34" charset="0"/>
                </a:rPr>
                <a:t>Để thêm cột muốn sắp xếp thì chọn lệnh?</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Sort </a:t>
            </a: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Filter</a:t>
            </a: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Then by </a:t>
            </a:r>
          </a:p>
        </p:txBody>
      </p:sp>
      <p:sp>
        <p:nvSpPr>
          <p:cNvPr id="10" name="Rectangle: Rounded Corners 9">
            <a:extLst>
              <a:ext uri="{FF2B5EF4-FFF2-40B4-BE49-F238E27FC236}">
                <a16:creationId xmlns:a16="http://schemas.microsoft.com/office/drawing/2014/main" id="{43FC9E32-9817-D694-B1D6-79A85E50DC07}"/>
              </a:ext>
            </a:extLst>
          </p:cNvPr>
          <p:cNvSpPr/>
          <p:nvPr/>
        </p:nvSpPr>
        <p:spPr>
          <a:xfrm>
            <a:off x="837456" y="6816901"/>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11" name="TextBox 10">
            <a:extLst>
              <a:ext uri="{FF2B5EF4-FFF2-40B4-BE49-F238E27FC236}">
                <a16:creationId xmlns:a16="http://schemas.microsoft.com/office/drawing/2014/main" id="{8F778BAD-AF85-96D6-CDAD-CA4B711A8B44}"/>
              </a:ext>
            </a:extLst>
          </p:cNvPr>
          <p:cNvSpPr txBox="1"/>
          <p:nvPr/>
        </p:nvSpPr>
        <p:spPr>
          <a:xfrm>
            <a:off x="4610100" y="427251"/>
            <a:ext cx="90678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CÂU HỎI TRẮC NGHIỆM </a:t>
            </a:r>
          </a:p>
        </p:txBody>
      </p:sp>
    </p:spTree>
    <p:extLst>
      <p:ext uri="{BB962C8B-B14F-4D97-AF65-F5344CB8AC3E}">
        <p14:creationId xmlns:p14="http://schemas.microsoft.com/office/powerpoint/2010/main" val="31689541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2. </a:t>
              </a:r>
              <a:r>
                <a:rPr lang="vi-VN" sz="4400">
                  <a:cs typeface="Arial" panose="020B0604020202020204" pitchFamily="34" charset="0"/>
                </a:rPr>
                <a:t>Khi có nhiều cột trong hộp thoại Sort thì tiêu chuẩn sắp xếp được?</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Tăng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Ưu tiên và giảm dần theo danh sách cột từ dưới lên trên</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Giảm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111B83B-19B3-1F7C-4BE9-BBCD2A254042}"/>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326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5CDCF88-A0B6-E24A-39ED-1F8A0C7A2609}"/>
              </a:ext>
            </a:extLst>
          </p:cNvPr>
          <p:cNvGrpSpPr/>
          <p:nvPr/>
        </p:nvGrpSpPr>
        <p:grpSpPr>
          <a:xfrm>
            <a:off x="8604545" y="277248"/>
            <a:ext cx="9683455" cy="10009752"/>
            <a:chOff x="8604545" y="277248"/>
            <a:chExt cx="9683455" cy="10009752"/>
          </a:xfrm>
        </p:grpSpPr>
        <p:pic>
          <p:nvPicPr>
            <p:cNvPr id="21" name="Picture 20">
              <a:extLst>
                <a:ext uri="{FF2B5EF4-FFF2-40B4-BE49-F238E27FC236}">
                  <a16:creationId xmlns:a16="http://schemas.microsoft.com/office/drawing/2014/main" id="{5B5A4008-301D-CE00-F0C5-E890A68FF80E}"/>
                </a:ext>
              </a:extLst>
            </p:cNvPr>
            <p:cNvPicPr>
              <a:picLocks noChangeAspect="1"/>
            </p:cNvPicPr>
            <p:nvPr/>
          </p:nvPicPr>
          <p:blipFill rotWithShape="1">
            <a:blip r:embed="rId2"/>
            <a:srcRect l="634" r="53786" b="4390"/>
            <a:stretch/>
          </p:blipFill>
          <p:spPr>
            <a:xfrm>
              <a:off x="8773765" y="979419"/>
              <a:ext cx="8142635" cy="8427626"/>
            </a:xfrm>
            <a:prstGeom prst="roundRect">
              <a:avLst>
                <a:gd name="adj" fmla="val 12629"/>
              </a:avLst>
            </a:prstGeom>
          </p:spPr>
        </p:pic>
        <p:sp>
          <p:nvSpPr>
            <p:cNvPr id="4" name="Freeform 4"/>
            <p:cNvSpPr/>
            <p:nvPr/>
          </p:nvSpPr>
          <p:spPr>
            <a:xfrm>
              <a:off x="8604545" y="879955"/>
              <a:ext cx="8527090" cy="852709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000000"/>
            </a:solidFill>
          </p:spPr>
          <p:txBody>
            <a:bodyPr/>
            <a:lstStyle/>
            <a:p>
              <a:endParaRPr lang="en-US"/>
            </a:p>
          </p:txBody>
        </p:sp>
        <p:sp>
          <p:nvSpPr>
            <p:cNvPr id="12" name="Freeform 12"/>
            <p:cNvSpPr/>
            <p:nvPr/>
          </p:nvSpPr>
          <p:spPr>
            <a:xfrm flipH="1">
              <a:off x="16124447" y="2949475"/>
              <a:ext cx="2163553" cy="2194025"/>
            </a:xfrm>
            <a:custGeom>
              <a:avLst/>
              <a:gdLst/>
              <a:ahLst/>
              <a:cxnLst/>
              <a:rect l="l" t="t" r="r" b="b"/>
              <a:pathLst>
                <a:path w="2163553" h="2194025">
                  <a:moveTo>
                    <a:pt x="2163553" y="0"/>
                  </a:moveTo>
                  <a:lnTo>
                    <a:pt x="0" y="0"/>
                  </a:lnTo>
                  <a:lnTo>
                    <a:pt x="0" y="2194025"/>
                  </a:lnTo>
                  <a:lnTo>
                    <a:pt x="2163553" y="2194025"/>
                  </a:lnTo>
                  <a:lnTo>
                    <a:pt x="216355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9688121" y="277248"/>
              <a:ext cx="1623384" cy="1761581"/>
            </a:xfrm>
            <a:custGeom>
              <a:avLst/>
              <a:gdLst/>
              <a:ahLst/>
              <a:cxnLst/>
              <a:rect l="l" t="t" r="r" b="b"/>
              <a:pathLst>
                <a:path w="1623384" h="1761581">
                  <a:moveTo>
                    <a:pt x="0" y="0"/>
                  </a:moveTo>
                  <a:lnTo>
                    <a:pt x="1623384" y="0"/>
                  </a:lnTo>
                  <a:lnTo>
                    <a:pt x="1623384" y="1761582"/>
                  </a:lnTo>
                  <a:lnTo>
                    <a:pt x="0" y="17615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11526586" y="8639929"/>
              <a:ext cx="2003088" cy="1647071"/>
            </a:xfrm>
            <a:custGeom>
              <a:avLst/>
              <a:gdLst/>
              <a:ahLst/>
              <a:cxnLst/>
              <a:rect l="l" t="t" r="r" b="b"/>
              <a:pathLst>
                <a:path w="2003088" h="1647071">
                  <a:moveTo>
                    <a:pt x="0" y="0"/>
                  </a:moveTo>
                  <a:lnTo>
                    <a:pt x="2003088" y="0"/>
                  </a:lnTo>
                  <a:lnTo>
                    <a:pt x="2003088" y="1647071"/>
                  </a:lnTo>
                  <a:lnTo>
                    <a:pt x="0" y="1647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7" name="Group 16"/>
          <p:cNvGrpSpPr/>
          <p:nvPr/>
        </p:nvGrpSpPr>
        <p:grpSpPr>
          <a:xfrm>
            <a:off x="1219200" y="1367778"/>
            <a:ext cx="6463447" cy="2678709"/>
            <a:chOff x="1028700" y="1931390"/>
            <a:chExt cx="6463447" cy="2678709"/>
          </a:xfrm>
        </p:grpSpPr>
        <p:grpSp>
          <p:nvGrpSpPr>
            <p:cNvPr id="5" name="Group 5"/>
            <p:cNvGrpSpPr/>
            <p:nvPr/>
          </p:nvGrpSpPr>
          <p:grpSpPr>
            <a:xfrm>
              <a:off x="1028700" y="1931390"/>
              <a:ext cx="6463447" cy="2678709"/>
              <a:chOff x="0" y="-47625"/>
              <a:chExt cx="2865049" cy="1187390"/>
            </a:xfrm>
          </p:grpSpPr>
          <p:sp>
            <p:nvSpPr>
              <p:cNvPr id="6" name="Freeform 6"/>
              <p:cNvSpPr/>
              <p:nvPr/>
            </p:nvSpPr>
            <p:spPr>
              <a:xfrm>
                <a:off x="0" y="0"/>
                <a:ext cx="2865049" cy="1139765"/>
              </a:xfrm>
              <a:custGeom>
                <a:avLst/>
                <a:gdLst/>
                <a:ahLst/>
                <a:cxnLst/>
                <a:rect l="l" t="t" r="r" b="b"/>
                <a:pathLst>
                  <a:path w="2865049" h="1575752">
                    <a:moveTo>
                      <a:pt x="28747" y="0"/>
                    </a:moveTo>
                    <a:lnTo>
                      <a:pt x="2836302" y="0"/>
                    </a:lnTo>
                    <a:cubicBezTo>
                      <a:pt x="2843926" y="0"/>
                      <a:pt x="2851238" y="3029"/>
                      <a:pt x="2856630" y="8420"/>
                    </a:cubicBezTo>
                    <a:cubicBezTo>
                      <a:pt x="2862021" y="13811"/>
                      <a:pt x="2865049" y="21123"/>
                      <a:pt x="2865049" y="28747"/>
                    </a:cubicBezTo>
                    <a:lnTo>
                      <a:pt x="2865049" y="1547005"/>
                    </a:lnTo>
                    <a:cubicBezTo>
                      <a:pt x="2865049" y="1554629"/>
                      <a:pt x="2862021" y="1561941"/>
                      <a:pt x="2856630" y="1567333"/>
                    </a:cubicBezTo>
                    <a:cubicBezTo>
                      <a:pt x="2851238" y="1572724"/>
                      <a:pt x="2843926" y="1575752"/>
                      <a:pt x="2836302" y="1575752"/>
                    </a:cubicBezTo>
                    <a:lnTo>
                      <a:pt x="28747" y="1575752"/>
                    </a:lnTo>
                    <a:cubicBezTo>
                      <a:pt x="21123" y="1575752"/>
                      <a:pt x="13811" y="1572724"/>
                      <a:pt x="8420" y="1567333"/>
                    </a:cubicBezTo>
                    <a:cubicBezTo>
                      <a:pt x="3029" y="1561941"/>
                      <a:pt x="0" y="1554629"/>
                      <a:pt x="0" y="1547005"/>
                    </a:cubicBezTo>
                    <a:lnTo>
                      <a:pt x="0" y="28747"/>
                    </a:lnTo>
                    <a:cubicBezTo>
                      <a:pt x="0" y="21123"/>
                      <a:pt x="3029" y="13811"/>
                      <a:pt x="8420" y="8420"/>
                    </a:cubicBezTo>
                    <a:cubicBezTo>
                      <a:pt x="13811" y="3029"/>
                      <a:pt x="21123" y="0"/>
                      <a:pt x="28747" y="0"/>
                    </a:cubicBezTo>
                    <a:close/>
                  </a:path>
                </a:pathLst>
              </a:custGeom>
              <a:solidFill>
                <a:srgbClr val="FDFDFD"/>
              </a:solidFill>
              <a:ln w="28575">
                <a:solidFill>
                  <a:srgbClr val="000000"/>
                </a:solidFill>
              </a:ln>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1426945" y="2751670"/>
              <a:ext cx="5666956" cy="1154162"/>
            </a:xfrm>
            <a:prstGeom prst="rect">
              <a:avLst/>
            </a:prstGeom>
          </p:spPr>
          <p:txBody>
            <a:bodyPr wrap="square" lIns="0" tIns="0" rIns="0" bIns="0" rtlCol="0" anchor="t">
              <a:spAutoFit/>
            </a:bodyPr>
            <a:lstStyle/>
            <a:p>
              <a:pPr algn="ctr">
                <a:lnSpc>
                  <a:spcPts val="9000"/>
                </a:lnSpc>
              </a:pPr>
              <a:r>
                <a:rPr lang="vi-VN" sz="7500" b="1" dirty="0">
                  <a:solidFill>
                    <a:schemeClr val="accent2">
                      <a:lumMod val="75000"/>
                    </a:schemeClr>
                  </a:solidFill>
                  <a:latin typeface="Arial" panose="020B0604020202020204" pitchFamily="34" charset="0"/>
                  <a:cs typeface="Arial" panose="020B0604020202020204" pitchFamily="34" charset="0"/>
                </a:rPr>
                <a:t>KHỞI ĐỘNG</a:t>
              </a:r>
              <a:endParaRPr lang="en-US" sz="75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828800" y="5753100"/>
            <a:ext cx="10481797" cy="3324395"/>
            <a:chOff x="2164218" y="6190090"/>
            <a:chExt cx="7665352" cy="3324395"/>
          </a:xfrm>
        </p:grpSpPr>
        <p:grpSp>
          <p:nvGrpSpPr>
            <p:cNvPr id="9" name="Group 9"/>
            <p:cNvGrpSpPr/>
            <p:nvPr/>
          </p:nvGrpSpPr>
          <p:grpSpPr>
            <a:xfrm>
              <a:off x="2164218" y="6190090"/>
              <a:ext cx="7665352" cy="3324395"/>
              <a:chOff x="0" y="0"/>
              <a:chExt cx="1847205" cy="644203"/>
            </a:xfrm>
          </p:grpSpPr>
          <p:sp>
            <p:nvSpPr>
              <p:cNvPr id="10" name="Freeform 10"/>
              <p:cNvSpPr/>
              <p:nvPr/>
            </p:nvSpPr>
            <p:spPr>
              <a:xfrm>
                <a:off x="0" y="0"/>
                <a:ext cx="1847205" cy="644204"/>
              </a:xfrm>
              <a:custGeom>
                <a:avLst/>
                <a:gdLst/>
                <a:ahLst/>
                <a:cxnLst/>
                <a:rect l="l" t="t" r="r" b="b"/>
                <a:pathLst>
                  <a:path w="1847205" h="644204">
                    <a:moveTo>
                      <a:pt x="37370" y="0"/>
                    </a:moveTo>
                    <a:lnTo>
                      <a:pt x="1809835" y="0"/>
                    </a:lnTo>
                    <a:cubicBezTo>
                      <a:pt x="1830474" y="0"/>
                      <a:pt x="1847205" y="16731"/>
                      <a:pt x="1847205" y="37370"/>
                    </a:cubicBezTo>
                    <a:lnTo>
                      <a:pt x="1847205" y="606834"/>
                    </a:lnTo>
                    <a:cubicBezTo>
                      <a:pt x="1847205" y="627473"/>
                      <a:pt x="1830474" y="644204"/>
                      <a:pt x="1809835" y="644204"/>
                    </a:cubicBezTo>
                    <a:lnTo>
                      <a:pt x="37370" y="644204"/>
                    </a:lnTo>
                    <a:cubicBezTo>
                      <a:pt x="16731" y="644204"/>
                      <a:pt x="0" y="627473"/>
                      <a:pt x="0" y="606834"/>
                    </a:cubicBezTo>
                    <a:lnTo>
                      <a:pt x="0" y="37370"/>
                    </a:lnTo>
                    <a:cubicBezTo>
                      <a:pt x="0" y="16731"/>
                      <a:pt x="16731" y="0"/>
                      <a:pt x="37370" y="0"/>
                    </a:cubicBezTo>
                    <a:close/>
                  </a:path>
                </a:pathLst>
              </a:custGeom>
              <a:solidFill>
                <a:srgbClr val="FDFDFD"/>
              </a:solidFill>
              <a:ln w="28575">
                <a:solidFill>
                  <a:srgbClr val="000000"/>
                </a:solidFill>
              </a:ln>
            </p:spPr>
            <p:txBody>
              <a:bodyPr/>
              <a:lstStyle/>
              <a:p>
                <a:endParaRPr lang="en-US"/>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2502016" y="6444606"/>
              <a:ext cx="6988556" cy="2804166"/>
            </a:xfrm>
            <a:prstGeom prst="rect">
              <a:avLst/>
            </a:prstGeom>
          </p:spPr>
          <p:txBody>
            <a:bodyPr wrap="square" lIns="0" tIns="0" rIns="0" bIns="0" rtlCol="0" anchor="t">
              <a:spAutoFit/>
            </a:bodyPr>
            <a:lstStyle/>
            <a:p>
              <a:pPr algn="just">
                <a:lnSpc>
                  <a:spcPct val="150000"/>
                </a:lnSpc>
              </a:pPr>
              <a:r>
                <a:rPr lang="vi-VN" sz="4200"/>
                <a:t>Em hãy nêu một số tình huống cần có một bảng dữ liệu đã sắp xếp và nêu những tiêu chí sắp xếp tương ứng. </a:t>
              </a:r>
              <a:endParaRPr lang="en-US" sz="4200"/>
            </a:p>
          </p:txBody>
        </p:sp>
      </p:grpSp>
      <p:grpSp>
        <p:nvGrpSpPr>
          <p:cNvPr id="20" name="Group 19">
            <a:extLst>
              <a:ext uri="{FF2B5EF4-FFF2-40B4-BE49-F238E27FC236}">
                <a16:creationId xmlns:a16="http://schemas.microsoft.com/office/drawing/2014/main" id="{F45D8823-B08D-9166-7B73-8105CF191EE9}"/>
              </a:ext>
            </a:extLst>
          </p:cNvPr>
          <p:cNvGrpSpPr/>
          <p:nvPr/>
        </p:nvGrpSpPr>
        <p:grpSpPr>
          <a:xfrm>
            <a:off x="1525460" y="4485638"/>
            <a:ext cx="5794587" cy="1315724"/>
            <a:chOff x="1525460" y="4485638"/>
            <a:chExt cx="5794587" cy="1315724"/>
          </a:xfrm>
        </p:grpSpPr>
        <p:sp>
          <p:nvSpPr>
            <p:cNvPr id="8" name="Freeform 3">
              <a:extLst>
                <a:ext uri="{FF2B5EF4-FFF2-40B4-BE49-F238E27FC236}">
                  <a16:creationId xmlns:a16="http://schemas.microsoft.com/office/drawing/2014/main" id="{F38FBD15-74FB-05E8-A203-7BB89F016BAD}"/>
                </a:ext>
              </a:extLst>
            </p:cNvPr>
            <p:cNvSpPr/>
            <p:nvPr/>
          </p:nvSpPr>
          <p:spPr>
            <a:xfrm>
              <a:off x="1525460" y="4485638"/>
              <a:ext cx="1358167" cy="131572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553A2E71-D808-8240-290D-34053A6BFAF7}"/>
                </a:ext>
              </a:extLst>
            </p:cNvPr>
            <p:cNvSpPr txBox="1"/>
            <p:nvPr/>
          </p:nvSpPr>
          <p:spPr>
            <a:xfrm>
              <a:off x="3052847" y="4789557"/>
              <a:ext cx="42672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3. </a:t>
              </a:r>
              <a:r>
                <a:rPr lang="vi-VN" sz="4400">
                  <a:cs typeface="Arial" panose="020B0604020202020204" pitchFamily="34" charset="0"/>
                </a:rPr>
                <a:t>Dữ liệu được sắp xếp có thể ở những dạng nào?</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Dạng văn bản,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Dạng số,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Dạng văn bản, dạng số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04A986A-4ABF-2F43-D0DE-16045C84E0B2}"/>
              </a:ext>
            </a:extLst>
          </p:cNvPr>
          <p:cNvSpPr/>
          <p:nvPr/>
        </p:nvSpPr>
        <p:spPr>
          <a:xfrm>
            <a:off x="837456"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4. </a:t>
              </a:r>
              <a:r>
                <a:rPr lang="vi-VN" sz="4400">
                  <a:cs typeface="Arial" panose="020B0604020202020204" pitchFamily="34" charset="0"/>
                </a:rPr>
                <a:t>Bước đầu tiên để sắp xếp dữ liệu trên một cột là:</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a:t>
            </a:r>
            <a:r>
              <a:rPr lang="vi-VN" sz="4000">
                <a:solidFill>
                  <a:schemeClr val="tx1"/>
                </a:solidFill>
                <a:latin typeface="Arial" panose="020B0604020202020204" pitchFamily="34" charset="0"/>
                <a:cs typeface="Arial" panose="020B0604020202020204" pitchFamily="34" charset="0"/>
              </a:rPr>
              <a:t>Chọn một ô tính bất kì trong bảng dữ liệu cần sắp xếp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Chọn dải lệnh </a:t>
            </a:r>
            <a:r>
              <a:rPr lang="vi-VN" sz="4000" b="1">
                <a:solidFill>
                  <a:schemeClr val="tx1"/>
                </a:solidFill>
                <a:latin typeface="Arial" panose="020B0604020202020204" pitchFamily="34" charset="0"/>
                <a:cs typeface="Arial" panose="020B0604020202020204" pitchFamily="34" charset="0"/>
              </a:rPr>
              <a:t>Data</a:t>
            </a:r>
            <a:r>
              <a:rPr lang="vi-VN" sz="400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52A9CD6-62A2-A63A-AE2B-4CE10536987A}"/>
              </a:ext>
            </a:extLst>
          </p:cNvPr>
          <p:cNvGrpSpPr/>
          <p:nvPr/>
        </p:nvGrpSpPr>
        <p:grpSpPr>
          <a:xfrm>
            <a:off x="9601200" y="6809344"/>
            <a:ext cx="7658100" cy="2057400"/>
            <a:chOff x="9601200" y="6809344"/>
            <a:chExt cx="7658100" cy="2057400"/>
          </a:xfrm>
        </p:grpSpPr>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latin typeface="Arial" panose="020B0604020202020204" pitchFamily="34" charset="0"/>
                  <a:cs typeface="Arial" panose="020B0604020202020204" pitchFamily="34" charset="0"/>
                </a:rPr>
                <a:t>D. Nháy vào biểu tượng</a:t>
              </a:r>
              <a:r>
                <a:rPr lang="en-US" sz="3500">
                  <a:solidFill>
                    <a:schemeClr val="tx1"/>
                  </a:solidFill>
                  <a:latin typeface="Arial" panose="020B0604020202020204" pitchFamily="34" charset="0"/>
                  <a:cs typeface="Arial" panose="020B0604020202020204" pitchFamily="34" charset="0"/>
                </a:rPr>
                <a:t> </a:t>
              </a:r>
              <a:r>
                <a:rPr lang="vi-VN" sz="3500">
                  <a:solidFill>
                    <a:schemeClr val="tx1"/>
                  </a:solidFill>
                  <a:latin typeface="Arial" panose="020B0604020202020204" pitchFamily="34" charset="0"/>
                  <a:cs typeface="Arial" panose="020B0604020202020204" pitchFamily="34" charset="0"/>
                </a:rPr>
                <a:t>   trong nhóm lệnh Sort &amp; Filter để sắp xếp theo thứ tự tăng dần </a:t>
              </a:r>
              <a:endParaRPr lang="en-US" sz="3500">
                <a:solidFill>
                  <a:schemeClr val="tx1"/>
                </a:solidFill>
                <a:latin typeface="Arial" panose="020B0604020202020204" pitchFamily="34" charset="0"/>
                <a:cs typeface="Arial" panose="020B0604020202020204" pitchFamily="34" charset="0"/>
              </a:endParaRPr>
            </a:p>
          </p:txBody>
        </p:sp>
        <p:pic>
          <p:nvPicPr>
            <p:cNvPr id="4" name="Picture 3" descr="A picture containing line&#10;&#10;Description automatically generated">
              <a:extLst>
                <a:ext uri="{FF2B5EF4-FFF2-40B4-BE49-F238E27FC236}">
                  <a16:creationId xmlns:a16="http://schemas.microsoft.com/office/drawing/2014/main" id="{DE5FE0A9-9337-179E-4F09-9FB06DAA64A8}"/>
                </a:ext>
              </a:extLst>
            </p:cNvPr>
            <p:cNvPicPr>
              <a:picLocks noChangeAspect="1"/>
            </p:cNvPicPr>
            <p:nvPr/>
          </p:nvPicPr>
          <p:blipFill>
            <a:blip r:embed="rId4"/>
            <a:stretch>
              <a:fillRect/>
            </a:stretch>
          </p:blipFill>
          <p:spPr>
            <a:xfrm>
              <a:off x="15240000" y="6809344"/>
              <a:ext cx="774494" cy="756936"/>
            </a:xfrm>
            <a:prstGeom prst="rect">
              <a:avLst/>
            </a:prstGeom>
          </p:spPr>
        </p:pic>
      </p:grpSp>
      <p:sp>
        <p:nvSpPr>
          <p:cNvPr id="9" name="Rectangle: Rounded Corners 8">
            <a:extLst>
              <a:ext uri="{FF2B5EF4-FFF2-40B4-BE49-F238E27FC236}">
                <a16:creationId xmlns:a16="http://schemas.microsoft.com/office/drawing/2014/main" id="{6E2E1F2F-ECE9-5CA7-D40E-C146BC306981}"/>
              </a:ext>
            </a:extLst>
          </p:cNvPr>
          <p:cNvSpPr/>
          <p:nvPr/>
        </p:nvSpPr>
        <p:spPr>
          <a:xfrm>
            <a:off x="9632430"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8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5. </a:t>
              </a:r>
              <a:r>
                <a:rPr lang="vi-VN" sz="4400">
                  <a:cs typeface="Arial" panose="020B0604020202020204" pitchFamily="34" charset="0"/>
                </a:rPr>
                <a:t>Excel cho phép sắp xếp lại các dòng trong bảng dữ liệu dựa trên?</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A. Nội dung của nhiều hàng</a:t>
            </a: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B. Nội dung của nhiều ô</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D. Đáp án khác </a:t>
            </a:r>
          </a:p>
        </p:txBody>
      </p:sp>
      <p:sp>
        <p:nvSpPr>
          <p:cNvPr id="10" name="Rectangle: Rounded Corners 9">
            <a:extLst>
              <a:ext uri="{FF2B5EF4-FFF2-40B4-BE49-F238E27FC236}">
                <a16:creationId xmlns:a16="http://schemas.microsoft.com/office/drawing/2014/main" id="{B18D8565-2C2F-A21A-1B75-8A2A2A234FAB}"/>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5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CA123817-B99A-DEE7-E247-FECEE7E1AD47}"/>
              </a:ext>
            </a:extLst>
          </p:cNvPr>
          <p:cNvSpPr txBox="1"/>
          <p:nvPr/>
        </p:nvSpPr>
        <p:spPr>
          <a:xfrm>
            <a:off x="5282818" y="266700"/>
            <a:ext cx="7543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LUYỆN TẬP </a:t>
            </a:r>
          </a:p>
        </p:txBody>
      </p:sp>
      <p:grpSp>
        <p:nvGrpSpPr>
          <p:cNvPr id="8" name="Group 7">
            <a:extLst>
              <a:ext uri="{FF2B5EF4-FFF2-40B4-BE49-F238E27FC236}">
                <a16:creationId xmlns:a16="http://schemas.microsoft.com/office/drawing/2014/main" id="{2941E5CC-4A0E-8904-BD44-8C0341C49D4A}"/>
              </a:ext>
            </a:extLst>
          </p:cNvPr>
          <p:cNvGrpSpPr/>
          <p:nvPr/>
        </p:nvGrpSpPr>
        <p:grpSpPr>
          <a:xfrm>
            <a:off x="286778" y="1282363"/>
            <a:ext cx="11219422" cy="5180765"/>
            <a:chOff x="82168" y="2781300"/>
            <a:chExt cx="11219422" cy="5180765"/>
          </a:xfrm>
        </p:grpSpPr>
        <p:sp>
          <p:nvSpPr>
            <p:cNvPr id="5" name="TextBox 4">
              <a:extLst>
                <a:ext uri="{FF2B5EF4-FFF2-40B4-BE49-F238E27FC236}">
                  <a16:creationId xmlns:a16="http://schemas.microsoft.com/office/drawing/2014/main" id="{0386768C-35B6-1DB9-BCCF-52F31618699B}"/>
                </a:ext>
              </a:extLst>
            </p:cNvPr>
            <p:cNvSpPr txBox="1"/>
            <p:nvPr/>
          </p:nvSpPr>
          <p:spPr>
            <a:xfrm>
              <a:off x="1524000" y="4275799"/>
              <a:ext cx="9777590" cy="3686266"/>
            </a:xfrm>
            <a:prstGeom prst="rect">
              <a:avLst/>
            </a:prstGeom>
            <a:noFill/>
          </p:spPr>
          <p:txBody>
            <a:bodyPr wrap="square">
              <a:spAutoFit/>
            </a:bodyPr>
            <a:lstStyle/>
            <a:p>
              <a:pPr algn="just">
                <a:lnSpc>
                  <a:spcPct val="150000"/>
                </a:lnSpc>
              </a:pPr>
              <a:r>
                <a:rPr lang="vi-VN" sz="4000"/>
                <a:t>Em hãy thực hiện sắp xếp các lớp ở bảng dữ liệu trong Hình 2 theo thứ tự tăng dần của số lượng học sinh xếp loại học lực Tốt, rồi tới Khá và sau cùng là Đạt.</a:t>
              </a:r>
              <a:endParaRPr lang="en-US" sz="4000"/>
            </a:p>
          </p:txBody>
        </p:sp>
        <p:sp>
          <p:nvSpPr>
            <p:cNvPr id="6" name="TextBox 5">
              <a:extLst>
                <a:ext uri="{FF2B5EF4-FFF2-40B4-BE49-F238E27FC236}">
                  <a16:creationId xmlns:a16="http://schemas.microsoft.com/office/drawing/2014/main" id="{8FFEAD6D-75C6-4857-3673-BDBF5EB3D1C6}"/>
                </a:ext>
              </a:extLst>
            </p:cNvPr>
            <p:cNvSpPr txBox="1"/>
            <p:nvPr/>
          </p:nvSpPr>
          <p:spPr>
            <a:xfrm>
              <a:off x="2057400" y="3185169"/>
              <a:ext cx="56388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NHIỆM VỤ </a:t>
              </a:r>
            </a:p>
          </p:txBody>
        </p:sp>
        <p:sp>
          <p:nvSpPr>
            <p:cNvPr id="7" name="Freeform 5">
              <a:extLst>
                <a:ext uri="{FF2B5EF4-FFF2-40B4-BE49-F238E27FC236}">
                  <a16:creationId xmlns:a16="http://schemas.microsoft.com/office/drawing/2014/main" id="{CB3FA98C-5665-F0FC-8D92-3FFBB1511C05}"/>
                </a:ext>
              </a:extLst>
            </p:cNvPr>
            <p:cNvSpPr/>
            <p:nvPr/>
          </p:nvSpPr>
          <p:spPr>
            <a:xfrm>
              <a:off x="82168" y="2781300"/>
              <a:ext cx="1702463" cy="170246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9" name="Freeform 6">
            <a:extLst>
              <a:ext uri="{FF2B5EF4-FFF2-40B4-BE49-F238E27FC236}">
                <a16:creationId xmlns:a16="http://schemas.microsoft.com/office/drawing/2014/main" id="{156FE94B-29B2-3676-289A-97615D5AF83F}"/>
              </a:ext>
            </a:extLst>
          </p:cNvPr>
          <p:cNvSpPr/>
          <p:nvPr/>
        </p:nvSpPr>
        <p:spPr>
          <a:xfrm>
            <a:off x="8202111" y="6609162"/>
            <a:ext cx="3304089" cy="3428366"/>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4"/>
            <a:stretch>
              <a:fillRect/>
            </a:stretch>
          </a:blipFill>
        </p:spPr>
        <p:txBody>
          <a:bodyPr/>
          <a:lstStyle/>
          <a:p>
            <a:endParaRPr lang="en-US"/>
          </a:p>
        </p:txBody>
      </p:sp>
      <p:pic>
        <p:nvPicPr>
          <p:cNvPr id="10" name="Picture 9">
            <a:extLst>
              <a:ext uri="{FF2B5EF4-FFF2-40B4-BE49-F238E27FC236}">
                <a16:creationId xmlns:a16="http://schemas.microsoft.com/office/drawing/2014/main" id="{3CEEB976-D642-5C1C-F9E4-3FCF32123245}"/>
              </a:ext>
            </a:extLst>
          </p:cNvPr>
          <p:cNvPicPr>
            <a:picLocks noChangeAspect="1"/>
          </p:cNvPicPr>
          <p:nvPr/>
        </p:nvPicPr>
        <p:blipFill rotWithShape="1">
          <a:blip r:embed="rId5">
            <a:extLst>
              <a:ext uri="{28A0092B-C50C-407E-A947-70E740481C1C}">
                <a14:useLocalDpi xmlns:a14="http://schemas.microsoft.com/office/drawing/2010/main" val="0"/>
              </a:ext>
            </a:extLst>
          </a:blip>
          <a:srcRect r="50385"/>
          <a:stretch/>
        </p:blipFill>
        <p:spPr>
          <a:xfrm>
            <a:off x="11778969" y="2324100"/>
            <a:ext cx="6401196" cy="7261862"/>
          </a:xfrm>
          <a:prstGeom prst="rect">
            <a:avLst/>
          </a:prstGeom>
        </p:spPr>
      </p:pic>
    </p:spTree>
    <p:extLst>
      <p:ext uri="{BB962C8B-B14F-4D97-AF65-F5344CB8AC3E}">
        <p14:creationId xmlns:p14="http://schemas.microsoft.com/office/powerpoint/2010/main" val="8723481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 name="TextBox 3">
            <a:extLst>
              <a:ext uri="{FF2B5EF4-FFF2-40B4-BE49-F238E27FC236}">
                <a16:creationId xmlns:a16="http://schemas.microsoft.com/office/drawing/2014/main" id="{54735B31-9EE8-154E-F39E-8866B2E683A5}"/>
              </a:ext>
            </a:extLst>
          </p:cNvPr>
          <p:cNvSpPr txBox="1"/>
          <p:nvPr/>
        </p:nvSpPr>
        <p:spPr>
          <a:xfrm>
            <a:off x="710818" y="342900"/>
            <a:ext cx="166878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Trên thanh công cụ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chọn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hiển thị hộp thoại</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hộp thoại xuất hiện lựa chọn cột </a:t>
            </a:r>
            <a:r>
              <a:rPr lang="en-US" sz="4000" b="1">
                <a:latin typeface="Arial" panose="020B0604020202020204" pitchFamily="34" charset="0"/>
                <a:cs typeface="Arial" panose="020B0604020202020204" pitchFamily="34" charset="0"/>
              </a:rPr>
              <a:t>Tốt</a:t>
            </a:r>
            <a:r>
              <a:rPr lang="en-US" sz="4000">
                <a:latin typeface="Arial" panose="020B0604020202020204" pitchFamily="34" charset="0"/>
                <a:cs typeface="Arial" panose="020B0604020202020204" pitchFamily="34" charset="0"/>
              </a:rPr>
              <a:t>, sau đó chọn lệnh </a:t>
            </a:r>
            <a:r>
              <a:rPr lang="en-US" sz="4000" b="1">
                <a:latin typeface="Arial" panose="020B0604020202020204" pitchFamily="34" charset="0"/>
                <a:cs typeface="Arial" panose="020B0604020202020204" pitchFamily="34" charset="0"/>
              </a:rPr>
              <a:t>Add level </a:t>
            </a:r>
            <a:r>
              <a:rPr lang="en-US" sz="4000">
                <a:latin typeface="Arial" panose="020B0604020202020204" pitchFamily="34" charset="0"/>
                <a:cs typeface="Arial" panose="020B0604020202020204" pitchFamily="34" charset="0"/>
              </a:rPr>
              <a:t>thêm cột </a:t>
            </a:r>
            <a:r>
              <a:rPr lang="en-US" sz="4000" b="1">
                <a:latin typeface="Arial" panose="020B0604020202020204" pitchFamily="34" charset="0"/>
                <a:cs typeface="Arial" panose="020B0604020202020204" pitchFamily="34" charset="0"/>
              </a:rPr>
              <a:t>Khá</a:t>
            </a:r>
            <a:r>
              <a:rPr lang="en-US" sz="4000">
                <a:latin typeface="Arial" panose="020B0604020202020204" pitchFamily="34" charset="0"/>
                <a:cs typeface="Arial" panose="020B0604020202020204" pitchFamily="34" charset="0"/>
              </a:rPr>
              <a:t> và </a:t>
            </a:r>
            <a:r>
              <a:rPr lang="en-US" sz="4000" b="1">
                <a:latin typeface="Arial" panose="020B0604020202020204" pitchFamily="34" charset="0"/>
                <a:cs typeface="Arial" panose="020B0604020202020204" pitchFamily="34" charset="0"/>
              </a:rPr>
              <a:t>Đạt</a:t>
            </a:r>
            <a:r>
              <a:rPr lang="en-US" sz="4000">
                <a:latin typeface="Arial" panose="020B0604020202020204" pitchFamily="34" charset="0"/>
                <a:cs typeface="Arial" panose="020B0604020202020204" pitchFamily="34" charset="0"/>
              </a:rPr>
              <a:t>, tất cả sắp xếp theo thứ tự </a:t>
            </a:r>
            <a:r>
              <a:rPr lang="en-US" sz="4000" b="1">
                <a:latin typeface="Arial" panose="020B0604020202020204" pitchFamily="34" charset="0"/>
                <a:cs typeface="Arial" panose="020B0604020202020204" pitchFamily="34" charset="0"/>
              </a:rPr>
              <a:t>Smallest to Largest</a:t>
            </a:r>
            <a:r>
              <a:rPr lang="en-US" sz="400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Sau đó chọn </a:t>
            </a:r>
            <a:r>
              <a:rPr lang="vi-VN" sz="4000" b="1">
                <a:latin typeface="Arial" panose="020B0604020202020204" pitchFamily="34" charset="0"/>
                <a:cs typeface="Arial" panose="020B0604020202020204" pitchFamily="34" charset="0"/>
              </a:rPr>
              <a:t>OK</a:t>
            </a:r>
            <a:r>
              <a:rPr lang="vi-VN" sz="4000">
                <a:latin typeface="Arial" panose="020B0604020202020204" pitchFamily="34" charset="0"/>
                <a:cs typeface="Arial" panose="020B0604020202020204" pitchFamily="34" charset="0"/>
              </a:rPr>
              <a:t>, kết quả thu được như sau:</a:t>
            </a:r>
            <a:endParaRPr lang="en-US" sz="4000">
              <a:latin typeface="Arial" panose="020B0604020202020204" pitchFamily="34" charset="0"/>
              <a:cs typeface="Arial" panose="020B0604020202020204" pitchFamily="34" charset="0"/>
            </a:endParaRPr>
          </a:p>
        </p:txBody>
      </p:sp>
      <p:pic>
        <p:nvPicPr>
          <p:cNvPr id="11" name="Picture 10" descr="Em hãy thực hiện sắp xếp các lớp ở bảng dữ liệu trong Hình 2 theo thứ tự tăng dần">
            <a:extLst>
              <a:ext uri="{FF2B5EF4-FFF2-40B4-BE49-F238E27FC236}">
                <a16:creationId xmlns:a16="http://schemas.microsoft.com/office/drawing/2014/main" id="{6A0D9168-5595-4347-83DA-6C1B8E7C5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338" y="3120959"/>
            <a:ext cx="7170420" cy="3248935"/>
          </a:xfrm>
          <a:prstGeom prst="rect">
            <a:avLst/>
          </a:prstGeom>
          <a:noFill/>
          <a:ln>
            <a:noFill/>
          </a:ln>
        </p:spPr>
      </p:pic>
      <p:pic>
        <p:nvPicPr>
          <p:cNvPr id="12" name="Picture 11" descr="Em hãy thực hiện sắp xếp các lớp ở bảng dữ liệu trong Hình 2 theo thứ tự tăng dần">
            <a:extLst>
              <a:ext uri="{FF2B5EF4-FFF2-40B4-BE49-F238E27FC236}">
                <a16:creationId xmlns:a16="http://schemas.microsoft.com/office/drawing/2014/main" id="{0F2FD0F0-A191-A11B-E27E-56DB45EA5E51}"/>
              </a:ext>
            </a:extLst>
          </p:cNvPr>
          <p:cNvPicPr>
            <a:picLocks noChangeAspect="1"/>
          </p:cNvPicPr>
          <p:nvPr/>
        </p:nvPicPr>
        <p:blipFill rotWithShape="1">
          <a:blip r:embed="rId3">
            <a:extLst>
              <a:ext uri="{28A0092B-C50C-407E-A947-70E740481C1C}">
                <a14:useLocalDpi xmlns:a14="http://schemas.microsoft.com/office/drawing/2010/main" val="0"/>
              </a:ext>
            </a:extLst>
          </a:blip>
          <a:srcRect l="6375"/>
          <a:stretch/>
        </p:blipFill>
        <p:spPr bwMode="auto">
          <a:xfrm>
            <a:off x="11430000" y="5361378"/>
            <a:ext cx="6655330" cy="4195050"/>
          </a:xfrm>
          <a:prstGeom prst="rect">
            <a:avLst/>
          </a:prstGeom>
          <a:noFill/>
          <a:ln>
            <a:noFill/>
          </a:ln>
        </p:spPr>
      </p:pic>
    </p:spTree>
    <p:extLst>
      <p:ext uri="{BB962C8B-B14F-4D97-AF65-F5344CB8AC3E}">
        <p14:creationId xmlns:p14="http://schemas.microsoft.com/office/powerpoint/2010/main" val="3084195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a:extLst>
              <a:ext uri="{FF2B5EF4-FFF2-40B4-BE49-F238E27FC236}">
                <a16:creationId xmlns:a16="http://schemas.microsoft.com/office/drawing/2014/main" id="{BBE4BC12-D15A-AD39-5468-84257FC21FB4}"/>
              </a:ext>
            </a:extLst>
          </p:cNvPr>
          <p:cNvSpPr txBox="1"/>
          <p:nvPr/>
        </p:nvSpPr>
        <p:spPr>
          <a:xfrm>
            <a:off x="5854318" y="266700"/>
            <a:ext cx="6400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6" name="Group 5">
            <a:extLst>
              <a:ext uri="{FF2B5EF4-FFF2-40B4-BE49-F238E27FC236}">
                <a16:creationId xmlns:a16="http://schemas.microsoft.com/office/drawing/2014/main" id="{CDA77E04-9CDE-58E0-3C32-FA9F862ED267}"/>
              </a:ext>
            </a:extLst>
          </p:cNvPr>
          <p:cNvGrpSpPr/>
          <p:nvPr/>
        </p:nvGrpSpPr>
        <p:grpSpPr>
          <a:xfrm>
            <a:off x="609600" y="1028700"/>
            <a:ext cx="11307624" cy="1402557"/>
            <a:chOff x="533400" y="1281955"/>
            <a:chExt cx="11307624" cy="1402557"/>
          </a:xfrm>
        </p:grpSpPr>
        <p:sp>
          <p:nvSpPr>
            <p:cNvPr id="3" name="TextBox 2">
              <a:extLst>
                <a:ext uri="{FF2B5EF4-FFF2-40B4-BE49-F238E27FC236}">
                  <a16:creationId xmlns:a16="http://schemas.microsoft.com/office/drawing/2014/main" id="{AE1FCCE2-7F46-F45D-5F30-0AAE4424A194}"/>
                </a:ext>
              </a:extLst>
            </p:cNvPr>
            <p:cNvSpPr txBox="1"/>
            <p:nvPr/>
          </p:nvSpPr>
          <p:spPr>
            <a:xfrm>
              <a:off x="1981200" y="1976626"/>
              <a:ext cx="9859824"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Thảo luận nhóm và thực hiện yêu cầu </a:t>
              </a:r>
            </a:p>
          </p:txBody>
        </p:sp>
        <p:sp>
          <p:nvSpPr>
            <p:cNvPr id="5" name="Freeform 3">
              <a:extLst>
                <a:ext uri="{FF2B5EF4-FFF2-40B4-BE49-F238E27FC236}">
                  <a16:creationId xmlns:a16="http://schemas.microsoft.com/office/drawing/2014/main" id="{12A448DA-DF50-8D34-34AA-F3795C8D029A}"/>
                </a:ext>
              </a:extLst>
            </p:cNvPr>
            <p:cNvSpPr/>
            <p:nvPr/>
          </p:nvSpPr>
          <p:spPr>
            <a:xfrm>
              <a:off x="533400" y="1281955"/>
              <a:ext cx="1447800" cy="1402557"/>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3" name="Group 12">
            <a:extLst>
              <a:ext uri="{FF2B5EF4-FFF2-40B4-BE49-F238E27FC236}">
                <a16:creationId xmlns:a16="http://schemas.microsoft.com/office/drawing/2014/main" id="{C84460C4-A237-7BF9-2849-231EEDFFEB60}"/>
              </a:ext>
            </a:extLst>
          </p:cNvPr>
          <p:cNvGrpSpPr/>
          <p:nvPr/>
        </p:nvGrpSpPr>
        <p:grpSpPr>
          <a:xfrm>
            <a:off x="876300" y="3009900"/>
            <a:ext cx="16535400" cy="5819863"/>
            <a:chOff x="952500" y="3009900"/>
            <a:chExt cx="16535400" cy="5819863"/>
          </a:xfrm>
        </p:grpSpPr>
        <p:sp>
          <p:nvSpPr>
            <p:cNvPr id="7" name="Rectangle 6">
              <a:extLst>
                <a:ext uri="{FF2B5EF4-FFF2-40B4-BE49-F238E27FC236}">
                  <a16:creationId xmlns:a16="http://schemas.microsoft.com/office/drawing/2014/main" id="{075DE1E2-728B-6BAF-B1EB-8307B04C29AD}"/>
                </a:ext>
              </a:extLst>
            </p:cNvPr>
            <p:cNvSpPr/>
            <p:nvPr/>
          </p:nvSpPr>
          <p:spPr>
            <a:xfrm>
              <a:off x="952500" y="3009900"/>
              <a:ext cx="16383000" cy="563587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C5A40D-9BAF-DB4A-D556-A06F3E655B7B}"/>
                </a:ext>
              </a:extLst>
            </p:cNvPr>
            <p:cNvSpPr/>
            <p:nvPr/>
          </p:nvSpPr>
          <p:spPr>
            <a:xfrm>
              <a:off x="1104900" y="3162300"/>
              <a:ext cx="16383000" cy="56358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629789-62E2-387A-B257-BDA0C0408285}"/>
                </a:ext>
              </a:extLst>
            </p:cNvPr>
            <p:cNvSpPr txBox="1"/>
            <p:nvPr/>
          </p:nvSpPr>
          <p:spPr>
            <a:xfrm>
              <a:off x="1257300" y="3009900"/>
              <a:ext cx="16078200" cy="5819863"/>
            </a:xfrm>
            <a:prstGeom prst="rect">
              <a:avLst/>
            </a:prstGeom>
            <a:noFill/>
          </p:spPr>
          <p:txBody>
            <a:bodyPr wrap="square">
              <a:spAutoFit/>
            </a:bodyPr>
            <a:lstStyle/>
            <a:p>
              <a:pPr algn="ctr">
                <a:lnSpc>
                  <a:spcPct val="150000"/>
                </a:lnSpc>
              </a:pPr>
              <a:r>
                <a:rPr lang="en-US" sz="3600" b="1">
                  <a:latin typeface="Arial" panose="020B0604020202020204" pitchFamily="34" charset="0"/>
                  <a:cs typeface="Arial" panose="020B0604020202020204" pitchFamily="34" charset="0"/>
                </a:rPr>
                <a:t>NHIỆM VỤ </a:t>
              </a:r>
            </a:p>
            <a:p>
              <a:pPr algn="just">
                <a:lnSpc>
                  <a:spcPct val="150000"/>
                </a:lnSpc>
              </a:pPr>
              <a:r>
                <a:rPr lang="vi-VN" sz="3600"/>
                <a:t>Bảng xếp hạng các đội bóng trong một giải đấu bóng đá được sắp xếp dựa theo thứ tự các tiêu chí sau: tổng số điểm đạt được, hiệu số bàn thắng - thua, số bàn thắng đã ghi được. Nếu em có một danh sách kết quả thi đấu của các đội bóng gồm các thông tin: tổng điểm đã đạt được, số bàn thắng đã ghi, số bàn thua đã nhận. Em hãy sắp xếp danh sách để đưa ra bảng xếp hạng các đội bóng.</a:t>
              </a:r>
              <a:endParaRPr lang="en-US" sz="3600"/>
            </a:p>
          </p:txBody>
        </p:sp>
      </p:grpSp>
      <p:pic>
        <p:nvPicPr>
          <p:cNvPr id="4" name="Picture 3">
            <a:extLst>
              <a:ext uri="{FF2B5EF4-FFF2-40B4-BE49-F238E27FC236}">
                <a16:creationId xmlns:a16="http://schemas.microsoft.com/office/drawing/2014/main" id="{6B9FC3AF-E98F-FA9A-422C-3DCD7A2A22F1}"/>
              </a:ext>
            </a:extLst>
          </p:cNvPr>
          <p:cNvPicPr>
            <a:picLocks noChangeAspect="1"/>
          </p:cNvPicPr>
          <p:nvPr/>
        </p:nvPicPr>
        <p:blipFill>
          <a:blip r:embed="rId4"/>
          <a:stretch>
            <a:fillRect/>
          </a:stretch>
        </p:blipFill>
        <p:spPr>
          <a:xfrm>
            <a:off x="15170131" y="8332055"/>
            <a:ext cx="3007158" cy="1738384"/>
          </a:xfrm>
          <a:prstGeom prst="rect">
            <a:avLst/>
          </a:prstGeom>
        </p:spPr>
      </p:pic>
    </p:spTree>
    <p:extLst>
      <p:ext uri="{BB962C8B-B14F-4D97-AF65-F5344CB8AC3E}">
        <p14:creationId xmlns:p14="http://schemas.microsoft.com/office/powerpoint/2010/main" val="40124113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Rectangle 13">
            <a:extLst>
              <a:ext uri="{FF2B5EF4-FFF2-40B4-BE49-F238E27FC236}">
                <a16:creationId xmlns:a16="http://schemas.microsoft.com/office/drawing/2014/main" id="{9369878F-07A6-0A5F-FE02-D63B8441A330}"/>
              </a:ext>
            </a:extLst>
          </p:cNvPr>
          <p:cNvSpPr/>
          <p:nvPr/>
        </p:nvSpPr>
        <p:spPr>
          <a:xfrm>
            <a:off x="2819400" y="419100"/>
            <a:ext cx="12649200" cy="9556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HƯỚNG DẪN THỰC HIỆN </a:t>
            </a:r>
          </a:p>
        </p:txBody>
      </p:sp>
      <p:sp>
        <p:nvSpPr>
          <p:cNvPr id="16" name="TextBox 15">
            <a:extLst>
              <a:ext uri="{FF2B5EF4-FFF2-40B4-BE49-F238E27FC236}">
                <a16:creationId xmlns:a16="http://schemas.microsoft.com/office/drawing/2014/main" id="{21BAC40B-524A-CAD2-1B54-BC8B6FCCAA7D}"/>
              </a:ext>
            </a:extLst>
          </p:cNvPr>
          <p:cNvSpPr txBox="1"/>
          <p:nvPr/>
        </p:nvSpPr>
        <p:spPr>
          <a:xfrm>
            <a:off x="266700" y="1713666"/>
            <a:ext cx="17754599" cy="262937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Lựa chọn một danh sách kết quả thi đấu của các đội bóng gồm các thông tin: 1) tên đội, 2) tổng điểm đã đạt được, 3) số bàn thắng, 4) số bàn thua; 5) hiệu số bàn thắng – thua (cột 5 được tính từ giá trị của hai cột 3) và 4))</a:t>
            </a:r>
            <a:endParaRPr lang="en-US" sz="3800"/>
          </a:p>
        </p:txBody>
      </p:sp>
      <p:pic>
        <p:nvPicPr>
          <p:cNvPr id="17" name="Picture 16" descr="A picture containing text, screenshot, font, number&#10;&#10;Description automatically generated">
            <a:extLst>
              <a:ext uri="{FF2B5EF4-FFF2-40B4-BE49-F238E27FC236}">
                <a16:creationId xmlns:a16="http://schemas.microsoft.com/office/drawing/2014/main" id="{DBC7AF5C-3AE3-63EF-53CD-432EDA031963}"/>
              </a:ext>
            </a:extLst>
          </p:cNvPr>
          <p:cNvPicPr>
            <a:picLocks noChangeAspect="1"/>
          </p:cNvPicPr>
          <p:nvPr/>
        </p:nvPicPr>
        <p:blipFill>
          <a:blip r:embed="rId2"/>
          <a:stretch>
            <a:fillRect/>
          </a:stretch>
        </p:blipFill>
        <p:spPr>
          <a:xfrm>
            <a:off x="1135945" y="4681956"/>
            <a:ext cx="16016107" cy="4183600"/>
          </a:xfrm>
          <a:prstGeom prst="rect">
            <a:avLst/>
          </a:prstGeom>
        </p:spPr>
      </p:pic>
    </p:spTree>
    <p:extLst>
      <p:ext uri="{BB962C8B-B14F-4D97-AF65-F5344CB8AC3E}">
        <p14:creationId xmlns:p14="http://schemas.microsoft.com/office/powerpoint/2010/main" val="12364850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id="{21BAC40B-524A-CAD2-1B54-BC8B6FCCAA7D}"/>
              </a:ext>
            </a:extLst>
          </p:cNvPr>
          <p:cNvSpPr txBox="1"/>
          <p:nvPr/>
        </p:nvSpPr>
        <p:spPr>
          <a:xfrm>
            <a:off x="918876" y="342900"/>
            <a:ext cx="16450248"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Chọn toàn bộ bảng sau đó trên thanh công cụ </a:t>
            </a:r>
            <a:r>
              <a:rPr lang="vi-VN" sz="3800" b="1"/>
              <a:t>Data</a:t>
            </a:r>
            <a:r>
              <a:rPr lang="vi-VN" sz="3800"/>
              <a:t> chọn </a:t>
            </a:r>
            <a:r>
              <a:rPr lang="vi-VN" sz="3800" b="1"/>
              <a:t>Sort</a:t>
            </a:r>
            <a:r>
              <a:rPr lang="vi-VN" sz="3800"/>
              <a:t> hiển thị hộp thoại</a:t>
            </a:r>
          </a:p>
          <a:p>
            <a:pPr marL="571500" indent="-571500" algn="just">
              <a:lnSpc>
                <a:spcPct val="150000"/>
              </a:lnSpc>
              <a:buFont typeface="Arial" panose="020B0604020202020204" pitchFamily="34" charset="0"/>
              <a:buChar char="•"/>
            </a:pPr>
            <a:r>
              <a:rPr lang="vi-VN" sz="3800"/>
              <a:t>Khi hộp thoại xuất hiện lựa chọn cột điểm, sau đó chọn lệnh </a:t>
            </a:r>
            <a:r>
              <a:rPr lang="vi-VN" sz="3800" b="1"/>
              <a:t>Add level </a:t>
            </a:r>
            <a:r>
              <a:rPr lang="vi-VN" sz="3800"/>
              <a:t>thêm cột hiệu số bàn thắng - thua, số bàn thắng, tất cả sắp xếp theo thứ tự </a:t>
            </a:r>
            <a:r>
              <a:rPr lang="vi-VN" sz="3800" b="1"/>
              <a:t>Largest to Smallest</a:t>
            </a:r>
          </a:p>
        </p:txBody>
      </p:sp>
      <p:pic>
        <p:nvPicPr>
          <p:cNvPr id="2" name="Picture 1" descr="A screenshot of a computer&#10;&#10;Description automatically generated with medium confidence">
            <a:extLst>
              <a:ext uri="{FF2B5EF4-FFF2-40B4-BE49-F238E27FC236}">
                <a16:creationId xmlns:a16="http://schemas.microsoft.com/office/drawing/2014/main" id="{55D4CF26-7887-4178-AE71-8451F937DD91}"/>
              </a:ext>
            </a:extLst>
          </p:cNvPr>
          <p:cNvPicPr>
            <a:picLocks noChangeAspect="1"/>
          </p:cNvPicPr>
          <p:nvPr/>
        </p:nvPicPr>
        <p:blipFill>
          <a:blip r:embed="rId2"/>
          <a:stretch>
            <a:fillRect/>
          </a:stretch>
        </p:blipFill>
        <p:spPr>
          <a:xfrm>
            <a:off x="3848100" y="4841124"/>
            <a:ext cx="10591800" cy="4896142"/>
          </a:xfrm>
          <a:prstGeom prst="rect">
            <a:avLst/>
          </a:prstGeom>
        </p:spPr>
      </p:pic>
    </p:spTree>
    <p:extLst>
      <p:ext uri="{BB962C8B-B14F-4D97-AF65-F5344CB8AC3E}">
        <p14:creationId xmlns:p14="http://schemas.microsoft.com/office/powerpoint/2010/main" val="10858344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screenshot of a computer&#10;&#10;Description automatically generated with low confidence">
            <a:extLst>
              <a:ext uri="{FF2B5EF4-FFF2-40B4-BE49-F238E27FC236}">
                <a16:creationId xmlns:a16="http://schemas.microsoft.com/office/drawing/2014/main" id="{95EF8276-49CB-10B1-EB5B-7F487830B18A}"/>
              </a:ext>
            </a:extLst>
          </p:cNvPr>
          <p:cNvPicPr>
            <a:picLocks noChangeAspect="1"/>
          </p:cNvPicPr>
          <p:nvPr/>
        </p:nvPicPr>
        <p:blipFill>
          <a:blip r:embed="rId2"/>
          <a:stretch>
            <a:fillRect/>
          </a:stretch>
        </p:blipFill>
        <p:spPr>
          <a:xfrm>
            <a:off x="937262" y="3711946"/>
            <a:ext cx="16413475" cy="4675520"/>
          </a:xfrm>
          <a:prstGeom prst="rect">
            <a:avLst/>
          </a:prstGeom>
        </p:spPr>
      </p:pic>
      <p:sp>
        <p:nvSpPr>
          <p:cNvPr id="4" name="TextBox 3">
            <a:extLst>
              <a:ext uri="{FF2B5EF4-FFF2-40B4-BE49-F238E27FC236}">
                <a16:creationId xmlns:a16="http://schemas.microsoft.com/office/drawing/2014/main" id="{158782F2-61D7-2B93-78F1-0F8E5D20310E}"/>
              </a:ext>
            </a:extLst>
          </p:cNvPr>
          <p:cNvSpPr txBox="1"/>
          <p:nvPr/>
        </p:nvSpPr>
        <p:spPr>
          <a:xfrm>
            <a:off x="877580" y="506242"/>
            <a:ext cx="6537075" cy="3040620"/>
          </a:xfrm>
          <a:prstGeom prst="wedgeRoundRectCallout">
            <a:avLst/>
          </a:prstGeom>
          <a:solidFill>
            <a:schemeClr val="accent6">
              <a:lumMod val="20000"/>
              <a:lumOff val="80000"/>
            </a:schemeClr>
          </a:solidFill>
          <a:ln>
            <a:solidFill>
              <a:schemeClr val="accent6">
                <a:lumMod val="60000"/>
                <a:lumOff val="40000"/>
              </a:schemeClr>
            </a:solidFill>
          </a:ln>
        </p:spPr>
        <p:txBody>
          <a:bodyPr wrap="square">
            <a:spAutoFit/>
          </a:bodyPr>
          <a:lstStyle/>
          <a:p>
            <a:pPr algn="just">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Kết quả là xếp hạng đội bóng theo thứ tự thành tích tốt nhất từ trên xuống.</a:t>
            </a:r>
            <a:endParaRPr lang="en-US" sz="4000">
              <a:latin typeface="Arial" panose="020B0604020202020204" pitchFamily="34" charset="0"/>
              <a:cs typeface="Arial" panose="020B0604020202020204" pitchFamily="34" charset="0"/>
            </a:endParaRPr>
          </a:p>
        </p:txBody>
      </p:sp>
      <p:sp>
        <p:nvSpPr>
          <p:cNvPr id="3" name="Freeform 2">
            <a:extLst>
              <a:ext uri="{FF2B5EF4-FFF2-40B4-BE49-F238E27FC236}">
                <a16:creationId xmlns:a16="http://schemas.microsoft.com/office/drawing/2014/main" id="{1F95FF4B-EC14-B43D-4A25-6730E7AB8819}"/>
              </a:ext>
            </a:extLst>
          </p:cNvPr>
          <p:cNvSpPr/>
          <p:nvPr/>
        </p:nvSpPr>
        <p:spPr>
          <a:xfrm>
            <a:off x="14097000" y="678553"/>
            <a:ext cx="2667000" cy="2441962"/>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7">
            <a:extLst>
              <a:ext uri="{FF2B5EF4-FFF2-40B4-BE49-F238E27FC236}">
                <a16:creationId xmlns:a16="http://schemas.microsoft.com/office/drawing/2014/main" id="{7342FE50-17C2-9194-85D3-5E43DBDF7D69}"/>
              </a:ext>
            </a:extLst>
          </p:cNvPr>
          <p:cNvSpPr/>
          <p:nvPr/>
        </p:nvSpPr>
        <p:spPr>
          <a:xfrm>
            <a:off x="15460858" y="7714338"/>
            <a:ext cx="2606283" cy="2247900"/>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5144737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4184140" y="655178"/>
            <a:ext cx="9919720" cy="1608785"/>
            <a:chOff x="4184140" y="655178"/>
            <a:chExt cx="9919720" cy="1608785"/>
          </a:xfrm>
        </p:grpSpPr>
        <p:grpSp>
          <p:nvGrpSpPr>
            <p:cNvPr id="20" name="Group 20"/>
            <p:cNvGrpSpPr/>
            <p:nvPr/>
          </p:nvGrpSpPr>
          <p:grpSpPr>
            <a:xfrm>
              <a:off x="4570778" y="655178"/>
              <a:ext cx="9145222" cy="1608785"/>
              <a:chOff x="0" y="0"/>
              <a:chExt cx="2408618" cy="423713"/>
            </a:xfrm>
          </p:grpSpPr>
          <p:sp>
            <p:nvSpPr>
              <p:cNvPr id="21" name="Freeform 21"/>
              <p:cNvSpPr/>
              <p:nvPr/>
            </p:nvSpPr>
            <p:spPr>
              <a:xfrm>
                <a:off x="0" y="0"/>
                <a:ext cx="2408618" cy="423713"/>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4184140" y="830049"/>
              <a:ext cx="9919720" cy="1205458"/>
            </a:xfrm>
            <a:prstGeom prst="rect">
              <a:avLst/>
            </a:prstGeom>
          </p:spPr>
          <p:txBody>
            <a:bodyPr lIns="0" tIns="0" rIns="0" bIns="0" rtlCol="0" anchor="t">
              <a:spAutoFit/>
            </a:bodyPr>
            <a:lstStyle/>
            <a:p>
              <a:pPr algn="ctr">
                <a:lnSpc>
                  <a:spcPts val="9353"/>
                </a:lnSpc>
              </a:pPr>
              <a:r>
                <a:rPr lang="vi-VN" sz="6600" b="1" dirty="0">
                  <a:solidFill>
                    <a:srgbClr val="FFFFFF"/>
                  </a:solidFill>
                  <a:latin typeface="Arial" panose="020B0604020202020204" pitchFamily="34" charset="0"/>
                  <a:cs typeface="Arial" panose="020B0604020202020204" pitchFamily="34" charset="0"/>
                </a:rPr>
                <a:t>HƯỚNG DẪN VỀ NHÀ</a:t>
              </a:r>
              <a:endParaRPr lang="en-US" sz="66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5" name="Group 44"/>
          <p:cNvGrpSpPr/>
          <p:nvPr/>
        </p:nvGrpSpPr>
        <p:grpSpPr>
          <a:xfrm>
            <a:off x="941230" y="3133872"/>
            <a:ext cx="4865730" cy="6124428"/>
            <a:chOff x="941230" y="3133872"/>
            <a:chExt cx="4865730" cy="6124428"/>
          </a:xfrm>
        </p:grpSpPr>
        <p:sp>
          <p:nvSpPr>
            <p:cNvPr id="3" name="Freeform 3"/>
            <p:cNvSpPr/>
            <p:nvPr/>
          </p:nvSpPr>
          <p:spPr>
            <a:xfrm>
              <a:off x="941230" y="438150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5" name="Group 5"/>
            <p:cNvGrpSpPr/>
            <p:nvPr/>
          </p:nvGrpSpPr>
          <p:grpSpPr>
            <a:xfrm>
              <a:off x="2015519" y="3133872"/>
              <a:ext cx="2717152" cy="271715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2200959" y="356524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01</a:t>
              </a:r>
            </a:p>
          </p:txBody>
        </p:sp>
        <p:sp>
          <p:nvSpPr>
            <p:cNvPr id="40" name="TextBox 39"/>
            <p:cNvSpPr txBox="1"/>
            <p:nvPr/>
          </p:nvSpPr>
          <p:spPr>
            <a:xfrm>
              <a:off x="1384077" y="6134100"/>
              <a:ext cx="4026123" cy="2031325"/>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Ôn lại các kiến thức đã học</a:t>
              </a:r>
              <a:endParaRPr lang="en-US" sz="4200" dirty="0">
                <a:latin typeface="Arial" panose="020B0604020202020204" pitchFamily="34" charset="0"/>
                <a:cs typeface="Arial" panose="020B0604020202020204" pitchFamily="34" charset="0"/>
              </a:endParaRPr>
            </a:p>
          </p:txBody>
        </p:sp>
      </p:grpSp>
      <p:grpSp>
        <p:nvGrpSpPr>
          <p:cNvPr id="44" name="Group 43"/>
          <p:cNvGrpSpPr/>
          <p:nvPr/>
        </p:nvGrpSpPr>
        <p:grpSpPr>
          <a:xfrm>
            <a:off x="6622538" y="3077432"/>
            <a:ext cx="4865730" cy="6124428"/>
            <a:chOff x="6622538" y="3077432"/>
            <a:chExt cx="4865730" cy="6124428"/>
          </a:xfrm>
        </p:grpSpPr>
        <p:sp>
          <p:nvSpPr>
            <p:cNvPr id="9" name="Freeform 9"/>
            <p:cNvSpPr/>
            <p:nvPr/>
          </p:nvSpPr>
          <p:spPr>
            <a:xfrm>
              <a:off x="662253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1" name="Group 11"/>
            <p:cNvGrpSpPr/>
            <p:nvPr/>
          </p:nvGrpSpPr>
          <p:grpSpPr>
            <a:xfrm>
              <a:off x="7696827" y="3077432"/>
              <a:ext cx="2717152" cy="271715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7882267" y="3385084"/>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02</a:t>
              </a:r>
            </a:p>
          </p:txBody>
        </p:sp>
        <p:sp>
          <p:nvSpPr>
            <p:cNvPr id="41" name="TextBox 40"/>
            <p:cNvSpPr txBox="1"/>
            <p:nvPr/>
          </p:nvSpPr>
          <p:spPr>
            <a:xfrm>
              <a:off x="6622538" y="6146071"/>
              <a:ext cx="4865730" cy="2881045"/>
            </a:xfrm>
            <a:prstGeom prst="rect">
              <a:avLst/>
            </a:prstGeom>
            <a:noFill/>
          </p:spPr>
          <p:txBody>
            <a:bodyPr wrap="square" rtlCol="0">
              <a:spAutoFit/>
            </a:bodyPr>
            <a:lstStyle/>
            <a:p>
              <a:pPr algn="ctr">
                <a:lnSpc>
                  <a:spcPct val="150000"/>
                </a:lnSpc>
              </a:pPr>
              <a:r>
                <a:rPr lang="en-US" sz="4200">
                  <a:latin typeface="Arial" panose="020B0604020202020204" pitchFamily="34" charset="0"/>
                  <a:cs typeface="Arial" panose="020B0604020202020204" pitchFamily="34" charset="0"/>
                </a:rPr>
                <a:t>Hoàn thành các nhiệm vụ được giao về nhà </a:t>
              </a:r>
              <a:endParaRPr lang="en-US" sz="4200" dirty="0">
                <a:latin typeface="Arial" panose="020B0604020202020204" pitchFamily="34" charset="0"/>
                <a:cs typeface="Arial" panose="020B0604020202020204" pitchFamily="34" charset="0"/>
              </a:endParaRPr>
            </a:p>
          </p:txBody>
        </p:sp>
      </p:grpSp>
      <p:grpSp>
        <p:nvGrpSpPr>
          <p:cNvPr id="43" name="Group 42"/>
          <p:cNvGrpSpPr/>
          <p:nvPr/>
        </p:nvGrpSpPr>
        <p:grpSpPr>
          <a:xfrm>
            <a:off x="12307418" y="3077432"/>
            <a:ext cx="4865730" cy="6379519"/>
            <a:chOff x="12307418" y="3077432"/>
            <a:chExt cx="4865730" cy="6379519"/>
          </a:xfrm>
        </p:grpSpPr>
        <p:sp>
          <p:nvSpPr>
            <p:cNvPr id="15" name="Freeform 15"/>
            <p:cNvSpPr/>
            <p:nvPr/>
          </p:nvSpPr>
          <p:spPr>
            <a:xfrm>
              <a:off x="1230741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7" name="Group 17"/>
            <p:cNvGrpSpPr/>
            <p:nvPr/>
          </p:nvGrpSpPr>
          <p:grpSpPr>
            <a:xfrm>
              <a:off x="13381707" y="3077432"/>
              <a:ext cx="2717152" cy="271715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62150" y="350880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03</a:t>
              </a:r>
            </a:p>
          </p:txBody>
        </p:sp>
        <p:sp>
          <p:nvSpPr>
            <p:cNvPr id="42" name="TextBox 41"/>
            <p:cNvSpPr txBox="1"/>
            <p:nvPr/>
          </p:nvSpPr>
          <p:spPr>
            <a:xfrm>
              <a:off x="12307418" y="5606410"/>
              <a:ext cx="4865730" cy="3850541"/>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Chuẩn bị bài sau - </a:t>
              </a:r>
              <a:r>
                <a:rPr lang="vi-VN" sz="4200" b="1">
                  <a:latin typeface="Arial" panose="020B0604020202020204" pitchFamily="34" charset="0"/>
                  <a:cs typeface="Arial" panose="020B0604020202020204" pitchFamily="34" charset="0"/>
                </a:rPr>
                <a:t>Bài </a:t>
              </a:r>
              <a:r>
                <a:rPr lang="en-US" sz="4200" b="1">
                  <a:latin typeface="Arial" panose="020B0604020202020204" pitchFamily="34" charset="0"/>
                  <a:cs typeface="Arial" panose="020B0604020202020204" pitchFamily="34" charset="0"/>
                </a:rPr>
                <a:t>3. Biểu đồ trong phần mềm bảng tính </a:t>
              </a:r>
              <a:endParaRPr lang="en-US" sz="4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1395006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3A385-B3CE-B283-8698-6F13ED1F5932}"/>
              </a:ext>
            </a:extLst>
          </p:cNvPr>
          <p:cNvSpPr/>
          <p:nvPr/>
        </p:nvSpPr>
        <p:spPr>
          <a:xfrm>
            <a:off x="1409700" y="495300"/>
            <a:ext cx="15468600" cy="1066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Một số tình huống cần bảng dữ liệu đã được sắp xếp </a:t>
            </a:r>
          </a:p>
        </p:txBody>
      </p:sp>
      <p:grpSp>
        <p:nvGrpSpPr>
          <p:cNvPr id="12" name="Group 11">
            <a:extLst>
              <a:ext uri="{FF2B5EF4-FFF2-40B4-BE49-F238E27FC236}">
                <a16:creationId xmlns:a16="http://schemas.microsoft.com/office/drawing/2014/main" id="{A1BED0C4-345E-827A-B285-B6A15DCE96DE}"/>
              </a:ext>
            </a:extLst>
          </p:cNvPr>
          <p:cNvGrpSpPr/>
          <p:nvPr/>
        </p:nvGrpSpPr>
        <p:grpSpPr>
          <a:xfrm>
            <a:off x="571500" y="1879264"/>
            <a:ext cx="17297400" cy="2438400"/>
            <a:chOff x="571500" y="2324100"/>
            <a:chExt cx="17297400" cy="2438400"/>
          </a:xfrm>
        </p:grpSpPr>
        <p:sp>
          <p:nvSpPr>
            <p:cNvPr id="5" name="Rectangle 4">
              <a:extLst>
                <a:ext uri="{FF2B5EF4-FFF2-40B4-BE49-F238E27FC236}">
                  <a16:creationId xmlns:a16="http://schemas.microsoft.com/office/drawing/2014/main" id="{4208682C-6087-5063-60B2-837FF15578C5}"/>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41ACB5-A53F-0612-35ED-F4FE47A7A3E8}"/>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8FD64F-1303-0D09-3FDD-F8E9AFE553DD}"/>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sản phẩm của một công ty: </a:t>
              </a:r>
              <a:r>
                <a:rPr lang="en-US" sz="3600">
                  <a:latin typeface="Arial" panose="020B0604020202020204" pitchFamily="34" charset="0"/>
                  <a:cs typeface="Arial" panose="020B0604020202020204" pitchFamily="34" charset="0"/>
                </a:rPr>
                <a:t>Sắp xếp theo tên sản phẩm hoặc theo giá để giúp khách hàng dễ dàng tìm kiếm sản phẩm theo yêu cầu của họ.</a:t>
              </a:r>
            </a:p>
          </p:txBody>
        </p:sp>
      </p:grpSp>
      <p:grpSp>
        <p:nvGrpSpPr>
          <p:cNvPr id="17" name="Group 16">
            <a:extLst>
              <a:ext uri="{FF2B5EF4-FFF2-40B4-BE49-F238E27FC236}">
                <a16:creationId xmlns:a16="http://schemas.microsoft.com/office/drawing/2014/main" id="{9615BE9C-8DA3-771B-75D0-3CC1409E69CB}"/>
              </a:ext>
            </a:extLst>
          </p:cNvPr>
          <p:cNvGrpSpPr/>
          <p:nvPr/>
        </p:nvGrpSpPr>
        <p:grpSpPr>
          <a:xfrm>
            <a:off x="571500" y="4514010"/>
            <a:ext cx="17297400" cy="2438400"/>
            <a:chOff x="571500" y="2324100"/>
            <a:chExt cx="17297400" cy="2438400"/>
          </a:xfrm>
        </p:grpSpPr>
        <p:sp>
          <p:nvSpPr>
            <p:cNvPr id="18" name="Rectangle 17">
              <a:extLst>
                <a:ext uri="{FF2B5EF4-FFF2-40B4-BE49-F238E27FC236}">
                  <a16:creationId xmlns:a16="http://schemas.microsoft.com/office/drawing/2014/main" id="{0085F0C0-28B2-E429-35F7-3F43F4E55B3C}"/>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38C66F-D609-70B3-64B1-05ADE13F362A}"/>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07E6861-2BAE-2EE6-DA7D-41C21F16CCEE}"/>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doanh thu của một công ty: </a:t>
              </a:r>
              <a:r>
                <a:rPr lang="en-US" sz="3600">
                  <a:latin typeface="Arial" panose="020B0604020202020204" pitchFamily="34" charset="0"/>
                  <a:cs typeface="Arial" panose="020B0604020202020204" pitchFamily="34" charset="0"/>
                </a:rPr>
                <a:t>Sắp xếp theo tháng hoặc theo năm để giúp quản lý dễ dàng theo dõi sự thay đổi doanh thu theo thời gian.</a:t>
              </a:r>
            </a:p>
          </p:txBody>
        </p:sp>
      </p:grpSp>
      <p:grpSp>
        <p:nvGrpSpPr>
          <p:cNvPr id="21" name="Group 20">
            <a:extLst>
              <a:ext uri="{FF2B5EF4-FFF2-40B4-BE49-F238E27FC236}">
                <a16:creationId xmlns:a16="http://schemas.microsoft.com/office/drawing/2014/main" id="{FEEC80F5-3CC1-00A2-60A9-00A81DCCFB6C}"/>
              </a:ext>
            </a:extLst>
          </p:cNvPr>
          <p:cNvGrpSpPr/>
          <p:nvPr/>
        </p:nvGrpSpPr>
        <p:grpSpPr>
          <a:xfrm>
            <a:off x="557212" y="7269574"/>
            <a:ext cx="17297400" cy="2438400"/>
            <a:chOff x="571500" y="2324100"/>
            <a:chExt cx="17297400" cy="2438400"/>
          </a:xfrm>
        </p:grpSpPr>
        <p:sp>
          <p:nvSpPr>
            <p:cNvPr id="22" name="Rectangle 21">
              <a:extLst>
                <a:ext uri="{FF2B5EF4-FFF2-40B4-BE49-F238E27FC236}">
                  <a16:creationId xmlns:a16="http://schemas.microsoft.com/office/drawing/2014/main" id="{2A68A1BD-9E18-B287-1935-06040D9C665A}"/>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2E418A6-B020-9819-E280-0CA18E842A4C}"/>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81E1D35-CA43-3DEA-E56E-334EFF1FC888}"/>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Bảng dữ liệu học sinh trong một trường học: </a:t>
              </a:r>
              <a:r>
                <a:rPr lang="vi-VN" sz="3600">
                  <a:latin typeface="Arial" panose="020B0604020202020204" pitchFamily="34" charset="0"/>
                  <a:cs typeface="Arial" panose="020B0604020202020204" pitchFamily="34" charset="0"/>
                </a:rPr>
                <a:t>Sắp xếp theo điểm số hoặc theo tên học sinh để giúp giáo viên và phụ huynh dễ dàng theo dõi tiến trình</a:t>
              </a:r>
              <a:r>
                <a:rPr lang="en-US" sz="360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7833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678362"/>
            <a:ext cx="18288000" cy="2608638"/>
            <a:chOff x="0" y="0"/>
            <a:chExt cx="4816593" cy="687049"/>
          </a:xfrm>
        </p:grpSpPr>
        <p:sp>
          <p:nvSpPr>
            <p:cNvPr id="3" name="Freeform 3"/>
            <p:cNvSpPr/>
            <p:nvPr/>
          </p:nvSpPr>
          <p:spPr>
            <a:xfrm>
              <a:off x="0" y="0"/>
              <a:ext cx="4816592" cy="687049"/>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06930" y="1154653"/>
            <a:ext cx="14874140" cy="7977694"/>
            <a:chOff x="0" y="0"/>
            <a:chExt cx="2980387" cy="2108826"/>
          </a:xfrm>
        </p:grpSpPr>
        <p:sp>
          <p:nvSpPr>
            <p:cNvPr id="7" name="Freeform 7"/>
            <p:cNvSpPr/>
            <p:nvPr/>
          </p:nvSpPr>
          <p:spPr>
            <a:xfrm>
              <a:off x="0" y="0"/>
              <a:ext cx="2980387"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187460" y="8172701"/>
            <a:ext cx="549151" cy="5491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3974232" y="8172701"/>
            <a:ext cx="549151" cy="54915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4761508" y="8172701"/>
            <a:ext cx="549151" cy="5491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2133598" y="2775479"/>
            <a:ext cx="14020800" cy="3811684"/>
          </a:xfrm>
          <a:prstGeom prst="rect">
            <a:avLst/>
          </a:prstGeom>
        </p:spPr>
        <p:txBody>
          <a:bodyPr wrap="square" lIns="0" tIns="0" rIns="0" bIns="0" rtlCol="0" anchor="t">
            <a:spAutoFit/>
          </a:bodyPr>
          <a:lstStyle/>
          <a:p>
            <a:pPr algn="ctr">
              <a:lnSpc>
                <a:spcPct val="150000"/>
              </a:lnSpc>
            </a:pPr>
            <a:r>
              <a:rPr lang="vi-VN" sz="8800" b="1" dirty="0">
                <a:solidFill>
                  <a:schemeClr val="tx2">
                    <a:lumMod val="75000"/>
                  </a:schemeClr>
                </a:solidFill>
                <a:latin typeface="Arial" panose="020B0604020202020204" pitchFamily="34" charset="0"/>
                <a:cs typeface="Arial" panose="020B0604020202020204" pitchFamily="34" charset="0"/>
              </a:rPr>
              <a:t>HẸN GẶP LẠI CÁC EM TRONG TIẾT HỌC SAU! </a:t>
            </a:r>
            <a:endParaRPr lang="en-US" sz="8800" b="1" dirty="0">
              <a:solidFill>
                <a:schemeClr val="tx2">
                  <a:lumMod val="75000"/>
                </a:schemeClr>
              </a:solidFill>
              <a:latin typeface="Arial" panose="020B0604020202020204" pitchFamily="34" charset="0"/>
              <a:cs typeface="Arial" panose="020B0604020202020204" pitchFamily="34" charset="0"/>
            </a:endParaRPr>
          </a:p>
        </p:txBody>
      </p:sp>
      <p:grpSp>
        <p:nvGrpSpPr>
          <p:cNvPr id="19" name="Group 19"/>
          <p:cNvGrpSpPr/>
          <p:nvPr/>
        </p:nvGrpSpPr>
        <p:grpSpPr>
          <a:xfrm>
            <a:off x="16581070" y="0"/>
            <a:ext cx="1706930" cy="1154653"/>
            <a:chOff x="0" y="0"/>
            <a:chExt cx="449562" cy="304106"/>
          </a:xfrm>
        </p:grpSpPr>
        <p:sp>
          <p:nvSpPr>
            <p:cNvPr id="20" name="Freeform 20"/>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0" y="0"/>
            <a:ext cx="1706930" cy="1154653"/>
            <a:chOff x="0" y="0"/>
            <a:chExt cx="449562" cy="304106"/>
          </a:xfrm>
        </p:grpSpPr>
        <p:sp>
          <p:nvSpPr>
            <p:cNvPr id="23" name="Freeform 23"/>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74707" y="0"/>
            <a:ext cx="2661219" cy="1446215"/>
            <a:chOff x="0" y="0"/>
            <a:chExt cx="2424761" cy="1317714"/>
          </a:xfrm>
        </p:grpSpPr>
        <p:sp>
          <p:nvSpPr>
            <p:cNvPr id="3" name="Freeform 3"/>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4" name="Group 4"/>
          <p:cNvGrpSpPr/>
          <p:nvPr/>
        </p:nvGrpSpPr>
        <p:grpSpPr>
          <a:xfrm rot="5400000">
            <a:off x="16658920" y="1084213"/>
            <a:ext cx="2096946" cy="1161214"/>
            <a:chOff x="0" y="0"/>
            <a:chExt cx="2379557" cy="1317714"/>
          </a:xfrm>
        </p:grpSpPr>
        <p:sp>
          <p:nvSpPr>
            <p:cNvPr id="5" name="Freeform 5"/>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6" name="Group 6"/>
          <p:cNvGrpSpPr/>
          <p:nvPr/>
        </p:nvGrpSpPr>
        <p:grpSpPr>
          <a:xfrm rot="5400000">
            <a:off x="16234283" y="8233283"/>
            <a:ext cx="2661219" cy="1446215"/>
            <a:chOff x="0" y="0"/>
            <a:chExt cx="2424761" cy="1317714"/>
          </a:xfrm>
        </p:grpSpPr>
        <p:sp>
          <p:nvSpPr>
            <p:cNvPr id="7" name="Freeform 7"/>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8" name="Group 8"/>
          <p:cNvGrpSpPr/>
          <p:nvPr/>
        </p:nvGrpSpPr>
        <p:grpSpPr>
          <a:xfrm rot="-10800000">
            <a:off x="15574707" y="9125786"/>
            <a:ext cx="2096946" cy="1161214"/>
            <a:chOff x="0" y="0"/>
            <a:chExt cx="2379557" cy="1317714"/>
          </a:xfrm>
        </p:grpSpPr>
        <p:sp>
          <p:nvSpPr>
            <p:cNvPr id="9" name="Freeform 9"/>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0" name="Group 10"/>
          <p:cNvGrpSpPr/>
          <p:nvPr/>
        </p:nvGrpSpPr>
        <p:grpSpPr>
          <a:xfrm rot="-5400000">
            <a:off x="-607502" y="659576"/>
            <a:ext cx="2661219" cy="1446215"/>
            <a:chOff x="0" y="0"/>
            <a:chExt cx="2424761" cy="1317714"/>
          </a:xfrm>
        </p:grpSpPr>
        <p:sp>
          <p:nvSpPr>
            <p:cNvPr id="11" name="Freeform 11"/>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2" name="Group 12"/>
          <p:cNvGrpSpPr/>
          <p:nvPr/>
        </p:nvGrpSpPr>
        <p:grpSpPr>
          <a:xfrm>
            <a:off x="616347" y="0"/>
            <a:ext cx="2096946" cy="1161214"/>
            <a:chOff x="0" y="0"/>
            <a:chExt cx="2379557" cy="1317714"/>
          </a:xfrm>
        </p:grpSpPr>
        <p:sp>
          <p:nvSpPr>
            <p:cNvPr id="13" name="Freeform 13"/>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4" name="Group 14"/>
          <p:cNvGrpSpPr/>
          <p:nvPr/>
        </p:nvGrpSpPr>
        <p:grpSpPr>
          <a:xfrm rot="-10800000">
            <a:off x="52074" y="8840785"/>
            <a:ext cx="2661219" cy="1446215"/>
            <a:chOff x="0" y="0"/>
            <a:chExt cx="2424761" cy="1317714"/>
          </a:xfrm>
        </p:grpSpPr>
        <p:sp>
          <p:nvSpPr>
            <p:cNvPr id="15" name="Freeform 15"/>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6" name="Group 16"/>
          <p:cNvGrpSpPr/>
          <p:nvPr/>
        </p:nvGrpSpPr>
        <p:grpSpPr>
          <a:xfrm rot="-5400000">
            <a:off x="-467866" y="8077313"/>
            <a:ext cx="2096946" cy="1161214"/>
            <a:chOff x="0" y="0"/>
            <a:chExt cx="2379557" cy="1317714"/>
          </a:xfrm>
        </p:grpSpPr>
        <p:sp>
          <p:nvSpPr>
            <p:cNvPr id="17" name="Freeform 17"/>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sp>
        <p:nvSpPr>
          <p:cNvPr id="42" name="TextBox 42"/>
          <p:cNvSpPr txBox="1"/>
          <p:nvPr/>
        </p:nvSpPr>
        <p:spPr>
          <a:xfrm>
            <a:off x="10876951" y="7710681"/>
            <a:ext cx="4292254" cy="419100"/>
          </a:xfrm>
          <a:prstGeom prst="rect">
            <a:avLst/>
          </a:prstGeom>
        </p:spPr>
        <p:txBody>
          <a:bodyPr lIns="0" tIns="0" rIns="0" bIns="0" rtlCol="0" anchor="t">
            <a:spAutoFit/>
          </a:bodyPr>
          <a:lstStyle/>
          <a:p>
            <a:pPr algn="ctr">
              <a:lnSpc>
                <a:spcPts val="3366"/>
              </a:lnSpc>
            </a:pPr>
            <a:r>
              <a:rPr lang="en-US" sz="2805">
                <a:solidFill>
                  <a:srgbClr val="FFFFFF"/>
                </a:solidFill>
                <a:latin typeface="Open Sans"/>
              </a:rPr>
              <a:t>Job Position</a:t>
            </a:r>
          </a:p>
        </p:txBody>
      </p:sp>
      <p:sp>
        <p:nvSpPr>
          <p:cNvPr id="43" name="Rectangle 42"/>
          <p:cNvSpPr/>
          <p:nvPr/>
        </p:nvSpPr>
        <p:spPr>
          <a:xfrm>
            <a:off x="2133600" y="2805695"/>
            <a:ext cx="14022385" cy="3904017"/>
          </a:xfrm>
          <a:prstGeom prst="rect">
            <a:avLst/>
          </a:prstGeom>
        </p:spPr>
        <p:txBody>
          <a:bodyPr wrap="square">
            <a:spAutoFit/>
          </a:bodyPr>
          <a:lstStyle/>
          <a:p>
            <a:pPr algn="ctr">
              <a:lnSpc>
                <a:spcPct val="150000"/>
              </a:lnSpc>
            </a:pPr>
            <a:r>
              <a:rPr lang="en-US" sz="8800" b="1">
                <a:solidFill>
                  <a:srgbClr val="C00000"/>
                </a:solidFill>
                <a:latin typeface="Arial" panose="020B0604020202020204" pitchFamily="34" charset="0"/>
                <a:cs typeface="Arial" panose="020B0604020202020204" pitchFamily="34" charset="0"/>
              </a:rPr>
              <a:t>BÀI 2: </a:t>
            </a:r>
          </a:p>
          <a:p>
            <a:pPr algn="ctr">
              <a:lnSpc>
                <a:spcPct val="150000"/>
              </a:lnSpc>
            </a:pPr>
            <a:r>
              <a:rPr lang="en-US" sz="8800" b="1">
                <a:solidFill>
                  <a:srgbClr val="C00000"/>
                </a:solidFill>
                <a:latin typeface="Arial" panose="020B0604020202020204" pitchFamily="34" charset="0"/>
                <a:cs typeface="Arial" panose="020B0604020202020204" pitchFamily="34" charset="0"/>
              </a:rPr>
              <a:t>SẮP XẾP DỮ LIỆU</a:t>
            </a:r>
            <a:endParaRPr lang="en-US" sz="88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2000" y="1344304"/>
            <a:ext cx="3449353" cy="3492303"/>
          </a:xfrm>
          <a:prstGeom prst="rect">
            <a:avLst/>
          </a:prstGeom>
        </p:spPr>
        <p:txBody>
          <a:bodyPr lIns="50800" tIns="50800" rIns="50800" bIns="50800" rtlCol="0" anchor="ctr"/>
          <a:lstStyle/>
          <a:p>
            <a:pPr algn="ctr">
              <a:lnSpc>
                <a:spcPts val="2659"/>
              </a:lnSpc>
              <a:spcBef>
                <a:spcPct val="0"/>
              </a:spcBef>
            </a:pPr>
            <a:endParaRPr/>
          </a:p>
        </p:txBody>
      </p:sp>
      <p:grpSp>
        <p:nvGrpSpPr>
          <p:cNvPr id="55" name="Group 54"/>
          <p:cNvGrpSpPr/>
          <p:nvPr/>
        </p:nvGrpSpPr>
        <p:grpSpPr>
          <a:xfrm>
            <a:off x="895546" y="2343092"/>
            <a:ext cx="9312170" cy="2037721"/>
            <a:chOff x="232070" y="614083"/>
            <a:chExt cx="9312170" cy="2037721"/>
          </a:xfrm>
        </p:grpSpPr>
        <p:sp>
          <p:nvSpPr>
            <p:cNvPr id="3" name="Freeform 3"/>
            <p:cNvSpPr/>
            <p:nvPr/>
          </p:nvSpPr>
          <p:spPr>
            <a:xfrm>
              <a:off x="762000" y="614083"/>
              <a:ext cx="8252310" cy="2037721"/>
            </a:xfrm>
            <a:custGeom>
              <a:avLst/>
              <a:gdLst/>
              <a:ahLst/>
              <a:cxnLst/>
              <a:rect l="l" t="t" r="r" b="b"/>
              <a:pathLst>
                <a:path w="1944561" h="533623">
                  <a:moveTo>
                    <a:pt x="0" y="0"/>
                  </a:moveTo>
                  <a:lnTo>
                    <a:pt x="1944561" y="0"/>
                  </a:lnTo>
                  <a:lnTo>
                    <a:pt x="1944561" y="533623"/>
                  </a:lnTo>
                  <a:lnTo>
                    <a:pt x="0" y="533623"/>
                  </a:lnTo>
                  <a:close/>
                </a:path>
              </a:pathLst>
            </a:custGeom>
            <a:solidFill>
              <a:srgbClr val="6DBDF8"/>
            </a:solidFill>
          </p:spPr>
          <p:txBody>
            <a:bodyPr/>
            <a:lstStyle/>
            <a:p>
              <a:endParaRPr lang="en-US"/>
            </a:p>
          </p:txBody>
        </p:sp>
        <p:sp>
          <p:nvSpPr>
            <p:cNvPr id="5" name="TextBox 5"/>
            <p:cNvSpPr txBox="1"/>
            <p:nvPr/>
          </p:nvSpPr>
          <p:spPr>
            <a:xfrm>
              <a:off x="232070" y="1088531"/>
              <a:ext cx="9312170" cy="1088824"/>
            </a:xfrm>
            <a:prstGeom prst="rect">
              <a:avLst/>
            </a:prstGeom>
          </p:spPr>
          <p:txBody>
            <a:bodyPr lIns="0" tIns="0" rIns="0" bIns="0" rtlCol="0" anchor="t">
              <a:spAutoFit/>
            </a:bodyPr>
            <a:lstStyle/>
            <a:p>
              <a:pPr algn="ctr">
                <a:lnSpc>
                  <a:spcPts val="9323"/>
                </a:lnSpc>
              </a:pPr>
              <a:r>
                <a:rPr lang="en-US" sz="6000" b="1">
                  <a:solidFill>
                    <a:srgbClr val="FFFFFF"/>
                  </a:solidFill>
                  <a:latin typeface="Arial" panose="020B0604020202020204" pitchFamily="34" charset="0"/>
                  <a:cs typeface="Arial" panose="020B0604020202020204" pitchFamily="34" charset="0"/>
                </a:rPr>
                <a:t>NỘI DUNG BÀI HỌC </a:t>
              </a:r>
              <a:endParaRPr lang="en-US" sz="6000" b="1" dirty="0">
                <a:solidFill>
                  <a:srgbClr val="FFFFFF"/>
                </a:solidFill>
                <a:latin typeface="Arial" panose="020B0604020202020204" pitchFamily="34" charset="0"/>
                <a:cs typeface="Arial" panose="020B0604020202020204" pitchFamily="34" charset="0"/>
              </a:endParaRPr>
            </a:p>
          </p:txBody>
        </p:sp>
      </p:grpSp>
      <p:grpSp>
        <p:nvGrpSpPr>
          <p:cNvPr id="41" name="Group 41"/>
          <p:cNvGrpSpPr/>
          <p:nvPr/>
        </p:nvGrpSpPr>
        <p:grpSpPr>
          <a:xfrm>
            <a:off x="11837966" y="0"/>
            <a:ext cx="6450034" cy="10261602"/>
            <a:chOff x="0" y="0"/>
            <a:chExt cx="1698774" cy="2702644"/>
          </a:xfrm>
        </p:grpSpPr>
        <p:sp>
          <p:nvSpPr>
            <p:cNvPr id="42" name="Freeform 42"/>
            <p:cNvSpPr/>
            <p:nvPr/>
          </p:nvSpPr>
          <p:spPr>
            <a:xfrm>
              <a:off x="0" y="0"/>
              <a:ext cx="1698774" cy="2702644"/>
            </a:xfrm>
            <a:custGeom>
              <a:avLst/>
              <a:gdLst/>
              <a:ahLst/>
              <a:cxnLst/>
              <a:rect l="l" t="t" r="r" b="b"/>
              <a:pathLst>
                <a:path w="1698774" h="2702644">
                  <a:moveTo>
                    <a:pt x="0" y="0"/>
                  </a:moveTo>
                  <a:lnTo>
                    <a:pt x="1698774" y="0"/>
                  </a:lnTo>
                  <a:lnTo>
                    <a:pt x="1698774" y="2702644"/>
                  </a:lnTo>
                  <a:lnTo>
                    <a:pt x="0" y="2702644"/>
                  </a:lnTo>
                  <a:close/>
                </a:path>
              </a:pathLst>
            </a:custGeom>
            <a:solidFill>
              <a:srgbClr val="6DBDF8"/>
            </a:solidFill>
          </p:spPr>
          <p:txBody>
            <a:bodyPr/>
            <a:lstStyle/>
            <a:p>
              <a:endParaRPr lang="en-US"/>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4" name="Group 44"/>
          <p:cNvGrpSpPr/>
          <p:nvPr/>
        </p:nvGrpSpPr>
        <p:grpSpPr>
          <a:xfrm>
            <a:off x="10384273" y="887600"/>
            <a:ext cx="7903727" cy="3722651"/>
            <a:chOff x="0" y="0"/>
            <a:chExt cx="2221210" cy="868628"/>
          </a:xfrm>
        </p:grpSpPr>
        <p:sp>
          <p:nvSpPr>
            <p:cNvPr id="45" name="Freeform 45"/>
            <p:cNvSpPr/>
            <p:nvPr/>
          </p:nvSpPr>
          <p:spPr>
            <a:xfrm>
              <a:off x="0" y="0"/>
              <a:ext cx="2221210" cy="868628"/>
            </a:xfrm>
            <a:custGeom>
              <a:avLst/>
              <a:gdLst/>
              <a:ahLst/>
              <a:cxnLst/>
              <a:rect l="l" t="t" r="r" b="b"/>
              <a:pathLst>
                <a:path w="2221210" h="868628">
                  <a:moveTo>
                    <a:pt x="0" y="0"/>
                  </a:moveTo>
                  <a:lnTo>
                    <a:pt x="2221210" y="0"/>
                  </a:lnTo>
                  <a:lnTo>
                    <a:pt x="2221210" y="868628"/>
                  </a:lnTo>
                  <a:lnTo>
                    <a:pt x="0" y="868628"/>
                  </a:lnTo>
                  <a:close/>
                </a:path>
              </a:pathLst>
            </a:custGeom>
            <a:solidFill>
              <a:srgbClr val="F6F6F6"/>
            </a:solidFill>
          </p:spPr>
          <p:txBody>
            <a:bodyPr/>
            <a:lstStyle/>
            <a:p>
              <a:endParaRPr lang="en-US"/>
            </a:p>
          </p:txBody>
        </p:sp>
        <p:sp>
          <p:nvSpPr>
            <p:cNvPr id="46" name="TextBox 4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8" name="Picture 57"/>
          <p:cNvPicPr>
            <a:picLocks noChangeAspect="1"/>
          </p:cNvPicPr>
          <p:nvPr/>
        </p:nvPicPr>
        <p:blipFill>
          <a:blip r:embed="rId2"/>
          <a:stretch>
            <a:fillRect/>
          </a:stretch>
        </p:blipFill>
        <p:spPr>
          <a:xfrm>
            <a:off x="12344400" y="6058104"/>
            <a:ext cx="5943600" cy="4203498"/>
          </a:xfrm>
          <a:prstGeom prst="rect">
            <a:avLst/>
          </a:prstGeom>
        </p:spPr>
      </p:pic>
      <p:sp>
        <p:nvSpPr>
          <p:cNvPr id="2" name="Freeform 6">
            <a:extLst>
              <a:ext uri="{FF2B5EF4-FFF2-40B4-BE49-F238E27FC236}">
                <a16:creationId xmlns:a16="http://schemas.microsoft.com/office/drawing/2014/main" id="{A1C5EC15-11B7-E422-3054-AC7D10CC9E7F}"/>
              </a:ext>
            </a:extLst>
          </p:cNvPr>
          <p:cNvSpPr/>
          <p:nvPr/>
        </p:nvSpPr>
        <p:spPr>
          <a:xfrm>
            <a:off x="13066307" y="396416"/>
            <a:ext cx="2933854" cy="3291841"/>
          </a:xfrm>
          <a:custGeom>
            <a:avLst/>
            <a:gdLst/>
            <a:ahLst/>
            <a:cxnLst/>
            <a:rect l="l" t="t" r="r" b="b"/>
            <a:pathLst>
              <a:path w="3667316" h="4114800">
                <a:moveTo>
                  <a:pt x="0" y="0"/>
                </a:moveTo>
                <a:lnTo>
                  <a:pt x="3667316" y="0"/>
                </a:lnTo>
                <a:lnTo>
                  <a:pt x="36673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id="{6CB8F0BB-32E6-6023-C70A-B62B74F96A9E}"/>
              </a:ext>
            </a:extLst>
          </p:cNvPr>
          <p:cNvGrpSpPr/>
          <p:nvPr/>
        </p:nvGrpSpPr>
        <p:grpSpPr>
          <a:xfrm>
            <a:off x="776037" y="4592840"/>
            <a:ext cx="9564016" cy="1437253"/>
            <a:chOff x="820257" y="3086100"/>
            <a:chExt cx="9564016" cy="1437253"/>
          </a:xfrm>
        </p:grpSpPr>
        <p:sp>
          <p:nvSpPr>
            <p:cNvPr id="56" name="Rectangle 55"/>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01 </a:t>
              </a:r>
              <a:endParaRPr lang="en-US" sz="6600" dirty="0">
                <a:latin typeface="Amasis MT Pro Black" panose="02040A04050005020304" pitchFamily="18" charset="0"/>
              </a:endParaRPr>
            </a:p>
          </p:txBody>
        </p:sp>
        <p:sp>
          <p:nvSpPr>
            <p:cNvPr id="6" name="TextBox 5">
              <a:extLst>
                <a:ext uri="{FF2B5EF4-FFF2-40B4-BE49-F238E27FC236}">
                  <a16:creationId xmlns:a16="http://schemas.microsoft.com/office/drawing/2014/main" id="{6F467794-9495-4AA2-90A2-B239B90BE671}"/>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một cột </a:t>
              </a:r>
            </a:p>
          </p:txBody>
        </p:sp>
      </p:grpSp>
      <p:grpSp>
        <p:nvGrpSpPr>
          <p:cNvPr id="8" name="Group 7">
            <a:extLst>
              <a:ext uri="{FF2B5EF4-FFF2-40B4-BE49-F238E27FC236}">
                <a16:creationId xmlns:a16="http://schemas.microsoft.com/office/drawing/2014/main" id="{728D3D57-66B7-FCEC-C7CD-11AC118C0E38}"/>
              </a:ext>
            </a:extLst>
          </p:cNvPr>
          <p:cNvGrpSpPr/>
          <p:nvPr/>
        </p:nvGrpSpPr>
        <p:grpSpPr>
          <a:xfrm>
            <a:off x="776037" y="6722600"/>
            <a:ext cx="9564016" cy="1437253"/>
            <a:chOff x="820257" y="3086100"/>
            <a:chExt cx="9564016" cy="1437253"/>
          </a:xfrm>
        </p:grpSpPr>
        <p:sp>
          <p:nvSpPr>
            <p:cNvPr id="9" name="Rectangle 8">
              <a:extLst>
                <a:ext uri="{FF2B5EF4-FFF2-40B4-BE49-F238E27FC236}">
                  <a16:creationId xmlns:a16="http://schemas.microsoft.com/office/drawing/2014/main" id="{A93DCFF2-17DF-36CD-563D-9E4B9BB3FA71}"/>
                </a:ext>
              </a:extLst>
            </p:cNvPr>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02 </a:t>
              </a:r>
              <a:endParaRPr lang="en-US" sz="6600" dirty="0">
                <a:latin typeface="Amasis MT Pro Black" panose="02040A04050005020304" pitchFamily="18" charset="0"/>
              </a:endParaRPr>
            </a:p>
          </p:txBody>
        </p:sp>
        <p:sp>
          <p:nvSpPr>
            <p:cNvPr id="10" name="TextBox 9">
              <a:extLst>
                <a:ext uri="{FF2B5EF4-FFF2-40B4-BE49-F238E27FC236}">
                  <a16:creationId xmlns:a16="http://schemas.microsoft.com/office/drawing/2014/main" id="{83D08F4B-FB43-B77D-600C-0AAA770BCF16}"/>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nhiều cột </a:t>
              </a:r>
            </a:p>
          </p:txBody>
        </p:sp>
      </p:grpSp>
    </p:spTree>
    <p:extLst>
      <p:ext uri="{BB962C8B-B14F-4D97-AF65-F5344CB8AC3E}">
        <p14:creationId xmlns:p14="http://schemas.microsoft.com/office/powerpoint/2010/main" val="23650879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5">
            <a:extLst>
              <a:ext uri="{FF2B5EF4-FFF2-40B4-BE49-F238E27FC236}">
                <a16:creationId xmlns:a16="http://schemas.microsoft.com/office/drawing/2014/main" id="{77E06928-0F0F-199F-0DC5-6ECD5AFCE68D}"/>
              </a:ext>
            </a:extLst>
          </p:cNvPr>
          <p:cNvSpPr/>
          <p:nvPr/>
        </p:nvSpPr>
        <p:spPr>
          <a:xfrm>
            <a:off x="1361629" y="1797741"/>
            <a:ext cx="1752600" cy="16764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15EC99F4-D50B-3650-9F11-5DBAF2F3724F}"/>
              </a:ext>
            </a:extLst>
          </p:cNvPr>
          <p:cNvSpPr txBox="1"/>
          <p:nvPr/>
        </p:nvSpPr>
        <p:spPr>
          <a:xfrm>
            <a:off x="3352800" y="2281998"/>
            <a:ext cx="105156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Đọc thông tin trong SGK và trả lời câu hỏi: </a:t>
            </a:r>
          </a:p>
        </p:txBody>
      </p:sp>
      <p:sp>
        <p:nvSpPr>
          <p:cNvPr id="5" name="TextBox 4">
            <a:extLst>
              <a:ext uri="{FF2B5EF4-FFF2-40B4-BE49-F238E27FC236}">
                <a16:creationId xmlns:a16="http://schemas.microsoft.com/office/drawing/2014/main" id="{092266C2-0E1B-7B54-B0DE-C128D13D8387}"/>
              </a:ext>
            </a:extLst>
          </p:cNvPr>
          <p:cNvSpPr txBox="1"/>
          <p:nvPr/>
        </p:nvSpPr>
        <p:spPr>
          <a:xfrm>
            <a:off x="3702843" y="2913399"/>
            <a:ext cx="12599194" cy="1824923"/>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Mục đích của việc sắp xếp một bẳng dữ liệu là gì?</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có thể ở những dạng nào? </a:t>
            </a:r>
            <a:endParaRPr lang="en-US" sz="40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C38F76F-5A19-4923-63EF-025F314B9D00}"/>
              </a:ext>
            </a:extLst>
          </p:cNvPr>
          <p:cNvGrpSpPr/>
          <p:nvPr/>
        </p:nvGrpSpPr>
        <p:grpSpPr>
          <a:xfrm>
            <a:off x="618522" y="5143500"/>
            <a:ext cx="8991600" cy="4429216"/>
            <a:chOff x="685800" y="5143500"/>
            <a:chExt cx="8991600" cy="4429216"/>
          </a:xfrm>
        </p:grpSpPr>
        <p:sp>
          <p:nvSpPr>
            <p:cNvPr id="6" name="Rectangle 5">
              <a:extLst>
                <a:ext uri="{FF2B5EF4-FFF2-40B4-BE49-F238E27FC236}">
                  <a16:creationId xmlns:a16="http://schemas.microsoft.com/office/drawing/2014/main" id="{86171F64-6E04-A20E-687F-D5E09553E22E}"/>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32D8BE-1C1D-E15E-D722-D2E23E03EBB0}"/>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5D6947-FD13-5F81-21EF-E8223905687A}"/>
                </a:ext>
              </a:extLst>
            </p:cNvPr>
            <p:cNvSpPr txBox="1"/>
            <p:nvPr/>
          </p:nvSpPr>
          <p:spPr>
            <a:xfrm>
              <a:off x="1029303" y="5355373"/>
              <a:ext cx="8456994" cy="4157870"/>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Mục đích: </a:t>
              </a:r>
              <a:r>
                <a:rPr lang="vi-VN" sz="3600"/>
                <a:t>Nhằm hoán đổi vị trí các hàng trong bảng dựa trên nội dung của một cột cụ thể để giá trị dữ liệu trên các bảng của cột đó được sắp xếp theo thứ tự tăng dần hoặc giảm dần</a:t>
              </a:r>
              <a:endParaRPr lang="en-US" sz="3600"/>
            </a:p>
          </p:txBody>
        </p:sp>
      </p:grpSp>
      <p:grpSp>
        <p:nvGrpSpPr>
          <p:cNvPr id="11" name="Group 10">
            <a:extLst>
              <a:ext uri="{FF2B5EF4-FFF2-40B4-BE49-F238E27FC236}">
                <a16:creationId xmlns:a16="http://schemas.microsoft.com/office/drawing/2014/main" id="{AC325B25-5157-7306-5F13-12E739EDEFE1}"/>
              </a:ext>
            </a:extLst>
          </p:cNvPr>
          <p:cNvGrpSpPr/>
          <p:nvPr/>
        </p:nvGrpSpPr>
        <p:grpSpPr>
          <a:xfrm>
            <a:off x="10335220" y="5143500"/>
            <a:ext cx="7066360" cy="3657600"/>
            <a:chOff x="685800" y="5143500"/>
            <a:chExt cx="8991600" cy="4429216"/>
          </a:xfrm>
        </p:grpSpPr>
        <p:sp>
          <p:nvSpPr>
            <p:cNvPr id="12" name="Rectangle 11">
              <a:extLst>
                <a:ext uri="{FF2B5EF4-FFF2-40B4-BE49-F238E27FC236}">
                  <a16:creationId xmlns:a16="http://schemas.microsoft.com/office/drawing/2014/main" id="{D57BD209-6E98-417A-8C88-449F6924CC58}"/>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C4F4EC-B850-5F3A-CAAD-392332BD75B8}"/>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0E040D-8619-86DE-4E70-9074521A6A1E}"/>
                </a:ext>
              </a:extLst>
            </p:cNvPr>
            <p:cNvSpPr txBox="1"/>
            <p:nvPr/>
          </p:nvSpPr>
          <p:spPr>
            <a:xfrm>
              <a:off x="1029303" y="5355372"/>
              <a:ext cx="8456994" cy="4028718"/>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Hình thức sắp xếp: </a:t>
              </a:r>
            </a:p>
            <a:p>
              <a:pPr algn="just">
                <a:lnSpc>
                  <a:spcPct val="150000"/>
                </a:lnSpc>
              </a:pPr>
              <a:r>
                <a:rPr lang="vi-VN" sz="3600"/>
                <a:t>Dữ liệu được sắp xếp có thể ở dạng văn bản, dạng số hoặc dạng thời gian</a:t>
              </a:r>
              <a:endParaRPr lang="en-US" sz="3600"/>
            </a:p>
          </p:txBody>
        </p:sp>
      </p:grpSp>
      <p:sp>
        <p:nvSpPr>
          <p:cNvPr id="15" name="Freeform 7">
            <a:extLst>
              <a:ext uri="{FF2B5EF4-FFF2-40B4-BE49-F238E27FC236}">
                <a16:creationId xmlns:a16="http://schemas.microsoft.com/office/drawing/2014/main" id="{BB8397C0-325C-8ACD-B477-AE588E2618F3}"/>
              </a:ext>
            </a:extLst>
          </p:cNvPr>
          <p:cNvSpPr/>
          <p:nvPr/>
        </p:nvSpPr>
        <p:spPr>
          <a:xfrm>
            <a:off x="15580191" y="7826959"/>
            <a:ext cx="2248782" cy="2240349"/>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7">
            <a:extLst>
              <a:ext uri="{FF2B5EF4-FFF2-40B4-BE49-F238E27FC236}">
                <a16:creationId xmlns:a16="http://schemas.microsoft.com/office/drawing/2014/main" id="{C22EA77B-C355-B6C0-EDD9-E7098BCBF0FA}"/>
              </a:ext>
            </a:extLst>
          </p:cNvPr>
          <p:cNvGrpSpPr/>
          <p:nvPr/>
        </p:nvGrpSpPr>
        <p:grpSpPr>
          <a:xfrm>
            <a:off x="762000" y="1440005"/>
            <a:ext cx="6629400" cy="1377188"/>
            <a:chOff x="457200" y="1757216"/>
            <a:chExt cx="6629400" cy="1377188"/>
          </a:xfrm>
        </p:grpSpPr>
        <p:sp>
          <p:nvSpPr>
            <p:cNvPr id="3" name="TextBox 2">
              <a:extLst>
                <a:ext uri="{FF2B5EF4-FFF2-40B4-BE49-F238E27FC236}">
                  <a16:creationId xmlns:a16="http://schemas.microsoft.com/office/drawing/2014/main" id="{15EC99F4-D50B-3650-9F11-5DBAF2F3724F}"/>
                </a:ext>
              </a:extLst>
            </p:cNvPr>
            <p:cNvSpPr txBox="1"/>
            <p:nvPr/>
          </p:nvSpPr>
          <p:spPr>
            <a:xfrm>
              <a:off x="2209800" y="2426518"/>
              <a:ext cx="48768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sp>
          <p:nvSpPr>
            <p:cNvPr id="4" name="Freeform 3">
              <a:extLst>
                <a:ext uri="{FF2B5EF4-FFF2-40B4-BE49-F238E27FC236}">
                  <a16:creationId xmlns:a16="http://schemas.microsoft.com/office/drawing/2014/main" id="{FE2FBED5-BD7B-FAC7-1B5D-0FB6A33B0D76}"/>
                </a:ext>
              </a:extLst>
            </p:cNvPr>
            <p:cNvSpPr/>
            <p:nvPr/>
          </p:nvSpPr>
          <p:spPr>
            <a:xfrm>
              <a:off x="457200" y="1757216"/>
              <a:ext cx="1389621" cy="134619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id="{A57FF624-8447-57F3-D4AD-609738A38797}"/>
              </a:ext>
            </a:extLst>
          </p:cNvPr>
          <p:cNvGrpSpPr/>
          <p:nvPr/>
        </p:nvGrpSpPr>
        <p:grpSpPr>
          <a:xfrm>
            <a:off x="762000" y="2851597"/>
            <a:ext cx="10063163" cy="4144661"/>
            <a:chOff x="762000" y="3265463"/>
            <a:chExt cx="10063163" cy="4144661"/>
          </a:xfrm>
        </p:grpSpPr>
        <p:sp>
          <p:nvSpPr>
            <p:cNvPr id="5" name="TextBox 4">
              <a:extLst>
                <a:ext uri="{FF2B5EF4-FFF2-40B4-BE49-F238E27FC236}">
                  <a16:creationId xmlns:a16="http://schemas.microsoft.com/office/drawing/2014/main" id="{092266C2-0E1B-7B54-B0DE-C128D13D8387}"/>
                </a:ext>
              </a:extLst>
            </p:cNvPr>
            <p:cNvSpPr txBox="1"/>
            <p:nvPr/>
          </p:nvSpPr>
          <p:spPr>
            <a:xfrm>
              <a:off x="762000" y="3265463"/>
              <a:ext cx="10063163"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HĐ1 . </a:t>
              </a:r>
              <a:r>
                <a:rPr lang="vi-VN" sz="3600">
                  <a:latin typeface="Arial" panose="020B0604020202020204" pitchFamily="34" charset="0"/>
                  <a:cs typeface="Arial" panose="020B0604020202020204" pitchFamily="34" charset="0"/>
                </a:rPr>
                <a:t>Hãy tạo bảng dữ liệu thống kê xếp loại học lực các lớp như ở Hình 2, rồi thiết lập tính năng sắp xếp và lọc dữ liệu cho bảng. Tiếp đến, nháy chuột vào biểu tượng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trong cột </a:t>
              </a:r>
              <a:r>
                <a:rPr lang="vi-VN" sz="3600" b="1">
                  <a:latin typeface="Arial" panose="020B0604020202020204" pitchFamily="34" charset="0"/>
                  <a:cs typeface="Arial" panose="020B0604020202020204" pitchFamily="34" charset="0"/>
                </a:rPr>
                <a:t>Sĩ số </a:t>
              </a:r>
              <a:r>
                <a:rPr lang="vi-VN" sz="3600">
                  <a:latin typeface="Arial" panose="020B0604020202020204" pitchFamily="34" charset="0"/>
                  <a:cs typeface="Arial" panose="020B0604020202020204" pitchFamily="34" charset="0"/>
                </a:rPr>
                <a:t>và lựa chọn mục </a:t>
              </a:r>
              <a:r>
                <a:rPr lang="vi-VN" sz="3600" b="1">
                  <a:latin typeface="Arial" panose="020B0604020202020204" pitchFamily="34" charset="0"/>
                  <a:cs typeface="Arial" panose="020B0604020202020204" pitchFamily="34" charset="0"/>
                </a:rPr>
                <a:t>Sort Smallest to Largest</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18D9F72-FC2E-41A1-BB64-0CB0E74994E6}"/>
                </a:ext>
              </a:extLst>
            </p:cNvPr>
            <p:cNvPicPr>
              <a:picLocks noChangeAspect="1"/>
            </p:cNvPicPr>
            <p:nvPr/>
          </p:nvPicPr>
          <p:blipFill>
            <a:blip r:embed="rId4"/>
            <a:stretch>
              <a:fillRect/>
            </a:stretch>
          </p:blipFill>
          <p:spPr>
            <a:xfrm>
              <a:off x="6724249" y="5905500"/>
              <a:ext cx="667151" cy="658812"/>
            </a:xfrm>
            <a:prstGeom prst="rect">
              <a:avLst/>
            </a:prstGeom>
          </p:spPr>
        </p:pic>
      </p:grpSp>
      <p:grpSp>
        <p:nvGrpSpPr>
          <p:cNvPr id="22" name="Group 21">
            <a:extLst>
              <a:ext uri="{FF2B5EF4-FFF2-40B4-BE49-F238E27FC236}">
                <a16:creationId xmlns:a16="http://schemas.microsoft.com/office/drawing/2014/main" id="{3B5EE1A1-993D-5BA2-9C7A-E69EB568614F}"/>
              </a:ext>
            </a:extLst>
          </p:cNvPr>
          <p:cNvGrpSpPr/>
          <p:nvPr/>
        </p:nvGrpSpPr>
        <p:grpSpPr>
          <a:xfrm>
            <a:off x="762000" y="7074509"/>
            <a:ext cx="9228340" cy="2495876"/>
            <a:chOff x="1595439" y="7006454"/>
            <a:chExt cx="9228340" cy="2495876"/>
          </a:xfrm>
        </p:grpSpPr>
        <p:sp>
          <p:nvSpPr>
            <p:cNvPr id="19" name="TextBox 18">
              <a:extLst>
                <a:ext uri="{FF2B5EF4-FFF2-40B4-BE49-F238E27FC236}">
                  <a16:creationId xmlns:a16="http://schemas.microsoft.com/office/drawing/2014/main" id="{0216E8EB-3C8F-E881-34E3-9046718C36FE}"/>
                </a:ext>
              </a:extLst>
            </p:cNvPr>
            <p:cNvSpPr txBox="1"/>
            <p:nvPr/>
          </p:nvSpPr>
          <p:spPr>
            <a:xfrm>
              <a:off x="1595439" y="7006454"/>
              <a:ext cx="9228340" cy="2495876"/>
            </a:xfrm>
            <a:prstGeom prst="rect">
              <a:avLst/>
            </a:prstGeom>
            <a:noFill/>
          </p:spPr>
          <p:txBody>
            <a:bodyPr wrap="square">
              <a:spAutoFit/>
            </a:bodyPr>
            <a:lstStyle/>
            <a:p>
              <a:pPr algn="just">
                <a:lnSpc>
                  <a:spcPct val="150000"/>
                </a:lnSpc>
              </a:pPr>
              <a:r>
                <a:rPr lang="vi-VN" sz="3600" i="1"/>
                <a:t>Em nhận xét gì về sự thay đổi của biểu tượng  </a:t>
              </a:r>
              <a:r>
                <a:rPr lang="en-US" sz="3600" i="1"/>
                <a:t>    </a:t>
              </a:r>
              <a:r>
                <a:rPr lang="vi-VN" sz="3600" i="1"/>
                <a:t> trong cột </a:t>
              </a:r>
              <a:r>
                <a:rPr lang="vi-VN" sz="3600" b="1" i="1"/>
                <a:t>Sĩ số </a:t>
              </a:r>
              <a:r>
                <a:rPr lang="vi-VN" sz="3600" i="1"/>
                <a:t>và sự thay đổi cách hiển thị dữ liệu trong bảng?</a:t>
              </a:r>
              <a:endParaRPr lang="en-US" sz="3600" i="1"/>
            </a:p>
          </p:txBody>
        </p:sp>
        <p:pic>
          <p:nvPicPr>
            <p:cNvPr id="20" name="Picture 19">
              <a:extLst>
                <a:ext uri="{FF2B5EF4-FFF2-40B4-BE49-F238E27FC236}">
                  <a16:creationId xmlns:a16="http://schemas.microsoft.com/office/drawing/2014/main" id="{3C5DA6E4-761D-E74C-8817-BD9E18E0683F}"/>
                </a:ext>
              </a:extLst>
            </p:cNvPr>
            <p:cNvPicPr>
              <a:picLocks noChangeAspect="1"/>
            </p:cNvPicPr>
            <p:nvPr/>
          </p:nvPicPr>
          <p:blipFill>
            <a:blip r:embed="rId4"/>
            <a:stretch>
              <a:fillRect/>
            </a:stretch>
          </p:blipFill>
          <p:spPr>
            <a:xfrm>
              <a:off x="3243063" y="8067872"/>
              <a:ext cx="667151" cy="658812"/>
            </a:xfrm>
            <a:prstGeom prst="rect">
              <a:avLst/>
            </a:prstGeom>
          </p:spPr>
        </p:pic>
      </p:grpSp>
      <p:pic>
        <p:nvPicPr>
          <p:cNvPr id="25" name="Picture 24">
            <a:extLst>
              <a:ext uri="{FF2B5EF4-FFF2-40B4-BE49-F238E27FC236}">
                <a16:creationId xmlns:a16="http://schemas.microsoft.com/office/drawing/2014/main" id="{3A2593ED-2193-10BF-616E-761335CCD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6717" y="1831961"/>
            <a:ext cx="6668293" cy="7697956"/>
          </a:xfrm>
          <a:prstGeom prst="rect">
            <a:avLst/>
          </a:prstGeom>
        </p:spPr>
      </p:pic>
    </p:spTree>
    <p:extLst>
      <p:ext uri="{BB962C8B-B14F-4D97-AF65-F5344CB8AC3E}">
        <p14:creationId xmlns:p14="http://schemas.microsoft.com/office/powerpoint/2010/main" val="21192361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Arrow: Pentagon 1">
            <a:extLst>
              <a:ext uri="{FF2B5EF4-FFF2-40B4-BE49-F238E27FC236}">
                <a16:creationId xmlns:a16="http://schemas.microsoft.com/office/drawing/2014/main" id="{5468575E-2360-C5D0-A282-F8CE15EBC560}"/>
              </a:ext>
            </a:extLst>
          </p:cNvPr>
          <p:cNvSpPr/>
          <p:nvPr/>
        </p:nvSpPr>
        <p:spPr>
          <a:xfrm>
            <a:off x="-173622" y="495300"/>
            <a:ext cx="2597735" cy="990600"/>
          </a:xfrm>
          <a:prstGeom prst="homePlate">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HĐ1</a:t>
            </a:r>
          </a:p>
        </p:txBody>
      </p:sp>
      <p:grpSp>
        <p:nvGrpSpPr>
          <p:cNvPr id="15" name="Group 14">
            <a:extLst>
              <a:ext uri="{FF2B5EF4-FFF2-40B4-BE49-F238E27FC236}">
                <a16:creationId xmlns:a16="http://schemas.microsoft.com/office/drawing/2014/main" id="{9EEA972C-D731-3745-FABB-CDBA5C2E5430}"/>
              </a:ext>
            </a:extLst>
          </p:cNvPr>
          <p:cNvGrpSpPr/>
          <p:nvPr/>
        </p:nvGrpSpPr>
        <p:grpSpPr>
          <a:xfrm>
            <a:off x="609600" y="1790700"/>
            <a:ext cx="9372600" cy="7364901"/>
            <a:chOff x="990600" y="1790700"/>
            <a:chExt cx="9372600" cy="7364901"/>
          </a:xfrm>
        </p:grpSpPr>
        <p:grpSp>
          <p:nvGrpSpPr>
            <p:cNvPr id="14" name="Group 13">
              <a:extLst>
                <a:ext uri="{FF2B5EF4-FFF2-40B4-BE49-F238E27FC236}">
                  <a16:creationId xmlns:a16="http://schemas.microsoft.com/office/drawing/2014/main" id="{BAF51A2C-9364-696C-4501-2F0A2D01C8CB}"/>
                </a:ext>
              </a:extLst>
            </p:cNvPr>
            <p:cNvGrpSpPr/>
            <p:nvPr/>
          </p:nvGrpSpPr>
          <p:grpSpPr>
            <a:xfrm>
              <a:off x="990600" y="1790700"/>
              <a:ext cx="9372600" cy="7364901"/>
              <a:chOff x="990600" y="1790700"/>
              <a:chExt cx="9372600" cy="7364901"/>
            </a:xfrm>
          </p:grpSpPr>
          <p:sp>
            <p:nvSpPr>
              <p:cNvPr id="7" name="TextBox 6">
                <a:extLst>
                  <a:ext uri="{FF2B5EF4-FFF2-40B4-BE49-F238E27FC236}">
                    <a16:creationId xmlns:a16="http://schemas.microsoft.com/office/drawing/2014/main" id="{C244A7C3-194F-6143-930D-984C673513A3}"/>
                  </a:ext>
                </a:extLst>
              </p:cNvPr>
              <p:cNvSpPr txBox="1"/>
              <p:nvPr/>
            </p:nvSpPr>
            <p:spPr>
              <a:xfrm>
                <a:off x="990600" y="1790700"/>
                <a:ext cx="93726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Thiết lập tính năng sắp xếp và lọc dữ liệu cho bảng.</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Nháy chuột vào biểu tượng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trong cột </a:t>
                </a:r>
                <a:r>
                  <a:rPr lang="vi-VN" sz="4000" b="1">
                    <a:latin typeface="Arial" panose="020B0604020202020204" pitchFamily="34" charset="0"/>
                    <a:cs typeface="Arial" panose="020B0604020202020204" pitchFamily="34" charset="0"/>
                  </a:rPr>
                  <a:t>Sĩ số </a:t>
                </a:r>
                <a:r>
                  <a:rPr lang="vi-VN" sz="4000">
                    <a:latin typeface="Arial" panose="020B0604020202020204" pitchFamily="34" charset="0"/>
                    <a:cs typeface="Arial" panose="020B0604020202020204" pitchFamily="34" charset="0"/>
                  </a:rPr>
                  <a:t>và lựa chọn mục </a:t>
                </a:r>
                <a:r>
                  <a:rPr lang="vi-VN" sz="4000" b="1">
                    <a:latin typeface="Arial" panose="020B0604020202020204" pitchFamily="34" charset="0"/>
                    <a:cs typeface="Arial" panose="020B0604020202020204" pitchFamily="34" charset="0"/>
                  </a:rPr>
                  <a:t>Sort Smallest to Largest</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Kí hiệu chuyển thành </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theo chiều tăng dần của cột </a:t>
                </a:r>
                <a:r>
                  <a:rPr lang="vi-VN" sz="4000" b="1">
                    <a:latin typeface="Arial" panose="020B0604020202020204" pitchFamily="34" charset="0"/>
                    <a:cs typeface="Arial" panose="020B0604020202020204" pitchFamily="34" charset="0"/>
                  </a:rPr>
                  <a:t>Sĩ số</a:t>
                </a:r>
              </a:p>
            </p:txBody>
          </p:sp>
          <p:pic>
            <p:nvPicPr>
              <p:cNvPr id="9" name="Picture 8">
                <a:extLst>
                  <a:ext uri="{FF2B5EF4-FFF2-40B4-BE49-F238E27FC236}">
                    <a16:creationId xmlns:a16="http://schemas.microsoft.com/office/drawing/2014/main" id="{9B947103-A34C-2F29-26EE-7A984E6D42D3}"/>
                  </a:ext>
                </a:extLst>
              </p:cNvPr>
              <p:cNvPicPr>
                <a:picLocks noChangeAspect="1"/>
              </p:cNvPicPr>
              <p:nvPr/>
            </p:nvPicPr>
            <p:blipFill>
              <a:blip r:embed="rId2"/>
              <a:stretch>
                <a:fillRect/>
              </a:stretch>
            </p:blipFill>
            <p:spPr>
              <a:xfrm>
                <a:off x="8229600" y="3924300"/>
                <a:ext cx="667151" cy="658812"/>
              </a:xfrm>
              <a:prstGeom prst="rect">
                <a:avLst/>
              </a:prstGeom>
            </p:spPr>
          </p:pic>
        </p:grpSp>
        <p:pic>
          <p:nvPicPr>
            <p:cNvPr id="11" name="Picture 10" descr="Hãy tạo bảng dữ liệu thống kê xếp loại học lực các lớp như ở Hình 2">
              <a:extLst>
                <a:ext uri="{FF2B5EF4-FFF2-40B4-BE49-F238E27FC236}">
                  <a16:creationId xmlns:a16="http://schemas.microsoft.com/office/drawing/2014/main" id="{C44A6DB8-B906-8096-FE11-999E026AE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515100"/>
              <a:ext cx="929282" cy="739486"/>
            </a:xfrm>
            <a:prstGeom prst="rect">
              <a:avLst/>
            </a:prstGeom>
            <a:noFill/>
            <a:ln>
              <a:noFill/>
            </a:ln>
          </p:spPr>
        </p:pic>
      </p:grpSp>
      <p:pic>
        <p:nvPicPr>
          <p:cNvPr id="24" name="Picture 23">
            <a:extLst>
              <a:ext uri="{FF2B5EF4-FFF2-40B4-BE49-F238E27FC236}">
                <a16:creationId xmlns:a16="http://schemas.microsoft.com/office/drawing/2014/main" id="{65CD1242-F066-495A-0421-BD378D997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976" y="2129262"/>
            <a:ext cx="8134612" cy="6687775"/>
          </a:xfrm>
          <a:prstGeom prst="rect">
            <a:avLst/>
          </a:prstGeom>
        </p:spPr>
      </p:pic>
    </p:spTree>
    <p:extLst>
      <p:ext uri="{BB962C8B-B14F-4D97-AF65-F5344CB8AC3E}">
        <p14:creationId xmlns:p14="http://schemas.microsoft.com/office/powerpoint/2010/main" val="31095184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C5238208-5C7E-E990-77A2-06E3EEDEA98A}"/>
              </a:ext>
            </a:extLst>
          </p:cNvPr>
          <p:cNvCxnSpPr/>
          <p:nvPr/>
        </p:nvCxnSpPr>
        <p:spPr>
          <a:xfrm>
            <a:off x="-419100" y="3876510"/>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4AEC1026-548F-09DF-3C7A-519213803303}"/>
              </a:ext>
            </a:extLst>
          </p:cNvPr>
          <p:cNvSpPr txBox="1"/>
          <p:nvPr/>
        </p:nvSpPr>
        <p:spPr>
          <a:xfrm>
            <a:off x="685800" y="571500"/>
            <a:ext cx="13411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ở một cột </a:t>
            </a:r>
          </a:p>
        </p:txBody>
      </p:sp>
      <p:pic>
        <p:nvPicPr>
          <p:cNvPr id="32" name="Picture 31">
            <a:extLst>
              <a:ext uri="{FF2B5EF4-FFF2-40B4-BE49-F238E27FC236}">
                <a16:creationId xmlns:a16="http://schemas.microsoft.com/office/drawing/2014/main" id="{3D133C99-1CF8-628B-CF4C-E06ED616C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41" y="5286832"/>
            <a:ext cx="5619936" cy="4578157"/>
          </a:xfrm>
          <a:prstGeom prst="rect">
            <a:avLst/>
          </a:prstGeom>
        </p:spPr>
      </p:pic>
      <p:grpSp>
        <p:nvGrpSpPr>
          <p:cNvPr id="42" name="Group 41">
            <a:extLst>
              <a:ext uri="{FF2B5EF4-FFF2-40B4-BE49-F238E27FC236}">
                <a16:creationId xmlns:a16="http://schemas.microsoft.com/office/drawing/2014/main" id="{9898BEA4-524A-C417-0BF0-D7E50050111A}"/>
              </a:ext>
            </a:extLst>
          </p:cNvPr>
          <p:cNvGrpSpPr/>
          <p:nvPr/>
        </p:nvGrpSpPr>
        <p:grpSpPr>
          <a:xfrm>
            <a:off x="370041" y="1624376"/>
            <a:ext cx="4846776" cy="3519124"/>
            <a:chOff x="370041" y="1624376"/>
            <a:chExt cx="4846776" cy="3519124"/>
          </a:xfrm>
        </p:grpSpPr>
        <p:grpSp>
          <p:nvGrpSpPr>
            <p:cNvPr id="10" name="Group 9">
              <a:extLst>
                <a:ext uri="{FF2B5EF4-FFF2-40B4-BE49-F238E27FC236}">
                  <a16:creationId xmlns:a16="http://schemas.microsoft.com/office/drawing/2014/main" id="{48727109-171A-38C7-8B71-76D4A72B70F3}"/>
                </a:ext>
              </a:extLst>
            </p:cNvPr>
            <p:cNvGrpSpPr/>
            <p:nvPr/>
          </p:nvGrpSpPr>
          <p:grpSpPr>
            <a:xfrm>
              <a:off x="370041" y="2448117"/>
              <a:ext cx="4846776" cy="2695383"/>
              <a:chOff x="457200" y="2448117"/>
              <a:chExt cx="4846776" cy="2695383"/>
            </a:xfrm>
          </p:grpSpPr>
          <p:sp>
            <p:nvSpPr>
              <p:cNvPr id="4" name="Rectangle 3">
                <a:extLst>
                  <a:ext uri="{FF2B5EF4-FFF2-40B4-BE49-F238E27FC236}">
                    <a16:creationId xmlns:a16="http://schemas.microsoft.com/office/drawing/2014/main" id="{DDB2D0FF-19B1-63BF-4A9C-6527E5C139D2}"/>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062ED9-913A-5118-DA69-97A6083B382F}"/>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593437-7FA5-8F33-E256-0AD30E53990C}"/>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một ô tính bất kì trong cột muốn sắp xếp dữ liệu </a:t>
                </a:r>
              </a:p>
            </p:txBody>
          </p:sp>
        </p:grpSp>
        <p:sp>
          <p:nvSpPr>
            <p:cNvPr id="39" name="TextBox 38">
              <a:extLst>
                <a:ext uri="{FF2B5EF4-FFF2-40B4-BE49-F238E27FC236}">
                  <a16:creationId xmlns:a16="http://schemas.microsoft.com/office/drawing/2014/main"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id="{9FE1DDB0-9B84-6BF4-2279-0633548EF122}"/>
              </a:ext>
            </a:extLst>
          </p:cNvPr>
          <p:cNvGrpSpPr/>
          <p:nvPr/>
        </p:nvGrpSpPr>
        <p:grpSpPr>
          <a:xfrm>
            <a:off x="5843431" y="1663287"/>
            <a:ext cx="4945339" cy="3550848"/>
            <a:chOff x="5843431" y="1663287"/>
            <a:chExt cx="4945339" cy="3550848"/>
          </a:xfrm>
        </p:grpSpPr>
        <p:grpSp>
          <p:nvGrpSpPr>
            <p:cNvPr id="12" name="Group 11">
              <a:extLst>
                <a:ext uri="{FF2B5EF4-FFF2-40B4-BE49-F238E27FC236}">
                  <a16:creationId xmlns:a16="http://schemas.microsoft.com/office/drawing/2014/main" id="{2F6C40E1-14B0-C8BC-AC49-E9A60344F3F6}"/>
                </a:ext>
              </a:extLst>
            </p:cNvPr>
            <p:cNvGrpSpPr/>
            <p:nvPr/>
          </p:nvGrpSpPr>
          <p:grpSpPr>
            <a:xfrm>
              <a:off x="5843431" y="2518752"/>
              <a:ext cx="4945339" cy="2695383"/>
              <a:chOff x="457200" y="2448117"/>
              <a:chExt cx="4945339" cy="2695383"/>
            </a:xfrm>
          </p:grpSpPr>
          <p:sp>
            <p:nvSpPr>
              <p:cNvPr id="13" name="Rectangle 12">
                <a:extLst>
                  <a:ext uri="{FF2B5EF4-FFF2-40B4-BE49-F238E27FC236}">
                    <a16:creationId xmlns:a16="http://schemas.microsoft.com/office/drawing/2014/main" id="{6BB14516-43A6-13D9-D869-CDD1ADFE24F1}"/>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C0163A-0083-6B78-1DF3-73BB781845C8}"/>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E384D1-97F8-A97F-0C5F-9EDBDD6A1303}"/>
                  </a:ext>
                </a:extLst>
              </p:cNvPr>
              <p:cNvSpPr txBox="1"/>
              <p:nvPr/>
            </p:nvSpPr>
            <p:spPr>
              <a:xfrm>
                <a:off x="800515" y="3385472"/>
                <a:ext cx="4602024" cy="820674"/>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dải lệnh </a:t>
                </a:r>
                <a:r>
                  <a:rPr lang="en-US" sz="3600" b="1">
                    <a:latin typeface="Arial" panose="020B0604020202020204" pitchFamily="34" charset="0"/>
                    <a:cs typeface="Arial" panose="020B0604020202020204" pitchFamily="34" charset="0"/>
                  </a:rPr>
                  <a:t>Data</a:t>
                </a:r>
              </a:p>
            </p:txBody>
          </p:sp>
        </p:grpSp>
        <p:sp>
          <p:nvSpPr>
            <p:cNvPr id="40" name="TextBox 39">
              <a:extLst>
                <a:ext uri="{FF2B5EF4-FFF2-40B4-BE49-F238E27FC236}">
                  <a16:creationId xmlns:a16="http://schemas.microsoft.com/office/drawing/2014/main"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grpSp>
        <p:nvGrpSpPr>
          <p:cNvPr id="44" name="Group 43">
            <a:extLst>
              <a:ext uri="{FF2B5EF4-FFF2-40B4-BE49-F238E27FC236}">
                <a16:creationId xmlns:a16="http://schemas.microsoft.com/office/drawing/2014/main" id="{CA5D6758-263A-A494-07B3-61CC4F34AF81}"/>
              </a:ext>
            </a:extLst>
          </p:cNvPr>
          <p:cNvGrpSpPr/>
          <p:nvPr/>
        </p:nvGrpSpPr>
        <p:grpSpPr>
          <a:xfrm>
            <a:off x="11210597" y="1705136"/>
            <a:ext cx="6581594" cy="3508999"/>
            <a:chOff x="11210597" y="1705136"/>
            <a:chExt cx="6581594" cy="3508999"/>
          </a:xfrm>
        </p:grpSpPr>
        <p:grpSp>
          <p:nvGrpSpPr>
            <p:cNvPr id="28" name="Group 27">
              <a:extLst>
                <a:ext uri="{FF2B5EF4-FFF2-40B4-BE49-F238E27FC236}">
                  <a16:creationId xmlns:a16="http://schemas.microsoft.com/office/drawing/2014/main" id="{8CB69142-3490-C1C0-C8DC-E35C83C65EB1}"/>
                </a:ext>
              </a:extLst>
            </p:cNvPr>
            <p:cNvGrpSpPr/>
            <p:nvPr/>
          </p:nvGrpSpPr>
          <p:grpSpPr>
            <a:xfrm>
              <a:off x="11210597" y="2518752"/>
              <a:ext cx="6581594" cy="2695383"/>
              <a:chOff x="11249206" y="2526248"/>
              <a:chExt cx="6581594" cy="2695383"/>
            </a:xfrm>
          </p:grpSpPr>
          <p:grpSp>
            <p:nvGrpSpPr>
              <p:cNvPr id="18" name="Group 17">
                <a:extLst>
                  <a:ext uri="{FF2B5EF4-FFF2-40B4-BE49-F238E27FC236}">
                    <a16:creationId xmlns:a16="http://schemas.microsoft.com/office/drawing/2014/main" id="{08A931AB-E56E-6300-D62D-50EF1AFE5BA3}"/>
                  </a:ext>
                </a:extLst>
              </p:cNvPr>
              <p:cNvGrpSpPr/>
              <p:nvPr/>
            </p:nvGrpSpPr>
            <p:grpSpPr>
              <a:xfrm>
                <a:off x="11249206" y="2526248"/>
                <a:ext cx="6581594" cy="2695383"/>
                <a:chOff x="457200" y="2448117"/>
                <a:chExt cx="4846776" cy="2695383"/>
              </a:xfrm>
            </p:grpSpPr>
            <p:sp>
              <p:nvSpPr>
                <p:cNvPr id="19" name="Rectangle 18">
                  <a:extLst>
                    <a:ext uri="{FF2B5EF4-FFF2-40B4-BE49-F238E27FC236}">
                      <a16:creationId xmlns:a16="http://schemas.microsoft.com/office/drawing/2014/main" id="{27A90388-97BB-A27E-9301-6478AE6AD5BC}"/>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698AFE-5CF0-DBD3-28A7-0F1C57D59711}"/>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24B3CFD-1E71-2C9A-280A-4E2956A3358E}"/>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Nháy vào        hoặc        trong nhóm lệnh </a:t>
                  </a:r>
                  <a:r>
                    <a:rPr lang="en-US" sz="3600" b="1">
                      <a:latin typeface="Arial" panose="020B0604020202020204" pitchFamily="34" charset="0"/>
                      <a:cs typeface="Arial" panose="020B0604020202020204" pitchFamily="34" charset="0"/>
                    </a:rPr>
                    <a:t>Sort &amp; Filter </a:t>
                  </a:r>
                  <a:r>
                    <a:rPr lang="en-US" sz="3600">
                      <a:latin typeface="Arial" panose="020B0604020202020204" pitchFamily="34" charset="0"/>
                      <a:cs typeface="Arial" panose="020B0604020202020204" pitchFamily="34" charset="0"/>
                    </a:rPr>
                    <a:t>để tùy chọn sắp xếp. </a:t>
                  </a:r>
                </a:p>
              </p:txBody>
            </p:sp>
          </p:grpSp>
          <p:pic>
            <p:nvPicPr>
              <p:cNvPr id="26" name="Picture 25">
                <a:extLst>
                  <a:ext uri="{FF2B5EF4-FFF2-40B4-BE49-F238E27FC236}">
                    <a16:creationId xmlns:a16="http://schemas.microsoft.com/office/drawing/2014/main" id="{BBA75FD7-032D-3B91-49D3-CDD863C76CE9}"/>
                  </a:ext>
                </a:extLst>
              </p:cNvPr>
              <p:cNvPicPr>
                <a:picLocks noChangeAspect="1"/>
              </p:cNvPicPr>
              <p:nvPr/>
            </p:nvPicPr>
            <p:blipFill>
              <a:blip r:embed="rId3"/>
              <a:stretch>
                <a:fillRect/>
              </a:stretch>
            </p:blipFill>
            <p:spPr>
              <a:xfrm>
                <a:off x="15681416" y="2912258"/>
                <a:ext cx="795220" cy="777192"/>
              </a:xfrm>
              <a:prstGeom prst="rect">
                <a:avLst/>
              </a:prstGeom>
            </p:spPr>
          </p:pic>
          <p:pic>
            <p:nvPicPr>
              <p:cNvPr id="27" name="Picture 26">
                <a:extLst>
                  <a:ext uri="{FF2B5EF4-FFF2-40B4-BE49-F238E27FC236}">
                    <a16:creationId xmlns:a16="http://schemas.microsoft.com/office/drawing/2014/main" id="{94ABBB57-FD28-06FF-7222-9C574987EBD1}"/>
                  </a:ext>
                </a:extLst>
              </p:cNvPr>
              <p:cNvPicPr>
                <a:picLocks noChangeAspect="1"/>
              </p:cNvPicPr>
              <p:nvPr/>
            </p:nvPicPr>
            <p:blipFill>
              <a:blip r:embed="rId4"/>
              <a:stretch>
                <a:fillRect/>
              </a:stretch>
            </p:blipFill>
            <p:spPr>
              <a:xfrm>
                <a:off x="13699825" y="2912258"/>
                <a:ext cx="777192" cy="777192"/>
              </a:xfrm>
              <a:prstGeom prst="rect">
                <a:avLst/>
              </a:prstGeom>
            </p:spPr>
          </p:pic>
        </p:grpSp>
        <p:sp>
          <p:nvSpPr>
            <p:cNvPr id="41" name="TextBox 40">
              <a:extLst>
                <a:ext uri="{FF2B5EF4-FFF2-40B4-BE49-F238E27FC236}">
                  <a16:creationId xmlns:a16="http://schemas.microsoft.com/office/drawing/2014/main" id="{60252573-450E-AE10-E0B6-8D4F7025DEAE}"/>
                </a:ext>
              </a:extLst>
            </p:cNvPr>
            <p:cNvSpPr txBox="1"/>
            <p:nvPr/>
          </p:nvSpPr>
          <p:spPr>
            <a:xfrm>
              <a:off x="13822483" y="170513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45" name="Freeform 7">
            <a:extLst>
              <a:ext uri="{FF2B5EF4-FFF2-40B4-BE49-F238E27FC236}">
                <a16:creationId xmlns:a16="http://schemas.microsoft.com/office/drawing/2014/main" id="{5B9A406F-23C3-3D09-A10E-972FE75CAFB9}"/>
              </a:ext>
            </a:extLst>
          </p:cNvPr>
          <p:cNvSpPr/>
          <p:nvPr/>
        </p:nvSpPr>
        <p:spPr>
          <a:xfrm>
            <a:off x="12496800" y="5674514"/>
            <a:ext cx="4495799" cy="4071633"/>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175011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par>
                                <p:cTn id="18" presetID="14" presetClass="entr" presetSubtype="1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par>
                                <p:cTn id="21" presetID="14" presetClass="entr" presetSubtype="1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1744</Words>
  <Application>Microsoft Office PowerPoint</Application>
  <PresentationFormat>Custom</PresentationFormat>
  <Paragraphs>129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Amasis MT Pro Black</vt:lpstr>
      <vt:lpstr>Wingdings</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thông tin với giải quyết vấn đề</dc:title>
  <dc:creator>Xinh Đẹp Dịu Hiền Huế Thị</dc:creator>
  <cp:lastModifiedBy>Thảo Đào</cp:lastModifiedBy>
  <cp:revision>21</cp:revision>
  <dcterms:created xsi:type="dcterms:W3CDTF">2006-08-16T00:00:00Z</dcterms:created>
  <dcterms:modified xsi:type="dcterms:W3CDTF">2023-08-07T08:18:51Z</dcterms:modified>
  <dc:identifier>DAFl36ymF6c</dc:identifier>
</cp:coreProperties>
</file>