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274" r:id="rId4"/>
    <p:sldId id="276" r:id="rId5"/>
    <p:sldId id="275" r:id="rId6"/>
    <p:sldId id="277" r:id="rId7"/>
    <p:sldId id="278" r:id="rId8"/>
    <p:sldId id="318" r:id="rId9"/>
    <p:sldId id="280" r:id="rId10"/>
    <p:sldId id="307" r:id="rId11"/>
    <p:sldId id="308" r:id="rId12"/>
    <p:sldId id="310" r:id="rId13"/>
    <p:sldId id="281" r:id="rId14"/>
    <p:sldId id="306" r:id="rId15"/>
    <p:sldId id="311" r:id="rId16"/>
    <p:sldId id="312" r:id="rId17"/>
    <p:sldId id="287" r:id="rId18"/>
    <p:sldId id="288" r:id="rId19"/>
    <p:sldId id="313" r:id="rId20"/>
    <p:sldId id="314" r:id="rId21"/>
    <p:sldId id="315" r:id="rId22"/>
    <p:sldId id="316" r:id="rId23"/>
    <p:sldId id="317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FF9900"/>
    <a:srgbClr val="0000CC"/>
    <a:srgbClr val="006600"/>
    <a:srgbClr val="66CCFF"/>
    <a:srgbClr val="CC00CC"/>
    <a:srgbClr val="FF0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42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C1C13-6ED8-4A5C-B30C-AAA3574D9C5B}" type="datetimeFigureOut">
              <a:rPr lang="en-US" smtClean="0"/>
              <a:t>13/01/2025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54DF0-EC65-4F73-87B7-5A189A2D6E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7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09222-D5AC-4F8B-BCBA-839DC579ABD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7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53249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7" name="文本占位符 53250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36868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fld id="{6F714076-E5E6-4619-B872-6CFC22A6F3A3}" type="slidenum">
              <a:rPr lang="en-US" altLang="zh-CN" sz="1200">
                <a:solidFill>
                  <a:prstClr val="black"/>
                </a:solidFill>
              </a:rPr>
              <a:pPr/>
              <a:t>22</a:t>
            </a:fld>
            <a:endParaRPr lang="en-US" altLang="zh-CN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7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83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18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280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0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175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339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471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126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07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2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32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14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90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182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999B8-2292-44A8-9875-CC669A2EC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3326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00FBC-6796-447B-866E-EA05EC1505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588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0BE41-CFC2-44BB-80FB-EE618D18349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15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39EC5-5305-4AF0-9284-DDBE2F332D3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32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8165E-DFC3-47BA-B8CC-CCAEDC7AAE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32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083DF-0F9E-47B5-89E1-DDCE980BEB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917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A0FF3-D158-476E-B552-26B809C4A5B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4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421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6D757-68A5-4FE0-BD2F-1ABF8062BEC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1409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E8B38-7AE9-4E24-A367-D2F6074E84B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04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ED53C-5075-4465-B01D-9AC634D150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169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5FEEC-032D-497F-BE56-F2231EA93F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107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833CFB6-7359-489A-9FF0-4156D3BF971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13/01/2025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4683959-731A-41BC-9D40-0CDAA4EBA5B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9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62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13/01/2025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606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13/01/2025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7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13/01/2025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BF463-93E4-4539-BD07-8CC8DFFA79C6}" type="datetimeFigureOut">
              <a:rPr lang="en-US" smtClean="0"/>
              <a:t>13/01/2025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00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BF463-93E4-4539-BD07-8CC8DFFA79C6}" type="datetimeFigureOut">
              <a:rPr lang="en-US" smtClean="0"/>
              <a:t>13/01/2025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F6E99-2C85-4499-B947-180B63BF96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7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E15E-4FF8-4DBA-B4FF-219B5BE93B8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13/01/2025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01C64-7550-488A-BAA7-1A0DE98AF0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17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009 w 6027"/>
                <a:gd name="T1" fmla="*/ 9 h 2296"/>
                <a:gd name="T2" fmla="*/ 0 w 6027"/>
                <a:gd name="T3" fmla="*/ 9 h 2296"/>
                <a:gd name="T4" fmla="*/ 0 w 6027"/>
                <a:gd name="T5" fmla="*/ 0 h 2296"/>
                <a:gd name="T6" fmla="*/ 4009 w 6027"/>
                <a:gd name="T7" fmla="*/ 0 h 2296"/>
                <a:gd name="T8" fmla="*/ 4009 w 6027"/>
                <a:gd name="T9" fmla="*/ 9 h 2296"/>
                <a:gd name="T10" fmla="*/ 4009 w 6027"/>
                <a:gd name="T11" fmla="*/ 9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 u="sng">
              <a:solidFill>
                <a:srgbClr val="090703"/>
              </a:solidFill>
              <a:latin typeface="VNI-Times" pitchFamily="2" charset="0"/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49 h 353"/>
                  <a:gd name="T4" fmla="*/ 24 w 186"/>
                  <a:gd name="T5" fmla="*/ 84 h 353"/>
                  <a:gd name="T6" fmla="*/ 18 w 186"/>
                  <a:gd name="T7" fmla="*/ 181 h 353"/>
                  <a:gd name="T8" fmla="*/ 42 w 186"/>
                  <a:gd name="T9" fmla="*/ 314 h 353"/>
                  <a:gd name="T10" fmla="*/ 48 w 186"/>
                  <a:gd name="T11" fmla="*/ 445 h 353"/>
                  <a:gd name="T12" fmla="*/ 0 w 186"/>
                  <a:gd name="T13" fmla="*/ 972 h 353"/>
                  <a:gd name="T14" fmla="*/ 54 w 186"/>
                  <a:gd name="T15" fmla="*/ 643 h 353"/>
                  <a:gd name="T16" fmla="*/ 84 w 186"/>
                  <a:gd name="T17" fmla="*/ 593 h 353"/>
                  <a:gd name="T18" fmla="*/ 126 w 186"/>
                  <a:gd name="T19" fmla="*/ 348 h 353"/>
                  <a:gd name="T20" fmla="*/ 144 w 186"/>
                  <a:gd name="T21" fmla="*/ 329 h 353"/>
                  <a:gd name="T22" fmla="*/ 144 w 186"/>
                  <a:gd name="T23" fmla="*/ 248 h 353"/>
                  <a:gd name="T24" fmla="*/ 186 w 186"/>
                  <a:gd name="T25" fmla="*/ 181 h 353"/>
                  <a:gd name="T26" fmla="*/ 162 w 186"/>
                  <a:gd name="T27" fmla="*/ 164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7 h 66"/>
                  <a:gd name="T8" fmla="*/ 6 w 155"/>
                  <a:gd name="T9" fmla="*/ 49 h 66"/>
                  <a:gd name="T10" fmla="*/ 0 w 155"/>
                  <a:gd name="T11" fmla="*/ 68 h 66"/>
                  <a:gd name="T12" fmla="*/ 78 w 155"/>
                  <a:gd name="T13" fmla="*/ 166 h 66"/>
                  <a:gd name="T14" fmla="*/ 96 w 155"/>
                  <a:gd name="T15" fmla="*/ 117 h 66"/>
                  <a:gd name="T16" fmla="*/ 155 w 155"/>
                  <a:gd name="T17" fmla="*/ 185 h 66"/>
                  <a:gd name="T18" fmla="*/ 126 w 155"/>
                  <a:gd name="T19" fmla="*/ 68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105 h 72"/>
                  <a:gd name="T2" fmla="*/ 0 w 42"/>
                  <a:gd name="T3" fmla="*/ 53 h 72"/>
                  <a:gd name="T4" fmla="*/ 12 w 42"/>
                  <a:gd name="T5" fmla="*/ 18 h 72"/>
                  <a:gd name="T6" fmla="*/ 0 w 42"/>
                  <a:gd name="T7" fmla="*/ 18 h 72"/>
                  <a:gd name="T8" fmla="*/ 12 w 42"/>
                  <a:gd name="T9" fmla="*/ 18 h 72"/>
                  <a:gd name="T10" fmla="*/ 24 w 42"/>
                  <a:gd name="T11" fmla="*/ 18 h 72"/>
                  <a:gd name="T12" fmla="*/ 36 w 42"/>
                  <a:gd name="T13" fmla="*/ 18 h 72"/>
                  <a:gd name="T14" fmla="*/ 42 w 42"/>
                  <a:gd name="T15" fmla="*/ 0 h 72"/>
                  <a:gd name="T16" fmla="*/ 30 w 42"/>
                  <a:gd name="T17" fmla="*/ 53 h 72"/>
                  <a:gd name="T18" fmla="*/ 42 w 42"/>
                  <a:gd name="T19" fmla="*/ 141 h 72"/>
                  <a:gd name="T20" fmla="*/ 12 w 42"/>
                  <a:gd name="T21" fmla="*/ 206 h 72"/>
                  <a:gd name="T22" fmla="*/ 6 w 42"/>
                  <a:gd name="T23" fmla="*/ 105 h 72"/>
                  <a:gd name="T24" fmla="*/ 6 w 42"/>
                  <a:gd name="T25" fmla="*/ 105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i="1" u="sng">
                  <a:solidFill>
                    <a:srgbClr val="090703"/>
                  </a:solidFill>
                  <a:latin typeface="VNI-Times" pitchFamily="2" charset="0"/>
                </a:endParaRPr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9 h 287"/>
                <a:gd name="T4" fmla="*/ 66 w 365"/>
                <a:gd name="T5" fmla="*/ 126 h 287"/>
                <a:gd name="T6" fmla="*/ 143 w 365"/>
                <a:gd name="T7" fmla="*/ 207 h 287"/>
                <a:gd name="T8" fmla="*/ 191 w 365"/>
                <a:gd name="T9" fmla="*/ 189 h 287"/>
                <a:gd name="T10" fmla="*/ 341 w 365"/>
                <a:gd name="T11" fmla="*/ 323 h 287"/>
                <a:gd name="T12" fmla="*/ 305 w 365"/>
                <a:gd name="T13" fmla="*/ 198 h 287"/>
                <a:gd name="T14" fmla="*/ 365 w 365"/>
                <a:gd name="T15" fmla="*/ 150 h 287"/>
                <a:gd name="T16" fmla="*/ 359 w 365"/>
                <a:gd name="T17" fmla="*/ 144 h 287"/>
                <a:gd name="T18" fmla="*/ 335 w 365"/>
                <a:gd name="T19" fmla="*/ 132 h 287"/>
                <a:gd name="T20" fmla="*/ 299 w 365"/>
                <a:gd name="T21" fmla="*/ 99 h 287"/>
                <a:gd name="T22" fmla="*/ 257 w 365"/>
                <a:gd name="T23" fmla="*/ 81 h 287"/>
                <a:gd name="T24" fmla="*/ 215 w 365"/>
                <a:gd name="T25" fmla="*/ 63 h 287"/>
                <a:gd name="T26" fmla="*/ 173 w 365"/>
                <a:gd name="T27" fmla="*/ 45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9 h 60"/>
                <a:gd name="T16" fmla="*/ 65 w 71"/>
                <a:gd name="T17" fmla="*/ 51 h 60"/>
                <a:gd name="T18" fmla="*/ 71 w 71"/>
                <a:gd name="T19" fmla="*/ 63 h 60"/>
                <a:gd name="T20" fmla="*/ 71 w 71"/>
                <a:gd name="T21" fmla="*/ 69 h 60"/>
                <a:gd name="T22" fmla="*/ 59 w 71"/>
                <a:gd name="T23" fmla="*/ 63 h 60"/>
                <a:gd name="T24" fmla="*/ 47 w 71"/>
                <a:gd name="T25" fmla="*/ 51 h 60"/>
                <a:gd name="T26" fmla="*/ 23 w 71"/>
                <a:gd name="T27" fmla="*/ 39 h 60"/>
                <a:gd name="T28" fmla="*/ 23 w 71"/>
                <a:gd name="T29" fmla="*/ 45 h 60"/>
                <a:gd name="T30" fmla="*/ 18 w 71"/>
                <a:gd name="T31" fmla="*/ 51 h 60"/>
                <a:gd name="T32" fmla="*/ 12 w 71"/>
                <a:gd name="T33" fmla="*/ 57 h 60"/>
                <a:gd name="T34" fmla="*/ 6 w 71"/>
                <a:gd name="T35" fmla="*/ 57 h 60"/>
                <a:gd name="T36" fmla="*/ 6 w 71"/>
                <a:gd name="T37" fmla="*/ 57 h 60"/>
                <a:gd name="T38" fmla="*/ 6 w 71"/>
                <a:gd name="T39" fmla="*/ 45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3 h 162"/>
                <a:gd name="T10" fmla="*/ 96 w 161"/>
                <a:gd name="T11" fmla="*/ 69 h 162"/>
                <a:gd name="T12" fmla="*/ 102 w 161"/>
                <a:gd name="T13" fmla="*/ 81 h 162"/>
                <a:gd name="T14" fmla="*/ 108 w 161"/>
                <a:gd name="T15" fmla="*/ 93 h 162"/>
                <a:gd name="T16" fmla="*/ 120 w 161"/>
                <a:gd name="T17" fmla="*/ 105 h 162"/>
                <a:gd name="T18" fmla="*/ 143 w 161"/>
                <a:gd name="T19" fmla="*/ 124 h 162"/>
                <a:gd name="T20" fmla="*/ 155 w 161"/>
                <a:gd name="T21" fmla="*/ 156 h 162"/>
                <a:gd name="T22" fmla="*/ 161 w 161"/>
                <a:gd name="T23" fmla="*/ 174 h 162"/>
                <a:gd name="T24" fmla="*/ 161 w 161"/>
                <a:gd name="T25" fmla="*/ 180 h 162"/>
                <a:gd name="T26" fmla="*/ 96 w 161"/>
                <a:gd name="T27" fmla="*/ 111 h 162"/>
                <a:gd name="T28" fmla="*/ 30 w 161"/>
                <a:gd name="T29" fmla="*/ 63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9 h 60"/>
                <a:gd name="T4" fmla="*/ 41 w 59"/>
                <a:gd name="T5" fmla="*/ 45 h 60"/>
                <a:gd name="T6" fmla="*/ 47 w 59"/>
                <a:gd name="T7" fmla="*/ 51 h 60"/>
                <a:gd name="T8" fmla="*/ 53 w 59"/>
                <a:gd name="T9" fmla="*/ 63 h 60"/>
                <a:gd name="T10" fmla="*/ 53 w 59"/>
                <a:gd name="T11" fmla="*/ 69 h 60"/>
                <a:gd name="T12" fmla="*/ 47 w 59"/>
                <a:gd name="T13" fmla="*/ 63 h 60"/>
                <a:gd name="T14" fmla="*/ 35 w 59"/>
                <a:gd name="T15" fmla="*/ 57 h 60"/>
                <a:gd name="T16" fmla="*/ 23 w 59"/>
                <a:gd name="T17" fmla="*/ 45 h 60"/>
                <a:gd name="T18" fmla="*/ 17 w 59"/>
                <a:gd name="T19" fmla="*/ 39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5 h 204"/>
                <a:gd name="T2" fmla="*/ 245 w 245"/>
                <a:gd name="T3" fmla="*/ 51 h 204"/>
                <a:gd name="T4" fmla="*/ 209 w 245"/>
                <a:gd name="T5" fmla="*/ 93 h 204"/>
                <a:gd name="T6" fmla="*/ 143 w 245"/>
                <a:gd name="T7" fmla="*/ 150 h 204"/>
                <a:gd name="T8" fmla="*/ 167 w 245"/>
                <a:gd name="T9" fmla="*/ 176 h 204"/>
                <a:gd name="T10" fmla="*/ 179 w 245"/>
                <a:gd name="T11" fmla="*/ 231 h 204"/>
                <a:gd name="T12" fmla="*/ 77 w 245"/>
                <a:gd name="T13" fmla="*/ 150 h 204"/>
                <a:gd name="T14" fmla="*/ 47 w 245"/>
                <a:gd name="T15" fmla="*/ 93 h 204"/>
                <a:gd name="T16" fmla="*/ 89 w 245"/>
                <a:gd name="T17" fmla="*/ 75 h 204"/>
                <a:gd name="T18" fmla="*/ 59 w 245"/>
                <a:gd name="T19" fmla="*/ 45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5 h 204"/>
                <a:gd name="T50" fmla="*/ 233 w 245"/>
                <a:gd name="T51" fmla="*/ 45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 b="1" i="1" u="sng">
                <a:solidFill>
                  <a:srgbClr val="090703"/>
                </a:solidFill>
                <a:latin typeface="VNI-Times" pitchFamily="2" charset="0"/>
              </a:endParaRPr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i="0" u="none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F062C9-D7EF-4ACB-877A-4E873AB08B19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4355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audio" Target="NUL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inh%20Dia%20Ly%206.avi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inh%20Dia%20Ly%206.avi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44491" y="1077515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Tiết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38 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en-US" u="none" dirty="0" err="1">
                <a:solidFill>
                  <a:schemeClr val="bg1"/>
                </a:solidFill>
                <a:latin typeface="Times New Roman" pitchFamily="18" charset="0"/>
              </a:rPr>
              <a:t>Bài</a:t>
            </a:r>
            <a:r>
              <a:rPr lang="en-US" u="none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u="none" dirty="0" smtClean="0">
                <a:solidFill>
                  <a:schemeClr val="bg1"/>
                </a:solidFill>
                <a:latin typeface="Times New Roman" pitchFamily="18" charset="0"/>
              </a:rPr>
              <a:t>21:</a:t>
            </a:r>
            <a:endParaRPr lang="en-US" u="none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838200" y="609600"/>
            <a:ext cx="708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WordArt 13"/>
          <p:cNvSpPr>
            <a:spLocks noChangeArrowheads="1" noChangeShapeType="1" noTextEdit="1"/>
          </p:cNvSpPr>
          <p:nvPr/>
        </p:nvSpPr>
        <p:spPr bwMode="auto">
          <a:xfrm>
            <a:off x="1270212" y="13719"/>
            <a:ext cx="7692278" cy="952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b="1" kern="10" dirty="0" err="1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Chöông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 </a:t>
            </a:r>
            <a:r>
              <a:rPr lang="en-US" b="1" kern="10" dirty="0" smtClean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5 – NÖÔÙC TREÂN TRAÙI </a:t>
            </a:r>
            <a:r>
              <a:rPr lang="en-US" b="1" kern="10" dirty="0"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NI-Broad"/>
              </a:rPr>
              <a:t>ÑAÁT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952499"/>
            <a:ext cx="9121302" cy="5812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2698" y="1596628"/>
            <a:ext cx="912130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sz="4800" i="0" u="none" dirty="0" smtClean="0">
                <a:solidFill>
                  <a:srgbClr val="FF0000"/>
                </a:solidFill>
                <a:latin typeface="Tahoma" pitchFamily="34" charset="0"/>
              </a:rPr>
              <a:t>THỦY QUYỂN VÀ VÒNG TUẦN HOÀN LỚN CỦA NƯỚC.</a:t>
            </a:r>
            <a:endParaRPr lang="en-US" sz="4800" i="0" u="none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8274" y="6211669"/>
            <a:ext cx="9183246" cy="646331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endParaRPr lang="en-US" sz="3600" b="1" dirty="0">
              <a:solidFill>
                <a:srgbClr val="FFFF00"/>
              </a:solidFill>
              <a:latin typeface=".VnShelley Allegro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95249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19: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8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lick.wav"/>
          </p:stSnd>
        </p:sndAc>
      </p:transition>
    </mc:Choice>
    <mc:Fallback xmlns="">
      <p:transition spd="slow">
        <p:sndAc>
          <p:stSnd>
            <p:snd r:embed="rId6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606155"/>
              </p:ext>
            </p:extLst>
          </p:nvPr>
        </p:nvGraphicFramePr>
        <p:xfrm>
          <a:off x="228600" y="3581400"/>
          <a:ext cx="8839200" cy="2389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 HỎI</a:t>
                      </a:r>
                      <a:endParaRPr lang="en-US" sz="2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1, 2</a:t>
                      </a:r>
                      <a:endParaRPr lang="en-US" sz="26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Mô tả vòng tuần hoàn lớn của nước.</a:t>
                      </a:r>
                      <a:endParaRPr lang="en-US" sz="2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 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26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Trạng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thái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thay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đổi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vòng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tuần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60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hoàn</a:t>
                      </a:r>
                      <a:r>
                        <a:rPr lang="en-US" sz="26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en-US" sz="26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err="1" smtClean="0"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dirty="0" smtClean="0">
                          <a:solidFill>
                            <a:srgbClr val="CC00CC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5, 6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nl-NL" sz="2600" dirty="0" smtClean="0">
                          <a:solidFill>
                            <a:srgbClr val="CC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Nước trong khí quyển có nguồn gốc từ đâu?</a:t>
                      </a:r>
                      <a:endParaRPr lang="en-US" sz="2600" dirty="0">
                        <a:solidFill>
                          <a:srgbClr val="CC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Nhóm</a:t>
                      </a:r>
                      <a:r>
                        <a:rPr lang="en-US" sz="26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7, 8</a:t>
                      </a:r>
                      <a:endParaRPr lang="en-US" sz="2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6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Nguồn nước vô tận hay có hạn? Giải thích.</a:t>
                      </a:r>
                      <a:endParaRPr lang="en-US" sz="26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400274" y="39246"/>
            <a:ext cx="5743726" cy="3618355"/>
            <a:chOff x="1870865" y="3450637"/>
            <a:chExt cx="4862571" cy="2712757"/>
          </a:xfrm>
        </p:grpSpPr>
        <p:pic>
          <p:nvPicPr>
            <p:cNvPr id="10" name="Picture 9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865" y="3450637"/>
              <a:ext cx="4862571" cy="2369985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2514600" y="5794062"/>
              <a:ext cx="3886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2.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tuần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-76199" y="990600"/>
            <a:ext cx="347647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i="0" u="none" dirty="0">
                <a:solidFill>
                  <a:srgbClr val="0000CC"/>
                </a:solidFill>
                <a:latin typeface="Times New Roman" pitchFamily="18" charset="0"/>
              </a:rPr>
              <a:t>THẢO </a:t>
            </a:r>
            <a:r>
              <a:rPr lang="en-US" sz="3600" i="0" u="none" dirty="0" smtClean="0">
                <a:solidFill>
                  <a:srgbClr val="0000CC"/>
                </a:solidFill>
                <a:latin typeface="Times New Roman" pitchFamily="18" charset="0"/>
              </a:rPr>
              <a:t>LUẬN 5’</a:t>
            </a:r>
            <a:endParaRPr lang="en-US" sz="3600" i="0" u="none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95250" y="1752600"/>
            <a:ext cx="330502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600" u="none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31"/>
          <p:cNvSpPr txBox="1">
            <a:spLocks noChangeArrowheads="1"/>
          </p:cNvSpPr>
          <p:nvPr/>
        </p:nvSpPr>
        <p:spPr bwMode="auto">
          <a:xfrm>
            <a:off x="547991" y="6172200"/>
            <a:ext cx="83058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16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838200" y="1941492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smtClean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  <a:endParaRPr lang="en-US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609600" y="1015425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</a:rPr>
              <a:t>2</a:t>
            </a:r>
            <a:r>
              <a:rPr lang="en-US" sz="3200" b="1" dirty="0" smtClean="0">
                <a:solidFill>
                  <a:srgbClr val="C00000"/>
                </a:solidFill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</a:rPr>
              <a:t>Vòng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tuần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hoàn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lớn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của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</a:rPr>
              <a:t>nước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800001" y="1600200"/>
            <a:ext cx="7658199" cy="138499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 eaLnBrk="0" hangingPunct="0"/>
            <a:r>
              <a:rPr lang="nl-NL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Nước trong thiên nhiên không ngừng vận động và chuyển từ trạng thái này sang trạng thái khác, tạo nên vòng tuần hoàn.</a:t>
            </a:r>
          </a:p>
        </p:txBody>
      </p:sp>
    </p:spTree>
    <p:extLst>
      <p:ext uri="{BB962C8B-B14F-4D97-AF65-F5344CB8AC3E}">
        <p14:creationId xmlns:p14="http://schemas.microsoft.com/office/powerpoint/2010/main" val="307044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19200" y="6096000"/>
            <a:ext cx="693420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NHCDROMCS2 0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613" r="3152" b="1613"/>
          <a:stretch>
            <a:fillRect/>
          </a:stretch>
        </p:blipFill>
        <p:spPr bwMode="auto">
          <a:xfrm>
            <a:off x="152400" y="0"/>
            <a:ext cx="86868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971800" y="3505200"/>
            <a:ext cx="2438400" cy="381000"/>
          </a:xfrm>
          <a:prstGeom prst="wedgeRectCallout">
            <a:avLst>
              <a:gd name="adj1" fmla="val 1946"/>
              <a:gd name="adj2" fmla="val 16274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Lục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địa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Nam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Cực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6477000" y="457200"/>
            <a:ext cx="2438400" cy="762000"/>
          </a:xfrm>
          <a:prstGeom prst="wedgeRectCallout">
            <a:avLst>
              <a:gd name="adj1" fmla="val -131516"/>
              <a:gd name="adj2" fmla="val -72380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Bắc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Băng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Dương</a:t>
            </a:r>
            <a:endParaRPr lang="en-US" alt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5"/>
          <p:cNvSpPr>
            <a:spLocks noChangeArrowheads="1"/>
          </p:cNvSpPr>
          <p:nvPr/>
        </p:nvSpPr>
        <p:spPr bwMode="auto">
          <a:xfrm>
            <a:off x="4074268" y="2076855"/>
            <a:ext cx="3429000" cy="685800"/>
          </a:xfrm>
          <a:prstGeom prst="wedgeRectCallout">
            <a:avLst>
              <a:gd name="adj1" fmla="val -20297"/>
              <a:gd name="adj2" fmla="val -117115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Sông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băng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Gan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-</a:t>
            </a: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</a:rPr>
              <a:t>gô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</a:rPr>
              <a:t>-tri</a:t>
            </a: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170" y="58950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6248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-38912"/>
            <a:ext cx="10668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62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animBg="1"/>
      <p:bldP spid="10247" grpId="0" animBg="1"/>
      <p:bldP spid="2" grpId="0" animBg="1"/>
      <p:bldP spid="3" grpId="0"/>
      <p:bldP spid="3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28904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8600" y="838200"/>
            <a:ext cx="8839200" cy="5715000"/>
            <a:chOff x="304800" y="838200"/>
            <a:chExt cx="8991600" cy="5715000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838200"/>
              <a:ext cx="8382000" cy="5300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04800" y="6029980"/>
              <a:ext cx="8991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băng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tan ở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8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cực</a:t>
              </a:r>
              <a:endParaRPr 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579" y="2583865"/>
              <a:ext cx="2772697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241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mua lut H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914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819400" y="0"/>
            <a:ext cx="3505200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Hiện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tượng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nước</a:t>
            </a:r>
            <a:r>
              <a:rPr lang="en-US" altLang="en-US" sz="2400" b="1" dirty="0" smtClean="0">
                <a:solidFill>
                  <a:srgbClr val="CC0066"/>
                </a:solidFill>
                <a:cs typeface="Arial" charset="0"/>
              </a:rPr>
              <a:t> </a:t>
            </a:r>
            <a:r>
              <a:rPr lang="en-US" altLang="en-US" sz="2400" b="1" dirty="0" err="1" smtClean="0">
                <a:solidFill>
                  <a:srgbClr val="CC0066"/>
                </a:solidFill>
                <a:cs typeface="Arial" charset="0"/>
              </a:rPr>
              <a:t>dâng</a:t>
            </a:r>
            <a:endParaRPr lang="en-US" altLang="en-US" dirty="0">
              <a:latin typeface="Tahoma" pitchFamily="34" charset="0"/>
              <a:cs typeface="Arial" charset="0"/>
            </a:endParaRPr>
          </a:p>
        </p:txBody>
      </p:sp>
      <p:pic>
        <p:nvPicPr>
          <p:cNvPr id="27652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485830"/>
      </p:ext>
    </p:extLst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2667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LUYỆN TẬP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95250" y="853588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u="none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419100" y="6172200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676399"/>
            <a:ext cx="7810500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9100" y="3124200"/>
            <a:ext cx="8420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ngấm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94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1524000" y="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i="0" u="none" dirty="0" smtClean="0">
                <a:solidFill>
                  <a:srgbClr val="FFFF00"/>
                </a:solidFill>
                <a:latin typeface="Times New Roman" pitchFamily="18" charset="0"/>
              </a:rPr>
              <a:t>VẬN DỤNG – MỞ RỘNG</a:t>
            </a:r>
            <a:endParaRPr lang="en-US" sz="3600" i="0" u="none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51231" name="Text Box 31"/>
          <p:cNvSpPr txBox="1">
            <a:spLocks noChangeArrowheads="1"/>
          </p:cNvSpPr>
          <p:nvPr/>
        </p:nvSpPr>
        <p:spPr bwMode="auto">
          <a:xfrm>
            <a:off x="37289" y="533400"/>
            <a:ext cx="89725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u="none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533400" y="6027003"/>
            <a:ext cx="830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8F917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A0,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u="none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none" dirty="0" err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u="none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0302" cy="963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1143000"/>
            <a:ext cx="8686800" cy="2062103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FFFF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? (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3429000"/>
            <a:ext cx="8991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tật</a:t>
            </a:r>
            <a:r>
              <a:rPr lang="en-US" sz="28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...	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2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7" grpId="0"/>
      <p:bldP spid="51231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6" y="533400"/>
            <a:ext cx="8967624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39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7" y="152400"/>
            <a:ext cx="9038617" cy="64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4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6228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3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254541" y="1381780"/>
            <a:ext cx="85756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nl-NL" sz="2800" b="1" dirty="0" smtClean="0"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Quan sát hình và hãy trả lời câu hỏi sau:</a:t>
            </a:r>
            <a:endParaRPr lang="nl-NL" sz="2800" b="1" dirty="0"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72" y="1905000"/>
            <a:ext cx="6829928" cy="3962400"/>
          </a:xfrm>
          <a:prstGeom prst="rect">
            <a:avLst/>
          </a:prstGeom>
          <a:noFill/>
        </p:spPr>
      </p:pic>
      <p:sp>
        <p:nvSpPr>
          <p:cNvPr id="13" name="文本框 2055"/>
          <p:cNvSpPr txBox="1">
            <a:spLocks noChangeArrowheads="1"/>
          </p:cNvSpPr>
          <p:nvPr/>
        </p:nvSpPr>
        <p:spPr bwMode="auto">
          <a:xfrm>
            <a:off x="1523998" y="152400"/>
            <a:ext cx="6484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72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KHỞI ĐỘNG</a:t>
            </a:r>
            <a:endParaRPr lang="vi-VN" altLang="zh-CN" sz="72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00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7143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83" y="1624519"/>
            <a:ext cx="9146910" cy="523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-1" y="76200"/>
            <a:ext cx="9117727" cy="156966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0" dirty="0">
                <a:solidFill>
                  <a:srgbClr val="FFFF00"/>
                </a:solidFill>
              </a:rPr>
              <a:t>   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ta.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74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images (5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5720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2049902"/>
            <a:ext cx="4876801" cy="4046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66700" y="152400"/>
            <a:ext cx="8610600" cy="17081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0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THÔNG ĐIỆP BẢO VỆ NGUỒN NƯỚC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nl-NL" sz="3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BẢO VỆ NGUỒN NƯỚC LÀ BẢO VỆ CHÍNH CUỘC SỐNG CỦA CHÚNG TA</a:t>
            </a:r>
            <a:endParaRPr lang="en-US" sz="3000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83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38915" descr="1-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832" y="4069532"/>
            <a:ext cx="9202832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38917" descr="1-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2" y="250469"/>
            <a:ext cx="5730032" cy="620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图片 38918" descr="1-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329" y="2282936"/>
            <a:ext cx="2119671" cy="419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图片 38916" descr="1-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62" y="1516597"/>
            <a:ext cx="2554852" cy="54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7"/>
          <p:cNvSpPr txBox="1">
            <a:spLocks noChangeArrowheads="1"/>
          </p:cNvSpPr>
          <p:nvPr/>
        </p:nvSpPr>
        <p:spPr bwMode="auto">
          <a:xfrm>
            <a:off x="2889387" y="1143271"/>
            <a:ext cx="3733800" cy="39482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5730" tIns="27865" rIns="55730" bIns="2786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209800" y="1560271"/>
            <a:ext cx="4572000" cy="405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5730" tIns="27865" rIns="55730" bIns="27865">
            <a:spAutoFit/>
          </a:bodyPr>
          <a:lstStyle>
            <a:lvl1pPr marL="457200" indent="-4572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lvl="0" algn="just"/>
            <a:endParaRPr lang="en-US" sz="2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20.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SGK </a:t>
            </a:r>
            <a:r>
              <a:rPr lang="en-US" sz="2600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600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158.</a:t>
            </a:r>
          </a:p>
          <a:p>
            <a:pPr lvl="0" algn="just"/>
            <a:r>
              <a:rPr lang="en-US" sz="26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2/ </a:t>
            </a:r>
            <a:r>
              <a:rPr lang="en-US" sz="2600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US" sz="26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hậu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425102" cy="122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7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715926" y="947843"/>
            <a:ext cx="7970874" cy="4978036"/>
            <a:chOff x="715926" y="1117964"/>
            <a:chExt cx="7970874" cy="49780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926" y="1117964"/>
              <a:ext cx="7970874" cy="49780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Freeform 4"/>
            <p:cNvSpPr/>
            <p:nvPr/>
          </p:nvSpPr>
          <p:spPr>
            <a:xfrm>
              <a:off x="1752600" y="5486400"/>
              <a:ext cx="2057242" cy="592600"/>
            </a:xfrm>
            <a:custGeom>
              <a:avLst/>
              <a:gdLst>
                <a:gd name="connsiteX0" fmla="*/ 95693 w 2254103"/>
                <a:gd name="connsiteY0" fmla="*/ 388950 h 569703"/>
                <a:gd name="connsiteX1" fmla="*/ 202019 w 2254103"/>
                <a:gd name="connsiteY1" fmla="*/ 367685 h 569703"/>
                <a:gd name="connsiteX2" fmla="*/ 265814 w 2254103"/>
                <a:gd name="connsiteY2" fmla="*/ 357052 h 569703"/>
                <a:gd name="connsiteX3" fmla="*/ 297712 w 2254103"/>
                <a:gd name="connsiteY3" fmla="*/ 346420 h 569703"/>
                <a:gd name="connsiteX4" fmla="*/ 393405 w 2254103"/>
                <a:gd name="connsiteY4" fmla="*/ 325155 h 569703"/>
                <a:gd name="connsiteX5" fmla="*/ 425303 w 2254103"/>
                <a:gd name="connsiteY5" fmla="*/ 314522 h 569703"/>
                <a:gd name="connsiteX6" fmla="*/ 531628 w 2254103"/>
                <a:gd name="connsiteY6" fmla="*/ 303889 h 569703"/>
                <a:gd name="connsiteX7" fmla="*/ 637954 w 2254103"/>
                <a:gd name="connsiteY7" fmla="*/ 271992 h 569703"/>
                <a:gd name="connsiteX8" fmla="*/ 691117 w 2254103"/>
                <a:gd name="connsiteY8" fmla="*/ 261359 h 569703"/>
                <a:gd name="connsiteX9" fmla="*/ 754912 w 2254103"/>
                <a:gd name="connsiteY9" fmla="*/ 240094 h 569703"/>
                <a:gd name="connsiteX10" fmla="*/ 786810 w 2254103"/>
                <a:gd name="connsiteY10" fmla="*/ 229462 h 569703"/>
                <a:gd name="connsiteX11" fmla="*/ 829340 w 2254103"/>
                <a:gd name="connsiteY11" fmla="*/ 218829 h 569703"/>
                <a:gd name="connsiteX12" fmla="*/ 956931 w 2254103"/>
                <a:gd name="connsiteY12" fmla="*/ 176299 h 569703"/>
                <a:gd name="connsiteX13" fmla="*/ 1041991 w 2254103"/>
                <a:gd name="connsiteY13" fmla="*/ 144401 h 569703"/>
                <a:gd name="connsiteX14" fmla="*/ 1127052 w 2254103"/>
                <a:gd name="connsiteY14" fmla="*/ 123136 h 569703"/>
                <a:gd name="connsiteX15" fmla="*/ 1180214 w 2254103"/>
                <a:gd name="connsiteY15" fmla="*/ 101871 h 569703"/>
                <a:gd name="connsiteX16" fmla="*/ 1244010 w 2254103"/>
                <a:gd name="connsiteY16" fmla="*/ 80606 h 569703"/>
                <a:gd name="connsiteX17" fmla="*/ 1329070 w 2254103"/>
                <a:gd name="connsiteY17" fmla="*/ 48708 h 569703"/>
                <a:gd name="connsiteX18" fmla="*/ 1360968 w 2254103"/>
                <a:gd name="connsiteY18" fmla="*/ 38076 h 569703"/>
                <a:gd name="connsiteX19" fmla="*/ 1467293 w 2254103"/>
                <a:gd name="connsiteY19" fmla="*/ 27443 h 569703"/>
                <a:gd name="connsiteX20" fmla="*/ 1807535 w 2254103"/>
                <a:gd name="connsiteY20" fmla="*/ 27443 h 569703"/>
                <a:gd name="connsiteX21" fmla="*/ 1839433 w 2254103"/>
                <a:gd name="connsiteY21" fmla="*/ 59341 h 569703"/>
                <a:gd name="connsiteX22" fmla="*/ 1871331 w 2254103"/>
                <a:gd name="connsiteY22" fmla="*/ 69973 h 569703"/>
                <a:gd name="connsiteX23" fmla="*/ 1913861 w 2254103"/>
                <a:gd name="connsiteY23" fmla="*/ 123136 h 569703"/>
                <a:gd name="connsiteX24" fmla="*/ 1945759 w 2254103"/>
                <a:gd name="connsiteY24" fmla="*/ 144401 h 569703"/>
                <a:gd name="connsiteX25" fmla="*/ 2009554 w 2254103"/>
                <a:gd name="connsiteY25" fmla="*/ 165666 h 569703"/>
                <a:gd name="connsiteX26" fmla="*/ 2211573 w 2254103"/>
                <a:gd name="connsiteY26" fmla="*/ 186931 h 569703"/>
                <a:gd name="connsiteX27" fmla="*/ 2243470 w 2254103"/>
                <a:gd name="connsiteY27" fmla="*/ 197564 h 569703"/>
                <a:gd name="connsiteX28" fmla="*/ 2254103 w 2254103"/>
                <a:gd name="connsiteY28" fmla="*/ 229462 h 569703"/>
                <a:gd name="connsiteX29" fmla="*/ 2243470 w 2254103"/>
                <a:gd name="connsiteY29" fmla="*/ 335787 h 569703"/>
                <a:gd name="connsiteX30" fmla="*/ 2232838 w 2254103"/>
                <a:gd name="connsiteY30" fmla="*/ 367685 h 569703"/>
                <a:gd name="connsiteX31" fmla="*/ 2200940 w 2254103"/>
                <a:gd name="connsiteY31" fmla="*/ 388950 h 569703"/>
                <a:gd name="connsiteX32" fmla="*/ 2094614 w 2254103"/>
                <a:gd name="connsiteY32" fmla="*/ 410215 h 569703"/>
                <a:gd name="connsiteX33" fmla="*/ 2030819 w 2254103"/>
                <a:gd name="connsiteY33" fmla="*/ 420848 h 569703"/>
                <a:gd name="connsiteX34" fmla="*/ 1998921 w 2254103"/>
                <a:gd name="connsiteY34" fmla="*/ 431480 h 569703"/>
                <a:gd name="connsiteX35" fmla="*/ 1573619 w 2254103"/>
                <a:gd name="connsiteY35" fmla="*/ 442113 h 569703"/>
                <a:gd name="connsiteX36" fmla="*/ 1435396 w 2254103"/>
                <a:gd name="connsiteY36" fmla="*/ 452745 h 569703"/>
                <a:gd name="connsiteX37" fmla="*/ 1360968 w 2254103"/>
                <a:gd name="connsiteY37" fmla="*/ 474010 h 569703"/>
                <a:gd name="connsiteX38" fmla="*/ 1275907 w 2254103"/>
                <a:gd name="connsiteY38" fmla="*/ 495276 h 569703"/>
                <a:gd name="connsiteX39" fmla="*/ 1233377 w 2254103"/>
                <a:gd name="connsiteY39" fmla="*/ 505908 h 569703"/>
                <a:gd name="connsiteX40" fmla="*/ 1169582 w 2254103"/>
                <a:gd name="connsiteY40" fmla="*/ 527173 h 569703"/>
                <a:gd name="connsiteX41" fmla="*/ 1137684 w 2254103"/>
                <a:gd name="connsiteY41" fmla="*/ 537806 h 569703"/>
                <a:gd name="connsiteX42" fmla="*/ 1095154 w 2254103"/>
                <a:gd name="connsiteY42" fmla="*/ 548438 h 569703"/>
                <a:gd name="connsiteX43" fmla="*/ 1063256 w 2254103"/>
                <a:gd name="connsiteY43" fmla="*/ 559071 h 569703"/>
                <a:gd name="connsiteX44" fmla="*/ 946298 w 2254103"/>
                <a:gd name="connsiteY44" fmla="*/ 569703 h 569703"/>
                <a:gd name="connsiteX45" fmla="*/ 669852 w 2254103"/>
                <a:gd name="connsiteY45" fmla="*/ 559071 h 569703"/>
                <a:gd name="connsiteX46" fmla="*/ 574159 w 2254103"/>
                <a:gd name="connsiteY46" fmla="*/ 537806 h 569703"/>
                <a:gd name="connsiteX47" fmla="*/ 510363 w 2254103"/>
                <a:gd name="connsiteY47" fmla="*/ 516541 h 569703"/>
                <a:gd name="connsiteX48" fmla="*/ 329610 w 2254103"/>
                <a:gd name="connsiteY48" fmla="*/ 484643 h 569703"/>
                <a:gd name="connsiteX49" fmla="*/ 212652 w 2254103"/>
                <a:gd name="connsiteY49" fmla="*/ 452745 h 569703"/>
                <a:gd name="connsiteX50" fmla="*/ 42531 w 2254103"/>
                <a:gd name="connsiteY50" fmla="*/ 431480 h 569703"/>
                <a:gd name="connsiteX51" fmla="*/ 0 w 2254103"/>
                <a:gd name="connsiteY51" fmla="*/ 388950 h 5697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254103" h="569703">
                  <a:moveTo>
                    <a:pt x="95693" y="388950"/>
                  </a:moveTo>
                  <a:cubicBezTo>
                    <a:pt x="131135" y="381862"/>
                    <a:pt x="166367" y="373627"/>
                    <a:pt x="202019" y="367685"/>
                  </a:cubicBezTo>
                  <a:cubicBezTo>
                    <a:pt x="223284" y="364141"/>
                    <a:pt x="244769" y="361729"/>
                    <a:pt x="265814" y="357052"/>
                  </a:cubicBezTo>
                  <a:cubicBezTo>
                    <a:pt x="276755" y="354621"/>
                    <a:pt x="286935" y="349499"/>
                    <a:pt x="297712" y="346420"/>
                  </a:cubicBezTo>
                  <a:cubicBezTo>
                    <a:pt x="374152" y="324580"/>
                    <a:pt x="305659" y="347091"/>
                    <a:pt x="393405" y="325155"/>
                  </a:cubicBezTo>
                  <a:cubicBezTo>
                    <a:pt x="404278" y="322437"/>
                    <a:pt x="414225" y="316226"/>
                    <a:pt x="425303" y="314522"/>
                  </a:cubicBezTo>
                  <a:cubicBezTo>
                    <a:pt x="460507" y="309106"/>
                    <a:pt x="496186" y="307433"/>
                    <a:pt x="531628" y="303889"/>
                  </a:cubicBezTo>
                  <a:cubicBezTo>
                    <a:pt x="584646" y="286217"/>
                    <a:pt x="589741" y="282706"/>
                    <a:pt x="637954" y="271992"/>
                  </a:cubicBezTo>
                  <a:cubicBezTo>
                    <a:pt x="655596" y="268072"/>
                    <a:pt x="673682" y="266114"/>
                    <a:pt x="691117" y="261359"/>
                  </a:cubicBezTo>
                  <a:cubicBezTo>
                    <a:pt x="712742" y="255461"/>
                    <a:pt x="733647" y="247182"/>
                    <a:pt x="754912" y="240094"/>
                  </a:cubicBezTo>
                  <a:cubicBezTo>
                    <a:pt x="765545" y="236550"/>
                    <a:pt x="775937" y="232180"/>
                    <a:pt x="786810" y="229462"/>
                  </a:cubicBezTo>
                  <a:cubicBezTo>
                    <a:pt x="800987" y="225918"/>
                    <a:pt x="815607" y="223823"/>
                    <a:pt x="829340" y="218829"/>
                  </a:cubicBezTo>
                  <a:cubicBezTo>
                    <a:pt x="956499" y="172588"/>
                    <a:pt x="853116" y="197061"/>
                    <a:pt x="956931" y="176299"/>
                  </a:cubicBezTo>
                  <a:cubicBezTo>
                    <a:pt x="979945" y="167093"/>
                    <a:pt x="1015802" y="151544"/>
                    <a:pt x="1041991" y="144401"/>
                  </a:cubicBezTo>
                  <a:cubicBezTo>
                    <a:pt x="1070187" y="136711"/>
                    <a:pt x="1099916" y="133990"/>
                    <a:pt x="1127052" y="123136"/>
                  </a:cubicBezTo>
                  <a:cubicBezTo>
                    <a:pt x="1144773" y="116048"/>
                    <a:pt x="1162277" y="108393"/>
                    <a:pt x="1180214" y="101871"/>
                  </a:cubicBezTo>
                  <a:cubicBezTo>
                    <a:pt x="1201280" y="94211"/>
                    <a:pt x="1223961" y="90631"/>
                    <a:pt x="1244010" y="80606"/>
                  </a:cubicBezTo>
                  <a:cubicBezTo>
                    <a:pt x="1310074" y="47574"/>
                    <a:pt x="1261516" y="68009"/>
                    <a:pt x="1329070" y="48708"/>
                  </a:cubicBezTo>
                  <a:cubicBezTo>
                    <a:pt x="1339847" y="45629"/>
                    <a:pt x="1349891" y="39780"/>
                    <a:pt x="1360968" y="38076"/>
                  </a:cubicBezTo>
                  <a:cubicBezTo>
                    <a:pt x="1396172" y="32660"/>
                    <a:pt x="1431851" y="30987"/>
                    <a:pt x="1467293" y="27443"/>
                  </a:cubicBezTo>
                  <a:cubicBezTo>
                    <a:pt x="1589878" y="-13420"/>
                    <a:pt x="1551096" y="-4612"/>
                    <a:pt x="1807535" y="27443"/>
                  </a:cubicBezTo>
                  <a:cubicBezTo>
                    <a:pt x="1822456" y="29308"/>
                    <a:pt x="1826922" y="51000"/>
                    <a:pt x="1839433" y="59341"/>
                  </a:cubicBezTo>
                  <a:cubicBezTo>
                    <a:pt x="1848758" y="65558"/>
                    <a:pt x="1860698" y="66429"/>
                    <a:pt x="1871331" y="69973"/>
                  </a:cubicBezTo>
                  <a:cubicBezTo>
                    <a:pt x="1962745" y="130917"/>
                    <a:pt x="1855165" y="49767"/>
                    <a:pt x="1913861" y="123136"/>
                  </a:cubicBezTo>
                  <a:cubicBezTo>
                    <a:pt x="1921844" y="133115"/>
                    <a:pt x="1934082" y="139211"/>
                    <a:pt x="1945759" y="144401"/>
                  </a:cubicBezTo>
                  <a:cubicBezTo>
                    <a:pt x="1966242" y="153505"/>
                    <a:pt x="1988289" y="158578"/>
                    <a:pt x="2009554" y="165666"/>
                  </a:cubicBezTo>
                  <a:cubicBezTo>
                    <a:pt x="2095356" y="194267"/>
                    <a:pt x="2030255" y="175599"/>
                    <a:pt x="2211573" y="186931"/>
                  </a:cubicBezTo>
                  <a:cubicBezTo>
                    <a:pt x="2222205" y="190475"/>
                    <a:pt x="2235545" y="189639"/>
                    <a:pt x="2243470" y="197564"/>
                  </a:cubicBezTo>
                  <a:cubicBezTo>
                    <a:pt x="2251395" y="205489"/>
                    <a:pt x="2254103" y="218254"/>
                    <a:pt x="2254103" y="229462"/>
                  </a:cubicBezTo>
                  <a:cubicBezTo>
                    <a:pt x="2254103" y="265080"/>
                    <a:pt x="2248886" y="300583"/>
                    <a:pt x="2243470" y="335787"/>
                  </a:cubicBezTo>
                  <a:cubicBezTo>
                    <a:pt x="2241766" y="346864"/>
                    <a:pt x="2239839" y="358933"/>
                    <a:pt x="2232838" y="367685"/>
                  </a:cubicBezTo>
                  <a:cubicBezTo>
                    <a:pt x="2224855" y="377664"/>
                    <a:pt x="2213154" y="385192"/>
                    <a:pt x="2200940" y="388950"/>
                  </a:cubicBezTo>
                  <a:cubicBezTo>
                    <a:pt x="2166394" y="399579"/>
                    <a:pt x="2130266" y="404273"/>
                    <a:pt x="2094614" y="410215"/>
                  </a:cubicBezTo>
                  <a:cubicBezTo>
                    <a:pt x="2073349" y="413759"/>
                    <a:pt x="2051864" y="416171"/>
                    <a:pt x="2030819" y="420848"/>
                  </a:cubicBezTo>
                  <a:cubicBezTo>
                    <a:pt x="2019878" y="423279"/>
                    <a:pt x="2010117" y="430959"/>
                    <a:pt x="1998921" y="431480"/>
                  </a:cubicBezTo>
                  <a:cubicBezTo>
                    <a:pt x="1857263" y="438069"/>
                    <a:pt x="1715386" y="438569"/>
                    <a:pt x="1573619" y="442113"/>
                  </a:cubicBezTo>
                  <a:cubicBezTo>
                    <a:pt x="1527545" y="445657"/>
                    <a:pt x="1481290" y="447346"/>
                    <a:pt x="1435396" y="452745"/>
                  </a:cubicBezTo>
                  <a:cubicBezTo>
                    <a:pt x="1404265" y="456407"/>
                    <a:pt x="1389647" y="466188"/>
                    <a:pt x="1360968" y="474010"/>
                  </a:cubicBezTo>
                  <a:cubicBezTo>
                    <a:pt x="1332771" y="481700"/>
                    <a:pt x="1304261" y="488188"/>
                    <a:pt x="1275907" y="495276"/>
                  </a:cubicBezTo>
                  <a:cubicBezTo>
                    <a:pt x="1261730" y="498820"/>
                    <a:pt x="1247240" y="501287"/>
                    <a:pt x="1233377" y="505908"/>
                  </a:cubicBezTo>
                  <a:lnTo>
                    <a:pt x="1169582" y="527173"/>
                  </a:lnTo>
                  <a:cubicBezTo>
                    <a:pt x="1158949" y="530717"/>
                    <a:pt x="1148557" y="535088"/>
                    <a:pt x="1137684" y="537806"/>
                  </a:cubicBezTo>
                  <a:cubicBezTo>
                    <a:pt x="1123507" y="541350"/>
                    <a:pt x="1109205" y="544424"/>
                    <a:pt x="1095154" y="548438"/>
                  </a:cubicBezTo>
                  <a:cubicBezTo>
                    <a:pt x="1084377" y="551517"/>
                    <a:pt x="1074351" y="557486"/>
                    <a:pt x="1063256" y="559071"/>
                  </a:cubicBezTo>
                  <a:cubicBezTo>
                    <a:pt x="1024503" y="564607"/>
                    <a:pt x="985284" y="566159"/>
                    <a:pt x="946298" y="569703"/>
                  </a:cubicBezTo>
                  <a:cubicBezTo>
                    <a:pt x="854149" y="566159"/>
                    <a:pt x="761877" y="565008"/>
                    <a:pt x="669852" y="559071"/>
                  </a:cubicBezTo>
                  <a:cubicBezTo>
                    <a:pt x="656968" y="558240"/>
                    <a:pt x="590066" y="542578"/>
                    <a:pt x="574159" y="537806"/>
                  </a:cubicBezTo>
                  <a:cubicBezTo>
                    <a:pt x="552689" y="531365"/>
                    <a:pt x="532343" y="520937"/>
                    <a:pt x="510363" y="516541"/>
                  </a:cubicBezTo>
                  <a:cubicBezTo>
                    <a:pt x="379463" y="490361"/>
                    <a:pt x="439818" y="500388"/>
                    <a:pt x="329610" y="484643"/>
                  </a:cubicBezTo>
                  <a:cubicBezTo>
                    <a:pt x="276637" y="466986"/>
                    <a:pt x="265247" y="460259"/>
                    <a:pt x="212652" y="452745"/>
                  </a:cubicBezTo>
                  <a:cubicBezTo>
                    <a:pt x="156078" y="444663"/>
                    <a:pt x="42531" y="431480"/>
                    <a:pt x="42531" y="431480"/>
                  </a:cubicBezTo>
                  <a:cubicBezTo>
                    <a:pt x="29319" y="378635"/>
                    <a:pt x="46511" y="388950"/>
                    <a:pt x="0" y="388950"/>
                  </a:cubicBezTo>
                </a:path>
              </a:pathLst>
            </a:custGeom>
            <a:solidFill>
              <a:srgbClr val="66CCFF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85800" y="5925879"/>
            <a:ext cx="7848600" cy="95410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228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 QUYỂN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580138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Thuỷ quyển</a:t>
            </a:r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gì? Thủy quyển có ở những nơi nào?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6172200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Thuỷ quyển có vai trò như thế nào đối với con người?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8" grpId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295400" y="1004887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u="none" dirty="0" err="1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Tiết</a:t>
            </a:r>
            <a:r>
              <a:rPr lang="en-US" u="none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 38 - </a:t>
            </a:r>
            <a:r>
              <a:rPr lang="en-US" u="none" dirty="0" err="1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Bài</a:t>
            </a:r>
            <a:r>
              <a:rPr lang="en-US" u="none" dirty="0" smtClean="0">
                <a:solidFill>
                  <a:srgbClr val="8064A2">
                    <a:lumMod val="75000"/>
                  </a:srgbClr>
                </a:solidFill>
                <a:latin typeface="Times New Roman" pitchFamily="18" charset="0"/>
              </a:rPr>
              <a:t> 19:</a:t>
            </a:r>
            <a:endParaRPr lang="en-US" u="none" dirty="0">
              <a:solidFill>
                <a:srgbClr val="8064A2">
                  <a:lumMod val="75000"/>
                </a:srgbClr>
              </a:solidFill>
              <a:latin typeface="Times New Roman" pitchFamily="18" charset="0"/>
            </a:endParaRPr>
          </a:p>
        </p:txBody>
      </p:sp>
      <p:pic>
        <p:nvPicPr>
          <p:cNvPr id="10247" name="Picture 18" descr="snews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349" y="6165850"/>
            <a:ext cx="8001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8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534400" y="6324600"/>
            <a:ext cx="381000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9400" y="6211483"/>
            <a:ext cx="464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876300" y="3805297"/>
            <a:ext cx="7810500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  <a:prstDash val="sysDot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Nội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DUNG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bài</a:t>
            </a:r>
            <a:r>
              <a:rPr lang="en-US" sz="3200" cap="all" dirty="0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en-US" sz="3200" cap="all" dirty="0" err="1" smtClean="0">
                <a:ln w="0"/>
                <a:solidFill>
                  <a:srgbClr val="0066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anose="02020603050405020304" pitchFamily="18" charset="0"/>
              </a:rPr>
              <a:t>học</a:t>
            </a:r>
            <a:endParaRPr lang="en-US" sz="3200" cap="all" dirty="0" smtClean="0">
              <a:ln w="0"/>
              <a:solidFill>
                <a:srgbClr val="0066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nl-NL" sz="32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32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. Thủy quyển</a:t>
            </a:r>
            <a:r>
              <a:rPr lang="en-US" sz="3200" cap="all" dirty="0" smtClean="0">
                <a:ln w="0"/>
                <a:solidFill>
                  <a:srgbClr val="9933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0" hangingPunct="0"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993300"/>
                </a:solidFill>
              </a:rPr>
              <a:t>2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r>
              <a:rPr lang="en-US" sz="3200" b="1" dirty="0" err="1" smtClean="0">
                <a:solidFill>
                  <a:srgbClr val="993300"/>
                </a:solidFill>
              </a:rPr>
              <a:t>Vòng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tuần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hoàn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lớn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của</a:t>
            </a:r>
            <a:r>
              <a:rPr lang="en-US" sz="3200" b="1" dirty="0" smtClean="0">
                <a:solidFill>
                  <a:srgbClr val="993300"/>
                </a:solidFill>
              </a:rPr>
              <a:t> </a:t>
            </a:r>
            <a:r>
              <a:rPr lang="en-US" sz="3200" b="1" dirty="0" err="1" smtClean="0">
                <a:solidFill>
                  <a:srgbClr val="993300"/>
                </a:solidFill>
              </a:rPr>
              <a:t>nước</a:t>
            </a:r>
            <a:r>
              <a:rPr lang="en-US" sz="3200" b="1" dirty="0" smtClean="0">
                <a:solidFill>
                  <a:srgbClr val="993300"/>
                </a:solidFill>
              </a:rPr>
              <a:t>. </a:t>
            </a:r>
            <a:endParaRPr lang="en-US" sz="3200" dirty="0">
              <a:solidFill>
                <a:srgbClr val="99330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-76200" y="1724561"/>
            <a:ext cx="9220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/>
            <a:r>
              <a:rPr lang="en-US" sz="4000" i="0" u="none" dirty="0" smtClean="0">
                <a:solidFill>
                  <a:srgbClr val="FF0000"/>
                </a:solidFill>
                <a:latin typeface="Tahoma" pitchFamily="34" charset="0"/>
              </a:rPr>
              <a:t>THỦY QUYỂN VÀ VÒNG TUẦN HOÀN LỚN CỦA NƯỚC. NƯỚC.</a:t>
            </a:r>
            <a:endParaRPr lang="en-US" sz="4000" i="0" u="none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7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-20637" y="1607403"/>
            <a:ext cx="47450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nl-NL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lược đồ Hình 1 và đọc thông tin trong mục 1, em hãy:</a:t>
            </a:r>
            <a:endParaRPr lang="nl-NL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2395887"/>
            <a:ext cx="4038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Kể tên các thành phần chủ yếu của thuỷ </a:t>
            </a:r>
            <a:r>
              <a:rPr lang="nl-NL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quyển.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3270040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l-NL" sz="28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Cho biết nước ngọt tồn tại dưới những dạng nào? Nêu tỉ lệ của từng dạng?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585" y="4608493"/>
            <a:ext cx="4225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nl-NL" sz="28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 mưa rơi xuống mặt đất tồn tại ở đâu</a:t>
            </a:r>
            <a:r>
              <a:rPr lang="nl-NL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4419600"/>
            <a:ext cx="41910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smtClean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  <a:endParaRPr lang="en-US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486400"/>
            <a:ext cx="4475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- Vai trò của nước đối với con người, không khí, sản xuất</a:t>
            </a:r>
            <a:r>
              <a:rPr lang="nl-NL" sz="28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585" y="1066800"/>
            <a:ext cx="3235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19599" y="1216968"/>
            <a:ext cx="4485313" cy="5222147"/>
            <a:chOff x="4419599" y="1216968"/>
            <a:chExt cx="4485313" cy="5222147"/>
          </a:xfrm>
        </p:grpSpPr>
        <p:pic>
          <p:nvPicPr>
            <p:cNvPr id="25" name="Picture 24"/>
            <p:cNvPicPr/>
            <p:nvPr/>
          </p:nvPicPr>
          <p:blipFill rotWithShape="1">
            <a:blip r:embed="rId3"/>
            <a:srcRect l="4910" r="13840" b="1878"/>
            <a:stretch/>
          </p:blipFill>
          <p:spPr bwMode="auto">
            <a:xfrm>
              <a:off x="4419599" y="1216968"/>
              <a:ext cx="4460875" cy="472663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495800" y="6069783"/>
              <a:ext cx="4409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/>
                <a:t>Hình</a:t>
              </a:r>
              <a:r>
                <a:rPr lang="en-US" dirty="0" smtClean="0"/>
                <a:t> 1. </a:t>
              </a:r>
              <a:r>
                <a:rPr lang="en-US" dirty="0" err="1" smtClean="0"/>
                <a:t>Tỉ</a:t>
              </a:r>
              <a:r>
                <a:rPr lang="en-US" dirty="0" smtClean="0"/>
                <a:t> </a:t>
              </a:r>
              <a:r>
                <a:rPr lang="en-US" dirty="0" err="1" smtClean="0"/>
                <a:t>lệ</a:t>
              </a:r>
              <a:r>
                <a:rPr lang="en-US" dirty="0" smtClean="0"/>
                <a:t> </a:t>
              </a:r>
              <a:r>
                <a:rPr lang="en-US" dirty="0" err="1" smtClean="0"/>
                <a:t>các</a:t>
              </a:r>
              <a:r>
                <a:rPr lang="en-US" dirty="0" smtClean="0"/>
                <a:t> </a:t>
              </a:r>
              <a:r>
                <a:rPr lang="en-US" dirty="0" err="1" smtClean="0"/>
                <a:t>thành</a:t>
              </a:r>
              <a:r>
                <a:rPr lang="en-US" dirty="0" smtClean="0"/>
                <a:t> </a:t>
              </a:r>
              <a:r>
                <a:rPr lang="en-US" dirty="0" err="1" smtClean="0"/>
                <a:t>phần</a:t>
              </a:r>
              <a:r>
                <a:rPr lang="en-US" dirty="0" smtClean="0"/>
                <a:t> </a:t>
              </a:r>
              <a:r>
                <a:rPr lang="en-US" dirty="0" err="1" smtClean="0"/>
                <a:t>của</a:t>
              </a:r>
              <a:r>
                <a:rPr lang="en-US" dirty="0" smtClean="0"/>
                <a:t> </a:t>
              </a:r>
              <a:r>
                <a:rPr lang="en-US" dirty="0" err="1" smtClean="0"/>
                <a:t>thủy</a:t>
              </a:r>
              <a:r>
                <a:rPr lang="en-US" dirty="0" smtClean="0"/>
                <a:t> </a:t>
              </a:r>
              <a:r>
                <a:rPr lang="en-US" dirty="0" err="1" smtClean="0"/>
                <a:t>quyển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6781800" y="1126907"/>
            <a:ext cx="1940668" cy="287777"/>
          </a:xfrm>
          <a:prstGeom prst="wedgeRectCallout">
            <a:avLst>
              <a:gd name="adj1" fmla="val -116544"/>
              <a:gd name="adj2" fmla="val 200377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7559959" y="3028950"/>
            <a:ext cx="1752600" cy="342900"/>
          </a:xfrm>
          <a:prstGeom prst="wedgeRectCallout">
            <a:avLst>
              <a:gd name="adj1" fmla="val -45310"/>
              <a:gd name="adj2" fmla="val 312149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7162800" y="1933978"/>
            <a:ext cx="1905000" cy="352022"/>
          </a:xfrm>
          <a:prstGeom prst="wedgeRectCallout">
            <a:avLst>
              <a:gd name="adj1" fmla="val -88141"/>
              <a:gd name="adj2" fmla="val 482725"/>
            </a:avLst>
          </a:prstGeom>
          <a:gradFill rotWithShape="1">
            <a:gsLst>
              <a:gs pos="0">
                <a:srgbClr val="00FF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alt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4389473" y="4668326"/>
            <a:ext cx="1524000" cy="342900"/>
          </a:xfrm>
          <a:prstGeom prst="wedgeRectCallout">
            <a:avLst>
              <a:gd name="adj1" fmla="val 57707"/>
              <a:gd name="adj2" fmla="val 162978"/>
            </a:avLst>
          </a:prstGeom>
          <a:gradFill rotWithShape="1">
            <a:gsLst>
              <a:gs pos="0">
                <a:srgbClr val="00FF00"/>
              </a:gs>
              <a:gs pos="50000">
                <a:schemeClr val="bg1"/>
              </a:gs>
              <a:gs pos="100000">
                <a:srgbClr val="00F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,..</a:t>
            </a:r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799" y="6439115"/>
            <a:ext cx="860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endParaRPr lang="en-US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7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  <p:bldP spid="3" grpId="0"/>
      <p:bldP spid="11" grpId="0"/>
      <p:bldP spid="12" grpId="0"/>
      <p:bldP spid="21" grpId="0" animBg="1"/>
      <p:bldP spid="4" grpId="0"/>
      <p:bldP spid="19" grpId="0" animBg="1"/>
      <p:bldP spid="20" grpId="0" animBg="1"/>
      <p:bldP spid="23" grpId="0" animBg="1"/>
      <p:bldP spid="24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413832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4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62000" y="908737"/>
            <a:ext cx="56388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nl-NL" sz="3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Thủy quyển:</a:t>
            </a:r>
            <a:endParaRPr lang="nl-NL" sz="3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smtClean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  <a:endParaRPr lang="en-US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76201" y="5307687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nl-NL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38200" y="1524000"/>
            <a:ext cx="7848600" cy="954107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876201" y="2474893"/>
            <a:ext cx="7658199" cy="1384995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just" eaLnBrk="0" hangingPunct="0"/>
            <a:r>
              <a:rPr lang="en-US" b="0" i="0" u="none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đầm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lầy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hới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i="0" u="none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quyển</a:t>
            </a:r>
            <a:r>
              <a:rPr lang="en-US" b="0" i="0" u="none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nl-NL" b="0" i="0" u="none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61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2054"/>
          <p:cNvSpPr txBox="1">
            <a:spLocks noChangeArrowheads="1"/>
          </p:cNvSpPr>
          <p:nvPr/>
        </p:nvSpPr>
        <p:spPr bwMode="auto">
          <a:xfrm>
            <a:off x="1205839" y="1487269"/>
            <a:ext cx="6902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Xem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video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vòng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tuần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hoàn</a:t>
            </a:r>
            <a:r>
              <a:rPr lang="en-US" altLang="en-US" sz="3600" b="1" i="1" dirty="0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7030A0"/>
                </a:solidFill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nước</a:t>
            </a:r>
            <a:endParaRPr lang="vi-VN" altLang="en-US" sz="3600" b="1" i="1" dirty="0">
              <a:solidFill>
                <a:srgbClr val="7030A0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17" name="AutoShape 18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7406331" y="5943600"/>
            <a:ext cx="550489" cy="304800"/>
          </a:xfrm>
          <a:prstGeom prst="actionButtonMovi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1121793" cy="9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17959" y="5879068"/>
            <a:ext cx="206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/>
              <a:t>Nguồn</a:t>
            </a:r>
            <a:r>
              <a:rPr lang="en-US" i="1" dirty="0" smtClean="0"/>
              <a:t> </a:t>
            </a:r>
            <a:r>
              <a:rPr lang="en-US" i="1" dirty="0" err="1" smtClean="0"/>
              <a:t>Youtobe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2667000" y="6190171"/>
            <a:ext cx="3049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https://youtu.be/hU5djZjxB0U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39" y="2057400"/>
            <a:ext cx="69024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smtClean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  <a:endParaRPr lang="en-US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627109" y="1046202"/>
            <a:ext cx="76962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C00000"/>
                </a:solidFill>
              </a:rPr>
              <a:t>2</a:t>
            </a:r>
            <a:r>
              <a:rPr lang="en-US" sz="3000" b="1" dirty="0" smtClean="0">
                <a:solidFill>
                  <a:srgbClr val="C00000"/>
                </a:solidFill>
              </a:rPr>
              <a:t>. </a:t>
            </a:r>
            <a:r>
              <a:rPr lang="en-US" sz="3000" b="1" dirty="0" err="1" smtClean="0">
                <a:solidFill>
                  <a:srgbClr val="C00000"/>
                </a:solidFill>
              </a:rPr>
              <a:t>Vòng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tuần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hoàn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lớn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của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</a:rPr>
              <a:t>nước</a:t>
            </a:r>
            <a:r>
              <a:rPr lang="en-US" sz="3000" b="1" dirty="0" smtClean="0">
                <a:solidFill>
                  <a:srgbClr val="C00000"/>
                </a:solidFill>
              </a:rPr>
              <a:t>:</a:t>
            </a:r>
            <a:endParaRPr lang="en-US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1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304800" y="3200400"/>
            <a:ext cx="85756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nl-NL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9" name="Picture 5" descr="question_pop_up_from_box_rotate_hg_cl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10262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997646" y="1483622"/>
            <a:ext cx="7460553" cy="95410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- </a:t>
            </a:r>
            <a:r>
              <a:rPr lang="en-US" sz="2800" b="1" i="1" dirty="0" smtClean="0">
                <a:solidFill>
                  <a:srgbClr val="FF0000"/>
                </a:solidFill>
              </a:rPr>
              <a:t>Cho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biết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nước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mưa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rơi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xuống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bề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mặt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đất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sẽ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tồn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tại</a:t>
            </a:r>
            <a:r>
              <a:rPr lang="en-US" sz="2800" b="1" i="1" dirty="0" smtClean="0">
                <a:solidFill>
                  <a:srgbClr val="FF0000"/>
                </a:solidFill>
              </a:rPr>
              <a:t> ở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những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đâu</a:t>
            </a:r>
            <a:r>
              <a:rPr lang="en-US" sz="2800" b="1" i="1" dirty="0" smtClean="0">
                <a:solidFill>
                  <a:srgbClr val="FF0000"/>
                </a:solidFill>
              </a:rPr>
              <a:t>? </a:t>
            </a:r>
            <a:endParaRPr lang="en-US" sz="2800" b="1" i="1" dirty="0" smtClean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" y="1"/>
            <a:ext cx="974949" cy="83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295400" y="17835"/>
            <a:ext cx="7848600" cy="954107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1pPr>
            <a:lvl2pPr marL="742950" indent="-28575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2pPr>
            <a:lvl3pPr marL="11430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3pPr>
            <a:lvl4pPr marL="16002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4pPr>
            <a:lvl5pPr marL="2057400" indent="-228600"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 i="1" u="sng">
                <a:solidFill>
                  <a:srgbClr val="090703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0" u="none" dirty="0" smtClean="0">
                <a:solidFill>
                  <a:srgbClr val="0000CC"/>
                </a:solidFill>
                <a:latin typeface="Tahoma" pitchFamily="34" charset="0"/>
              </a:rPr>
              <a:t>BÀI 19. THỦY QUYỂN VÀ VÒNG TUẦN HOÀN LỚN CỦA NƯỚC.</a:t>
            </a:r>
            <a:endParaRPr lang="en-US" i="0" u="none" dirty="0">
              <a:solidFill>
                <a:srgbClr val="0000CC"/>
              </a:solidFill>
              <a:latin typeface="Tahoma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7569" y="2438400"/>
            <a:ext cx="6734326" cy="4495800"/>
            <a:chOff x="1870865" y="3421214"/>
            <a:chExt cx="4862571" cy="2739317"/>
          </a:xfrm>
        </p:grpSpPr>
        <p:pic>
          <p:nvPicPr>
            <p:cNvPr id="15" name="Picture 14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865" y="3421214"/>
              <a:ext cx="4862571" cy="2369985"/>
            </a:xfrm>
            <a:prstGeom prst="rect">
              <a:avLst/>
            </a:prstGeom>
            <a:noFill/>
          </p:spPr>
        </p:pic>
        <p:sp>
          <p:nvSpPr>
            <p:cNvPr id="3" name="TextBox 2"/>
            <p:cNvSpPr txBox="1"/>
            <p:nvPr/>
          </p:nvSpPr>
          <p:spPr>
            <a:xfrm>
              <a:off x="2514600" y="5791199"/>
              <a:ext cx="3886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2.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Vòng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tuần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77542" y="1068123"/>
            <a:ext cx="7384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Quan sát sơ đồ hình 2 và kết hợp với hiểu biết, em hãy</a:t>
            </a:r>
            <a:r>
              <a:rPr lang="nl-NL" sz="24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nl-NL" sz="2400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997647" y="1636022"/>
            <a:ext cx="7460553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-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Mô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tả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vòng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tuần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hoàn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lớn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nước</a:t>
            </a:r>
            <a:r>
              <a:rPr lang="en-US" sz="2800" b="1" i="1" dirty="0" smtClean="0">
                <a:solidFill>
                  <a:srgbClr val="FF0000"/>
                </a:solidFill>
              </a:rPr>
              <a:t>. </a:t>
            </a:r>
            <a:endParaRPr lang="en-US" sz="2800" b="1" i="1" dirty="0" smtClean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564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1" u="sng" strike="noStrike" cap="none" normalizeH="0" baseline="0" smtClean="0">
            <a:ln>
              <a:noFill/>
            </a:ln>
            <a:solidFill>
              <a:srgbClr val="090703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1014</Words>
  <Application>Microsoft Office PowerPoint</Application>
  <PresentationFormat>On-screen Show (4:3)</PresentationFormat>
  <Paragraphs>99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SimSun</vt:lpstr>
      <vt:lpstr>.VnShelley Allegro</vt:lpstr>
      <vt:lpstr>Arial</vt:lpstr>
      <vt:lpstr>Calibri</vt:lpstr>
      <vt:lpstr>黑体</vt:lpstr>
      <vt:lpstr>Tahoma</vt:lpstr>
      <vt:lpstr>Times New Roman</vt:lpstr>
      <vt:lpstr>VNI-Broad</vt:lpstr>
      <vt:lpstr>VNI-Times</vt:lpstr>
      <vt:lpstr>Office Theme</vt:lpstr>
      <vt:lpstr>1_Office Theme</vt:lpstr>
      <vt:lpstr>Mountain Top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</dc:creator>
  <cp:lastModifiedBy>minhkhanh.t93@gmail.com</cp:lastModifiedBy>
  <cp:revision>77</cp:revision>
  <dcterms:created xsi:type="dcterms:W3CDTF">2021-07-18T20:31:10Z</dcterms:created>
  <dcterms:modified xsi:type="dcterms:W3CDTF">2025-01-13T02:01:52Z</dcterms:modified>
</cp:coreProperties>
</file>