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9" r:id="rId2"/>
    <p:sldId id="261" r:id="rId3"/>
    <p:sldId id="262" r:id="rId4"/>
    <p:sldId id="264" r:id="rId5"/>
    <p:sldId id="266" r:id="rId6"/>
    <p:sldId id="267" r:id="rId7"/>
    <p:sldId id="268" r:id="rId8"/>
    <p:sldId id="270" r:id="rId9"/>
    <p:sldId id="271" r:id="rId10"/>
  </p:sldIdLst>
  <p:sldSz cx="18288000" cy="10287000"/>
  <p:notesSz cx="6858000" cy="9144000"/>
  <p:embeddedFontLst>
    <p:embeddedFont>
      <p:font typeface="Fraunces" panose="020B0604020202020204" charset="0"/>
      <p:regular r:id="rId12"/>
      <p:bold r:id="rId13"/>
      <p:italic r:id="rId14"/>
      <p:boldItalic r:id="rId15"/>
    </p:embeddedFont>
    <p:embeddedFont>
      <p:font typeface="Roboto Condensed"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7EVdg6ya1/Lv8oJQyy16oQIjw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52BBB2-DACF-4161-94B1-276AF663033D}">
  <a:tblStyle styleId="{7052BBB2-DACF-4161-94B1-276AF66303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4FDC94-9951-4B0C-AC6D-6211A992D69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8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rot="-4319126">
            <a:off x="633180" y="4949453"/>
            <a:ext cx="17021641" cy="19263173"/>
          </a:xfrm>
          <a:prstGeom prst="rect">
            <a:avLst/>
          </a:prstGeom>
          <a:noFill/>
          <a:ln>
            <a:noFill/>
          </a:ln>
        </p:spPr>
      </p:pic>
      <p:pic>
        <p:nvPicPr>
          <p:cNvPr id="133" name="Google Shape;133;p4"/>
          <p:cNvPicPr preferRelativeResize="0"/>
          <p:nvPr/>
        </p:nvPicPr>
        <p:blipFill rotWithShape="1">
          <a:blip r:embed="rId4">
            <a:alphaModFix/>
          </a:blip>
          <a:srcRect/>
          <a:stretch/>
        </p:blipFill>
        <p:spPr>
          <a:xfrm rot="5400000">
            <a:off x="4687393" y="616730"/>
            <a:ext cx="8514020" cy="8769121"/>
          </a:xfrm>
          <a:prstGeom prst="rect">
            <a:avLst/>
          </a:prstGeom>
          <a:noFill/>
          <a:ln>
            <a:noFill/>
          </a:ln>
        </p:spPr>
      </p:pic>
      <p:pic>
        <p:nvPicPr>
          <p:cNvPr id="134" name="Google Shape;134;p4"/>
          <p:cNvPicPr preferRelativeResize="0"/>
          <p:nvPr/>
        </p:nvPicPr>
        <p:blipFill rotWithShape="1">
          <a:blip r:embed="rId5">
            <a:alphaModFix/>
          </a:blip>
          <a:srcRect/>
          <a:stretch/>
        </p:blipFill>
        <p:spPr>
          <a:xfrm rot="-832657">
            <a:off x="1024159" y="4822666"/>
            <a:ext cx="2986878" cy="3300418"/>
          </a:xfrm>
          <a:prstGeom prst="rect">
            <a:avLst/>
          </a:prstGeom>
          <a:noFill/>
          <a:ln>
            <a:noFill/>
          </a:ln>
        </p:spPr>
      </p:pic>
      <p:pic>
        <p:nvPicPr>
          <p:cNvPr id="135" name="Google Shape;135;p4"/>
          <p:cNvPicPr preferRelativeResize="0"/>
          <p:nvPr/>
        </p:nvPicPr>
        <p:blipFill rotWithShape="1">
          <a:blip r:embed="rId5">
            <a:alphaModFix/>
          </a:blip>
          <a:srcRect/>
          <a:stretch/>
        </p:blipFill>
        <p:spPr>
          <a:xfrm rot="422169">
            <a:off x="12240150" y="5645161"/>
            <a:ext cx="2986878" cy="3300418"/>
          </a:xfrm>
          <a:prstGeom prst="rect">
            <a:avLst/>
          </a:prstGeom>
          <a:noFill/>
          <a:ln>
            <a:noFill/>
          </a:ln>
        </p:spPr>
      </p:pic>
      <p:pic>
        <p:nvPicPr>
          <p:cNvPr id="136" name="Google Shape;136;p4"/>
          <p:cNvPicPr preferRelativeResize="0"/>
          <p:nvPr/>
        </p:nvPicPr>
        <p:blipFill rotWithShape="1">
          <a:blip r:embed="rId6">
            <a:alphaModFix/>
          </a:blip>
          <a:srcRect/>
          <a:stretch/>
        </p:blipFill>
        <p:spPr>
          <a:xfrm rot="-427800">
            <a:off x="131750" y="-878299"/>
            <a:ext cx="3828805" cy="3355425"/>
          </a:xfrm>
          <a:prstGeom prst="rect">
            <a:avLst/>
          </a:prstGeom>
          <a:noFill/>
          <a:ln>
            <a:noFill/>
          </a:ln>
        </p:spPr>
      </p:pic>
      <p:pic>
        <p:nvPicPr>
          <p:cNvPr id="137" name="Google Shape;137;p4"/>
          <p:cNvPicPr preferRelativeResize="0"/>
          <p:nvPr/>
        </p:nvPicPr>
        <p:blipFill rotWithShape="1">
          <a:blip r:embed="rId6">
            <a:alphaModFix/>
          </a:blip>
          <a:srcRect/>
          <a:stretch/>
        </p:blipFill>
        <p:spPr>
          <a:xfrm rot="-545100" flipH="1">
            <a:off x="14612465" y="-484185"/>
            <a:ext cx="3828805" cy="3355425"/>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4381683" y="7368367"/>
            <a:ext cx="9576567" cy="3495447"/>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2226087" y="7445598"/>
            <a:ext cx="9576567" cy="3495447"/>
          </a:xfrm>
          <a:prstGeom prst="rect">
            <a:avLst/>
          </a:prstGeom>
          <a:noFill/>
          <a:ln>
            <a:noFill/>
          </a:ln>
        </p:spPr>
      </p:pic>
      <p:pic>
        <p:nvPicPr>
          <p:cNvPr id="140" name="Google Shape;140;p4"/>
          <p:cNvPicPr preferRelativeResize="0"/>
          <p:nvPr/>
        </p:nvPicPr>
        <p:blipFill rotWithShape="1">
          <a:blip r:embed="rId8">
            <a:alphaModFix/>
          </a:blip>
          <a:srcRect b="36673"/>
          <a:stretch/>
        </p:blipFill>
        <p:spPr>
          <a:xfrm rot="1207299">
            <a:off x="-2375260" y="2937864"/>
            <a:ext cx="5216297" cy="3487171"/>
          </a:xfrm>
          <a:prstGeom prst="rect">
            <a:avLst/>
          </a:prstGeom>
          <a:noFill/>
          <a:ln>
            <a:noFill/>
          </a:ln>
        </p:spPr>
      </p:pic>
      <p:pic>
        <p:nvPicPr>
          <p:cNvPr id="141" name="Google Shape;141;p4"/>
          <p:cNvPicPr preferRelativeResize="0"/>
          <p:nvPr/>
        </p:nvPicPr>
        <p:blipFill rotWithShape="1">
          <a:blip r:embed="rId8">
            <a:alphaModFix/>
          </a:blip>
          <a:srcRect b="36673"/>
          <a:stretch/>
        </p:blipFill>
        <p:spPr>
          <a:xfrm rot="-566065" flipH="1">
            <a:off x="15332661" y="3234063"/>
            <a:ext cx="5216297" cy="3487171"/>
          </a:xfrm>
          <a:prstGeom prst="rect">
            <a:avLst/>
          </a:prstGeom>
          <a:noFill/>
          <a:ln>
            <a:noFill/>
          </a:ln>
        </p:spPr>
      </p:pic>
      <p:pic>
        <p:nvPicPr>
          <p:cNvPr id="142" name="Google Shape;142;p4"/>
          <p:cNvPicPr preferRelativeResize="0"/>
          <p:nvPr/>
        </p:nvPicPr>
        <p:blipFill rotWithShape="1">
          <a:blip r:embed="rId9">
            <a:alphaModFix/>
          </a:blip>
          <a:srcRect r="4517"/>
          <a:stretch/>
        </p:blipFill>
        <p:spPr>
          <a:xfrm>
            <a:off x="2398075" y="2147044"/>
            <a:ext cx="1767182" cy="1651370"/>
          </a:xfrm>
          <a:prstGeom prst="rect">
            <a:avLst/>
          </a:prstGeom>
          <a:noFill/>
          <a:ln>
            <a:noFill/>
          </a:ln>
        </p:spPr>
      </p:pic>
      <p:sp>
        <p:nvSpPr>
          <p:cNvPr id="143" name="Google Shape;143;p4"/>
          <p:cNvSpPr txBox="1"/>
          <p:nvPr/>
        </p:nvSpPr>
        <p:spPr>
          <a:xfrm>
            <a:off x="6605440" y="3297875"/>
            <a:ext cx="5205560" cy="505651"/>
          </a:xfrm>
          <a:prstGeom prst="rect">
            <a:avLst/>
          </a:prstGeom>
          <a:noFill/>
          <a:ln>
            <a:noFill/>
          </a:ln>
        </p:spPr>
        <p:txBody>
          <a:bodyPr spcFirstLastPara="1" wrap="square" lIns="0" tIns="0" rIns="0" bIns="0" anchor="t" anchorCtr="0">
            <a:spAutoFit/>
          </a:bodyPr>
          <a:lstStyle/>
          <a:p>
            <a:pPr marL="0" marR="0" lvl="0" indent="0" algn="ctr" rtl="0">
              <a:lnSpc>
                <a:spcPct val="131250"/>
              </a:lnSpc>
              <a:spcBef>
                <a:spcPts val="0"/>
              </a:spcBef>
              <a:spcAft>
                <a:spcPts val="0"/>
              </a:spcAft>
              <a:buNone/>
            </a:pPr>
            <a:r>
              <a:rPr lang="en-US" sz="3200" b="1">
                <a:solidFill>
                  <a:srgbClr val="FAF4E3"/>
                </a:solidFill>
                <a:latin typeface="Fraunces"/>
                <a:ea typeface="Fraunces"/>
                <a:cs typeface="Fraunces"/>
                <a:sym typeface="Fraunces"/>
              </a:rPr>
              <a:t>BÀI 3: KÍ</a:t>
            </a:r>
            <a:endParaRPr sz="3200" b="1">
              <a:solidFill>
                <a:srgbClr val="FAF4E3"/>
              </a:solidFill>
              <a:latin typeface="Fraunces"/>
              <a:ea typeface="Fraunces"/>
              <a:cs typeface="Fraunces"/>
              <a:sym typeface="Fraunces"/>
            </a:endParaRPr>
          </a:p>
        </p:txBody>
      </p:sp>
      <p:sp>
        <p:nvSpPr>
          <p:cNvPr id="144" name="Google Shape;144;p4"/>
          <p:cNvSpPr txBox="1"/>
          <p:nvPr/>
        </p:nvSpPr>
        <p:spPr>
          <a:xfrm>
            <a:off x="5401321" y="4031300"/>
            <a:ext cx="7086163" cy="2673104"/>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7000" b="1">
                <a:solidFill>
                  <a:srgbClr val="FAF4E3"/>
                </a:solidFill>
                <a:latin typeface="Fraunces"/>
                <a:ea typeface="Fraunces"/>
                <a:cs typeface="Fraunces"/>
                <a:sym typeface="Fraunces"/>
              </a:rPr>
              <a:t>THỜI THƠ ẤU CỦA HON-ĐA</a:t>
            </a:r>
            <a:endParaRPr sz="7000" b="1">
              <a:solidFill>
                <a:srgbClr val="FAF4E3"/>
              </a:solidFill>
              <a:latin typeface="Fraunces"/>
              <a:ea typeface="Fraunces"/>
              <a:cs typeface="Fraunces"/>
              <a:sym typeface="Fraunces"/>
            </a:endParaRPr>
          </a:p>
        </p:txBody>
      </p:sp>
      <p:pic>
        <p:nvPicPr>
          <p:cNvPr id="145" name="Google Shape;145;p4"/>
          <p:cNvPicPr preferRelativeResize="0"/>
          <p:nvPr/>
        </p:nvPicPr>
        <p:blipFill rotWithShape="1">
          <a:blip r:embed="rId10">
            <a:alphaModFix/>
          </a:blip>
          <a:srcRect/>
          <a:stretch/>
        </p:blipFill>
        <p:spPr>
          <a:xfrm>
            <a:off x="7385747" y="7711125"/>
            <a:ext cx="3117312" cy="5327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160"/>
        <p:cNvGrpSpPr/>
        <p:nvPr/>
      </p:nvGrpSpPr>
      <p:grpSpPr>
        <a:xfrm>
          <a:off x="0" y="0"/>
          <a:ext cx="0" cy="0"/>
          <a:chOff x="0" y="0"/>
          <a:chExt cx="0" cy="0"/>
        </a:xfrm>
      </p:grpSpPr>
      <p:graphicFrame>
        <p:nvGraphicFramePr>
          <p:cNvPr id="161" name="Google Shape;161;p6"/>
          <p:cNvGraphicFramePr/>
          <p:nvPr/>
        </p:nvGraphicFramePr>
        <p:xfrm>
          <a:off x="745551" y="3948407"/>
          <a:ext cx="16796900" cy="5570425"/>
        </p:xfrm>
        <a:graphic>
          <a:graphicData uri="http://schemas.openxmlformats.org/drawingml/2006/table">
            <a:tbl>
              <a:tblPr>
                <a:noFill/>
                <a:tableStyleId>{7052BBB2-DACF-4161-94B1-276AF663033D}</a:tableStyleId>
              </a:tblPr>
              <a:tblGrid>
                <a:gridCol w="13526950">
                  <a:extLst>
                    <a:ext uri="{9D8B030D-6E8A-4147-A177-3AD203B41FA5}">
                      <a16:colId xmlns:a16="http://schemas.microsoft.com/office/drawing/2014/main" val="20000"/>
                    </a:ext>
                  </a:extLst>
                </a:gridCol>
                <a:gridCol w="1623075">
                  <a:extLst>
                    <a:ext uri="{9D8B030D-6E8A-4147-A177-3AD203B41FA5}">
                      <a16:colId xmlns:a16="http://schemas.microsoft.com/office/drawing/2014/main" val="20001"/>
                    </a:ext>
                  </a:extLst>
                </a:gridCol>
                <a:gridCol w="1646875">
                  <a:extLst>
                    <a:ext uri="{9D8B030D-6E8A-4147-A177-3AD203B41FA5}">
                      <a16:colId xmlns:a16="http://schemas.microsoft.com/office/drawing/2014/main" val="20002"/>
                    </a:ext>
                  </a:extLst>
                </a:gridCol>
              </a:tblGrid>
              <a:tr h="993450">
                <a:tc>
                  <a:txBody>
                    <a:bodyPr/>
                    <a:lstStyle/>
                    <a:p>
                      <a:pPr marL="0" marR="0" lvl="0" indent="0" algn="ctr" rtl="0">
                        <a:spcBef>
                          <a:spcPts val="0"/>
                        </a:spcBef>
                        <a:spcAft>
                          <a:spcPts val="0"/>
                        </a:spcAft>
                        <a:buNone/>
                      </a:pPr>
                      <a:r>
                        <a:rPr lang="en-US" sz="3400" b="1" u="none" strike="noStrike" cap="none">
                          <a:solidFill>
                            <a:srgbClr val="FFFFFF"/>
                          </a:solidFill>
                          <a:latin typeface="Roboto Condensed"/>
                          <a:ea typeface="Roboto Condensed"/>
                          <a:cs typeface="Roboto Condensed"/>
                          <a:sym typeface="Roboto Condensed"/>
                        </a:rPr>
                        <a:t>Tiêu chí</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69BAAD"/>
                    </a:solidFill>
                  </a:tcPr>
                </a:tc>
                <a:tc>
                  <a:txBody>
                    <a:bodyPr/>
                    <a:lstStyle/>
                    <a:p>
                      <a:pPr marL="0" marR="0" lvl="0" indent="0" algn="ctr" rtl="0">
                        <a:spcBef>
                          <a:spcPts val="0"/>
                        </a:spcBef>
                        <a:spcAft>
                          <a:spcPts val="0"/>
                        </a:spcAft>
                        <a:buNone/>
                      </a:pPr>
                      <a:r>
                        <a:rPr lang="en-US" sz="3400" b="1" u="none" strike="noStrike" cap="none">
                          <a:solidFill>
                            <a:srgbClr val="FFFFFF"/>
                          </a:solidFill>
                          <a:latin typeface="Roboto Condensed"/>
                          <a:ea typeface="Roboto Condensed"/>
                          <a:cs typeface="Roboto Condensed"/>
                          <a:sym typeface="Roboto Condensed"/>
                        </a:rPr>
                        <a:t>Có </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69BAAD"/>
                    </a:solidFill>
                  </a:tcPr>
                </a:tc>
                <a:tc>
                  <a:txBody>
                    <a:bodyPr/>
                    <a:lstStyle/>
                    <a:p>
                      <a:pPr marL="0" marR="0" lvl="0" indent="0" algn="ctr" rtl="0">
                        <a:spcBef>
                          <a:spcPts val="0"/>
                        </a:spcBef>
                        <a:spcAft>
                          <a:spcPts val="0"/>
                        </a:spcAft>
                        <a:buNone/>
                      </a:pPr>
                      <a:r>
                        <a:rPr lang="en-US" sz="3400" b="1" u="none" strike="noStrike" cap="none">
                          <a:solidFill>
                            <a:srgbClr val="FFFFFF"/>
                          </a:solidFill>
                          <a:latin typeface="Roboto Condensed"/>
                          <a:ea typeface="Roboto Condensed"/>
                          <a:cs typeface="Roboto Condensed"/>
                          <a:sym typeface="Roboto Condensed"/>
                        </a:rPr>
                        <a:t>Không</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69BAAD"/>
                    </a:solidFill>
                  </a:tcPr>
                </a:tc>
                <a:extLst>
                  <a:ext uri="{0D108BD9-81ED-4DB2-BD59-A6C34878D82A}">
                    <a16:rowId xmlns:a16="http://schemas.microsoft.com/office/drawing/2014/main" val="10000"/>
                  </a:ext>
                </a:extLst>
              </a:tr>
              <a:tr h="993450">
                <a:tc>
                  <a:txBody>
                    <a:bodyPr/>
                    <a:lstStyle/>
                    <a:p>
                      <a:pPr marL="0" marR="0" lvl="0" indent="0" algn="just" rtl="0">
                        <a:spcBef>
                          <a:spcPts val="0"/>
                        </a:spcBef>
                        <a:spcAft>
                          <a:spcPts val="0"/>
                        </a:spcAft>
                        <a:buNone/>
                      </a:pPr>
                      <a:r>
                        <a:rPr lang="en-US" sz="3400" u="none" strike="noStrike" cap="none">
                          <a:solidFill>
                            <a:srgbClr val="000000"/>
                          </a:solidFill>
                          <a:latin typeface="Roboto Condensed"/>
                          <a:ea typeface="Roboto Condensed"/>
                          <a:cs typeface="Roboto Condensed"/>
                          <a:sym typeface="Roboto Condensed"/>
                        </a:rPr>
                        <a:t>Đọc trôi chảy, không bỏ từ, thêm từ.</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extLst>
                  <a:ext uri="{0D108BD9-81ED-4DB2-BD59-A6C34878D82A}">
                    <a16:rowId xmlns:a16="http://schemas.microsoft.com/office/drawing/2014/main" val="10001"/>
                  </a:ext>
                </a:extLst>
              </a:tr>
              <a:tr h="993450">
                <a:tc>
                  <a:txBody>
                    <a:bodyPr/>
                    <a:lstStyle/>
                    <a:p>
                      <a:pPr marL="0" marR="0" lvl="0" indent="0" algn="just" rtl="0">
                        <a:spcBef>
                          <a:spcPts val="0"/>
                        </a:spcBef>
                        <a:spcAft>
                          <a:spcPts val="0"/>
                        </a:spcAft>
                        <a:buNone/>
                      </a:pPr>
                      <a:r>
                        <a:rPr lang="en-US" sz="3400" u="none" strike="noStrike" cap="none">
                          <a:solidFill>
                            <a:srgbClr val="000000"/>
                          </a:solidFill>
                          <a:latin typeface="Roboto Condensed"/>
                          <a:ea typeface="Roboto Condensed"/>
                          <a:cs typeface="Roboto Condensed"/>
                          <a:sym typeface="Roboto Condensed"/>
                        </a:rPr>
                        <a:t>Đọc to, rõ bảo đảm trong không gian lớp học, cả lớp cùng nghe được.</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extLst>
                  <a:ext uri="{0D108BD9-81ED-4DB2-BD59-A6C34878D82A}">
                    <a16:rowId xmlns:a16="http://schemas.microsoft.com/office/drawing/2014/main" val="10002"/>
                  </a:ext>
                </a:extLst>
              </a:tr>
              <a:tr h="993450">
                <a:tc>
                  <a:txBody>
                    <a:bodyPr/>
                    <a:lstStyle/>
                    <a:p>
                      <a:pPr marL="0" marR="0" lvl="0" indent="0" algn="just" rtl="0">
                        <a:spcBef>
                          <a:spcPts val="0"/>
                        </a:spcBef>
                        <a:spcAft>
                          <a:spcPts val="0"/>
                        </a:spcAft>
                        <a:buNone/>
                      </a:pPr>
                      <a:r>
                        <a:rPr lang="en-US" sz="3400" u="none" strike="noStrike" cap="none">
                          <a:solidFill>
                            <a:srgbClr val="000000"/>
                          </a:solidFill>
                          <a:latin typeface="Roboto Condensed"/>
                          <a:ea typeface="Roboto Condensed"/>
                          <a:cs typeface="Roboto Condensed"/>
                          <a:sym typeface="Roboto Condensed"/>
                        </a:rPr>
                        <a:t>Tốc độ đọc phù hợp.</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extLst>
                  <a:ext uri="{0D108BD9-81ED-4DB2-BD59-A6C34878D82A}">
                    <a16:rowId xmlns:a16="http://schemas.microsoft.com/office/drawing/2014/main" val="10003"/>
                  </a:ext>
                </a:extLst>
              </a:tr>
              <a:tr h="1596625">
                <a:tc>
                  <a:txBody>
                    <a:bodyPr/>
                    <a:lstStyle/>
                    <a:p>
                      <a:pPr marL="0" marR="0" lvl="0" indent="0" algn="just" rtl="0">
                        <a:spcBef>
                          <a:spcPts val="0"/>
                        </a:spcBef>
                        <a:spcAft>
                          <a:spcPts val="0"/>
                        </a:spcAft>
                        <a:buNone/>
                      </a:pPr>
                      <a:r>
                        <a:rPr lang="en-US" sz="3400" u="none" strike="noStrike" cap="none">
                          <a:solidFill>
                            <a:srgbClr val="000000"/>
                          </a:solidFill>
                          <a:latin typeface="Roboto Condensed"/>
                          <a:ea typeface="Roboto Condensed"/>
                          <a:cs typeface="Roboto Condensed"/>
                          <a:sym typeface="Roboto Condensed"/>
                        </a:rPr>
                        <a:t>Sử dụng giọng điệu khác nhau để thể hiện được cảm xúc của người kể chuyện đối với nhân vật, sự việc.</a:t>
                      </a:r>
                      <a:endParaRPr sz="11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tc>
                  <a:txBody>
                    <a:bodyPr/>
                    <a:lstStyle/>
                    <a:p>
                      <a:pPr marL="0" marR="0" lvl="0" indent="0" algn="just" rtl="0">
                        <a:spcBef>
                          <a:spcPts val="0"/>
                        </a:spcBef>
                        <a:spcAft>
                          <a:spcPts val="0"/>
                        </a:spcAft>
                        <a:buNone/>
                      </a:pPr>
                      <a:endParaRPr sz="1800" u="none" strike="noStrike" cap="none"/>
                    </a:p>
                  </a:txBody>
                  <a:tcPr marL="91450" marR="91450" marT="45725" marB="45725" anchor="ctr">
                    <a:lnL w="28575" cap="flat" cmpd="sng">
                      <a:solidFill>
                        <a:srgbClr val="687B50"/>
                      </a:solidFill>
                      <a:prstDash val="solid"/>
                      <a:round/>
                      <a:headEnd type="none" w="sm" len="sm"/>
                      <a:tailEnd type="none" w="sm" len="sm"/>
                    </a:lnL>
                    <a:lnR w="28575" cap="flat" cmpd="sng">
                      <a:solidFill>
                        <a:srgbClr val="687B50"/>
                      </a:solidFill>
                      <a:prstDash val="solid"/>
                      <a:round/>
                      <a:headEnd type="none" w="sm" len="sm"/>
                      <a:tailEnd type="none" w="sm" len="sm"/>
                    </a:lnR>
                    <a:lnT w="28575" cap="flat" cmpd="sng">
                      <a:solidFill>
                        <a:srgbClr val="687B50"/>
                      </a:solidFill>
                      <a:prstDash val="solid"/>
                      <a:round/>
                      <a:headEnd type="none" w="sm" len="sm"/>
                      <a:tailEnd type="none" w="sm" len="sm"/>
                    </a:lnT>
                    <a:lnB w="28575" cap="flat" cmpd="sng">
                      <a:solidFill>
                        <a:srgbClr val="687B50"/>
                      </a:solidFill>
                      <a:prstDash val="solid"/>
                      <a:round/>
                      <a:headEnd type="none" w="sm" len="sm"/>
                      <a:tailEnd type="none" w="sm" len="sm"/>
                    </a:lnB>
                    <a:solidFill>
                      <a:srgbClr val="EFEBE0"/>
                    </a:solidFill>
                  </a:tcPr>
                </a:tc>
                <a:extLst>
                  <a:ext uri="{0D108BD9-81ED-4DB2-BD59-A6C34878D82A}">
                    <a16:rowId xmlns:a16="http://schemas.microsoft.com/office/drawing/2014/main" val="10004"/>
                  </a:ext>
                </a:extLst>
              </a:tr>
            </a:tbl>
          </a:graphicData>
        </a:graphic>
      </p:graphicFrame>
      <p:sp>
        <p:nvSpPr>
          <p:cNvPr id="162" name="Google Shape;162;p6"/>
          <p:cNvSpPr txBox="1"/>
          <p:nvPr/>
        </p:nvSpPr>
        <p:spPr>
          <a:xfrm>
            <a:off x="745551" y="1009650"/>
            <a:ext cx="9617649" cy="1194494"/>
          </a:xfrm>
          <a:prstGeom prst="rect">
            <a:avLst/>
          </a:prstGeom>
          <a:noFill/>
          <a:ln>
            <a:noFill/>
          </a:ln>
        </p:spPr>
        <p:txBody>
          <a:bodyPr spcFirstLastPara="1" wrap="square" lIns="0" tIns="0" rIns="0" bIns="0" anchor="t" anchorCtr="0">
            <a:spAutoFit/>
          </a:bodyPr>
          <a:lstStyle/>
          <a:p>
            <a:pPr marL="0" marR="0" lvl="0" indent="0" algn="just" rtl="0">
              <a:lnSpc>
                <a:spcPct val="123025"/>
              </a:lnSpc>
              <a:spcBef>
                <a:spcPts val="0"/>
              </a:spcBef>
              <a:spcAft>
                <a:spcPts val="0"/>
              </a:spcAft>
              <a:buNone/>
            </a:pPr>
            <a:r>
              <a:rPr lang="en-US" sz="7926" b="1">
                <a:solidFill>
                  <a:srgbClr val="5F1A1F"/>
                </a:solidFill>
                <a:latin typeface="Fraunces"/>
                <a:ea typeface="Fraunces"/>
                <a:cs typeface="Fraunces"/>
                <a:sym typeface="Fraunces"/>
              </a:rPr>
              <a:t>2. ĐỌC VĂN BẢN</a:t>
            </a:r>
            <a:endParaRPr/>
          </a:p>
        </p:txBody>
      </p:sp>
      <p:sp>
        <p:nvSpPr>
          <p:cNvPr id="163" name="Google Shape;163;p6"/>
          <p:cNvSpPr txBox="1"/>
          <p:nvPr/>
        </p:nvSpPr>
        <p:spPr>
          <a:xfrm>
            <a:off x="2871436" y="2753210"/>
            <a:ext cx="12545128" cy="693421"/>
          </a:xfrm>
          <a:prstGeom prst="rect">
            <a:avLst/>
          </a:prstGeom>
          <a:noFill/>
          <a:ln>
            <a:noFill/>
          </a:ln>
        </p:spPr>
        <p:txBody>
          <a:bodyPr spcFirstLastPara="1" wrap="square" lIns="0" tIns="0" rIns="0" bIns="0" anchor="t" anchorCtr="0">
            <a:spAutoFit/>
          </a:bodyPr>
          <a:lstStyle/>
          <a:p>
            <a:pPr marL="0" marR="0" lvl="0" indent="0" algn="ctr" rtl="0">
              <a:lnSpc>
                <a:spcPct val="141010"/>
              </a:lnSpc>
              <a:spcBef>
                <a:spcPts val="0"/>
              </a:spcBef>
              <a:spcAft>
                <a:spcPts val="0"/>
              </a:spcAft>
              <a:buNone/>
            </a:pPr>
            <a:r>
              <a:rPr lang="en-US" sz="3999" b="1">
                <a:solidFill>
                  <a:srgbClr val="233D6B"/>
                </a:solidFill>
                <a:latin typeface="Roboto Condensed"/>
                <a:ea typeface="Roboto Condensed"/>
                <a:cs typeface="Roboto Condensed"/>
                <a:sym typeface="Roboto Condensed"/>
              </a:rPr>
              <a:t>BẢNG KIỂM KĨ NĂNG ĐỌC DIỄN CẢM</a:t>
            </a:r>
            <a:endParaRPr/>
          </a:p>
        </p:txBody>
      </p:sp>
      <p:pic>
        <p:nvPicPr>
          <p:cNvPr id="164" name="Google Shape;164;p6"/>
          <p:cNvPicPr preferRelativeResize="0"/>
          <p:nvPr/>
        </p:nvPicPr>
        <p:blipFill rotWithShape="1">
          <a:blip r:embed="rId3">
            <a:alphaModFix/>
          </a:blip>
          <a:srcRect/>
          <a:stretch/>
        </p:blipFill>
        <p:spPr>
          <a:xfrm>
            <a:off x="9895576" y="-2697210"/>
            <a:ext cx="13085312" cy="4776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168"/>
        <p:cNvGrpSpPr/>
        <p:nvPr/>
      </p:nvGrpSpPr>
      <p:grpSpPr>
        <a:xfrm>
          <a:off x="0" y="0"/>
          <a:ext cx="0" cy="0"/>
          <a:chOff x="0" y="0"/>
          <a:chExt cx="0" cy="0"/>
        </a:xfrm>
      </p:grpSpPr>
      <p:pic>
        <p:nvPicPr>
          <p:cNvPr id="169" name="Google Shape;169;p7"/>
          <p:cNvPicPr preferRelativeResize="0"/>
          <p:nvPr/>
        </p:nvPicPr>
        <p:blipFill rotWithShape="1">
          <a:blip r:embed="rId3">
            <a:alphaModFix/>
          </a:blip>
          <a:srcRect/>
          <a:stretch/>
        </p:blipFill>
        <p:spPr>
          <a:xfrm rot="-1839318">
            <a:off x="11056883" y="-9088198"/>
            <a:ext cx="12687216" cy="14357960"/>
          </a:xfrm>
          <a:prstGeom prst="rect">
            <a:avLst/>
          </a:prstGeom>
          <a:noFill/>
          <a:ln>
            <a:noFill/>
          </a:ln>
        </p:spPr>
      </p:pic>
      <p:pic>
        <p:nvPicPr>
          <p:cNvPr id="170" name="Google Shape;170;p7"/>
          <p:cNvPicPr preferRelativeResize="0"/>
          <p:nvPr/>
        </p:nvPicPr>
        <p:blipFill rotWithShape="1">
          <a:blip r:embed="rId4">
            <a:alphaModFix/>
          </a:blip>
          <a:srcRect/>
          <a:stretch/>
        </p:blipFill>
        <p:spPr>
          <a:xfrm rot="-4912586">
            <a:off x="12303076" y="-3935910"/>
            <a:ext cx="7297793" cy="7704005"/>
          </a:xfrm>
          <a:prstGeom prst="rect">
            <a:avLst/>
          </a:prstGeom>
          <a:noFill/>
          <a:ln>
            <a:noFill/>
          </a:ln>
        </p:spPr>
      </p:pic>
      <p:pic>
        <p:nvPicPr>
          <p:cNvPr id="171" name="Google Shape;171;p7"/>
          <p:cNvPicPr preferRelativeResize="0"/>
          <p:nvPr/>
        </p:nvPicPr>
        <p:blipFill rotWithShape="1">
          <a:blip r:embed="rId5">
            <a:alphaModFix/>
          </a:blip>
          <a:srcRect/>
          <a:stretch/>
        </p:blipFill>
        <p:spPr>
          <a:xfrm rot="-2396319">
            <a:off x="9472842" y="7753383"/>
            <a:ext cx="4456067" cy="4067174"/>
          </a:xfrm>
          <a:prstGeom prst="rect">
            <a:avLst/>
          </a:prstGeom>
          <a:noFill/>
          <a:ln>
            <a:noFill/>
          </a:ln>
        </p:spPr>
      </p:pic>
      <p:pic>
        <p:nvPicPr>
          <p:cNvPr id="172" name="Google Shape;172;p7"/>
          <p:cNvPicPr preferRelativeResize="0"/>
          <p:nvPr/>
        </p:nvPicPr>
        <p:blipFill rotWithShape="1">
          <a:blip r:embed="rId6">
            <a:alphaModFix/>
          </a:blip>
          <a:srcRect/>
          <a:stretch/>
        </p:blipFill>
        <p:spPr>
          <a:xfrm>
            <a:off x="10705088" y="1743823"/>
            <a:ext cx="2492835" cy="2681329"/>
          </a:xfrm>
          <a:prstGeom prst="rect">
            <a:avLst/>
          </a:prstGeom>
          <a:noFill/>
          <a:ln>
            <a:noFill/>
          </a:ln>
        </p:spPr>
      </p:pic>
      <p:pic>
        <p:nvPicPr>
          <p:cNvPr id="173" name="Google Shape;173;p7"/>
          <p:cNvPicPr preferRelativeResize="0"/>
          <p:nvPr/>
        </p:nvPicPr>
        <p:blipFill rotWithShape="1">
          <a:blip r:embed="rId7">
            <a:alphaModFix/>
          </a:blip>
          <a:srcRect/>
          <a:stretch/>
        </p:blipFill>
        <p:spPr>
          <a:xfrm>
            <a:off x="1791421" y="2315690"/>
            <a:ext cx="7499039" cy="1077135"/>
          </a:xfrm>
          <a:prstGeom prst="rect">
            <a:avLst/>
          </a:prstGeom>
          <a:noFill/>
          <a:ln>
            <a:noFill/>
          </a:ln>
        </p:spPr>
      </p:pic>
      <p:pic>
        <p:nvPicPr>
          <p:cNvPr id="174" name="Google Shape;174;p7"/>
          <p:cNvPicPr preferRelativeResize="0"/>
          <p:nvPr/>
        </p:nvPicPr>
        <p:blipFill rotWithShape="1">
          <a:blip r:embed="rId8">
            <a:alphaModFix/>
          </a:blip>
          <a:srcRect t="10396" r="50345" b="30620"/>
          <a:stretch/>
        </p:blipFill>
        <p:spPr>
          <a:xfrm>
            <a:off x="1266515" y="1887483"/>
            <a:ext cx="1144954" cy="1764223"/>
          </a:xfrm>
          <a:prstGeom prst="rect">
            <a:avLst/>
          </a:prstGeom>
          <a:noFill/>
          <a:ln>
            <a:noFill/>
          </a:ln>
        </p:spPr>
      </p:pic>
      <p:pic>
        <p:nvPicPr>
          <p:cNvPr id="175" name="Google Shape;175;p7"/>
          <p:cNvPicPr preferRelativeResize="0"/>
          <p:nvPr/>
        </p:nvPicPr>
        <p:blipFill rotWithShape="1">
          <a:blip r:embed="rId9">
            <a:alphaModFix/>
          </a:blip>
          <a:srcRect/>
          <a:stretch/>
        </p:blipFill>
        <p:spPr>
          <a:xfrm rot="10800000" flipH="1">
            <a:off x="2225114" y="3206315"/>
            <a:ext cx="6804580" cy="445391"/>
          </a:xfrm>
          <a:prstGeom prst="rect">
            <a:avLst/>
          </a:prstGeom>
          <a:noFill/>
          <a:ln>
            <a:noFill/>
          </a:ln>
        </p:spPr>
      </p:pic>
      <p:sp>
        <p:nvSpPr>
          <p:cNvPr id="176" name="Google Shape;176;p7"/>
          <p:cNvSpPr txBox="1"/>
          <p:nvPr/>
        </p:nvSpPr>
        <p:spPr>
          <a:xfrm>
            <a:off x="1508190" y="799728"/>
            <a:ext cx="10204133" cy="1087755"/>
          </a:xfrm>
          <a:prstGeom prst="rect">
            <a:avLst/>
          </a:prstGeom>
          <a:noFill/>
          <a:ln>
            <a:noFill/>
          </a:ln>
        </p:spPr>
        <p:txBody>
          <a:bodyPr spcFirstLastPara="1" wrap="square" lIns="0" tIns="0" rIns="0" bIns="0" anchor="t" anchorCtr="0">
            <a:spAutoFit/>
          </a:bodyPr>
          <a:lstStyle/>
          <a:p>
            <a:pPr marL="0" marR="0" lvl="0" indent="0" algn="just" rtl="0">
              <a:lnSpc>
                <a:spcPct val="123003"/>
              </a:lnSpc>
              <a:spcBef>
                <a:spcPts val="0"/>
              </a:spcBef>
              <a:spcAft>
                <a:spcPts val="0"/>
              </a:spcAft>
              <a:buNone/>
            </a:pPr>
            <a:r>
              <a:rPr lang="en-US" sz="6999">
                <a:solidFill>
                  <a:srgbClr val="D16A44"/>
                </a:solidFill>
                <a:latin typeface="Fraunces"/>
                <a:ea typeface="Fraunces"/>
                <a:cs typeface="Fraunces"/>
                <a:sym typeface="Fraunces"/>
              </a:rPr>
              <a:t>3. KHÁM PHÁ VĂN BẢN</a:t>
            </a:r>
            <a:endParaRPr/>
          </a:p>
        </p:txBody>
      </p:sp>
      <p:sp>
        <p:nvSpPr>
          <p:cNvPr id="177" name="Google Shape;177;p7"/>
          <p:cNvSpPr txBox="1"/>
          <p:nvPr/>
        </p:nvSpPr>
        <p:spPr>
          <a:xfrm>
            <a:off x="2954325" y="2476433"/>
            <a:ext cx="6231993" cy="66684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a:solidFill>
                  <a:srgbClr val="FDF9DE"/>
                </a:solidFill>
                <a:latin typeface="Roboto Condensed"/>
                <a:ea typeface="Roboto Condensed"/>
                <a:cs typeface="Roboto Condensed"/>
                <a:sym typeface="Roboto Condensed"/>
              </a:rPr>
              <a:t>3.1 Tác giả và văn bản</a:t>
            </a:r>
            <a:endParaRPr sz="3999" b="1">
              <a:solidFill>
                <a:srgbClr val="FDF9DE"/>
              </a:solidFill>
              <a:latin typeface="Roboto Condensed"/>
              <a:ea typeface="Roboto Condensed"/>
              <a:cs typeface="Roboto Condensed"/>
              <a:sym typeface="Roboto Condensed"/>
            </a:endParaRPr>
          </a:p>
        </p:txBody>
      </p:sp>
      <p:grpSp>
        <p:nvGrpSpPr>
          <p:cNvPr id="178" name="Google Shape;178;p7"/>
          <p:cNvGrpSpPr/>
          <p:nvPr/>
        </p:nvGrpSpPr>
        <p:grpSpPr>
          <a:xfrm>
            <a:off x="489447" y="6131646"/>
            <a:ext cx="8801014" cy="1711125"/>
            <a:chOff x="0" y="2738821"/>
            <a:chExt cx="8801014" cy="1711125"/>
          </a:xfrm>
        </p:grpSpPr>
        <p:sp>
          <p:nvSpPr>
            <p:cNvPr id="179" name="Google Shape;179;p7"/>
            <p:cNvSpPr/>
            <p:nvPr/>
          </p:nvSpPr>
          <p:spPr>
            <a:xfrm>
              <a:off x="0" y="2738821"/>
              <a:ext cx="8801014" cy="1711125"/>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83530" y="2822351"/>
              <a:ext cx="8633954" cy="1544065"/>
            </a:xfrm>
            <a:prstGeom prst="rect">
              <a:avLst/>
            </a:prstGeom>
            <a:noFill/>
            <a:ln>
              <a:noFill/>
            </a:ln>
          </p:spPr>
          <p:txBody>
            <a:bodyPr spcFirstLastPara="1" wrap="square" lIns="167625" tIns="167625" rIns="167625" bIns="167625" anchor="ctr" anchorCtr="0">
              <a:noAutofit/>
            </a:bodyPr>
            <a:lstStyle/>
            <a:p>
              <a:pPr marL="0" marR="0" lvl="0" indent="0" algn="just" rtl="0">
                <a:lnSpc>
                  <a:spcPct val="90000"/>
                </a:lnSpc>
                <a:spcBef>
                  <a:spcPts val="0"/>
                </a:spcBef>
                <a:spcAft>
                  <a:spcPts val="0"/>
                </a:spcAft>
                <a:buClr>
                  <a:schemeClr val="lt1"/>
                </a:buClr>
                <a:buSzPts val="4400"/>
                <a:buFont typeface="Calibri"/>
                <a:buNone/>
              </a:pPr>
              <a:r>
                <a:rPr lang="en-US" sz="4400" u="none">
                  <a:solidFill>
                    <a:schemeClr val="lt1"/>
                  </a:solidFill>
                  <a:latin typeface="Roboto Condensed"/>
                  <a:ea typeface="Roboto Condensed"/>
                  <a:cs typeface="Roboto Condensed"/>
                  <a:sym typeface="Roboto Condensed"/>
                </a:rPr>
                <a:t>Honda Soichiro, nhà sáng lập hãng xe nổi tiếng của Nhật</a:t>
              </a:r>
              <a:endParaRPr sz="4400">
                <a:solidFill>
                  <a:schemeClr val="lt1"/>
                </a:solidFill>
                <a:latin typeface="Roboto Condensed"/>
                <a:ea typeface="Roboto Condensed"/>
                <a:cs typeface="Roboto Condensed"/>
                <a:sym typeface="Roboto Condensed"/>
              </a:endParaRPr>
            </a:p>
          </p:txBody>
        </p:sp>
      </p:grpSp>
      <p:sp>
        <p:nvSpPr>
          <p:cNvPr id="181" name="Google Shape;181;p7"/>
          <p:cNvSpPr txBox="1"/>
          <p:nvPr/>
        </p:nvSpPr>
        <p:spPr>
          <a:xfrm>
            <a:off x="838200" y="4283450"/>
            <a:ext cx="27346122" cy="672043"/>
          </a:xfrm>
          <a:prstGeom prst="rect">
            <a:avLst/>
          </a:prstGeom>
          <a:noFill/>
          <a:ln>
            <a:noFill/>
          </a:ln>
        </p:spPr>
        <p:txBody>
          <a:bodyPr spcFirstLastPara="1" wrap="square" lIns="0" tIns="0" rIns="0" bIns="0" anchor="t" anchorCtr="0">
            <a:spAutoFit/>
          </a:bodyPr>
          <a:lstStyle/>
          <a:p>
            <a:pPr marL="0" marR="0" lvl="0" indent="0" algn="l" rtl="0">
              <a:lnSpc>
                <a:spcPct val="123000"/>
              </a:lnSpc>
              <a:spcBef>
                <a:spcPts val="0"/>
              </a:spcBef>
              <a:spcAft>
                <a:spcPts val="0"/>
              </a:spcAft>
              <a:buNone/>
            </a:pPr>
            <a:r>
              <a:rPr lang="en-US" sz="4500" b="1">
                <a:solidFill>
                  <a:srgbClr val="69BAAD"/>
                </a:solidFill>
                <a:latin typeface="Roboto Condensed"/>
                <a:ea typeface="Roboto Condensed"/>
                <a:cs typeface="Roboto Condensed"/>
                <a:sym typeface="Roboto Condensed"/>
              </a:rPr>
              <a:t>Tác giả</a:t>
            </a:r>
            <a:endParaRPr sz="4500" b="1">
              <a:solidFill>
                <a:srgbClr val="69BAAD"/>
              </a:solidFill>
              <a:latin typeface="Roboto Condensed"/>
              <a:ea typeface="Roboto Condensed"/>
              <a:cs typeface="Roboto Condensed"/>
              <a:sym typeface="Roboto Condensed"/>
            </a:endParaRPr>
          </a:p>
        </p:txBody>
      </p:sp>
      <p:pic>
        <p:nvPicPr>
          <p:cNvPr id="182" name="Google Shape;182;p7" descr="A person wearing a hat and glasses&#10;&#10;Description automatically generated with low confidence"/>
          <p:cNvPicPr preferRelativeResize="0"/>
          <p:nvPr/>
        </p:nvPicPr>
        <p:blipFill rotWithShape="1">
          <a:blip r:embed="rId10">
            <a:alphaModFix/>
          </a:blip>
          <a:srcRect/>
          <a:stretch/>
        </p:blipFill>
        <p:spPr>
          <a:xfrm>
            <a:off x="7521173" y="2073993"/>
            <a:ext cx="10766827" cy="80647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198"/>
        <p:cNvGrpSpPr/>
        <p:nvPr/>
      </p:nvGrpSpPr>
      <p:grpSpPr>
        <a:xfrm>
          <a:off x="0" y="0"/>
          <a:ext cx="0" cy="0"/>
          <a:chOff x="0" y="0"/>
          <a:chExt cx="0" cy="0"/>
        </a:xfrm>
      </p:grpSpPr>
      <p:pic>
        <p:nvPicPr>
          <p:cNvPr id="199" name="Google Shape;199;p9"/>
          <p:cNvPicPr preferRelativeResize="0"/>
          <p:nvPr/>
        </p:nvPicPr>
        <p:blipFill rotWithShape="1">
          <a:blip r:embed="rId3">
            <a:alphaModFix/>
          </a:blip>
          <a:srcRect t="10396" r="50345" b="30620"/>
          <a:stretch/>
        </p:blipFill>
        <p:spPr>
          <a:xfrm>
            <a:off x="16537296" y="4457025"/>
            <a:ext cx="1144954" cy="1764223"/>
          </a:xfrm>
          <a:prstGeom prst="rect">
            <a:avLst/>
          </a:prstGeom>
          <a:noFill/>
          <a:ln>
            <a:noFill/>
          </a:ln>
        </p:spPr>
      </p:pic>
      <p:sp>
        <p:nvSpPr>
          <p:cNvPr id="200" name="Google Shape;200;p9"/>
          <p:cNvSpPr txBox="1"/>
          <p:nvPr/>
        </p:nvSpPr>
        <p:spPr>
          <a:xfrm>
            <a:off x="12268200" y="617349"/>
            <a:ext cx="3096466" cy="687705"/>
          </a:xfrm>
          <a:prstGeom prst="rect">
            <a:avLst/>
          </a:prstGeom>
          <a:noFill/>
          <a:ln>
            <a:noFill/>
          </a:ln>
        </p:spPr>
        <p:txBody>
          <a:bodyPr spcFirstLastPara="1" wrap="square" lIns="0" tIns="0" rIns="0" bIns="0" anchor="t" anchorCtr="0">
            <a:spAutoFit/>
          </a:bodyPr>
          <a:lstStyle/>
          <a:p>
            <a:pPr marL="0" marR="0" lvl="0" indent="0" algn="l" rtl="0">
              <a:lnSpc>
                <a:spcPct val="123000"/>
              </a:lnSpc>
              <a:spcBef>
                <a:spcPts val="0"/>
              </a:spcBef>
              <a:spcAft>
                <a:spcPts val="0"/>
              </a:spcAft>
              <a:buNone/>
            </a:pPr>
            <a:r>
              <a:rPr lang="en-US" sz="4500" b="1">
                <a:solidFill>
                  <a:srgbClr val="4BACC6"/>
                </a:solidFill>
                <a:latin typeface="Roboto Condensed"/>
                <a:ea typeface="Roboto Condensed"/>
                <a:cs typeface="Roboto Condensed"/>
                <a:sym typeface="Roboto Condensed"/>
              </a:rPr>
              <a:t>Văn bản</a:t>
            </a:r>
            <a:endParaRPr sz="4500" b="1">
              <a:solidFill>
                <a:srgbClr val="4BACC6"/>
              </a:solidFill>
              <a:latin typeface="Roboto Condensed"/>
              <a:ea typeface="Roboto Condensed"/>
              <a:cs typeface="Roboto Condensed"/>
              <a:sym typeface="Roboto Condensed"/>
            </a:endParaRPr>
          </a:p>
        </p:txBody>
      </p:sp>
      <p:graphicFrame>
        <p:nvGraphicFramePr>
          <p:cNvPr id="201" name="Google Shape;201;p9"/>
          <p:cNvGraphicFramePr/>
          <p:nvPr/>
        </p:nvGraphicFramePr>
        <p:xfrm>
          <a:off x="1234893" y="2153976"/>
          <a:ext cx="16024400" cy="7535752"/>
        </p:xfrm>
        <a:graphic>
          <a:graphicData uri="http://schemas.openxmlformats.org/drawingml/2006/table">
            <a:tbl>
              <a:tblPr firstRow="1" bandRow="1">
                <a:noFill/>
                <a:tableStyleId>{364FDC94-9951-4B0C-AC6D-6211A992D69A}</a:tableStyleId>
              </a:tblPr>
              <a:tblGrid>
                <a:gridCol w="8012200">
                  <a:extLst>
                    <a:ext uri="{9D8B030D-6E8A-4147-A177-3AD203B41FA5}">
                      <a16:colId xmlns:a16="http://schemas.microsoft.com/office/drawing/2014/main" val="20000"/>
                    </a:ext>
                  </a:extLst>
                </a:gridCol>
                <a:gridCol w="8012200">
                  <a:extLst>
                    <a:ext uri="{9D8B030D-6E8A-4147-A177-3AD203B41FA5}">
                      <a16:colId xmlns:a16="http://schemas.microsoft.com/office/drawing/2014/main" val="20001"/>
                    </a:ext>
                  </a:extLst>
                </a:gridCol>
              </a:tblGrid>
              <a:tr h="46990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Đặc điểm</a:t>
                      </a:r>
                      <a:endParaRPr sz="3700" u="none" strike="noStrike" cap="none">
                        <a:latin typeface="Roboto Condensed"/>
                        <a:ea typeface="Roboto Condensed"/>
                        <a:cs typeface="Roboto Condensed"/>
                        <a:sym typeface="Roboto Condensed"/>
                      </a:endParaRPr>
                    </a:p>
                  </a:txBody>
                  <a:tcPr marL="91450" marR="91450" marT="45725" marB="45725">
                    <a:solidFill>
                      <a:srgbClr val="E36C09"/>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Biểu hiện trong văn bản</a:t>
                      </a:r>
                      <a:endParaRPr sz="3700" u="none" strike="noStrike" cap="none">
                        <a:latin typeface="Roboto Condensed"/>
                        <a:ea typeface="Roboto Condensed"/>
                        <a:cs typeface="Roboto Condensed"/>
                        <a:sym typeface="Roboto Condensed"/>
                      </a:endParaRPr>
                    </a:p>
                  </a:txBody>
                  <a:tcPr marL="91450" marR="91450" marT="45725" marB="45725">
                    <a:solidFill>
                      <a:srgbClr val="E36C09"/>
                    </a:solidFill>
                  </a:tcPr>
                </a:tc>
                <a:extLst>
                  <a:ext uri="{0D108BD9-81ED-4DB2-BD59-A6C34878D82A}">
                    <a16:rowId xmlns:a16="http://schemas.microsoft.com/office/drawing/2014/main" val="10000"/>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Ghi chép lại sự việc, con người, những nhận xét, tâm trạng mà tác giả trải qua.</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Ghi chép lại những kỉ niệm thời thơ ấu của chính tác giả</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1"/>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Ngôi kể</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Thứ nhất</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2"/>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Người kể chuyện</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Tác giả</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3"/>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Địa điểm xác định</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Địa điểm có thật trong thực tế</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4"/>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Thời gian xác định</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Thời gian xác định, cụ thể</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5"/>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Trình tự kể</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Thời gian</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6"/>
                  </a:ext>
                </a:extLst>
              </a:tr>
              <a:tr h="370850">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Sự có mặt của người khác trong câu chuyện</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tc>
                  <a:txBody>
                    <a:bodyPr/>
                    <a:lstStyle/>
                    <a:p>
                      <a:pPr marL="0" marR="0" lvl="0" indent="0" algn="l" rtl="0">
                        <a:lnSpc>
                          <a:spcPct val="130000"/>
                        </a:lnSpc>
                        <a:spcBef>
                          <a:spcPts val="0"/>
                        </a:spcBef>
                        <a:spcAft>
                          <a:spcPts val="0"/>
                        </a:spcAft>
                        <a:buNone/>
                      </a:pPr>
                      <a:r>
                        <a:rPr lang="en-US" sz="3700" u="none" strike="noStrike" cap="none">
                          <a:latin typeface="Roboto Condensed"/>
                          <a:ea typeface="Roboto Condensed"/>
                          <a:cs typeface="Roboto Condensed"/>
                          <a:sym typeface="Roboto Condensed"/>
                        </a:rPr>
                        <a:t>Cha, ông nội, em gái</a:t>
                      </a:r>
                      <a:endParaRPr sz="3700" u="none" strike="noStrike" cap="none">
                        <a:latin typeface="Roboto Condensed"/>
                        <a:ea typeface="Roboto Condensed"/>
                        <a:cs typeface="Roboto Condensed"/>
                        <a:sym typeface="Roboto Condensed"/>
                      </a:endParaRPr>
                    </a:p>
                  </a:txBody>
                  <a:tcPr marL="91450" marR="91450" marT="45725" marB="45725">
                    <a:solidFill>
                      <a:srgbClr val="FDE9D8"/>
                    </a:solidFill>
                  </a:tcPr>
                </a:tc>
                <a:extLst>
                  <a:ext uri="{0D108BD9-81ED-4DB2-BD59-A6C34878D82A}">
                    <a16:rowId xmlns:a16="http://schemas.microsoft.com/office/drawing/2014/main" val="10007"/>
                  </a:ext>
                </a:extLst>
              </a:tr>
            </a:tbl>
          </a:graphicData>
        </a:graphic>
      </p:graphicFrame>
      <p:pic>
        <p:nvPicPr>
          <p:cNvPr id="202" name="Google Shape;202;p9"/>
          <p:cNvPicPr preferRelativeResize="0"/>
          <p:nvPr/>
        </p:nvPicPr>
        <p:blipFill rotWithShape="1">
          <a:blip r:embed="rId4">
            <a:alphaModFix/>
          </a:blip>
          <a:srcRect/>
          <a:stretch/>
        </p:blipFill>
        <p:spPr>
          <a:xfrm rot="2050714">
            <a:off x="13865436" y="7124686"/>
            <a:ext cx="4514704" cy="7074379"/>
          </a:xfrm>
          <a:prstGeom prst="rect">
            <a:avLst/>
          </a:prstGeom>
          <a:noFill/>
          <a:ln>
            <a:noFill/>
          </a:ln>
        </p:spPr>
      </p:pic>
      <p:pic>
        <p:nvPicPr>
          <p:cNvPr id="203" name="Google Shape;203;p9"/>
          <p:cNvPicPr preferRelativeResize="0"/>
          <p:nvPr/>
        </p:nvPicPr>
        <p:blipFill rotWithShape="1">
          <a:blip r:embed="rId5">
            <a:alphaModFix/>
          </a:blip>
          <a:srcRect/>
          <a:stretch/>
        </p:blipFill>
        <p:spPr>
          <a:xfrm rot="2199536">
            <a:off x="15386125" y="-2868463"/>
            <a:ext cx="2481522" cy="6015811"/>
          </a:xfrm>
          <a:prstGeom prst="rect">
            <a:avLst/>
          </a:prstGeom>
          <a:noFill/>
          <a:ln>
            <a:noFill/>
          </a:ln>
        </p:spPr>
      </p:pic>
      <p:pic>
        <p:nvPicPr>
          <p:cNvPr id="204" name="Google Shape;204;p9"/>
          <p:cNvPicPr preferRelativeResize="0"/>
          <p:nvPr/>
        </p:nvPicPr>
        <p:blipFill rotWithShape="1">
          <a:blip r:embed="rId6">
            <a:alphaModFix/>
          </a:blip>
          <a:srcRect/>
          <a:stretch/>
        </p:blipFill>
        <p:spPr>
          <a:xfrm rot="2193423">
            <a:off x="-1497889" y="-4795695"/>
            <a:ext cx="7640212" cy="7200900"/>
          </a:xfrm>
          <a:prstGeom prst="rect">
            <a:avLst/>
          </a:prstGeom>
          <a:noFill/>
          <a:ln>
            <a:noFill/>
          </a:ln>
        </p:spPr>
      </p:pic>
      <p:pic>
        <p:nvPicPr>
          <p:cNvPr id="205" name="Google Shape;205;p9"/>
          <p:cNvPicPr preferRelativeResize="0"/>
          <p:nvPr/>
        </p:nvPicPr>
        <p:blipFill rotWithShape="1">
          <a:blip r:embed="rId7">
            <a:alphaModFix/>
          </a:blip>
          <a:srcRect/>
          <a:stretch/>
        </p:blipFill>
        <p:spPr>
          <a:xfrm rot="-2164984">
            <a:off x="-7497602" y="6134028"/>
            <a:ext cx="9158935" cy="74645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221"/>
        <p:cNvGrpSpPr/>
        <p:nvPr/>
      </p:nvGrpSpPr>
      <p:grpSpPr>
        <a:xfrm>
          <a:off x="0" y="0"/>
          <a:ext cx="0" cy="0"/>
          <a:chOff x="0" y="0"/>
          <a:chExt cx="0" cy="0"/>
        </a:xfrm>
      </p:grpSpPr>
      <p:pic>
        <p:nvPicPr>
          <p:cNvPr id="222" name="Google Shape;222;p11"/>
          <p:cNvPicPr preferRelativeResize="0"/>
          <p:nvPr/>
        </p:nvPicPr>
        <p:blipFill rotWithShape="1">
          <a:blip r:embed="rId3">
            <a:alphaModFix/>
          </a:blip>
          <a:srcRect l="34671"/>
          <a:stretch/>
        </p:blipFill>
        <p:spPr>
          <a:xfrm flipH="1">
            <a:off x="14399657" y="-1442955"/>
            <a:ext cx="4760305" cy="5574368"/>
          </a:xfrm>
          <a:prstGeom prst="rect">
            <a:avLst/>
          </a:prstGeom>
          <a:noFill/>
          <a:ln>
            <a:noFill/>
          </a:ln>
        </p:spPr>
      </p:pic>
      <p:pic>
        <p:nvPicPr>
          <p:cNvPr id="223" name="Google Shape;223;p11"/>
          <p:cNvPicPr preferRelativeResize="0"/>
          <p:nvPr/>
        </p:nvPicPr>
        <p:blipFill rotWithShape="1">
          <a:blip r:embed="rId4">
            <a:alphaModFix/>
          </a:blip>
          <a:srcRect/>
          <a:stretch/>
        </p:blipFill>
        <p:spPr>
          <a:xfrm>
            <a:off x="11106950" y="1816162"/>
            <a:ext cx="2492835" cy="2681329"/>
          </a:xfrm>
          <a:prstGeom prst="rect">
            <a:avLst/>
          </a:prstGeom>
          <a:noFill/>
          <a:ln>
            <a:noFill/>
          </a:ln>
        </p:spPr>
      </p:pic>
      <p:pic>
        <p:nvPicPr>
          <p:cNvPr id="224" name="Google Shape;224;p11"/>
          <p:cNvPicPr preferRelativeResize="0"/>
          <p:nvPr/>
        </p:nvPicPr>
        <p:blipFill rotWithShape="1">
          <a:blip r:embed="rId5">
            <a:alphaModFix/>
          </a:blip>
          <a:srcRect/>
          <a:stretch/>
        </p:blipFill>
        <p:spPr>
          <a:xfrm rot="2589298">
            <a:off x="-2421260" y="9212383"/>
            <a:ext cx="7315200" cy="2468880"/>
          </a:xfrm>
          <a:prstGeom prst="rect">
            <a:avLst/>
          </a:prstGeom>
          <a:noFill/>
          <a:ln>
            <a:noFill/>
          </a:ln>
        </p:spPr>
      </p:pic>
      <p:pic>
        <p:nvPicPr>
          <p:cNvPr id="225" name="Google Shape;225;p11"/>
          <p:cNvPicPr preferRelativeResize="0"/>
          <p:nvPr/>
        </p:nvPicPr>
        <p:blipFill rotWithShape="1">
          <a:blip r:embed="rId5">
            <a:alphaModFix/>
          </a:blip>
          <a:srcRect/>
          <a:stretch/>
        </p:blipFill>
        <p:spPr>
          <a:xfrm rot="-2600447">
            <a:off x="13944342" y="8559536"/>
            <a:ext cx="7315200" cy="2468880"/>
          </a:xfrm>
          <a:prstGeom prst="rect">
            <a:avLst/>
          </a:prstGeom>
          <a:noFill/>
          <a:ln>
            <a:noFill/>
          </a:ln>
        </p:spPr>
      </p:pic>
      <p:pic>
        <p:nvPicPr>
          <p:cNvPr id="226" name="Google Shape;226;p11"/>
          <p:cNvPicPr preferRelativeResize="0"/>
          <p:nvPr/>
        </p:nvPicPr>
        <p:blipFill rotWithShape="1">
          <a:blip r:embed="rId6">
            <a:alphaModFix/>
          </a:blip>
          <a:srcRect/>
          <a:stretch/>
        </p:blipFill>
        <p:spPr>
          <a:xfrm>
            <a:off x="14958095" y="7391193"/>
            <a:ext cx="3141639" cy="4805566"/>
          </a:xfrm>
          <a:prstGeom prst="rect">
            <a:avLst/>
          </a:prstGeom>
          <a:noFill/>
          <a:ln>
            <a:noFill/>
          </a:ln>
        </p:spPr>
      </p:pic>
      <p:pic>
        <p:nvPicPr>
          <p:cNvPr id="227" name="Google Shape;227;p11"/>
          <p:cNvPicPr preferRelativeResize="0"/>
          <p:nvPr/>
        </p:nvPicPr>
        <p:blipFill rotWithShape="1">
          <a:blip r:embed="rId7">
            <a:alphaModFix/>
          </a:blip>
          <a:srcRect/>
          <a:stretch/>
        </p:blipFill>
        <p:spPr>
          <a:xfrm>
            <a:off x="2033096" y="2244370"/>
            <a:ext cx="7499039" cy="1077135"/>
          </a:xfrm>
          <a:prstGeom prst="rect">
            <a:avLst/>
          </a:prstGeom>
          <a:noFill/>
          <a:ln>
            <a:noFill/>
          </a:ln>
        </p:spPr>
      </p:pic>
      <p:pic>
        <p:nvPicPr>
          <p:cNvPr id="228" name="Google Shape;228;p11"/>
          <p:cNvPicPr preferRelativeResize="0"/>
          <p:nvPr/>
        </p:nvPicPr>
        <p:blipFill rotWithShape="1">
          <a:blip r:embed="rId8">
            <a:alphaModFix/>
          </a:blip>
          <a:srcRect t="10396" r="50345" b="30620"/>
          <a:stretch/>
        </p:blipFill>
        <p:spPr>
          <a:xfrm>
            <a:off x="1508190" y="1816162"/>
            <a:ext cx="1144954" cy="1764223"/>
          </a:xfrm>
          <a:prstGeom prst="rect">
            <a:avLst/>
          </a:prstGeom>
          <a:noFill/>
          <a:ln>
            <a:noFill/>
          </a:ln>
        </p:spPr>
      </p:pic>
      <p:pic>
        <p:nvPicPr>
          <p:cNvPr id="229" name="Google Shape;229;p11"/>
          <p:cNvPicPr preferRelativeResize="0"/>
          <p:nvPr/>
        </p:nvPicPr>
        <p:blipFill rotWithShape="1">
          <a:blip r:embed="rId9">
            <a:alphaModFix/>
          </a:blip>
          <a:srcRect/>
          <a:stretch/>
        </p:blipFill>
        <p:spPr>
          <a:xfrm rot="10800000" flipH="1">
            <a:off x="2466789" y="3134994"/>
            <a:ext cx="6804580" cy="445391"/>
          </a:xfrm>
          <a:prstGeom prst="rect">
            <a:avLst/>
          </a:prstGeom>
          <a:noFill/>
          <a:ln>
            <a:noFill/>
          </a:ln>
        </p:spPr>
      </p:pic>
      <p:sp>
        <p:nvSpPr>
          <p:cNvPr id="230" name="Google Shape;230;p11"/>
          <p:cNvSpPr txBox="1"/>
          <p:nvPr/>
        </p:nvSpPr>
        <p:spPr>
          <a:xfrm>
            <a:off x="1508190" y="800352"/>
            <a:ext cx="10204133" cy="1087755"/>
          </a:xfrm>
          <a:prstGeom prst="rect">
            <a:avLst/>
          </a:prstGeom>
          <a:noFill/>
          <a:ln>
            <a:noFill/>
          </a:ln>
        </p:spPr>
        <p:txBody>
          <a:bodyPr spcFirstLastPara="1" wrap="square" lIns="0" tIns="0" rIns="0" bIns="0" anchor="t" anchorCtr="0">
            <a:spAutoFit/>
          </a:bodyPr>
          <a:lstStyle/>
          <a:p>
            <a:pPr marL="0" marR="0" lvl="0" indent="0" algn="just" rtl="0">
              <a:lnSpc>
                <a:spcPct val="123003"/>
              </a:lnSpc>
              <a:spcBef>
                <a:spcPts val="0"/>
              </a:spcBef>
              <a:spcAft>
                <a:spcPts val="0"/>
              </a:spcAft>
              <a:buNone/>
            </a:pPr>
            <a:r>
              <a:rPr lang="en-US" sz="6999">
                <a:solidFill>
                  <a:srgbClr val="D16A44"/>
                </a:solidFill>
                <a:latin typeface="Fraunces"/>
                <a:ea typeface="Fraunces"/>
                <a:cs typeface="Fraunces"/>
                <a:sym typeface="Fraunces"/>
              </a:rPr>
              <a:t>3. KHÁM PHÁ VĂN BẢN</a:t>
            </a:r>
            <a:endParaRPr/>
          </a:p>
        </p:txBody>
      </p:sp>
      <p:sp>
        <p:nvSpPr>
          <p:cNvPr id="231" name="Google Shape;231;p11"/>
          <p:cNvSpPr txBox="1"/>
          <p:nvPr/>
        </p:nvSpPr>
        <p:spPr>
          <a:xfrm>
            <a:off x="3070348" y="2405112"/>
            <a:ext cx="4622800" cy="6794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a:solidFill>
                  <a:srgbClr val="FDF9DE"/>
                </a:solidFill>
                <a:latin typeface="Roboto Condensed"/>
                <a:ea typeface="Roboto Condensed"/>
                <a:cs typeface="Roboto Condensed"/>
                <a:sym typeface="Roboto Condensed"/>
              </a:rPr>
              <a:t>3.2. Khám phá văn bản</a:t>
            </a:r>
            <a:endParaRPr sz="3999" b="1">
              <a:solidFill>
                <a:srgbClr val="FDF9DE"/>
              </a:solidFill>
              <a:latin typeface="Roboto Condensed"/>
              <a:ea typeface="Roboto Condensed"/>
              <a:cs typeface="Roboto Condensed"/>
              <a:sym typeface="Roboto Condensed"/>
            </a:endParaRPr>
          </a:p>
        </p:txBody>
      </p:sp>
      <p:sp>
        <p:nvSpPr>
          <p:cNvPr id="232" name="Google Shape;232;p11"/>
          <p:cNvSpPr txBox="1"/>
          <p:nvPr/>
        </p:nvSpPr>
        <p:spPr>
          <a:xfrm>
            <a:off x="2162081" y="3704163"/>
            <a:ext cx="9191719" cy="666849"/>
          </a:xfrm>
          <a:prstGeom prst="rect">
            <a:avLst/>
          </a:prstGeom>
          <a:noFill/>
          <a:ln>
            <a:noFill/>
          </a:ln>
        </p:spPr>
        <p:txBody>
          <a:bodyPr spcFirstLastPara="1" wrap="square" lIns="0" tIns="0" rIns="0" bIns="0" anchor="t" anchorCtr="0">
            <a:spAutoFit/>
          </a:bodyPr>
          <a:lstStyle/>
          <a:p>
            <a:pPr marL="0" marR="0" lvl="0" indent="0" algn="ctr" rtl="0">
              <a:lnSpc>
                <a:spcPct val="139975"/>
              </a:lnSpc>
              <a:spcBef>
                <a:spcPts val="0"/>
              </a:spcBef>
              <a:spcAft>
                <a:spcPts val="0"/>
              </a:spcAft>
              <a:buNone/>
            </a:pPr>
            <a:r>
              <a:rPr lang="en-US" sz="4000" b="1">
                <a:solidFill>
                  <a:srgbClr val="000000"/>
                </a:solidFill>
                <a:latin typeface="Roboto Condensed"/>
                <a:ea typeface="Roboto Condensed"/>
                <a:cs typeface="Roboto Condensed"/>
                <a:sym typeface="Roboto Condensed"/>
              </a:rPr>
              <a:t>a. </a:t>
            </a:r>
            <a:r>
              <a:rPr lang="en-US" sz="4000" b="1">
                <a:solidFill>
                  <a:schemeClr val="dk1"/>
                </a:solidFill>
                <a:latin typeface="Roboto Condensed"/>
                <a:ea typeface="Roboto Condensed"/>
                <a:cs typeface="Roboto Condensed"/>
                <a:sym typeface="Roboto Condensed"/>
              </a:rPr>
              <a:t>Xuất thân và tuổi thơ của Honda</a:t>
            </a:r>
            <a:endParaRPr sz="4000" b="1">
              <a:solidFill>
                <a:srgbClr val="000000"/>
              </a:solidFill>
              <a:latin typeface="Roboto Condensed"/>
              <a:ea typeface="Roboto Condensed"/>
              <a:cs typeface="Roboto Condensed"/>
              <a:sym typeface="Roboto Condensed"/>
            </a:endParaRPr>
          </a:p>
        </p:txBody>
      </p:sp>
      <p:grpSp>
        <p:nvGrpSpPr>
          <p:cNvPr id="233" name="Google Shape;233;p11"/>
          <p:cNvGrpSpPr/>
          <p:nvPr/>
        </p:nvGrpSpPr>
        <p:grpSpPr>
          <a:xfrm rot="364510">
            <a:off x="13182363" y="1682197"/>
            <a:ext cx="5929182" cy="5073082"/>
            <a:chOff x="-222239" y="-74587"/>
            <a:chExt cx="1184978" cy="1044643"/>
          </a:xfrm>
        </p:grpSpPr>
        <p:sp>
          <p:nvSpPr>
            <p:cNvPr id="234" name="Google Shape;234;p11"/>
            <p:cNvSpPr/>
            <p:nvPr/>
          </p:nvSpPr>
          <p:spPr>
            <a:xfrm>
              <a:off x="-222239" y="-74587"/>
              <a:ext cx="1184978" cy="1044643"/>
            </a:xfrm>
            <a:custGeom>
              <a:avLst/>
              <a:gdLst/>
              <a:ahLst/>
              <a:cxnLst/>
              <a:rect l="l" t="t" r="r" b="b"/>
              <a:pathLst>
                <a:path w="991284" h="976806" extrusionOk="0">
                  <a:moveTo>
                    <a:pt x="495642" y="0"/>
                  </a:moveTo>
                  <a:lnTo>
                    <a:pt x="591854" y="134582"/>
                  </a:lnTo>
                  <a:lnTo>
                    <a:pt x="743463" y="65434"/>
                  </a:lnTo>
                  <a:lnTo>
                    <a:pt x="758497" y="229388"/>
                  </a:lnTo>
                  <a:lnTo>
                    <a:pt x="924880" y="244202"/>
                  </a:lnTo>
                  <a:lnTo>
                    <a:pt x="854707" y="393596"/>
                  </a:lnTo>
                  <a:lnTo>
                    <a:pt x="991284" y="488403"/>
                  </a:lnTo>
                  <a:lnTo>
                    <a:pt x="854707" y="583210"/>
                  </a:lnTo>
                  <a:lnTo>
                    <a:pt x="924880" y="732605"/>
                  </a:lnTo>
                  <a:lnTo>
                    <a:pt x="758497" y="747418"/>
                  </a:lnTo>
                  <a:lnTo>
                    <a:pt x="743463" y="911372"/>
                  </a:lnTo>
                  <a:lnTo>
                    <a:pt x="591854" y="842224"/>
                  </a:lnTo>
                  <a:lnTo>
                    <a:pt x="495642" y="976806"/>
                  </a:lnTo>
                  <a:lnTo>
                    <a:pt x="399430" y="842224"/>
                  </a:lnTo>
                  <a:lnTo>
                    <a:pt x="247821" y="911372"/>
                  </a:lnTo>
                  <a:lnTo>
                    <a:pt x="232788" y="747418"/>
                  </a:lnTo>
                  <a:lnTo>
                    <a:pt x="66403" y="732605"/>
                  </a:lnTo>
                  <a:lnTo>
                    <a:pt x="136577" y="583210"/>
                  </a:lnTo>
                  <a:lnTo>
                    <a:pt x="0" y="488403"/>
                  </a:lnTo>
                  <a:lnTo>
                    <a:pt x="136577" y="393596"/>
                  </a:lnTo>
                  <a:lnTo>
                    <a:pt x="66403" y="244202"/>
                  </a:lnTo>
                  <a:lnTo>
                    <a:pt x="232788" y="229388"/>
                  </a:lnTo>
                  <a:lnTo>
                    <a:pt x="247821" y="65434"/>
                  </a:lnTo>
                  <a:lnTo>
                    <a:pt x="399430" y="134582"/>
                  </a:lnTo>
                  <a:lnTo>
                    <a:pt x="495642" y="0"/>
                  </a:lnTo>
                  <a:close/>
                </a:path>
              </a:pathLst>
            </a:custGeom>
            <a:solidFill>
              <a:srgbClr val="226A96"/>
            </a:solidFill>
            <a:ln>
              <a:noFill/>
            </a:ln>
          </p:spPr>
        </p:sp>
        <p:sp>
          <p:nvSpPr>
            <p:cNvPr id="235" name="Google Shape;235;p11"/>
            <p:cNvSpPr txBox="1"/>
            <p:nvPr/>
          </p:nvSpPr>
          <p:spPr>
            <a:xfrm>
              <a:off x="-74860" y="208316"/>
              <a:ext cx="870170" cy="553581"/>
            </a:xfrm>
            <a:prstGeom prst="rect">
              <a:avLst/>
            </a:prstGeom>
            <a:noFill/>
            <a:ln>
              <a:noFill/>
            </a:ln>
          </p:spPr>
          <p:txBody>
            <a:bodyPr spcFirstLastPara="1" wrap="square" lIns="25400" tIns="25400" rIns="25400" bIns="25400" anchor="ctr" anchorCtr="0">
              <a:noAutofit/>
            </a:bodyPr>
            <a:lstStyle/>
            <a:p>
              <a:pPr marL="0" marR="0" lvl="0" indent="0" algn="ctr" rtl="0">
                <a:lnSpc>
                  <a:spcPct val="123749"/>
                </a:lnSpc>
                <a:spcBef>
                  <a:spcPts val="0"/>
                </a:spcBef>
                <a:spcAft>
                  <a:spcPts val="0"/>
                </a:spcAft>
                <a:buNone/>
              </a:pPr>
              <a:r>
                <a:rPr lang="en-US" sz="3200">
                  <a:solidFill>
                    <a:schemeClr val="lt1"/>
                  </a:solidFill>
                  <a:latin typeface="Roboto Condensed"/>
                  <a:ea typeface="Roboto Condensed"/>
                  <a:cs typeface="Roboto Condensed"/>
                  <a:sym typeface="Roboto Condensed"/>
                </a:rPr>
                <a:t>Cách kể tự nhiên, chân thực và chi tiết gợi sự tò mò của người đọc về tương lai của một cậu bé đam mê máy móc.</a:t>
              </a:r>
              <a:endParaRPr/>
            </a:p>
            <a:p>
              <a:pPr marL="0" marR="0" lvl="0" indent="0" algn="ctr" rtl="0">
                <a:lnSpc>
                  <a:spcPct val="123749"/>
                </a:lnSpc>
                <a:spcBef>
                  <a:spcPts val="0"/>
                </a:spcBef>
                <a:spcAft>
                  <a:spcPts val="0"/>
                </a:spcAft>
                <a:buNone/>
              </a:pPr>
              <a:endParaRPr sz="3200">
                <a:solidFill>
                  <a:schemeClr val="lt1"/>
                </a:solidFill>
                <a:latin typeface="Roboto Condensed"/>
                <a:ea typeface="Roboto Condensed"/>
                <a:cs typeface="Roboto Condensed"/>
                <a:sym typeface="Roboto Condensed"/>
              </a:endParaRPr>
            </a:p>
          </p:txBody>
        </p:sp>
      </p:grpSp>
      <p:grpSp>
        <p:nvGrpSpPr>
          <p:cNvPr id="236" name="Google Shape;236;p11"/>
          <p:cNvGrpSpPr/>
          <p:nvPr/>
        </p:nvGrpSpPr>
        <p:grpSpPr>
          <a:xfrm>
            <a:off x="618844" y="4499462"/>
            <a:ext cx="12893729" cy="5238284"/>
            <a:chOff x="0" y="1304"/>
            <a:chExt cx="12893729" cy="5238284"/>
          </a:xfrm>
        </p:grpSpPr>
        <p:sp>
          <p:nvSpPr>
            <p:cNvPr id="237" name="Google Shape;237;p11"/>
            <p:cNvSpPr/>
            <p:nvPr/>
          </p:nvSpPr>
          <p:spPr>
            <a:xfrm>
              <a:off x="0" y="1304"/>
              <a:ext cx="12893729" cy="1038706"/>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txBox="1"/>
            <p:nvPr/>
          </p:nvSpPr>
          <p:spPr>
            <a:xfrm>
              <a:off x="50705" y="52009"/>
              <a:ext cx="12792319" cy="93729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Roboto Condensed"/>
                <a:buNone/>
              </a:pPr>
              <a:r>
                <a:rPr lang="en-US" sz="3500">
                  <a:solidFill>
                    <a:schemeClr val="lt1"/>
                  </a:solidFill>
                  <a:latin typeface="Roboto Condensed"/>
                  <a:ea typeface="Roboto Condensed"/>
                  <a:cs typeface="Roboto Condensed"/>
                  <a:sym typeface="Roboto Condensed"/>
                </a:rPr>
                <a:t>Sinh năm: 1906</a:t>
              </a:r>
              <a:endParaRPr/>
            </a:p>
          </p:txBody>
        </p:sp>
        <p:sp>
          <p:nvSpPr>
            <p:cNvPr id="239" name="Google Shape;239;p11"/>
            <p:cNvSpPr/>
            <p:nvPr/>
          </p:nvSpPr>
          <p:spPr>
            <a:xfrm>
              <a:off x="0" y="1051983"/>
              <a:ext cx="12893729" cy="1038706"/>
            </a:xfrm>
            <a:prstGeom prst="roundRect">
              <a:avLst>
                <a:gd name="adj" fmla="val 16667"/>
              </a:avLst>
            </a:prstGeom>
            <a:solidFill>
              <a:srgbClr val="5AB4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txBox="1"/>
            <p:nvPr/>
          </p:nvSpPr>
          <p:spPr>
            <a:xfrm>
              <a:off x="50705" y="1102688"/>
              <a:ext cx="12792319" cy="93729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Roboto Condensed"/>
                <a:buNone/>
              </a:pPr>
              <a:r>
                <a:rPr lang="en-US" sz="3500">
                  <a:solidFill>
                    <a:schemeClr val="lt1"/>
                  </a:solidFill>
                  <a:latin typeface="Roboto Condensed"/>
                  <a:ea typeface="Roboto Condensed"/>
                  <a:cs typeface="Roboto Condensed"/>
                  <a:sym typeface="Roboto Condensed"/>
                </a:rPr>
                <a:t>Quê quán: Komyo, quận Iwata thành Tenryu nay là tỉnh Shizuoka.</a:t>
              </a:r>
              <a:endParaRPr/>
            </a:p>
          </p:txBody>
        </p:sp>
        <p:sp>
          <p:nvSpPr>
            <p:cNvPr id="241" name="Google Shape;241;p11"/>
            <p:cNvSpPr/>
            <p:nvPr/>
          </p:nvSpPr>
          <p:spPr>
            <a:xfrm>
              <a:off x="0" y="2101616"/>
              <a:ext cx="12893729" cy="1038706"/>
            </a:xfrm>
            <a:prstGeom prst="roundRect">
              <a:avLst>
                <a:gd name="adj" fmla="val 16667"/>
              </a:avLst>
            </a:prstGeom>
            <a:solidFill>
              <a:srgbClr val="5DAE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txBox="1"/>
            <p:nvPr/>
          </p:nvSpPr>
          <p:spPr>
            <a:xfrm>
              <a:off x="50705" y="2152321"/>
              <a:ext cx="12792319" cy="93729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Roboto Condensed"/>
                <a:buNone/>
              </a:pPr>
              <a:r>
                <a:rPr lang="en-US" sz="3500">
                  <a:solidFill>
                    <a:schemeClr val="lt1"/>
                  </a:solidFill>
                  <a:latin typeface="Roboto Condensed"/>
                  <a:ea typeface="Roboto Condensed"/>
                  <a:cs typeface="Roboto Condensed"/>
                  <a:sym typeface="Roboto Condensed"/>
                </a:rPr>
                <a:t>Gia đình: rất nghèo: ông nội làm nghề nông, cha làm thợ rèn, hàng ngày phải cõng em gái đến trường</a:t>
              </a:r>
              <a:endParaRPr sz="3500">
                <a:solidFill>
                  <a:schemeClr val="lt1"/>
                </a:solidFill>
                <a:latin typeface="Roboto Condensed"/>
                <a:ea typeface="Roboto Condensed"/>
                <a:cs typeface="Roboto Condensed"/>
                <a:sym typeface="Roboto Condensed"/>
              </a:endParaRPr>
            </a:p>
          </p:txBody>
        </p:sp>
        <p:sp>
          <p:nvSpPr>
            <p:cNvPr id="243" name="Google Shape;243;p11"/>
            <p:cNvSpPr/>
            <p:nvPr/>
          </p:nvSpPr>
          <p:spPr>
            <a:xfrm>
              <a:off x="0" y="3151249"/>
              <a:ext cx="12893729" cy="1038706"/>
            </a:xfrm>
            <a:prstGeom prst="roundRect">
              <a:avLst>
                <a:gd name="adj" fmla="val 16667"/>
              </a:avLst>
            </a:prstGeom>
            <a:solidFill>
              <a:srgbClr val="6078A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txBox="1"/>
            <p:nvPr/>
          </p:nvSpPr>
          <p:spPr>
            <a:xfrm>
              <a:off x="50705" y="3201954"/>
              <a:ext cx="12792319" cy="93729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Roboto Condensed"/>
                <a:buNone/>
              </a:pPr>
              <a:r>
                <a:rPr lang="en-US" sz="3500">
                  <a:solidFill>
                    <a:schemeClr val="lt1"/>
                  </a:solidFill>
                  <a:latin typeface="Roboto Condensed"/>
                  <a:ea typeface="Roboto Condensed"/>
                  <a:cs typeface="Roboto Condensed"/>
                  <a:sym typeface="Roboto Condensed"/>
                </a:rPr>
                <a:t>Tuổi thơ lớn lên trong tiếng phì phò của lò rèn và tiếng búa chan chát.</a:t>
              </a:r>
              <a:endParaRPr/>
            </a:p>
          </p:txBody>
        </p:sp>
        <p:sp>
          <p:nvSpPr>
            <p:cNvPr id="245" name="Google Shape;245;p11"/>
            <p:cNvSpPr/>
            <p:nvPr/>
          </p:nvSpPr>
          <p:spPr>
            <a:xfrm>
              <a:off x="0" y="4200882"/>
              <a:ext cx="12893729" cy="1038706"/>
            </a:xfrm>
            <a:prstGeom prst="roundRect">
              <a:avLst>
                <a:gd name="adj" fmla="val 16667"/>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txBox="1"/>
            <p:nvPr/>
          </p:nvSpPr>
          <p:spPr>
            <a:xfrm>
              <a:off x="50705" y="4251587"/>
              <a:ext cx="12792319" cy="93729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Roboto Condensed"/>
                <a:buNone/>
              </a:pPr>
              <a:r>
                <a:rPr lang="en-US" sz="3500">
                  <a:solidFill>
                    <a:schemeClr val="lt1"/>
                  </a:solidFill>
                  <a:latin typeface="Roboto Condensed"/>
                  <a:ea typeface="Roboto Condensed"/>
                  <a:cs typeface="Roboto Condensed"/>
                  <a:sym typeface="Roboto Condensed"/>
                </a:rPr>
                <a:t>Hay được cõng đến tiệm xay lúa chơi và hứng thú về kĩ thuật từ sớm.</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250"/>
        <p:cNvGrpSpPr/>
        <p:nvPr/>
      </p:nvGrpSpPr>
      <p:grpSpPr>
        <a:xfrm>
          <a:off x="0" y="0"/>
          <a:ext cx="0" cy="0"/>
          <a:chOff x="0" y="0"/>
          <a:chExt cx="0" cy="0"/>
        </a:xfrm>
      </p:grpSpPr>
      <p:pic>
        <p:nvPicPr>
          <p:cNvPr id="251" name="Google Shape;251;p12"/>
          <p:cNvPicPr preferRelativeResize="0"/>
          <p:nvPr/>
        </p:nvPicPr>
        <p:blipFill rotWithShape="1">
          <a:blip r:embed="rId3">
            <a:alphaModFix/>
          </a:blip>
          <a:srcRect b="1007"/>
          <a:stretch/>
        </p:blipFill>
        <p:spPr>
          <a:xfrm>
            <a:off x="-4148568" y="1330325"/>
            <a:ext cx="9669280" cy="10532950"/>
          </a:xfrm>
          <a:prstGeom prst="rect">
            <a:avLst/>
          </a:prstGeom>
          <a:noFill/>
          <a:ln>
            <a:noFill/>
          </a:ln>
        </p:spPr>
      </p:pic>
      <p:pic>
        <p:nvPicPr>
          <p:cNvPr id="252" name="Google Shape;252;p12"/>
          <p:cNvPicPr preferRelativeResize="0"/>
          <p:nvPr/>
        </p:nvPicPr>
        <p:blipFill rotWithShape="1">
          <a:blip r:embed="rId4">
            <a:alphaModFix/>
          </a:blip>
          <a:srcRect/>
          <a:stretch/>
        </p:blipFill>
        <p:spPr>
          <a:xfrm rot="-4912586">
            <a:off x="12683581" y="-3365153"/>
            <a:ext cx="7297793" cy="7704005"/>
          </a:xfrm>
          <a:prstGeom prst="rect">
            <a:avLst/>
          </a:prstGeom>
          <a:noFill/>
          <a:ln>
            <a:noFill/>
          </a:ln>
        </p:spPr>
      </p:pic>
      <p:graphicFrame>
        <p:nvGraphicFramePr>
          <p:cNvPr id="253" name="Google Shape;253;p12"/>
          <p:cNvGraphicFramePr/>
          <p:nvPr/>
        </p:nvGraphicFramePr>
        <p:xfrm>
          <a:off x="1143000" y="2168828"/>
          <a:ext cx="16687800" cy="7467630"/>
        </p:xfrm>
        <a:graphic>
          <a:graphicData uri="http://schemas.openxmlformats.org/drawingml/2006/table">
            <a:tbl>
              <a:tblPr>
                <a:noFill/>
                <a:tableStyleId>{7052BBB2-DACF-4161-94B1-276AF663033D}</a:tableStyleId>
              </a:tblPr>
              <a:tblGrid>
                <a:gridCol w="2209800">
                  <a:extLst>
                    <a:ext uri="{9D8B030D-6E8A-4147-A177-3AD203B41FA5}">
                      <a16:colId xmlns:a16="http://schemas.microsoft.com/office/drawing/2014/main" val="20000"/>
                    </a:ext>
                  </a:extLst>
                </a:gridCol>
                <a:gridCol w="14478000">
                  <a:extLst>
                    <a:ext uri="{9D8B030D-6E8A-4147-A177-3AD203B41FA5}">
                      <a16:colId xmlns:a16="http://schemas.microsoft.com/office/drawing/2014/main" val="20001"/>
                    </a:ext>
                  </a:extLst>
                </a:gridCol>
              </a:tblGrid>
              <a:tr h="483225">
                <a:tc>
                  <a:txBody>
                    <a:bodyPr/>
                    <a:lstStyle/>
                    <a:p>
                      <a:pPr marL="0" marR="0" lvl="0" indent="0" algn="ctr" rtl="0">
                        <a:spcBef>
                          <a:spcPts val="0"/>
                        </a:spcBef>
                        <a:spcAft>
                          <a:spcPts val="0"/>
                        </a:spcAft>
                        <a:buNone/>
                      </a:pPr>
                      <a:r>
                        <a:rPr lang="en-US" sz="3000" b="1" u="none" strike="noStrike" cap="none">
                          <a:solidFill>
                            <a:srgbClr val="FEFFFE"/>
                          </a:solidFill>
                          <a:latin typeface="Roboto Condensed"/>
                          <a:ea typeface="Roboto Condensed"/>
                          <a:cs typeface="Roboto Condensed"/>
                          <a:sym typeface="Roboto Condensed"/>
                        </a:rPr>
                        <a:t>Nhân vật</a:t>
                      </a:r>
                      <a:endParaRPr sz="3000" u="none" strike="noStrike" cap="none"/>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56A68C"/>
                    </a:solidFill>
                  </a:tcPr>
                </a:tc>
                <a:tc>
                  <a:txBody>
                    <a:bodyPr/>
                    <a:lstStyle/>
                    <a:p>
                      <a:pPr marL="0" marR="0" lvl="0" indent="0" algn="ctr" rtl="0">
                        <a:spcBef>
                          <a:spcPts val="0"/>
                        </a:spcBef>
                        <a:spcAft>
                          <a:spcPts val="0"/>
                        </a:spcAft>
                        <a:buNone/>
                      </a:pPr>
                      <a:r>
                        <a:rPr lang="en-US" sz="3000" b="1" u="none" strike="noStrike" cap="none">
                          <a:solidFill>
                            <a:srgbClr val="FEFFFE"/>
                          </a:solidFill>
                          <a:latin typeface="Roboto Condensed"/>
                          <a:ea typeface="Roboto Condensed"/>
                          <a:cs typeface="Roboto Condensed"/>
                          <a:sym typeface="Roboto Condensed"/>
                        </a:rPr>
                        <a:t>Đặc điểm con người</a:t>
                      </a:r>
                      <a:endParaRPr sz="3000" u="none" strike="noStrike" cap="none"/>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56A68C"/>
                    </a:solidFill>
                  </a:tcPr>
                </a:tc>
                <a:extLst>
                  <a:ext uri="{0D108BD9-81ED-4DB2-BD59-A6C34878D82A}">
                    <a16:rowId xmlns:a16="http://schemas.microsoft.com/office/drawing/2014/main" val="10000"/>
                  </a:ext>
                </a:extLst>
              </a:tr>
              <a:tr h="2188900">
                <a:tc>
                  <a:txBody>
                    <a:bodyPr/>
                    <a:lstStyle/>
                    <a:p>
                      <a:pPr marL="0" marR="0" lvl="0" indent="0" algn="l" rtl="0">
                        <a:lnSpc>
                          <a:spcPct val="100000"/>
                        </a:lnSpc>
                        <a:spcBef>
                          <a:spcPts val="0"/>
                        </a:spcBef>
                        <a:spcAft>
                          <a:spcPts val="0"/>
                        </a:spcAft>
                        <a:buClr>
                          <a:schemeClr val="dk1"/>
                        </a:buClr>
                        <a:buSzPts val="3400"/>
                        <a:buFont typeface="Roboto Condensed"/>
                        <a:buNone/>
                      </a:pPr>
                      <a:r>
                        <a:rPr lang="en-US" sz="3400" b="1" u="none" strike="noStrike" cap="none">
                          <a:solidFill>
                            <a:schemeClr val="dk1"/>
                          </a:solidFill>
                          <a:latin typeface="Roboto Condensed"/>
                          <a:ea typeface="Roboto Condensed"/>
                          <a:cs typeface="Roboto Condensed"/>
                          <a:sym typeface="Roboto Condensed"/>
                        </a:rPr>
                        <a:t>Thời thơ ấu</a:t>
                      </a:r>
                      <a:endParaRPr sz="3400" u="none" strike="noStrike" cap="none">
                        <a:solidFill>
                          <a:schemeClr val="dk1"/>
                        </a:solidFill>
                        <a:latin typeface="Roboto Condensed"/>
                        <a:ea typeface="Roboto Condensed"/>
                        <a:cs typeface="Roboto Condensed"/>
                        <a:sym typeface="Roboto Condensed"/>
                      </a:endParaRPr>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FEFFFE"/>
                    </a:solidFill>
                  </a:tcPr>
                </a:tc>
                <a:tc>
                  <a:txBody>
                    <a:bodyPr/>
                    <a:lstStyle/>
                    <a:p>
                      <a:pPr marL="285750" marR="0" lvl="0" indent="-285750" algn="just" rtl="0">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Còn nhỏ nhưng rất thích thú với công việc đập búa </a:t>
                      </a:r>
                      <a:r>
                        <a:rPr lang="en-US" sz="3400" i="1" u="none" strike="noStrike" cap="none">
                          <a:solidFill>
                            <a:schemeClr val="dk1"/>
                          </a:solidFill>
                          <a:latin typeface="Roboto Condensed"/>
                          <a:ea typeface="Roboto Condensed"/>
                          <a:cs typeface="Roboto Condensed"/>
                          <a:sym typeface="Roboto Condensed"/>
                        </a:rPr>
                        <a:t>chùm cheng.</a:t>
                      </a:r>
                      <a:endParaRPr sz="3400" i="1" u="none" strike="noStrike" cap="none">
                        <a:solidFill>
                          <a:schemeClr val="dk1"/>
                        </a:solidFill>
                        <a:latin typeface="Roboto Condensed"/>
                        <a:ea typeface="Roboto Condensed"/>
                        <a:cs typeface="Roboto Condensed"/>
                        <a:sym typeface="Roboto Condensed"/>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Chưa được đi học nhưng rất thích chơi đùa với máy móc và động cơ.</a:t>
                      </a:r>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Bị lôi cuốn bởi âm thanh </a:t>
                      </a:r>
                      <a:r>
                        <a:rPr lang="en-US" sz="3400" i="1" u="none" strike="noStrike" cap="none">
                          <a:solidFill>
                            <a:schemeClr val="dk1"/>
                          </a:solidFill>
                          <a:latin typeface="Roboto Condensed"/>
                          <a:ea typeface="Roboto Condensed"/>
                          <a:cs typeface="Roboto Condensed"/>
                          <a:sym typeface="Roboto Condensed"/>
                        </a:rPr>
                        <a:t>bùm chát</a:t>
                      </a:r>
                      <a:r>
                        <a:rPr lang="en-US" sz="3400" u="none" strike="noStrike" cap="none">
                          <a:solidFill>
                            <a:schemeClr val="dk1"/>
                          </a:solidFill>
                          <a:latin typeface="Roboto Condensed"/>
                          <a:ea typeface="Roboto Condensed"/>
                          <a:cs typeface="Roboto Condensed"/>
                          <a:sym typeface="Roboto Condensed"/>
                        </a:rPr>
                        <a:t> của máy nổ và luồng khói xanh có mùi dầu cháy.</a:t>
                      </a:r>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Lân la sang ngắm nhìn và thích thú vô cùng những bánh răng cưa quay tít</a:t>
                      </a:r>
                      <a:endParaRPr sz="3400" u="none" strike="noStrike" cap="none">
                        <a:solidFill>
                          <a:schemeClr val="dk1"/>
                        </a:solidFill>
                        <a:latin typeface="Roboto Condensed"/>
                        <a:ea typeface="Roboto Condensed"/>
                        <a:cs typeface="Roboto Condensed"/>
                        <a:sym typeface="Roboto Condensed"/>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Chỉ cần thấy máy móc chuyển động, tôi sung sướng không thể diễn tả được.</a:t>
                      </a:r>
                      <a:endParaRPr/>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FEFFFE"/>
                    </a:solidFill>
                  </a:tcPr>
                </a:tc>
                <a:extLst>
                  <a:ext uri="{0D108BD9-81ED-4DB2-BD59-A6C34878D82A}">
                    <a16:rowId xmlns:a16="http://schemas.microsoft.com/office/drawing/2014/main" val="10001"/>
                  </a:ext>
                </a:extLst>
              </a:tr>
              <a:tr h="3539000">
                <a:tc>
                  <a:txBody>
                    <a:bodyPr/>
                    <a:lstStyle/>
                    <a:p>
                      <a:pPr marL="0" marR="0" lvl="0" indent="0" algn="l" rtl="0">
                        <a:spcBef>
                          <a:spcPts val="0"/>
                        </a:spcBef>
                        <a:spcAft>
                          <a:spcPts val="0"/>
                        </a:spcAft>
                        <a:buNone/>
                      </a:pPr>
                      <a:r>
                        <a:rPr lang="en-US" sz="3400" b="1" u="none" strike="noStrike" cap="none">
                          <a:solidFill>
                            <a:schemeClr val="dk1"/>
                          </a:solidFill>
                          <a:latin typeface="Roboto Condensed"/>
                          <a:ea typeface="Roboto Condensed"/>
                          <a:cs typeface="Roboto Condensed"/>
                          <a:sym typeface="Roboto Condensed"/>
                        </a:rPr>
                        <a:t>Khi đi học</a:t>
                      </a:r>
                      <a:endParaRPr sz="3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FEFFFE"/>
                    </a:solidFill>
                  </a:tcPr>
                </a:tc>
                <a:tc>
                  <a:txBody>
                    <a:bodyPr/>
                    <a:lstStyle/>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Rất thích thú khi thấy xuất hiện pin, cân, ống nghiệm, máy móc</a:t>
                      </a:r>
                      <a:endParaRPr sz="3400" u="none" strike="noStrike" cap="none">
                        <a:solidFill>
                          <a:schemeClr val="dk1"/>
                        </a:solidFill>
                        <a:latin typeface="Roboto Condensed"/>
                        <a:ea typeface="Roboto Condensed"/>
                        <a:cs typeface="Roboto Condensed"/>
                        <a:sym typeface="Roboto Condensed"/>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Xem tivi bằng tai và mắt thì cảm nhận mọi việc nhạy bén hơn</a:t>
                      </a:r>
                      <a:endParaRPr sz="3400" u="none" strike="noStrike" cap="none">
                        <a:solidFill>
                          <a:schemeClr val="dk1"/>
                        </a:solidFill>
                        <a:latin typeface="Roboto Condensed"/>
                        <a:ea typeface="Roboto Condensed"/>
                        <a:cs typeface="Roboto Condensed"/>
                        <a:sym typeface="Roboto Condensed"/>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Khi làng có điện: cảm phục những chú thợ điện với túi đồ nghề trèo lên cột điện nối dây cáp.</a:t>
                      </a:r>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Lần đầu tiên thấy ô tô: dí mũi xuống mặt đất, ngửi khịt khịt, lấy tay quệt dầu đưa lên mũi ngửi =&gt; nảy ra ước mơ chế tạo ô tô.</a:t>
                      </a:r>
                      <a:endParaRPr/>
                    </a:p>
                    <a:p>
                      <a:pPr marL="457200" marR="0" lvl="0" indent="-457200" algn="just" rtl="0">
                        <a:lnSpc>
                          <a:spcPct val="100000"/>
                        </a:lnSpc>
                        <a:spcBef>
                          <a:spcPts val="0"/>
                        </a:spcBef>
                        <a:spcAft>
                          <a:spcPts val="0"/>
                        </a:spcAft>
                        <a:buClr>
                          <a:schemeClr val="dk1"/>
                        </a:buClr>
                        <a:buSzPts val="3400"/>
                        <a:buFont typeface="Arial"/>
                        <a:buChar char="•"/>
                      </a:pPr>
                      <a:r>
                        <a:rPr lang="en-US" sz="3400" u="none" strike="noStrike" cap="none">
                          <a:solidFill>
                            <a:schemeClr val="dk1"/>
                          </a:solidFill>
                          <a:latin typeface="Roboto Condensed"/>
                          <a:ea typeface="Roboto Condensed"/>
                          <a:cs typeface="Roboto Condensed"/>
                          <a:sym typeface="Roboto Condensed"/>
                        </a:rPr>
                        <a:t>Tìm mọi cách để xem buổi biểu diễn máy bay và có ước mơ thành phi công.</a:t>
                      </a:r>
                      <a:endParaRPr/>
                    </a:p>
                  </a:txBody>
                  <a:tcPr marL="91450" marR="91450" marT="45725" marB="45725" anchor="ctr">
                    <a:lnL w="9525" cap="flat" cmpd="sng">
                      <a:solidFill>
                        <a:srgbClr val="ABB194"/>
                      </a:solidFill>
                      <a:prstDash val="solid"/>
                      <a:round/>
                      <a:headEnd type="none" w="sm" len="sm"/>
                      <a:tailEnd type="none" w="sm" len="sm"/>
                    </a:lnL>
                    <a:lnR w="9525" cap="flat" cmpd="sng">
                      <a:solidFill>
                        <a:srgbClr val="ABB194"/>
                      </a:solidFill>
                      <a:prstDash val="solid"/>
                      <a:round/>
                      <a:headEnd type="none" w="sm" len="sm"/>
                      <a:tailEnd type="none" w="sm" len="sm"/>
                    </a:lnR>
                    <a:lnT w="9525" cap="flat" cmpd="sng">
                      <a:solidFill>
                        <a:srgbClr val="ABB194"/>
                      </a:solidFill>
                      <a:prstDash val="solid"/>
                      <a:round/>
                      <a:headEnd type="none" w="sm" len="sm"/>
                      <a:tailEnd type="none" w="sm" len="sm"/>
                    </a:lnT>
                    <a:lnB w="9525" cap="flat" cmpd="sng">
                      <a:solidFill>
                        <a:srgbClr val="ABB194"/>
                      </a:solidFill>
                      <a:prstDash val="solid"/>
                      <a:round/>
                      <a:headEnd type="none" w="sm" len="sm"/>
                      <a:tailEnd type="none" w="sm" len="sm"/>
                    </a:lnB>
                    <a:solidFill>
                      <a:srgbClr val="FEFFFE"/>
                    </a:solidFill>
                  </a:tcPr>
                </a:tc>
                <a:extLst>
                  <a:ext uri="{0D108BD9-81ED-4DB2-BD59-A6C34878D82A}">
                    <a16:rowId xmlns:a16="http://schemas.microsoft.com/office/drawing/2014/main" val="10002"/>
                  </a:ext>
                </a:extLst>
              </a:tr>
            </a:tbl>
          </a:graphicData>
        </a:graphic>
      </p:graphicFrame>
      <p:sp>
        <p:nvSpPr>
          <p:cNvPr id="254" name="Google Shape;254;p12"/>
          <p:cNvSpPr txBox="1"/>
          <p:nvPr/>
        </p:nvSpPr>
        <p:spPr>
          <a:xfrm>
            <a:off x="1712419" y="650875"/>
            <a:ext cx="10291088" cy="1384995"/>
          </a:xfrm>
          <a:prstGeom prst="rect">
            <a:avLst/>
          </a:prstGeom>
          <a:noFill/>
          <a:ln>
            <a:noFill/>
          </a:ln>
        </p:spPr>
        <p:txBody>
          <a:bodyPr spcFirstLastPara="1" wrap="square" lIns="0" tIns="0" rIns="0" bIns="0" anchor="t" anchorCtr="0">
            <a:spAutoFit/>
          </a:bodyPr>
          <a:lstStyle/>
          <a:p>
            <a:pPr marL="0" marR="0" lvl="0" indent="0" algn="ctr" rtl="0">
              <a:lnSpc>
                <a:spcPct val="139975"/>
              </a:lnSpc>
              <a:spcBef>
                <a:spcPts val="0"/>
              </a:spcBef>
              <a:spcAft>
                <a:spcPts val="0"/>
              </a:spcAft>
              <a:buNone/>
            </a:pPr>
            <a:r>
              <a:rPr lang="en-US" sz="4000" b="1">
                <a:solidFill>
                  <a:srgbClr val="000000"/>
                </a:solidFill>
                <a:latin typeface="Roboto Condensed"/>
                <a:ea typeface="Roboto Condensed"/>
                <a:cs typeface="Roboto Condensed"/>
                <a:sym typeface="Roboto Condensed"/>
              </a:rPr>
              <a:t>b. </a:t>
            </a:r>
            <a:r>
              <a:rPr lang="en-US" sz="4000" b="1">
                <a:solidFill>
                  <a:schemeClr val="dk1"/>
                </a:solidFill>
                <a:latin typeface="Roboto Condensed"/>
                <a:ea typeface="Roboto Condensed"/>
                <a:cs typeface="Roboto Condensed"/>
                <a:sym typeface="Roboto Condensed"/>
              </a:rPr>
              <a:t>Sự quan tâm, hứng thú của Hon-đa với kĩ thuật:</a:t>
            </a:r>
            <a:endParaRPr sz="4000" b="1">
              <a:solidFill>
                <a:schemeClr val="dk1"/>
              </a:solidFill>
              <a:latin typeface="Roboto Condensed"/>
              <a:ea typeface="Roboto Condensed"/>
              <a:cs typeface="Roboto Condensed"/>
              <a:sym typeface="Roboto Condensed"/>
            </a:endParaRPr>
          </a:p>
          <a:p>
            <a:pPr marL="0" marR="0" lvl="0" indent="0" algn="ctr" rtl="0">
              <a:lnSpc>
                <a:spcPct val="139975"/>
              </a:lnSpc>
              <a:spcBef>
                <a:spcPts val="0"/>
              </a:spcBef>
              <a:spcAft>
                <a:spcPts val="0"/>
              </a:spcAft>
              <a:buNone/>
            </a:pPr>
            <a:endParaRPr sz="4000" b="1">
              <a:solidFill>
                <a:srgbClr val="000000"/>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258"/>
        <p:cNvGrpSpPr/>
        <p:nvPr/>
      </p:nvGrpSpPr>
      <p:grpSpPr>
        <a:xfrm>
          <a:off x="0" y="0"/>
          <a:ext cx="0" cy="0"/>
          <a:chOff x="0" y="0"/>
          <a:chExt cx="0" cy="0"/>
        </a:xfrm>
      </p:grpSpPr>
      <p:pic>
        <p:nvPicPr>
          <p:cNvPr id="259" name="Google Shape;259;p13"/>
          <p:cNvPicPr preferRelativeResize="0"/>
          <p:nvPr/>
        </p:nvPicPr>
        <p:blipFill rotWithShape="1">
          <a:blip r:embed="rId3">
            <a:alphaModFix/>
          </a:blip>
          <a:srcRect/>
          <a:stretch/>
        </p:blipFill>
        <p:spPr>
          <a:xfrm>
            <a:off x="2301168" y="708786"/>
            <a:ext cx="13685664" cy="8684176"/>
          </a:xfrm>
          <a:prstGeom prst="rect">
            <a:avLst/>
          </a:prstGeom>
          <a:noFill/>
          <a:ln>
            <a:noFill/>
          </a:ln>
        </p:spPr>
      </p:pic>
      <p:pic>
        <p:nvPicPr>
          <p:cNvPr id="260" name="Google Shape;260;p13"/>
          <p:cNvPicPr preferRelativeResize="0"/>
          <p:nvPr/>
        </p:nvPicPr>
        <p:blipFill rotWithShape="1">
          <a:blip r:embed="rId4">
            <a:alphaModFix/>
          </a:blip>
          <a:srcRect b="36673"/>
          <a:stretch/>
        </p:blipFill>
        <p:spPr>
          <a:xfrm rot="-5329638">
            <a:off x="-3452640" y="2195866"/>
            <a:ext cx="7547749" cy="5045781"/>
          </a:xfrm>
          <a:prstGeom prst="rect">
            <a:avLst/>
          </a:prstGeom>
          <a:noFill/>
          <a:ln>
            <a:noFill/>
          </a:ln>
        </p:spPr>
      </p:pic>
      <p:pic>
        <p:nvPicPr>
          <p:cNvPr id="261" name="Google Shape;261;p13"/>
          <p:cNvPicPr preferRelativeResize="0"/>
          <p:nvPr/>
        </p:nvPicPr>
        <p:blipFill rotWithShape="1">
          <a:blip r:embed="rId4">
            <a:alphaModFix/>
          </a:blip>
          <a:srcRect b="36673"/>
          <a:stretch/>
        </p:blipFill>
        <p:spPr>
          <a:xfrm rot="5400000" flipH="1">
            <a:off x="14376783" y="2335248"/>
            <a:ext cx="7184094" cy="4802672"/>
          </a:xfrm>
          <a:prstGeom prst="rect">
            <a:avLst/>
          </a:prstGeom>
          <a:noFill/>
          <a:ln>
            <a:noFill/>
          </a:ln>
        </p:spPr>
      </p:pic>
      <p:pic>
        <p:nvPicPr>
          <p:cNvPr id="262" name="Google Shape;262;p13"/>
          <p:cNvPicPr preferRelativeResize="0"/>
          <p:nvPr/>
        </p:nvPicPr>
        <p:blipFill rotWithShape="1">
          <a:blip r:embed="rId5">
            <a:alphaModFix/>
          </a:blip>
          <a:srcRect/>
          <a:stretch/>
        </p:blipFill>
        <p:spPr>
          <a:xfrm>
            <a:off x="5171423" y="884513"/>
            <a:ext cx="7945154" cy="520046"/>
          </a:xfrm>
          <a:prstGeom prst="rect">
            <a:avLst/>
          </a:prstGeom>
          <a:noFill/>
          <a:ln>
            <a:noFill/>
          </a:ln>
        </p:spPr>
      </p:pic>
      <p:sp>
        <p:nvSpPr>
          <p:cNvPr id="263" name="Google Shape;263;p13"/>
          <p:cNvSpPr txBox="1"/>
          <p:nvPr/>
        </p:nvSpPr>
        <p:spPr>
          <a:xfrm>
            <a:off x="3279921" y="2398866"/>
            <a:ext cx="11728157" cy="530401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i="1">
                <a:solidFill>
                  <a:schemeClr val="lt1"/>
                </a:solidFill>
                <a:latin typeface="Roboto Condensed"/>
                <a:ea typeface="Roboto Condensed"/>
                <a:cs typeface="Roboto Condensed"/>
                <a:sym typeface="Roboto Condensed"/>
              </a:rPr>
              <a:t>Khi chú bé càng lớn, niềm khao khát khám phá và chế tạo máy móc càng lớn thêm. Chính sự yêu thích với kĩ thuật đã ươm mầm kết hợp lòng quyết tâm đến say mê đã khiến Honda trở thành một kĩ sư tuyệt vời sau này.</a:t>
            </a:r>
            <a:endParaRPr sz="5400">
              <a:solidFill>
                <a:schemeClr val="lt1"/>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293"/>
        <p:cNvGrpSpPr/>
        <p:nvPr/>
      </p:nvGrpSpPr>
      <p:grpSpPr>
        <a:xfrm>
          <a:off x="0" y="0"/>
          <a:ext cx="0" cy="0"/>
          <a:chOff x="0" y="0"/>
          <a:chExt cx="0" cy="0"/>
        </a:xfrm>
      </p:grpSpPr>
      <p:pic>
        <p:nvPicPr>
          <p:cNvPr id="294" name="Google Shape;294;p15"/>
          <p:cNvPicPr preferRelativeResize="0"/>
          <p:nvPr/>
        </p:nvPicPr>
        <p:blipFill rotWithShape="1">
          <a:blip r:embed="rId3">
            <a:alphaModFix/>
          </a:blip>
          <a:srcRect/>
          <a:stretch/>
        </p:blipFill>
        <p:spPr>
          <a:xfrm>
            <a:off x="9290460" y="7040284"/>
            <a:ext cx="12153511" cy="4436032"/>
          </a:xfrm>
          <a:prstGeom prst="rect">
            <a:avLst/>
          </a:prstGeom>
          <a:noFill/>
          <a:ln>
            <a:noFill/>
          </a:ln>
        </p:spPr>
      </p:pic>
      <p:pic>
        <p:nvPicPr>
          <p:cNvPr id="295" name="Google Shape;295;p15"/>
          <p:cNvPicPr preferRelativeResize="0"/>
          <p:nvPr/>
        </p:nvPicPr>
        <p:blipFill rotWithShape="1">
          <a:blip r:embed="rId4">
            <a:alphaModFix/>
          </a:blip>
          <a:srcRect/>
          <a:stretch/>
        </p:blipFill>
        <p:spPr>
          <a:xfrm>
            <a:off x="1708968" y="2129180"/>
            <a:ext cx="7499039" cy="1077135"/>
          </a:xfrm>
          <a:prstGeom prst="rect">
            <a:avLst/>
          </a:prstGeom>
          <a:noFill/>
          <a:ln>
            <a:noFill/>
          </a:ln>
        </p:spPr>
      </p:pic>
      <p:pic>
        <p:nvPicPr>
          <p:cNvPr id="296" name="Google Shape;296;p15"/>
          <p:cNvPicPr preferRelativeResize="0"/>
          <p:nvPr/>
        </p:nvPicPr>
        <p:blipFill rotWithShape="1">
          <a:blip r:embed="rId5">
            <a:alphaModFix/>
          </a:blip>
          <a:srcRect t="10396" r="50345" b="30620"/>
          <a:stretch/>
        </p:blipFill>
        <p:spPr>
          <a:xfrm>
            <a:off x="1266515" y="1887483"/>
            <a:ext cx="1144954" cy="1764223"/>
          </a:xfrm>
          <a:prstGeom prst="rect">
            <a:avLst/>
          </a:prstGeom>
          <a:noFill/>
          <a:ln>
            <a:noFill/>
          </a:ln>
        </p:spPr>
      </p:pic>
      <p:pic>
        <p:nvPicPr>
          <p:cNvPr id="297" name="Google Shape;297;p15"/>
          <p:cNvPicPr preferRelativeResize="0"/>
          <p:nvPr/>
        </p:nvPicPr>
        <p:blipFill rotWithShape="1">
          <a:blip r:embed="rId6">
            <a:alphaModFix/>
          </a:blip>
          <a:srcRect/>
          <a:stretch/>
        </p:blipFill>
        <p:spPr>
          <a:xfrm rot="10800000" flipH="1">
            <a:off x="2225114" y="2945509"/>
            <a:ext cx="6804580" cy="445391"/>
          </a:xfrm>
          <a:prstGeom prst="rect">
            <a:avLst/>
          </a:prstGeom>
          <a:noFill/>
          <a:ln>
            <a:noFill/>
          </a:ln>
        </p:spPr>
      </p:pic>
      <p:sp>
        <p:nvSpPr>
          <p:cNvPr id="298" name="Google Shape;298;p15"/>
          <p:cNvSpPr txBox="1"/>
          <p:nvPr/>
        </p:nvSpPr>
        <p:spPr>
          <a:xfrm>
            <a:off x="1508190" y="799728"/>
            <a:ext cx="10204133" cy="1087755"/>
          </a:xfrm>
          <a:prstGeom prst="rect">
            <a:avLst/>
          </a:prstGeom>
          <a:noFill/>
          <a:ln>
            <a:noFill/>
          </a:ln>
        </p:spPr>
        <p:txBody>
          <a:bodyPr spcFirstLastPara="1" wrap="square" lIns="0" tIns="0" rIns="0" bIns="0" anchor="t" anchorCtr="0">
            <a:spAutoFit/>
          </a:bodyPr>
          <a:lstStyle/>
          <a:p>
            <a:pPr marL="0" marR="0" lvl="0" indent="0" algn="just" rtl="0">
              <a:lnSpc>
                <a:spcPct val="123003"/>
              </a:lnSpc>
              <a:spcBef>
                <a:spcPts val="0"/>
              </a:spcBef>
              <a:spcAft>
                <a:spcPts val="0"/>
              </a:spcAft>
              <a:buNone/>
            </a:pPr>
            <a:r>
              <a:rPr lang="en-US" sz="6999">
                <a:solidFill>
                  <a:srgbClr val="D16A44"/>
                </a:solidFill>
                <a:latin typeface="Fraunces"/>
                <a:ea typeface="Fraunces"/>
                <a:cs typeface="Fraunces"/>
                <a:sym typeface="Fraunces"/>
              </a:rPr>
              <a:t>4. LUYỆN TẬP</a:t>
            </a:r>
            <a:endParaRPr sz="6999">
              <a:solidFill>
                <a:srgbClr val="D16A44"/>
              </a:solidFill>
              <a:latin typeface="Fraunces"/>
              <a:ea typeface="Fraunces"/>
              <a:cs typeface="Fraunces"/>
              <a:sym typeface="Fraunces"/>
            </a:endParaRPr>
          </a:p>
        </p:txBody>
      </p:sp>
      <p:sp>
        <p:nvSpPr>
          <p:cNvPr id="299" name="Google Shape;299;p15"/>
          <p:cNvSpPr txBox="1"/>
          <p:nvPr/>
        </p:nvSpPr>
        <p:spPr>
          <a:xfrm>
            <a:off x="2936374" y="2260757"/>
            <a:ext cx="4482441" cy="718145"/>
          </a:xfrm>
          <a:prstGeom prst="rect">
            <a:avLst/>
          </a:prstGeom>
          <a:noFill/>
          <a:ln>
            <a:noFill/>
          </a:ln>
        </p:spPr>
        <p:txBody>
          <a:bodyPr spcFirstLastPara="1" wrap="square" lIns="0" tIns="0" rIns="0" bIns="0" anchor="t" anchorCtr="0">
            <a:spAutoFit/>
          </a:bodyPr>
          <a:lstStyle/>
          <a:p>
            <a:pPr marL="0" marR="0" lvl="0" indent="0" algn="ctr" rtl="0">
              <a:lnSpc>
                <a:spcPct val="116645"/>
              </a:lnSpc>
              <a:spcBef>
                <a:spcPts val="0"/>
              </a:spcBef>
              <a:spcAft>
                <a:spcPts val="0"/>
              </a:spcAft>
              <a:buNone/>
            </a:pPr>
            <a:r>
              <a:rPr lang="en-US" sz="4800" b="1">
                <a:solidFill>
                  <a:srgbClr val="FDF9DE"/>
                </a:solidFill>
                <a:latin typeface="Roboto Condensed"/>
                <a:ea typeface="Roboto Condensed"/>
                <a:cs typeface="Roboto Condensed"/>
                <a:sym typeface="Roboto Condensed"/>
              </a:rPr>
              <a:t>So sánh</a:t>
            </a:r>
            <a:endParaRPr sz="4800" b="1">
              <a:solidFill>
                <a:srgbClr val="FDF9DE"/>
              </a:solidFill>
              <a:latin typeface="Roboto Condensed"/>
              <a:ea typeface="Roboto Condensed"/>
              <a:cs typeface="Roboto Condensed"/>
              <a:sym typeface="Roboto Condensed"/>
            </a:endParaRPr>
          </a:p>
        </p:txBody>
      </p:sp>
      <p:sp>
        <p:nvSpPr>
          <p:cNvPr id="300" name="Google Shape;300;p15"/>
          <p:cNvSpPr txBox="1"/>
          <p:nvPr/>
        </p:nvSpPr>
        <p:spPr>
          <a:xfrm>
            <a:off x="10668515" y="3080334"/>
            <a:ext cx="5336031" cy="669925"/>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a:solidFill>
                  <a:srgbClr val="000000"/>
                </a:solidFill>
                <a:latin typeface="Fraunces"/>
                <a:ea typeface="Fraunces"/>
                <a:cs typeface="Fraunces"/>
                <a:sym typeface="Fraunces"/>
              </a:rPr>
              <a:t>DU KÍ</a:t>
            </a:r>
            <a:endParaRPr sz="3999" b="1">
              <a:solidFill>
                <a:srgbClr val="000000"/>
              </a:solidFill>
              <a:latin typeface="Fraunces"/>
              <a:ea typeface="Fraunces"/>
              <a:cs typeface="Fraunces"/>
              <a:sym typeface="Fraunces"/>
            </a:endParaRPr>
          </a:p>
        </p:txBody>
      </p:sp>
      <p:pic>
        <p:nvPicPr>
          <p:cNvPr id="301" name="Google Shape;301;p15"/>
          <p:cNvPicPr preferRelativeResize="0"/>
          <p:nvPr/>
        </p:nvPicPr>
        <p:blipFill rotWithShape="1">
          <a:blip r:embed="rId7">
            <a:alphaModFix/>
          </a:blip>
          <a:srcRect/>
          <a:stretch/>
        </p:blipFill>
        <p:spPr>
          <a:xfrm rot="-427800">
            <a:off x="12139723" y="-1027437"/>
            <a:ext cx="3828805" cy="3355425"/>
          </a:xfrm>
          <a:prstGeom prst="rect">
            <a:avLst/>
          </a:prstGeom>
          <a:noFill/>
          <a:ln>
            <a:noFill/>
          </a:ln>
        </p:spPr>
      </p:pic>
      <p:pic>
        <p:nvPicPr>
          <p:cNvPr id="302" name="Google Shape;302;p15"/>
          <p:cNvPicPr preferRelativeResize="0"/>
          <p:nvPr/>
        </p:nvPicPr>
        <p:blipFill rotWithShape="1">
          <a:blip r:embed="rId8">
            <a:alphaModFix/>
          </a:blip>
          <a:srcRect/>
          <a:stretch/>
        </p:blipFill>
        <p:spPr>
          <a:xfrm rot="10268682">
            <a:off x="16148230" y="1834851"/>
            <a:ext cx="2222140" cy="2038814"/>
          </a:xfrm>
          <a:prstGeom prst="rect">
            <a:avLst/>
          </a:prstGeom>
          <a:noFill/>
          <a:ln>
            <a:noFill/>
          </a:ln>
        </p:spPr>
      </p:pic>
      <p:sp>
        <p:nvSpPr>
          <p:cNvPr id="303" name="Google Shape;303;p15"/>
          <p:cNvSpPr txBox="1"/>
          <p:nvPr/>
        </p:nvSpPr>
        <p:spPr>
          <a:xfrm>
            <a:off x="1266515" y="4311254"/>
            <a:ext cx="5336031" cy="669925"/>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a:solidFill>
                  <a:srgbClr val="000000"/>
                </a:solidFill>
                <a:latin typeface="Fraunces"/>
                <a:ea typeface="Fraunces"/>
                <a:cs typeface="Fraunces"/>
                <a:sym typeface="Fraunces"/>
              </a:rPr>
              <a:t>HỒI KÍ</a:t>
            </a:r>
            <a:endParaRPr sz="3999" b="1">
              <a:solidFill>
                <a:srgbClr val="000000"/>
              </a:solidFill>
              <a:latin typeface="Fraunces"/>
              <a:ea typeface="Fraunces"/>
              <a:cs typeface="Fraunces"/>
              <a:sym typeface="Fraunces"/>
            </a:endParaRPr>
          </a:p>
        </p:txBody>
      </p:sp>
      <p:sp>
        <p:nvSpPr>
          <p:cNvPr id="304" name="Google Shape;304;p15"/>
          <p:cNvSpPr txBox="1"/>
          <p:nvPr/>
        </p:nvSpPr>
        <p:spPr>
          <a:xfrm>
            <a:off x="9330565" y="4056873"/>
            <a:ext cx="7499039" cy="34778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4400"/>
              <a:buFont typeface="Noto Sans Symbols"/>
              <a:buChar char="✔"/>
            </a:pPr>
            <a:r>
              <a:rPr lang="en-US" sz="4400" i="1">
                <a:solidFill>
                  <a:schemeClr val="dk1"/>
                </a:solidFill>
                <a:latin typeface="Roboto Condensed"/>
                <a:ea typeface="Roboto Condensed"/>
                <a:cs typeface="Roboto Condensed"/>
                <a:sym typeface="Roboto Condensed"/>
              </a:rPr>
              <a:t>Đối tượng: </a:t>
            </a:r>
            <a:r>
              <a:rPr lang="en-US" sz="4400">
                <a:solidFill>
                  <a:schemeClr val="dk1"/>
                </a:solidFill>
                <a:latin typeface="Roboto Condensed"/>
                <a:ea typeface="Roboto Condensed"/>
                <a:cs typeface="Roboto Condensed"/>
                <a:sym typeface="Roboto Condensed"/>
              </a:rPr>
              <a:t>Cảnh vật, phong cảnh</a:t>
            </a:r>
            <a:endParaRPr sz="4400">
              <a:solidFill>
                <a:schemeClr val="dk1"/>
              </a:solidFill>
              <a:latin typeface="Roboto Condensed"/>
              <a:ea typeface="Roboto Condensed"/>
              <a:cs typeface="Roboto Condensed"/>
              <a:sym typeface="Roboto Condensed"/>
            </a:endParaRPr>
          </a:p>
          <a:p>
            <a:pPr marL="457200" marR="0" lvl="0" indent="-457200" algn="just" rtl="0">
              <a:spcBef>
                <a:spcPts val="0"/>
              </a:spcBef>
              <a:spcAft>
                <a:spcPts val="0"/>
              </a:spcAft>
              <a:buClr>
                <a:schemeClr val="dk1"/>
              </a:buClr>
              <a:buSzPts val="4400"/>
              <a:buFont typeface="Noto Sans Symbols"/>
              <a:buChar char="✔"/>
            </a:pPr>
            <a:r>
              <a:rPr lang="en-US" sz="4400">
                <a:solidFill>
                  <a:schemeClr val="dk1"/>
                </a:solidFill>
                <a:latin typeface="Roboto Condensed"/>
                <a:ea typeface="Roboto Condensed"/>
                <a:cs typeface="Roboto Condensed"/>
                <a:sym typeface="Roboto Condensed"/>
              </a:rPr>
              <a:t>Mục đích: Ghi lại những điều đã chứng kiến trong một chuyến đi tới miền đất khác</a:t>
            </a:r>
            <a:endParaRPr sz="4400">
              <a:solidFill>
                <a:schemeClr val="dk1"/>
              </a:solidFill>
              <a:latin typeface="Roboto Condensed"/>
              <a:ea typeface="Roboto Condensed"/>
              <a:cs typeface="Roboto Condensed"/>
              <a:sym typeface="Roboto Condensed"/>
            </a:endParaRPr>
          </a:p>
        </p:txBody>
      </p:sp>
      <p:sp>
        <p:nvSpPr>
          <p:cNvPr id="305" name="Google Shape;305;p15"/>
          <p:cNvSpPr txBox="1"/>
          <p:nvPr/>
        </p:nvSpPr>
        <p:spPr>
          <a:xfrm>
            <a:off x="1066800" y="5103316"/>
            <a:ext cx="6647247" cy="4154984"/>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400"/>
              <a:buFont typeface="Noto Sans Symbols"/>
              <a:buChar char="✔"/>
            </a:pPr>
            <a:r>
              <a:rPr lang="en-US" sz="4400">
                <a:solidFill>
                  <a:schemeClr val="dk1"/>
                </a:solidFill>
                <a:latin typeface="Roboto Condensed"/>
                <a:ea typeface="Roboto Condensed"/>
                <a:cs typeface="Roboto Condensed"/>
                <a:sym typeface="Roboto Condensed"/>
              </a:rPr>
              <a:t>Đối tượng: </a:t>
            </a:r>
            <a:r>
              <a:rPr lang="en-US" sz="4400" i="1">
                <a:solidFill>
                  <a:schemeClr val="dk1"/>
                </a:solidFill>
                <a:latin typeface="Roboto Condensed"/>
                <a:ea typeface="Roboto Condensed"/>
                <a:cs typeface="Roboto Condensed"/>
                <a:sym typeface="Roboto Condensed"/>
              </a:rPr>
              <a:t>Cuộc đời con người</a:t>
            </a:r>
            <a:endParaRPr sz="4400" i="1">
              <a:solidFill>
                <a:schemeClr val="dk1"/>
              </a:solidFill>
              <a:latin typeface="Roboto Condensed"/>
              <a:ea typeface="Roboto Condensed"/>
              <a:cs typeface="Roboto Condensed"/>
              <a:sym typeface="Roboto Condensed"/>
            </a:endParaRPr>
          </a:p>
          <a:p>
            <a:pPr marL="571500" marR="0" lvl="0" indent="-571500" algn="just" rtl="0">
              <a:spcBef>
                <a:spcPts val="0"/>
              </a:spcBef>
              <a:spcAft>
                <a:spcPts val="0"/>
              </a:spcAft>
              <a:buClr>
                <a:schemeClr val="dk1"/>
              </a:buClr>
              <a:buSzPts val="4400"/>
              <a:buFont typeface="Noto Sans Symbols"/>
              <a:buChar char="✔"/>
            </a:pPr>
            <a:r>
              <a:rPr lang="en-US" sz="4400">
                <a:solidFill>
                  <a:schemeClr val="dk1"/>
                </a:solidFill>
                <a:latin typeface="Roboto Condensed"/>
                <a:ea typeface="Roboto Condensed"/>
                <a:cs typeface="Roboto Condensed"/>
                <a:sym typeface="Roboto Condensed"/>
              </a:rPr>
              <a:t>Mục đích: </a:t>
            </a:r>
            <a:r>
              <a:rPr lang="en-US" sz="4400" i="1">
                <a:solidFill>
                  <a:schemeClr val="dk1"/>
                </a:solidFill>
                <a:latin typeface="Roboto Condensed"/>
                <a:ea typeface="Roboto Condensed"/>
                <a:cs typeface="Roboto Condensed"/>
                <a:sym typeface="Roboto Condensed"/>
              </a:rPr>
              <a:t>Ghi chép sự việc, quan sát, nhận xét có tâm trạng thực mà tác giả trải qua</a:t>
            </a:r>
            <a:endParaRPr sz="4400" i="1">
              <a:solidFill>
                <a:schemeClr val="dk1"/>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fade">
                                      <p:cBhvr>
                                        <p:cTn id="12" dur="500"/>
                                        <p:tgtEl>
                                          <p:spTgt spid="3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5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Shape 310"/>
        <p:cNvGrpSpPr/>
        <p:nvPr/>
      </p:nvGrpSpPr>
      <p:grpSpPr>
        <a:xfrm>
          <a:off x="0" y="0"/>
          <a:ext cx="0" cy="0"/>
          <a:chOff x="0" y="0"/>
          <a:chExt cx="0" cy="0"/>
        </a:xfrm>
      </p:grpSpPr>
      <p:pic>
        <p:nvPicPr>
          <p:cNvPr id="311" name="Google Shape;311;p16"/>
          <p:cNvPicPr preferRelativeResize="0"/>
          <p:nvPr/>
        </p:nvPicPr>
        <p:blipFill rotWithShape="1">
          <a:blip r:embed="rId3">
            <a:alphaModFix/>
          </a:blip>
          <a:srcRect/>
          <a:stretch/>
        </p:blipFill>
        <p:spPr>
          <a:xfrm rot="-5400000">
            <a:off x="2349035" y="-1703188"/>
            <a:ext cx="5722650" cy="14504413"/>
          </a:xfrm>
          <a:prstGeom prst="rect">
            <a:avLst/>
          </a:prstGeom>
          <a:noFill/>
          <a:ln>
            <a:noFill/>
          </a:ln>
        </p:spPr>
      </p:pic>
      <p:pic>
        <p:nvPicPr>
          <p:cNvPr id="312" name="Google Shape;312;p16"/>
          <p:cNvPicPr preferRelativeResize="0"/>
          <p:nvPr/>
        </p:nvPicPr>
        <p:blipFill rotWithShape="1">
          <a:blip r:embed="rId4">
            <a:alphaModFix/>
          </a:blip>
          <a:srcRect/>
          <a:stretch/>
        </p:blipFill>
        <p:spPr>
          <a:xfrm>
            <a:off x="13540300" y="-427596"/>
            <a:ext cx="3487293" cy="8229600"/>
          </a:xfrm>
          <a:prstGeom prst="rect">
            <a:avLst/>
          </a:prstGeom>
          <a:noFill/>
          <a:ln>
            <a:noFill/>
          </a:ln>
        </p:spPr>
      </p:pic>
      <p:pic>
        <p:nvPicPr>
          <p:cNvPr id="313" name="Google Shape;313;p16"/>
          <p:cNvPicPr preferRelativeResize="0"/>
          <p:nvPr/>
        </p:nvPicPr>
        <p:blipFill rotWithShape="1">
          <a:blip r:embed="rId5">
            <a:alphaModFix/>
          </a:blip>
          <a:srcRect/>
          <a:stretch/>
        </p:blipFill>
        <p:spPr>
          <a:xfrm>
            <a:off x="8815886" y="4341051"/>
            <a:ext cx="10007596" cy="5641971"/>
          </a:xfrm>
          <a:prstGeom prst="rect">
            <a:avLst/>
          </a:prstGeom>
          <a:noFill/>
          <a:ln>
            <a:noFill/>
          </a:ln>
        </p:spPr>
      </p:pic>
      <p:pic>
        <p:nvPicPr>
          <p:cNvPr id="314" name="Google Shape;314;p16"/>
          <p:cNvPicPr preferRelativeResize="0"/>
          <p:nvPr/>
        </p:nvPicPr>
        <p:blipFill rotWithShape="1">
          <a:blip r:embed="rId6">
            <a:alphaModFix/>
          </a:blip>
          <a:srcRect/>
          <a:stretch/>
        </p:blipFill>
        <p:spPr>
          <a:xfrm rot="10800000" flipH="1">
            <a:off x="0" y="8159075"/>
            <a:ext cx="7677663" cy="502538"/>
          </a:xfrm>
          <a:prstGeom prst="rect">
            <a:avLst/>
          </a:prstGeom>
          <a:noFill/>
          <a:ln>
            <a:noFill/>
          </a:ln>
        </p:spPr>
      </p:pic>
      <p:pic>
        <p:nvPicPr>
          <p:cNvPr id="315" name="Google Shape;315;p16"/>
          <p:cNvPicPr preferRelativeResize="0"/>
          <p:nvPr/>
        </p:nvPicPr>
        <p:blipFill rotWithShape="1">
          <a:blip r:embed="rId7">
            <a:alphaModFix/>
          </a:blip>
          <a:srcRect/>
          <a:stretch/>
        </p:blipFill>
        <p:spPr>
          <a:xfrm>
            <a:off x="6368570" y="7849704"/>
            <a:ext cx="2714233" cy="2999153"/>
          </a:xfrm>
          <a:prstGeom prst="rect">
            <a:avLst/>
          </a:prstGeom>
          <a:noFill/>
          <a:ln>
            <a:noFill/>
          </a:ln>
        </p:spPr>
      </p:pic>
      <p:sp>
        <p:nvSpPr>
          <p:cNvPr id="316" name="Google Shape;316;p16"/>
          <p:cNvSpPr txBox="1"/>
          <p:nvPr/>
        </p:nvSpPr>
        <p:spPr>
          <a:xfrm>
            <a:off x="1370951" y="782290"/>
            <a:ext cx="10884525" cy="1445559"/>
          </a:xfrm>
          <a:prstGeom prst="rect">
            <a:avLst/>
          </a:prstGeom>
          <a:noFill/>
          <a:ln>
            <a:noFill/>
          </a:ln>
        </p:spPr>
        <p:txBody>
          <a:bodyPr spcFirstLastPara="1" wrap="square" lIns="0" tIns="0" rIns="0" bIns="0" anchor="t" anchorCtr="0">
            <a:spAutoFit/>
          </a:bodyPr>
          <a:lstStyle/>
          <a:p>
            <a:pPr marL="0" marR="0" lvl="0" indent="0" algn="l" rtl="0">
              <a:lnSpc>
                <a:spcPct val="131999"/>
              </a:lnSpc>
              <a:spcBef>
                <a:spcPts val="0"/>
              </a:spcBef>
              <a:spcAft>
                <a:spcPts val="0"/>
              </a:spcAft>
              <a:buNone/>
            </a:pPr>
            <a:r>
              <a:rPr lang="en-US" sz="8897" b="1">
                <a:solidFill>
                  <a:srgbClr val="1B181A"/>
                </a:solidFill>
                <a:latin typeface="Fraunces"/>
                <a:ea typeface="Fraunces"/>
                <a:cs typeface="Fraunces"/>
                <a:sym typeface="Fraunces"/>
              </a:rPr>
              <a:t>5. VẬN DỤNG</a:t>
            </a:r>
            <a:endParaRPr sz="8897" b="1">
              <a:solidFill>
                <a:srgbClr val="1B181A"/>
              </a:solidFill>
              <a:latin typeface="Fraunces"/>
              <a:ea typeface="Fraunces"/>
              <a:cs typeface="Fraunces"/>
              <a:sym typeface="Fraunces"/>
            </a:endParaRPr>
          </a:p>
        </p:txBody>
      </p:sp>
      <p:sp>
        <p:nvSpPr>
          <p:cNvPr id="317" name="Google Shape;317;p16"/>
          <p:cNvSpPr txBox="1"/>
          <p:nvPr/>
        </p:nvSpPr>
        <p:spPr>
          <a:xfrm>
            <a:off x="509008" y="3402149"/>
            <a:ext cx="8169694" cy="398570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700">
                <a:solidFill>
                  <a:schemeClr val="dk1"/>
                </a:solidFill>
                <a:latin typeface="Roboto Condensed"/>
                <a:ea typeface="Roboto Condensed"/>
                <a:cs typeface="Roboto Condensed"/>
                <a:sym typeface="Roboto Condensed"/>
              </a:rPr>
              <a:t>(?) Trong văn bản “</a:t>
            </a:r>
            <a:r>
              <a:rPr lang="en-US" sz="3700" i="1">
                <a:solidFill>
                  <a:schemeClr val="dk1"/>
                </a:solidFill>
                <a:latin typeface="Roboto Condensed"/>
                <a:ea typeface="Roboto Condensed"/>
                <a:cs typeface="Roboto Condensed"/>
                <a:sym typeface="Roboto Condensed"/>
              </a:rPr>
              <a:t>Thời thơ ấu của Hon-đa”, </a:t>
            </a:r>
            <a:r>
              <a:rPr lang="en-US" sz="3700">
                <a:solidFill>
                  <a:schemeClr val="dk1"/>
                </a:solidFill>
                <a:latin typeface="Roboto Condensed"/>
                <a:ea typeface="Roboto Condensed"/>
                <a:cs typeface="Roboto Condensed"/>
                <a:sym typeface="Roboto Condensed"/>
              </a:rPr>
              <a:t>ta thấy được hình ảnh của một người bình thường nhưng làm nên những điều phi thường sau này. Trong cuộc sống, em còn biết được tấm gương nào theo đuổi đam mê và thành công trong sự nghiệp như thế? Hãy chia sẻ với cả lớp.</a:t>
            </a:r>
            <a:endParaRPr/>
          </a:p>
        </p:txBody>
      </p:sp>
      <p:sp>
        <p:nvSpPr>
          <p:cNvPr id="318" name="Google Shape;318;p16"/>
          <p:cNvSpPr txBox="1"/>
          <p:nvPr/>
        </p:nvSpPr>
        <p:spPr>
          <a:xfrm>
            <a:off x="9719510" y="5448300"/>
            <a:ext cx="8096406" cy="3661259"/>
          </a:xfrm>
          <a:prstGeom prst="rect">
            <a:avLst/>
          </a:prstGeom>
          <a:noFill/>
          <a:ln>
            <a:noFill/>
          </a:ln>
        </p:spPr>
        <p:txBody>
          <a:bodyPr spcFirstLastPara="1" wrap="square" lIns="0" tIns="0" rIns="0" bIns="0" anchor="t" anchorCtr="0">
            <a:spAutoFit/>
          </a:bodyPr>
          <a:lstStyle/>
          <a:p>
            <a:pPr marL="0" marR="0" lvl="0" indent="0" algn="just" rtl="0">
              <a:lnSpc>
                <a:spcPct val="128621"/>
              </a:lnSpc>
              <a:spcBef>
                <a:spcPts val="0"/>
              </a:spcBef>
              <a:spcAft>
                <a:spcPts val="0"/>
              </a:spcAft>
              <a:buNone/>
            </a:pPr>
            <a:r>
              <a:rPr lang="en-US" sz="3700">
                <a:solidFill>
                  <a:schemeClr val="lt1"/>
                </a:solidFill>
                <a:latin typeface="Roboto Condensed"/>
                <a:ea typeface="Roboto Condensed"/>
                <a:cs typeface="Roboto Condensed"/>
                <a:sym typeface="Roboto Condensed"/>
              </a:rPr>
              <a:t>Theo em, có ý kiến cho rằng: </a:t>
            </a:r>
            <a:r>
              <a:rPr lang="en-US" sz="3700" i="1">
                <a:solidFill>
                  <a:schemeClr val="lt1"/>
                </a:solidFill>
                <a:latin typeface="Roboto Condensed"/>
                <a:ea typeface="Roboto Condensed"/>
                <a:cs typeface="Roboto Condensed"/>
                <a:sym typeface="Roboto Condensed"/>
              </a:rPr>
              <a:t>Chúng ta không nên học những ngành kĩ thuật như Honda vì rất cực nhọc và vất vả. Chỉ nên chọn những việc nhẹ nhàng, tránh rủi ro.</a:t>
            </a:r>
            <a:r>
              <a:rPr lang="en-US" sz="3700">
                <a:solidFill>
                  <a:schemeClr val="lt1"/>
                </a:solidFill>
                <a:latin typeface="Roboto Condensed"/>
                <a:ea typeface="Roboto Condensed"/>
                <a:cs typeface="Roboto Condensed"/>
                <a:sym typeface="Roboto Condensed"/>
              </a:rPr>
              <a:t> Quan điểm của em về ý kiến này như thế nào?</a:t>
            </a:r>
            <a:endParaRPr/>
          </a:p>
          <a:p>
            <a:pPr marL="0" marR="0" lvl="0" indent="0" algn="just" rtl="0">
              <a:lnSpc>
                <a:spcPct val="125236"/>
              </a:lnSpc>
              <a:spcBef>
                <a:spcPts val="0"/>
              </a:spcBef>
              <a:spcAft>
                <a:spcPts val="0"/>
              </a:spcAft>
              <a:buNone/>
            </a:pPr>
            <a:endParaRPr sz="3800">
              <a:solidFill>
                <a:schemeClr val="lt1"/>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5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fade">
                                      <p:cBhvr>
                                        <p:cTn id="17" dur="5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Custom</PresentationFormat>
  <Paragraphs>69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Fraunces</vt:lpstr>
      <vt:lpstr>Arial</vt:lpstr>
      <vt:lpstr>Roboto Condensed</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 MC</dc:creator>
  <cp:lastModifiedBy>NGUYEN THI ANH HONG</cp:lastModifiedBy>
  <cp:revision>1</cp:revision>
  <dcterms:created xsi:type="dcterms:W3CDTF">2006-08-16T00:00:00Z</dcterms:created>
  <dcterms:modified xsi:type="dcterms:W3CDTF">2025-11-15T03:32:58Z</dcterms:modified>
</cp:coreProperties>
</file>