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8288000" cy="10287000"/>
  <p:notesSz cx="6858000" cy="9144000"/>
  <p:embeddedFontLst>
    <p:embeddedFont>
      <p:font typeface="Roboto Condensed Bold" panose="020B0604020202020204" charset="0"/>
      <p:regular r:id="rId10"/>
      <p:bold r:id="rId11"/>
      <p:italic r:id="rId12"/>
      <p:boldItalic r:id="rId13"/>
    </p:embeddedFont>
    <p:embeddedFont>
      <p:font typeface="Fraunces Bold" panose="020B0604020202020204" charset="0"/>
      <p:regular r:id="rId14"/>
      <p:bold r:id="rId15"/>
    </p:embeddedFont>
    <p:embeddedFont>
      <p:font typeface="Roboto Condensed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026002-0756-49C2-8F7A-39A093132EE1}" v="22" dt="2022-08-06T07:25:25.5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648" autoAdjust="0"/>
  </p:normalViewPr>
  <p:slideViewPr>
    <p:cSldViewPr>
      <p:cViewPr varScale="1">
        <p:scale>
          <a:sx n="55" d="100"/>
          <a:sy n="55" d="100"/>
        </p:scale>
        <p:origin x="65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viewProps" Target="view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TRI KHANG" userId="2b69f38f-e97b-4795-a559-774dc1ef1bed" providerId="ADAL" clId="{90026002-0756-49C2-8F7A-39A093132EE1}"/>
    <pc:docChg chg="modSld">
      <pc:chgData name="TRAN TRI KHANG" userId="2b69f38f-e97b-4795-a559-774dc1ef1bed" providerId="ADAL" clId="{90026002-0756-49C2-8F7A-39A093132EE1}" dt="2022-08-06T07:25:29.263" v="32" actId="14100"/>
      <pc:docMkLst>
        <pc:docMk/>
      </pc:docMkLst>
      <pc:sldChg chg="modSp mod">
        <pc:chgData name="TRAN TRI KHANG" userId="2b69f38f-e97b-4795-a559-774dc1ef1bed" providerId="ADAL" clId="{90026002-0756-49C2-8F7A-39A093132EE1}" dt="2022-08-06T07:24:10.723" v="3" actId="122"/>
        <pc:sldMkLst>
          <pc:docMk/>
          <pc:sldMk cId="0" sldId="259"/>
        </pc:sldMkLst>
        <pc:graphicFrameChg chg="modGraphic">
          <ac:chgData name="TRAN TRI KHANG" userId="2b69f38f-e97b-4795-a559-774dc1ef1bed" providerId="ADAL" clId="{90026002-0756-49C2-8F7A-39A093132EE1}" dt="2022-08-06T07:24:10.723" v="3" actId="122"/>
          <ac:graphicFrameMkLst>
            <pc:docMk/>
            <pc:sldMk cId="0" sldId="259"/>
            <ac:graphicFrameMk id="9" creationId="{00000000-0000-0000-0000-000000000000}"/>
          </ac:graphicFrameMkLst>
        </pc:graphicFrameChg>
      </pc:sldChg>
      <pc:sldChg chg="modSp mod">
        <pc:chgData name="TRAN TRI KHANG" userId="2b69f38f-e97b-4795-a559-774dc1ef1bed" providerId="ADAL" clId="{90026002-0756-49C2-8F7A-39A093132EE1}" dt="2022-08-06T07:24:46.728" v="9" actId="1076"/>
        <pc:sldMkLst>
          <pc:docMk/>
          <pc:sldMk cId="0" sldId="261"/>
        </pc:sldMkLst>
        <pc:spChg chg="mod">
          <ac:chgData name="TRAN TRI KHANG" userId="2b69f38f-e97b-4795-a559-774dc1ef1bed" providerId="ADAL" clId="{90026002-0756-49C2-8F7A-39A093132EE1}" dt="2022-08-06T07:24:25.847" v="5" actId="123"/>
          <ac:spMkLst>
            <pc:docMk/>
            <pc:sldMk cId="0" sldId="261"/>
            <ac:spMk id="13" creationId="{00000000-0000-0000-0000-000000000000}"/>
          </ac:spMkLst>
        </pc:spChg>
        <pc:spChg chg="mod">
          <ac:chgData name="TRAN TRI KHANG" userId="2b69f38f-e97b-4795-a559-774dc1ef1bed" providerId="ADAL" clId="{90026002-0756-49C2-8F7A-39A093132EE1}" dt="2022-08-06T07:24:42.819" v="8" actId="14100"/>
          <ac:spMkLst>
            <pc:docMk/>
            <pc:sldMk cId="0" sldId="261"/>
            <ac:spMk id="14" creationId="{00000000-0000-0000-0000-000000000000}"/>
          </ac:spMkLst>
        </pc:spChg>
        <pc:picChg chg="mod">
          <ac:chgData name="TRAN TRI KHANG" userId="2b69f38f-e97b-4795-a559-774dc1ef1bed" providerId="ADAL" clId="{90026002-0756-49C2-8F7A-39A093132EE1}" dt="2022-08-06T07:24:46.728" v="9" actId="1076"/>
          <ac:picMkLst>
            <pc:docMk/>
            <pc:sldMk cId="0" sldId="261"/>
            <ac:picMk id="3" creationId="{00000000-0000-0000-0000-000000000000}"/>
          </ac:picMkLst>
        </pc:picChg>
      </pc:sldChg>
      <pc:sldChg chg="modSp">
        <pc:chgData name="TRAN TRI KHANG" userId="2b69f38f-e97b-4795-a559-774dc1ef1bed" providerId="ADAL" clId="{90026002-0756-49C2-8F7A-39A093132EE1}" dt="2022-08-06T07:25:00.550" v="11" actId="123"/>
        <pc:sldMkLst>
          <pc:docMk/>
          <pc:sldMk cId="0" sldId="262"/>
        </pc:sldMkLst>
        <pc:spChg chg="mod">
          <ac:chgData name="TRAN TRI KHANG" userId="2b69f38f-e97b-4795-a559-774dc1ef1bed" providerId="ADAL" clId="{90026002-0756-49C2-8F7A-39A093132EE1}" dt="2022-08-06T07:24:56.627" v="10" actId="123"/>
          <ac:spMkLst>
            <pc:docMk/>
            <pc:sldMk cId="0" sldId="262"/>
            <ac:spMk id="16" creationId="{00000000-0000-0000-0000-000000000000}"/>
          </ac:spMkLst>
        </pc:spChg>
        <pc:spChg chg="mod">
          <ac:chgData name="TRAN TRI KHANG" userId="2b69f38f-e97b-4795-a559-774dc1ef1bed" providerId="ADAL" clId="{90026002-0756-49C2-8F7A-39A093132EE1}" dt="2022-08-06T07:25:00.550" v="11" actId="123"/>
          <ac:spMkLst>
            <pc:docMk/>
            <pc:sldMk cId="0" sldId="262"/>
            <ac:spMk id="17" creationId="{00000000-0000-0000-0000-000000000000}"/>
          </ac:spMkLst>
        </pc:spChg>
      </pc:sldChg>
      <pc:sldChg chg="modSp mod">
        <pc:chgData name="TRAN TRI KHANG" userId="2b69f38f-e97b-4795-a559-774dc1ef1bed" providerId="ADAL" clId="{90026002-0756-49C2-8F7A-39A093132EE1}" dt="2022-08-06T07:25:29.263" v="32" actId="14100"/>
        <pc:sldMkLst>
          <pc:docMk/>
          <pc:sldMk cId="0" sldId="263"/>
        </pc:sldMkLst>
        <pc:spChg chg="mod">
          <ac:chgData name="TRAN TRI KHANG" userId="2b69f38f-e97b-4795-a559-774dc1ef1bed" providerId="ADAL" clId="{90026002-0756-49C2-8F7A-39A093132EE1}" dt="2022-08-06T07:25:29.263" v="32" actId="14100"/>
          <ac:spMkLst>
            <pc:docMk/>
            <pc:sldMk cId="0" sldId="263"/>
            <ac:spMk id="13" creationId="{00000000-0000-0000-0000-000000000000}"/>
          </ac:spMkLst>
        </pc:spChg>
        <pc:graphicFrameChg chg="modGraphic">
          <ac:chgData name="TRAN TRI KHANG" userId="2b69f38f-e97b-4795-a559-774dc1ef1bed" providerId="ADAL" clId="{90026002-0756-49C2-8F7A-39A093132EE1}" dt="2022-08-06T07:25:15.234" v="13" actId="122"/>
          <ac:graphicFrameMkLst>
            <pc:docMk/>
            <pc:sldMk cId="0" sldId="263"/>
            <ac:graphicFrameMk id="12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0.svg"/><Relationship Id="rId5" Type="http://schemas.openxmlformats.org/officeDocument/2006/relationships/image" Target="../media/image16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3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11.png"/><Relationship Id="rId14" Type="http://schemas.openxmlformats.org/officeDocument/2006/relationships/image" Target="../media/image3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8.svg"/><Relationship Id="rId10" Type="http://schemas.openxmlformats.org/officeDocument/2006/relationships/image" Target="../media/image42.sv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4.sv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2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55.svg"/><Relationship Id="rId5" Type="http://schemas.openxmlformats.org/officeDocument/2006/relationships/image" Target="../media/image51.sv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4.svg"/><Relationship Id="rId7" Type="http://schemas.openxmlformats.org/officeDocument/2006/relationships/image" Target="../media/image5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.svg"/><Relationship Id="rId5" Type="http://schemas.openxmlformats.org/officeDocument/2006/relationships/image" Target="../media/image38.svg"/><Relationship Id="rId10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5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9.svg"/><Relationship Id="rId7" Type="http://schemas.openxmlformats.org/officeDocument/2006/relationships/image" Target="../media/image2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61.svg"/><Relationship Id="rId5" Type="http://schemas.openxmlformats.org/officeDocument/2006/relationships/image" Target="../media/image59.sv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4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9.svg"/><Relationship Id="rId7" Type="http://schemas.openxmlformats.org/officeDocument/2006/relationships/image" Target="../media/image20.svg"/><Relationship Id="rId12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40.svg"/><Relationship Id="rId5" Type="http://schemas.openxmlformats.org/officeDocument/2006/relationships/image" Target="../media/image26.svg"/><Relationship Id="rId10" Type="http://schemas.openxmlformats.org/officeDocument/2006/relationships/image" Target="../media/image16.png"/><Relationship Id="rId4" Type="http://schemas.openxmlformats.org/officeDocument/2006/relationships/image" Target="../media/image34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20" b="3465"/>
          <a:stretch>
            <a:fillRect/>
          </a:stretch>
        </p:blipFill>
        <p:spPr>
          <a:xfrm flipH="1" flipV="1">
            <a:off x="13802699" y="0"/>
            <a:ext cx="4485301" cy="2942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615433" y="7379759"/>
            <a:ext cx="3055239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144000" y="2942100"/>
            <a:ext cx="11237395" cy="118401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20" b="3465"/>
          <a:stretch>
            <a:fillRect/>
          </a:stretch>
        </p:blipFill>
        <p:spPr>
          <a:xfrm flipV="1">
            <a:off x="0" y="0"/>
            <a:ext cx="4485301" cy="2942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3746449">
            <a:off x="9951407" y="2485988"/>
            <a:ext cx="762969" cy="110575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700000" flipH="1">
            <a:off x="1307908" y="8544371"/>
            <a:ext cx="762969" cy="110575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-292738">
            <a:off x="1970503" y="3445244"/>
            <a:ext cx="5779366" cy="604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3"/>
              </a:lnSpc>
              <a:spcBef>
                <a:spcPct val="0"/>
              </a:spcBef>
            </a:pPr>
            <a:r>
              <a:rPr lang="en-US" sz="3567" spc="17">
                <a:solidFill>
                  <a:srgbClr val="446889"/>
                </a:solidFill>
                <a:latin typeface="Roboto Condensed Bold"/>
              </a:rPr>
              <a:t>BÀI 1: TRUYỆN</a:t>
            </a:r>
          </a:p>
        </p:txBody>
      </p:sp>
      <p:sp>
        <p:nvSpPr>
          <p:cNvPr id="9" name="TextBox 9"/>
          <p:cNvSpPr txBox="1"/>
          <p:nvPr/>
        </p:nvSpPr>
        <p:spPr>
          <a:xfrm rot="-292738">
            <a:off x="109698" y="4437872"/>
            <a:ext cx="10100207" cy="335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E63946"/>
                </a:solidFill>
                <a:latin typeface="Fraunces Bold"/>
              </a:rPr>
              <a:t>THỰC HÀNH TIẾNG VIỆT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2"/>
          <a:srcRect l="4583" r="375"/>
          <a:stretch>
            <a:fillRect/>
          </a:stretch>
        </p:blipFill>
        <p:spPr>
          <a:xfrm>
            <a:off x="3986745" y="1622695"/>
            <a:ext cx="1751534" cy="164434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511312" y="392286"/>
            <a:ext cx="17170844" cy="658590"/>
            <a:chOff x="0" y="0"/>
            <a:chExt cx="22894459" cy="87812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2894459" cy="878120"/>
              <a:chOff x="0" y="0"/>
              <a:chExt cx="4522362" cy="17345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4522362" cy="173456"/>
              </a:xfrm>
              <a:custGeom>
                <a:avLst/>
                <a:gdLst/>
                <a:ahLst/>
                <a:cxnLst/>
                <a:rect l="l" t="t" r="r" b="b"/>
                <a:pathLst>
                  <a:path w="4522362" h="173456">
                    <a:moveTo>
                      <a:pt x="22995" y="0"/>
                    </a:moveTo>
                    <a:lnTo>
                      <a:pt x="4499368" y="0"/>
                    </a:lnTo>
                    <a:cubicBezTo>
                      <a:pt x="4505466" y="0"/>
                      <a:pt x="4511315" y="2423"/>
                      <a:pt x="4515627" y="6735"/>
                    </a:cubicBezTo>
                    <a:cubicBezTo>
                      <a:pt x="4519940" y="11047"/>
                      <a:pt x="4522362" y="16896"/>
                      <a:pt x="4522362" y="22995"/>
                    </a:cubicBezTo>
                    <a:lnTo>
                      <a:pt x="4522362" y="150461"/>
                    </a:lnTo>
                    <a:cubicBezTo>
                      <a:pt x="4522362" y="156560"/>
                      <a:pt x="4519940" y="162409"/>
                      <a:pt x="4515627" y="166721"/>
                    </a:cubicBezTo>
                    <a:cubicBezTo>
                      <a:pt x="4511315" y="171033"/>
                      <a:pt x="4505466" y="173456"/>
                      <a:pt x="4499368" y="173456"/>
                    </a:cubicBezTo>
                    <a:lnTo>
                      <a:pt x="22995" y="173456"/>
                    </a:lnTo>
                    <a:cubicBezTo>
                      <a:pt x="16896" y="173456"/>
                      <a:pt x="11047" y="171033"/>
                      <a:pt x="6735" y="166721"/>
                    </a:cubicBezTo>
                    <a:cubicBezTo>
                      <a:pt x="2423" y="162409"/>
                      <a:pt x="0" y="156560"/>
                      <a:pt x="0" y="150461"/>
                    </a:cubicBezTo>
                    <a:lnTo>
                      <a:pt x="0" y="22995"/>
                    </a:lnTo>
                    <a:cubicBezTo>
                      <a:pt x="0" y="16896"/>
                      <a:pt x="2423" y="11047"/>
                      <a:pt x="6735" y="6735"/>
                    </a:cubicBezTo>
                    <a:cubicBezTo>
                      <a:pt x="11047" y="2423"/>
                      <a:pt x="16896" y="0"/>
                      <a:pt x="2299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981799" y="102889"/>
              <a:ext cx="1250401" cy="6337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35"/>
                </a:lnSpc>
              </a:pPr>
              <a:r>
                <a:rPr lang="en-US" sz="2799" spc="61">
                  <a:solidFill>
                    <a:srgbClr val="446889"/>
                  </a:solidFill>
                  <a:latin typeface="Roboto Condensed"/>
                </a:rPr>
                <a:t>LỚP 6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3864752" y="93364"/>
              <a:ext cx="8301996" cy="64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19"/>
                </a:lnSpc>
                <a:spcBef>
                  <a:spcPct val="0"/>
                </a:spcBef>
              </a:pPr>
              <a:r>
                <a:rPr lang="en-US" sz="2799" spc="139">
                  <a:solidFill>
                    <a:srgbClr val="446889"/>
                  </a:solidFill>
                  <a:latin typeface="Roboto Condensed"/>
                </a:rPr>
                <a:t>CÁNH DIỀU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52143"/>
          <a:stretch>
            <a:fillRect/>
          </a:stretch>
        </p:blipFill>
        <p:spPr>
          <a:xfrm rot="-135081">
            <a:off x="5345473" y="4082317"/>
            <a:ext cx="8196344" cy="55481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-296691" y="4160383"/>
            <a:ext cx="6992639" cy="140877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-1558990" y="-1189750"/>
            <a:ext cx="4457468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412979" y="-1189750"/>
            <a:ext cx="4457468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771192" y="3346024"/>
            <a:ext cx="1634902" cy="13762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63507" t="30213"/>
          <a:stretch>
            <a:fillRect/>
          </a:stretch>
        </p:blipFill>
        <p:spPr>
          <a:xfrm rot="2392199">
            <a:off x="17259300" y="8966450"/>
            <a:ext cx="596623" cy="9604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l="63507" t="30213"/>
          <a:stretch>
            <a:fillRect/>
          </a:stretch>
        </p:blipFill>
        <p:spPr>
          <a:xfrm rot="8818800">
            <a:off x="489380" y="4807307"/>
            <a:ext cx="596623" cy="9604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2127415" y="5536305"/>
            <a:ext cx="5967003" cy="437083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511312" y="392286"/>
            <a:ext cx="17170844" cy="658590"/>
            <a:chOff x="0" y="0"/>
            <a:chExt cx="22894459" cy="87812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22894459" cy="878120"/>
              <a:chOff x="0" y="0"/>
              <a:chExt cx="4522362" cy="17345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522362" cy="173456"/>
              </a:xfrm>
              <a:custGeom>
                <a:avLst/>
                <a:gdLst/>
                <a:ahLst/>
                <a:cxnLst/>
                <a:rect l="l" t="t" r="r" b="b"/>
                <a:pathLst>
                  <a:path w="4522362" h="173456">
                    <a:moveTo>
                      <a:pt x="22995" y="0"/>
                    </a:moveTo>
                    <a:lnTo>
                      <a:pt x="4499368" y="0"/>
                    </a:lnTo>
                    <a:cubicBezTo>
                      <a:pt x="4505466" y="0"/>
                      <a:pt x="4511315" y="2423"/>
                      <a:pt x="4515627" y="6735"/>
                    </a:cubicBezTo>
                    <a:cubicBezTo>
                      <a:pt x="4519940" y="11047"/>
                      <a:pt x="4522362" y="16896"/>
                      <a:pt x="4522362" y="22995"/>
                    </a:cubicBezTo>
                    <a:lnTo>
                      <a:pt x="4522362" y="150461"/>
                    </a:lnTo>
                    <a:cubicBezTo>
                      <a:pt x="4522362" y="156560"/>
                      <a:pt x="4519940" y="162409"/>
                      <a:pt x="4515627" y="166721"/>
                    </a:cubicBezTo>
                    <a:cubicBezTo>
                      <a:pt x="4511315" y="171033"/>
                      <a:pt x="4505466" y="173456"/>
                      <a:pt x="4499368" y="173456"/>
                    </a:cubicBezTo>
                    <a:lnTo>
                      <a:pt x="22995" y="173456"/>
                    </a:lnTo>
                    <a:cubicBezTo>
                      <a:pt x="16896" y="173456"/>
                      <a:pt x="11047" y="171033"/>
                      <a:pt x="6735" y="166721"/>
                    </a:cubicBezTo>
                    <a:cubicBezTo>
                      <a:pt x="2423" y="162409"/>
                      <a:pt x="0" y="156560"/>
                      <a:pt x="0" y="150461"/>
                    </a:cubicBezTo>
                    <a:lnTo>
                      <a:pt x="0" y="22995"/>
                    </a:lnTo>
                    <a:cubicBezTo>
                      <a:pt x="0" y="16896"/>
                      <a:pt x="2423" y="11047"/>
                      <a:pt x="6735" y="6735"/>
                    </a:cubicBezTo>
                    <a:cubicBezTo>
                      <a:pt x="11047" y="2423"/>
                      <a:pt x="16896" y="0"/>
                      <a:pt x="2299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981799" y="102889"/>
              <a:ext cx="1250401" cy="6337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35"/>
                </a:lnSpc>
              </a:pPr>
              <a:r>
                <a:rPr lang="en-US" sz="2799" spc="61">
                  <a:solidFill>
                    <a:srgbClr val="446889"/>
                  </a:solidFill>
                  <a:latin typeface="Roboto Condensed"/>
                </a:rPr>
                <a:t>LỚP 6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3864752" y="93364"/>
              <a:ext cx="8301996" cy="64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19"/>
                </a:lnSpc>
                <a:spcBef>
                  <a:spcPct val="0"/>
                </a:spcBef>
              </a:pPr>
              <a:r>
                <a:rPr lang="en-US" sz="2799" spc="139">
                  <a:solidFill>
                    <a:srgbClr val="446889"/>
                  </a:solidFill>
                  <a:latin typeface="Roboto Condensed"/>
                </a:rPr>
                <a:t>CÁNH DIỀU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299514" y="1572500"/>
            <a:ext cx="15572727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 spc="54" dirty="0">
                <a:solidFill>
                  <a:srgbClr val="E63946"/>
                </a:solidFill>
                <a:latin typeface="Fraunces Bold"/>
              </a:rPr>
              <a:t>1. TÌM HIỂU KIẾN THỨC TIẾNG VIỆT VỀ TỪ ĐƠN VÀ TỪ PHỨC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623059" y="6732543"/>
            <a:ext cx="5032304" cy="2078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80"/>
              </a:lnSpc>
            </a:pPr>
            <a:r>
              <a:rPr lang="en-US" sz="3600">
                <a:solidFill>
                  <a:srgbClr val="446889"/>
                </a:solidFill>
                <a:latin typeface="Roboto Condensed Bold"/>
              </a:rPr>
              <a:t>Nhiệm vụ 1: </a:t>
            </a:r>
            <a:r>
              <a:rPr lang="en-US" sz="3600">
                <a:solidFill>
                  <a:srgbClr val="446889"/>
                </a:solidFill>
                <a:latin typeface="Roboto Condensed"/>
              </a:rPr>
              <a:t>Đọc thông tin trong SGK, hoàn thành phiếu học tập số 1.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456748">
            <a:off x="11436877" y="7004937"/>
            <a:ext cx="5268491" cy="51697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82446" y="0"/>
            <a:ext cx="1505554" cy="27188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665077" y="3218430"/>
            <a:ext cx="5589386" cy="137239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593217">
            <a:off x="-759121" y="-1046573"/>
            <a:ext cx="3575642" cy="350859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99514" y="1572500"/>
            <a:ext cx="14746971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 spc="54" dirty="0">
                <a:solidFill>
                  <a:srgbClr val="E63946"/>
                </a:solidFill>
                <a:latin typeface="Fraunces Bold"/>
              </a:rPr>
              <a:t>1. TÌM HIỂU KIẾN THỨC TIẾNG VIỆT VỀ TỪ ĐƠN VÀ TỪ PHỨC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2582607" y="2768860"/>
            <a:ext cx="676603" cy="8991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511312" y="8359160"/>
            <a:ext cx="676603" cy="899140"/>
          </a:xfrm>
          <a:prstGeom prst="rect">
            <a:avLst/>
          </a:prstGeom>
        </p:spPr>
      </p:pic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070111"/>
              </p:ext>
            </p:extLst>
          </p:nvPr>
        </p:nvGraphicFramePr>
        <p:xfrm>
          <a:off x="1367001" y="4093866"/>
          <a:ext cx="11706528" cy="5495926"/>
        </p:xfrm>
        <a:graphic>
          <a:graphicData uri="http://schemas.openxmlformats.org/drawingml/2006/table">
            <a:tbl>
              <a:tblPr/>
              <a:tblGrid>
                <a:gridCol w="2158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5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2376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399" dirty="0">
                          <a:solidFill>
                            <a:srgbClr val="FEFFFE"/>
                          </a:solidFill>
                          <a:latin typeface="Roboto Condensed Bold"/>
                        </a:rPr>
                        <a:t>TỪ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88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399">
                          <a:solidFill>
                            <a:srgbClr val="FEFFFE"/>
                          </a:solidFill>
                          <a:latin typeface="Roboto Condensed Bold"/>
                        </a:rPr>
                        <a:t>TỪ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8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399" dirty="0">
                          <a:solidFill>
                            <a:srgbClr val="FEFFFE"/>
                          </a:solidFill>
                          <a:latin typeface="Roboto Condensed Bold"/>
                        </a:rPr>
                        <a:t>ĐẶC ĐIỂM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8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2376"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399">
                          <a:solidFill>
                            <a:srgbClr val="446889"/>
                          </a:solidFill>
                          <a:latin typeface="Roboto Condensed Bold"/>
                        </a:rPr>
                        <a:t>Từ đơn</a:t>
                      </a:r>
                      <a:endParaRPr lang="en-US" sz="1100"/>
                    </a:p>
                  </a:txBody>
                  <a:tcPr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399">
                          <a:solidFill>
                            <a:srgbClr val="446889"/>
                          </a:solidFill>
                          <a:latin typeface="Roboto Condensed Bold"/>
                        </a:rPr>
                        <a:t>Từ đơn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399" dirty="0" err="1">
                          <a:solidFill>
                            <a:srgbClr val="446889"/>
                          </a:solidFill>
                          <a:latin typeface="Roboto Condensed"/>
                        </a:rPr>
                        <a:t>Chỉ</a:t>
                      </a:r>
                      <a:r>
                        <a:rPr lang="en-US" sz="3399" dirty="0">
                          <a:solidFill>
                            <a:srgbClr val="446889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99" dirty="0" err="1">
                          <a:solidFill>
                            <a:srgbClr val="446889"/>
                          </a:solidFill>
                          <a:latin typeface="Roboto Condensed"/>
                        </a:rPr>
                        <a:t>có</a:t>
                      </a:r>
                      <a:r>
                        <a:rPr lang="en-US" sz="3399" dirty="0">
                          <a:solidFill>
                            <a:srgbClr val="446889"/>
                          </a:solidFill>
                          <a:latin typeface="Roboto Condensed"/>
                        </a:rPr>
                        <a:t> 1 </a:t>
                      </a:r>
                      <a:r>
                        <a:rPr lang="en-US" sz="3399" dirty="0" err="1">
                          <a:solidFill>
                            <a:srgbClr val="446889"/>
                          </a:solidFill>
                          <a:latin typeface="Roboto Condensed"/>
                        </a:rPr>
                        <a:t>tiếng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5587"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399">
                          <a:solidFill>
                            <a:srgbClr val="446889"/>
                          </a:solidFill>
                          <a:latin typeface="Roboto Condensed Bold"/>
                        </a:rPr>
                        <a:t>Từ phức</a:t>
                      </a:r>
                      <a:endParaRPr lang="en-US" sz="1100"/>
                    </a:p>
                  </a:txBody>
                  <a:tcPr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399" dirty="0" err="1">
                          <a:solidFill>
                            <a:srgbClr val="446889"/>
                          </a:solidFill>
                          <a:latin typeface="Roboto Condensed Bold"/>
                        </a:rPr>
                        <a:t>Từ</a:t>
                      </a:r>
                      <a:r>
                        <a:rPr lang="en-US" sz="3399" dirty="0">
                          <a:solidFill>
                            <a:srgbClr val="446889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399" dirty="0" err="1">
                          <a:solidFill>
                            <a:srgbClr val="446889"/>
                          </a:solidFill>
                          <a:latin typeface="Roboto Condensed Bold"/>
                        </a:rPr>
                        <a:t>ghép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399" dirty="0">
                          <a:solidFill>
                            <a:srgbClr val="446889"/>
                          </a:solidFill>
                          <a:latin typeface="Roboto Condensed"/>
                        </a:rPr>
                        <a:t>2 </a:t>
                      </a:r>
                      <a:r>
                        <a:rPr lang="en-US" sz="3399" dirty="0" err="1">
                          <a:solidFill>
                            <a:srgbClr val="446889"/>
                          </a:solidFill>
                          <a:latin typeface="Roboto Condensed"/>
                        </a:rPr>
                        <a:t>tiếng</a:t>
                      </a:r>
                      <a:r>
                        <a:rPr lang="en-US" sz="3399" dirty="0">
                          <a:solidFill>
                            <a:srgbClr val="446889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99" dirty="0" err="1">
                          <a:solidFill>
                            <a:srgbClr val="446889"/>
                          </a:solidFill>
                          <a:latin typeface="Roboto Condensed"/>
                        </a:rPr>
                        <a:t>trở</a:t>
                      </a:r>
                      <a:r>
                        <a:rPr lang="en-US" sz="3399" dirty="0">
                          <a:solidFill>
                            <a:srgbClr val="446889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99" dirty="0" err="1">
                          <a:solidFill>
                            <a:srgbClr val="446889"/>
                          </a:solidFill>
                          <a:latin typeface="Roboto Condensed"/>
                        </a:rPr>
                        <a:t>lên</a:t>
                      </a:r>
                      <a:r>
                        <a:rPr lang="en-US" sz="3399" dirty="0">
                          <a:solidFill>
                            <a:srgbClr val="446889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99" dirty="0" err="1">
                          <a:solidFill>
                            <a:srgbClr val="446889"/>
                          </a:solidFill>
                          <a:latin typeface="Roboto Condensed"/>
                        </a:rPr>
                        <a:t>có</a:t>
                      </a:r>
                      <a:r>
                        <a:rPr lang="en-US" sz="3399" dirty="0">
                          <a:solidFill>
                            <a:srgbClr val="446889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99" dirty="0" err="1">
                          <a:solidFill>
                            <a:srgbClr val="446889"/>
                          </a:solidFill>
                          <a:latin typeface="Roboto Condensed"/>
                        </a:rPr>
                        <a:t>quan</a:t>
                      </a:r>
                      <a:r>
                        <a:rPr lang="en-US" sz="3399" dirty="0">
                          <a:solidFill>
                            <a:srgbClr val="446889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99" dirty="0" err="1">
                          <a:solidFill>
                            <a:srgbClr val="446889"/>
                          </a:solidFill>
                          <a:latin typeface="Roboto Condensed"/>
                        </a:rPr>
                        <a:t>hệ</a:t>
                      </a:r>
                      <a:r>
                        <a:rPr lang="en-US" sz="3399" dirty="0">
                          <a:solidFill>
                            <a:srgbClr val="446889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99" dirty="0" err="1">
                          <a:solidFill>
                            <a:srgbClr val="446889"/>
                          </a:solidFill>
                          <a:latin typeface="Roboto Condensed"/>
                        </a:rPr>
                        <a:t>về</a:t>
                      </a:r>
                      <a:r>
                        <a:rPr lang="en-US" sz="3399" dirty="0">
                          <a:solidFill>
                            <a:srgbClr val="446889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99" dirty="0" err="1">
                          <a:solidFill>
                            <a:srgbClr val="446889"/>
                          </a:solidFill>
                          <a:latin typeface="Roboto Condensed"/>
                        </a:rPr>
                        <a:t>nghĩa</a:t>
                      </a:r>
                      <a:r>
                        <a:rPr lang="en-US" sz="3399" dirty="0">
                          <a:solidFill>
                            <a:srgbClr val="446889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99" dirty="0" err="1">
                          <a:solidFill>
                            <a:srgbClr val="446889"/>
                          </a:solidFill>
                          <a:latin typeface="Roboto Condensed"/>
                        </a:rPr>
                        <a:t>với</a:t>
                      </a:r>
                      <a:r>
                        <a:rPr lang="en-US" sz="3399" dirty="0">
                          <a:solidFill>
                            <a:srgbClr val="446889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99" dirty="0" err="1">
                          <a:solidFill>
                            <a:srgbClr val="446889"/>
                          </a:solidFill>
                          <a:latin typeface="Roboto Condensed"/>
                        </a:rPr>
                        <a:t>nhau</a:t>
                      </a:r>
                      <a:r>
                        <a:rPr lang="en-US" sz="3399" dirty="0">
                          <a:solidFill>
                            <a:srgbClr val="446889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99" dirty="0" err="1">
                          <a:solidFill>
                            <a:srgbClr val="446889"/>
                          </a:solidFill>
                          <a:latin typeface="Roboto Condensed"/>
                        </a:rPr>
                        <a:t>tạo</a:t>
                      </a:r>
                      <a:r>
                        <a:rPr lang="en-US" sz="3399" dirty="0">
                          <a:solidFill>
                            <a:srgbClr val="446889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99" dirty="0" err="1">
                          <a:solidFill>
                            <a:srgbClr val="446889"/>
                          </a:solidFill>
                          <a:latin typeface="Roboto Condensed"/>
                        </a:rPr>
                        <a:t>thành</a:t>
                      </a:r>
                      <a:r>
                        <a:rPr lang="en-US" sz="3399" dirty="0">
                          <a:solidFill>
                            <a:srgbClr val="446889"/>
                          </a:solidFill>
                          <a:latin typeface="Roboto Condensed"/>
                        </a:rPr>
                        <a:t>.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5587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399">
                          <a:solidFill>
                            <a:srgbClr val="446889"/>
                          </a:solidFill>
                          <a:latin typeface="Roboto Condensed Bold"/>
                        </a:rPr>
                        <a:t>Từ phức</a:t>
                      </a:r>
                      <a:endParaRPr lang="en-US" sz="1100"/>
                    </a:p>
                  </a:txBody>
                  <a:tcPr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399" dirty="0" err="1">
                          <a:solidFill>
                            <a:srgbClr val="446889"/>
                          </a:solidFill>
                          <a:latin typeface="Roboto Condensed Bold"/>
                        </a:rPr>
                        <a:t>Từ</a:t>
                      </a:r>
                      <a:r>
                        <a:rPr lang="en-US" sz="3399" dirty="0">
                          <a:solidFill>
                            <a:srgbClr val="446889"/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3399" dirty="0" err="1">
                          <a:solidFill>
                            <a:srgbClr val="446889"/>
                          </a:solidFill>
                          <a:latin typeface="Roboto Condensed Bold"/>
                        </a:rPr>
                        <a:t>láy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399" dirty="0">
                          <a:solidFill>
                            <a:srgbClr val="446889"/>
                          </a:solidFill>
                          <a:latin typeface="Roboto Condensed"/>
                        </a:rPr>
                        <a:t>2 </a:t>
                      </a:r>
                      <a:r>
                        <a:rPr lang="en-US" sz="3399" dirty="0" err="1">
                          <a:solidFill>
                            <a:srgbClr val="446889"/>
                          </a:solidFill>
                          <a:latin typeface="Roboto Condensed"/>
                        </a:rPr>
                        <a:t>tiếng</a:t>
                      </a:r>
                      <a:r>
                        <a:rPr lang="en-US" sz="3399" dirty="0">
                          <a:solidFill>
                            <a:srgbClr val="446889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99" dirty="0" err="1">
                          <a:solidFill>
                            <a:srgbClr val="446889"/>
                          </a:solidFill>
                          <a:latin typeface="Roboto Condensed"/>
                        </a:rPr>
                        <a:t>trở</a:t>
                      </a:r>
                      <a:r>
                        <a:rPr lang="en-US" sz="3399" dirty="0">
                          <a:solidFill>
                            <a:srgbClr val="446889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99" dirty="0" err="1">
                          <a:solidFill>
                            <a:srgbClr val="446889"/>
                          </a:solidFill>
                          <a:latin typeface="Roboto Condensed"/>
                        </a:rPr>
                        <a:t>lên</a:t>
                      </a:r>
                      <a:r>
                        <a:rPr lang="en-US" sz="3399" dirty="0">
                          <a:solidFill>
                            <a:srgbClr val="446889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99" dirty="0" err="1">
                          <a:solidFill>
                            <a:srgbClr val="446889"/>
                          </a:solidFill>
                          <a:latin typeface="Roboto Condensed"/>
                        </a:rPr>
                        <a:t>có</a:t>
                      </a:r>
                      <a:r>
                        <a:rPr lang="en-US" sz="3399" dirty="0">
                          <a:solidFill>
                            <a:srgbClr val="446889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99" dirty="0" err="1">
                          <a:solidFill>
                            <a:srgbClr val="446889"/>
                          </a:solidFill>
                          <a:latin typeface="Roboto Condensed"/>
                        </a:rPr>
                        <a:t>âm</a:t>
                      </a:r>
                      <a:r>
                        <a:rPr lang="en-US" sz="3399" dirty="0">
                          <a:solidFill>
                            <a:srgbClr val="446889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99" dirty="0" err="1">
                          <a:solidFill>
                            <a:srgbClr val="446889"/>
                          </a:solidFill>
                          <a:latin typeface="Roboto Condensed"/>
                        </a:rPr>
                        <a:t>đầu</a:t>
                      </a:r>
                      <a:r>
                        <a:rPr lang="en-US" sz="3399" dirty="0">
                          <a:solidFill>
                            <a:srgbClr val="446889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99" dirty="0" err="1">
                          <a:solidFill>
                            <a:srgbClr val="446889"/>
                          </a:solidFill>
                          <a:latin typeface="Roboto Condensed"/>
                        </a:rPr>
                        <a:t>hoặc</a:t>
                      </a:r>
                      <a:r>
                        <a:rPr lang="en-US" sz="3399" dirty="0">
                          <a:solidFill>
                            <a:srgbClr val="446889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99" dirty="0" err="1">
                          <a:solidFill>
                            <a:srgbClr val="446889"/>
                          </a:solidFill>
                          <a:latin typeface="Roboto Condensed"/>
                        </a:rPr>
                        <a:t>vần</a:t>
                      </a:r>
                      <a:r>
                        <a:rPr lang="en-US" sz="3399" dirty="0">
                          <a:solidFill>
                            <a:srgbClr val="446889"/>
                          </a:solidFill>
                          <a:latin typeface="Roboto Condensed"/>
                        </a:rPr>
                        <a:t> (</a:t>
                      </a:r>
                      <a:r>
                        <a:rPr lang="en-US" sz="3399" dirty="0" err="1">
                          <a:solidFill>
                            <a:srgbClr val="446889"/>
                          </a:solidFill>
                          <a:latin typeface="Roboto Condensed"/>
                        </a:rPr>
                        <a:t>hoặc</a:t>
                      </a:r>
                      <a:r>
                        <a:rPr lang="en-US" sz="3399" dirty="0">
                          <a:solidFill>
                            <a:srgbClr val="446889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99" dirty="0" err="1">
                          <a:solidFill>
                            <a:srgbClr val="446889"/>
                          </a:solidFill>
                          <a:latin typeface="Roboto Condensed"/>
                        </a:rPr>
                        <a:t>cả</a:t>
                      </a:r>
                      <a:r>
                        <a:rPr lang="en-US" sz="3399" dirty="0">
                          <a:solidFill>
                            <a:srgbClr val="446889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99" dirty="0" err="1">
                          <a:solidFill>
                            <a:srgbClr val="446889"/>
                          </a:solidFill>
                          <a:latin typeface="Roboto Condensed"/>
                        </a:rPr>
                        <a:t>hai</a:t>
                      </a:r>
                      <a:r>
                        <a:rPr lang="en-US" sz="3399" dirty="0">
                          <a:solidFill>
                            <a:srgbClr val="446889"/>
                          </a:solidFill>
                          <a:latin typeface="Roboto Condensed"/>
                        </a:rPr>
                        <a:t>) </a:t>
                      </a:r>
                      <a:r>
                        <a:rPr lang="en-US" sz="3399" dirty="0" err="1">
                          <a:solidFill>
                            <a:srgbClr val="446889"/>
                          </a:solidFill>
                          <a:latin typeface="Roboto Condensed"/>
                        </a:rPr>
                        <a:t>giống</a:t>
                      </a:r>
                      <a:r>
                        <a:rPr lang="en-US" sz="3399" dirty="0">
                          <a:solidFill>
                            <a:srgbClr val="446889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99" dirty="0" err="1">
                          <a:solidFill>
                            <a:srgbClr val="446889"/>
                          </a:solidFill>
                          <a:latin typeface="Roboto Condensed"/>
                        </a:rPr>
                        <a:t>nhau</a:t>
                      </a:r>
                      <a:r>
                        <a:rPr lang="en-US" sz="3399" dirty="0">
                          <a:solidFill>
                            <a:srgbClr val="446889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99" dirty="0" err="1">
                          <a:solidFill>
                            <a:srgbClr val="446889"/>
                          </a:solidFill>
                          <a:latin typeface="Roboto Condensed"/>
                        </a:rPr>
                        <a:t>tạo</a:t>
                      </a:r>
                      <a:r>
                        <a:rPr lang="en-US" sz="3399" dirty="0">
                          <a:solidFill>
                            <a:srgbClr val="446889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399" dirty="0" err="1">
                          <a:solidFill>
                            <a:srgbClr val="446889"/>
                          </a:solidFill>
                          <a:latin typeface="Roboto Condensed"/>
                        </a:rPr>
                        <a:t>thành</a:t>
                      </a:r>
                      <a:r>
                        <a:rPr lang="en-US" sz="3399" dirty="0">
                          <a:solidFill>
                            <a:srgbClr val="446889"/>
                          </a:solidFill>
                          <a:latin typeface="Roboto Condensed"/>
                        </a:rPr>
                        <a:t>.   </a:t>
                      </a:r>
                      <a:endParaRPr lang="en-US" sz="1100" dirty="0"/>
                    </a:p>
                  </a:txBody>
                  <a:tcPr anchor="ctr">
                    <a:lnL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0" name="Group 10"/>
          <p:cNvGrpSpPr/>
          <p:nvPr/>
        </p:nvGrpSpPr>
        <p:grpSpPr>
          <a:xfrm>
            <a:off x="511312" y="392286"/>
            <a:ext cx="17170844" cy="658590"/>
            <a:chOff x="0" y="0"/>
            <a:chExt cx="22894459" cy="87812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22894459" cy="878120"/>
              <a:chOff x="0" y="0"/>
              <a:chExt cx="4522362" cy="17345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522362" cy="173456"/>
              </a:xfrm>
              <a:custGeom>
                <a:avLst/>
                <a:gdLst/>
                <a:ahLst/>
                <a:cxnLst/>
                <a:rect l="l" t="t" r="r" b="b"/>
                <a:pathLst>
                  <a:path w="4522362" h="173456">
                    <a:moveTo>
                      <a:pt x="22995" y="0"/>
                    </a:moveTo>
                    <a:lnTo>
                      <a:pt x="4499368" y="0"/>
                    </a:lnTo>
                    <a:cubicBezTo>
                      <a:pt x="4505466" y="0"/>
                      <a:pt x="4511315" y="2423"/>
                      <a:pt x="4515627" y="6735"/>
                    </a:cubicBezTo>
                    <a:cubicBezTo>
                      <a:pt x="4519940" y="11047"/>
                      <a:pt x="4522362" y="16896"/>
                      <a:pt x="4522362" y="22995"/>
                    </a:cubicBezTo>
                    <a:lnTo>
                      <a:pt x="4522362" y="150461"/>
                    </a:lnTo>
                    <a:cubicBezTo>
                      <a:pt x="4522362" y="156560"/>
                      <a:pt x="4519940" y="162409"/>
                      <a:pt x="4515627" y="166721"/>
                    </a:cubicBezTo>
                    <a:cubicBezTo>
                      <a:pt x="4511315" y="171033"/>
                      <a:pt x="4505466" y="173456"/>
                      <a:pt x="4499368" y="173456"/>
                    </a:cubicBezTo>
                    <a:lnTo>
                      <a:pt x="22995" y="173456"/>
                    </a:lnTo>
                    <a:cubicBezTo>
                      <a:pt x="16896" y="173456"/>
                      <a:pt x="11047" y="171033"/>
                      <a:pt x="6735" y="166721"/>
                    </a:cubicBezTo>
                    <a:cubicBezTo>
                      <a:pt x="2423" y="162409"/>
                      <a:pt x="0" y="156560"/>
                      <a:pt x="0" y="150461"/>
                    </a:cubicBezTo>
                    <a:lnTo>
                      <a:pt x="0" y="22995"/>
                    </a:lnTo>
                    <a:cubicBezTo>
                      <a:pt x="0" y="16896"/>
                      <a:pt x="2423" y="11047"/>
                      <a:pt x="6735" y="6735"/>
                    </a:cubicBezTo>
                    <a:cubicBezTo>
                      <a:pt x="11047" y="2423"/>
                      <a:pt x="16896" y="0"/>
                      <a:pt x="2299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981799" y="102889"/>
              <a:ext cx="1250401" cy="6337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35"/>
                </a:lnSpc>
              </a:pPr>
              <a:r>
                <a:rPr lang="en-US" sz="2799" spc="61">
                  <a:solidFill>
                    <a:srgbClr val="446889"/>
                  </a:solidFill>
                  <a:latin typeface="Roboto Condensed"/>
                </a:rPr>
                <a:t>LỚP 6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3864752" y="93364"/>
              <a:ext cx="8301996" cy="64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19"/>
                </a:lnSpc>
                <a:spcBef>
                  <a:spcPct val="0"/>
                </a:spcBef>
              </a:pPr>
              <a:r>
                <a:rPr lang="en-US" sz="2799" spc="139">
                  <a:solidFill>
                    <a:srgbClr val="446889"/>
                  </a:solidFill>
                  <a:latin typeface="Roboto Condensed"/>
                </a:rPr>
                <a:t>CÁNH DIỀU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031932" y="-2299412"/>
            <a:ext cx="8141373" cy="7972425"/>
            <a:chOff x="-72390" y="7620"/>
            <a:chExt cx="6487160" cy="6352540"/>
          </a:xfrm>
        </p:grpSpPr>
        <p:sp>
          <p:nvSpPr>
            <p:cNvPr id="3" name="Freeform 3"/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solidFill>
              <a:srgbClr val="1D355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11004" y="4090992"/>
            <a:ext cx="6657884" cy="5219861"/>
            <a:chOff x="0" y="0"/>
            <a:chExt cx="1973044" cy="1546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73044" cy="1546890"/>
            </a:xfrm>
            <a:custGeom>
              <a:avLst/>
              <a:gdLst/>
              <a:ahLst/>
              <a:cxnLst/>
              <a:rect l="l" t="t" r="r" b="b"/>
              <a:pathLst>
                <a:path w="1973044" h="1546890">
                  <a:moveTo>
                    <a:pt x="1848584" y="1546890"/>
                  </a:moveTo>
                  <a:lnTo>
                    <a:pt x="124460" y="1546890"/>
                  </a:lnTo>
                  <a:cubicBezTo>
                    <a:pt x="55880" y="1546890"/>
                    <a:pt x="0" y="1491010"/>
                    <a:pt x="0" y="1422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48584" y="0"/>
                  </a:lnTo>
                  <a:cubicBezTo>
                    <a:pt x="1917164" y="0"/>
                    <a:pt x="1973044" y="55880"/>
                    <a:pt x="1973044" y="124460"/>
                  </a:cubicBezTo>
                  <a:lnTo>
                    <a:pt x="1973044" y="1422430"/>
                  </a:lnTo>
                  <a:cubicBezTo>
                    <a:pt x="1973044" y="1491010"/>
                    <a:pt x="1917164" y="1546890"/>
                    <a:pt x="1848584" y="1546890"/>
                  </a:cubicBezTo>
                  <a:close/>
                </a:path>
              </a:pathLst>
            </a:custGeom>
            <a:solidFill>
              <a:srgbClr val="F1FAEE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721232" y="8334707"/>
            <a:ext cx="4566768" cy="1952293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-1955948" y="5143500"/>
            <a:ext cx="8141373" cy="7972425"/>
            <a:chOff x="-72390" y="7620"/>
            <a:chExt cx="6487160" cy="6352540"/>
          </a:xfrm>
        </p:grpSpPr>
        <p:sp>
          <p:nvSpPr>
            <p:cNvPr id="8" name="Freeform 8"/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solidFill>
              <a:srgbClr val="E63946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8521" y="0"/>
            <a:ext cx="4566768" cy="195229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99514" y="1572500"/>
            <a:ext cx="10939291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 spc="54" dirty="0">
                <a:solidFill>
                  <a:srgbClr val="E63946"/>
                </a:solidFill>
                <a:latin typeface="Fraunces Bold"/>
              </a:rPr>
              <a:t>2. THỰC HÀNH VỀ TỪ ĐƠN, TỪ GHÉP, TỪ LÁY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11312" y="392286"/>
            <a:ext cx="17170844" cy="658590"/>
            <a:chOff x="0" y="0"/>
            <a:chExt cx="22894459" cy="87812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2894459" cy="878120"/>
              <a:chOff x="0" y="0"/>
              <a:chExt cx="4522362" cy="17345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4522362" cy="173456"/>
              </a:xfrm>
              <a:custGeom>
                <a:avLst/>
                <a:gdLst/>
                <a:ahLst/>
                <a:cxnLst/>
                <a:rect l="l" t="t" r="r" b="b"/>
                <a:pathLst>
                  <a:path w="4522362" h="173456">
                    <a:moveTo>
                      <a:pt x="22995" y="0"/>
                    </a:moveTo>
                    <a:lnTo>
                      <a:pt x="4499368" y="0"/>
                    </a:lnTo>
                    <a:cubicBezTo>
                      <a:pt x="4505466" y="0"/>
                      <a:pt x="4511315" y="2423"/>
                      <a:pt x="4515627" y="6735"/>
                    </a:cubicBezTo>
                    <a:cubicBezTo>
                      <a:pt x="4519940" y="11047"/>
                      <a:pt x="4522362" y="16896"/>
                      <a:pt x="4522362" y="22995"/>
                    </a:cubicBezTo>
                    <a:lnTo>
                      <a:pt x="4522362" y="150461"/>
                    </a:lnTo>
                    <a:cubicBezTo>
                      <a:pt x="4522362" y="156560"/>
                      <a:pt x="4519940" y="162409"/>
                      <a:pt x="4515627" y="166721"/>
                    </a:cubicBezTo>
                    <a:cubicBezTo>
                      <a:pt x="4511315" y="171033"/>
                      <a:pt x="4505466" y="173456"/>
                      <a:pt x="4499368" y="173456"/>
                    </a:cubicBezTo>
                    <a:lnTo>
                      <a:pt x="22995" y="173456"/>
                    </a:lnTo>
                    <a:cubicBezTo>
                      <a:pt x="16896" y="173456"/>
                      <a:pt x="11047" y="171033"/>
                      <a:pt x="6735" y="166721"/>
                    </a:cubicBezTo>
                    <a:cubicBezTo>
                      <a:pt x="2423" y="162409"/>
                      <a:pt x="0" y="156560"/>
                      <a:pt x="0" y="150461"/>
                    </a:cubicBezTo>
                    <a:lnTo>
                      <a:pt x="0" y="22995"/>
                    </a:lnTo>
                    <a:cubicBezTo>
                      <a:pt x="0" y="16896"/>
                      <a:pt x="2423" y="11047"/>
                      <a:pt x="6735" y="6735"/>
                    </a:cubicBezTo>
                    <a:cubicBezTo>
                      <a:pt x="11047" y="2423"/>
                      <a:pt x="16896" y="0"/>
                      <a:pt x="2299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981799" y="102889"/>
              <a:ext cx="1250401" cy="6337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35"/>
                </a:lnSpc>
              </a:pPr>
              <a:r>
                <a:rPr lang="en-US" sz="2799" spc="61">
                  <a:solidFill>
                    <a:srgbClr val="446889"/>
                  </a:solidFill>
                  <a:latin typeface="Roboto Condensed"/>
                </a:rPr>
                <a:t>LỚP 6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3864752" y="93364"/>
              <a:ext cx="8301996" cy="64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19"/>
                </a:lnSpc>
                <a:spcBef>
                  <a:spcPct val="0"/>
                </a:spcBef>
              </a:pPr>
              <a:r>
                <a:rPr lang="en-US" sz="2799" spc="139">
                  <a:solidFill>
                    <a:srgbClr val="446889"/>
                  </a:solidFill>
                  <a:latin typeface="Roboto Condensed"/>
                </a:rPr>
                <a:t>CÁNH DIỀU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853838" y="4605342"/>
            <a:ext cx="5372215" cy="4192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80"/>
              </a:lnSpc>
            </a:pPr>
            <a:r>
              <a:rPr lang="en-US" sz="3600">
                <a:solidFill>
                  <a:srgbClr val="446889"/>
                </a:solidFill>
                <a:latin typeface="Roboto Condensed Bold"/>
              </a:rPr>
              <a:t>Nhiệm vụ: </a:t>
            </a:r>
            <a:r>
              <a:rPr lang="en-US" sz="3600">
                <a:solidFill>
                  <a:srgbClr val="446889"/>
                </a:solidFill>
                <a:latin typeface="Roboto Condensed"/>
              </a:rPr>
              <a:t>HS chia 4 nhóm, thực hiện 4 bài tập trang 24, 25 bằng cách hoàn thiện bài tập 1, 2, 3, 4 trong phiếu.</a:t>
            </a:r>
          </a:p>
          <a:p>
            <a:pPr algn="just">
              <a:lnSpc>
                <a:spcPts val="5580"/>
              </a:lnSpc>
            </a:pPr>
            <a:endParaRPr lang="en-US" sz="3600">
              <a:solidFill>
                <a:srgbClr val="446889"/>
              </a:solidFill>
              <a:latin typeface="Roboto Condensed"/>
            </a:endParaRPr>
          </a:p>
          <a:p>
            <a:pPr algn="just">
              <a:lnSpc>
                <a:spcPts val="5580"/>
              </a:lnSpc>
            </a:pPr>
            <a:r>
              <a:rPr lang="en-US" sz="3600">
                <a:solidFill>
                  <a:srgbClr val="446889"/>
                </a:solidFill>
                <a:latin typeface="Roboto Condensed Bold"/>
              </a:rPr>
              <a:t>Thời gian: </a:t>
            </a:r>
            <a:r>
              <a:rPr lang="en-US" sz="3600">
                <a:solidFill>
                  <a:srgbClr val="446889"/>
                </a:solidFill>
                <a:latin typeface="Roboto Condensed"/>
              </a:rPr>
              <a:t>10 phút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875067" y="3641422"/>
            <a:ext cx="676603" cy="89914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704585">
            <a:off x="1229164" y="4135704"/>
            <a:ext cx="5378389" cy="760733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4645984" y="5178737"/>
            <a:ext cx="5565020" cy="112115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688751" flipH="1" flipV="1">
            <a:off x="4987419" y="-11901458"/>
            <a:ext cx="8313162" cy="212662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023124" y="4060246"/>
            <a:ext cx="4998858" cy="87839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-832093" y="4364054"/>
            <a:ext cx="3862005" cy="97884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8370266" flipH="1">
            <a:off x="16436381" y="2839200"/>
            <a:ext cx="762969" cy="11057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301730" flipH="1" flipV="1">
            <a:off x="1389127" y="1246947"/>
            <a:ext cx="762969" cy="1105752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11312" y="392286"/>
            <a:ext cx="17170844" cy="658590"/>
            <a:chOff x="0" y="0"/>
            <a:chExt cx="22894459" cy="87812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2894459" cy="878120"/>
              <a:chOff x="0" y="0"/>
              <a:chExt cx="4522362" cy="17345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522362" cy="173456"/>
              </a:xfrm>
              <a:custGeom>
                <a:avLst/>
                <a:gdLst/>
                <a:ahLst/>
                <a:cxnLst/>
                <a:rect l="l" t="t" r="r" b="b"/>
                <a:pathLst>
                  <a:path w="4522362" h="173456">
                    <a:moveTo>
                      <a:pt x="22995" y="0"/>
                    </a:moveTo>
                    <a:lnTo>
                      <a:pt x="4499368" y="0"/>
                    </a:lnTo>
                    <a:cubicBezTo>
                      <a:pt x="4505466" y="0"/>
                      <a:pt x="4511315" y="2423"/>
                      <a:pt x="4515627" y="6735"/>
                    </a:cubicBezTo>
                    <a:cubicBezTo>
                      <a:pt x="4519940" y="11047"/>
                      <a:pt x="4522362" y="16896"/>
                      <a:pt x="4522362" y="22995"/>
                    </a:cubicBezTo>
                    <a:lnTo>
                      <a:pt x="4522362" y="150461"/>
                    </a:lnTo>
                    <a:cubicBezTo>
                      <a:pt x="4522362" y="156560"/>
                      <a:pt x="4519940" y="162409"/>
                      <a:pt x="4515627" y="166721"/>
                    </a:cubicBezTo>
                    <a:cubicBezTo>
                      <a:pt x="4511315" y="171033"/>
                      <a:pt x="4505466" y="173456"/>
                      <a:pt x="4499368" y="173456"/>
                    </a:cubicBezTo>
                    <a:lnTo>
                      <a:pt x="22995" y="173456"/>
                    </a:lnTo>
                    <a:cubicBezTo>
                      <a:pt x="16896" y="173456"/>
                      <a:pt x="11047" y="171033"/>
                      <a:pt x="6735" y="166721"/>
                    </a:cubicBezTo>
                    <a:cubicBezTo>
                      <a:pt x="2423" y="162409"/>
                      <a:pt x="0" y="156560"/>
                      <a:pt x="0" y="150461"/>
                    </a:cubicBezTo>
                    <a:lnTo>
                      <a:pt x="0" y="22995"/>
                    </a:lnTo>
                    <a:cubicBezTo>
                      <a:pt x="0" y="16896"/>
                      <a:pt x="2423" y="11047"/>
                      <a:pt x="6735" y="6735"/>
                    </a:cubicBezTo>
                    <a:cubicBezTo>
                      <a:pt x="11047" y="2423"/>
                      <a:pt x="16896" y="0"/>
                      <a:pt x="2299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981799" y="102889"/>
              <a:ext cx="1250401" cy="6337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35"/>
                </a:lnSpc>
              </a:pPr>
              <a:r>
                <a:rPr lang="en-US" sz="2799" spc="61">
                  <a:solidFill>
                    <a:srgbClr val="446889"/>
                  </a:solidFill>
                  <a:latin typeface="Roboto Condensed"/>
                </a:rPr>
                <a:t>LỚP 6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3864752" y="93364"/>
              <a:ext cx="8301996" cy="64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19"/>
                </a:lnSpc>
                <a:spcBef>
                  <a:spcPct val="0"/>
                </a:spcBef>
              </a:pPr>
              <a:r>
                <a:rPr lang="en-US" sz="2799" spc="139">
                  <a:solidFill>
                    <a:srgbClr val="446889"/>
                  </a:solidFill>
                  <a:latin typeface="Roboto Condensed"/>
                </a:rPr>
                <a:t>CÁNH DIỀU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952730" y="3325401"/>
            <a:ext cx="5641699" cy="4177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57"/>
              </a:lnSpc>
              <a:spcBef>
                <a:spcPct val="0"/>
              </a:spcBef>
            </a:pPr>
            <a:r>
              <a:rPr lang="en-US" sz="3399" spc="74" dirty="0" err="1">
                <a:solidFill>
                  <a:srgbClr val="446889"/>
                </a:solidFill>
                <a:latin typeface="Roboto Condensed Bold"/>
              </a:rPr>
              <a:t>Bài</a:t>
            </a:r>
            <a:r>
              <a:rPr lang="en-US" sz="3399" spc="74" dirty="0">
                <a:solidFill>
                  <a:srgbClr val="446889"/>
                </a:solidFill>
                <a:latin typeface="Roboto Condensed Bold"/>
              </a:rPr>
              <a:t> 1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(Tr. 24)</a:t>
            </a:r>
          </a:p>
          <a:p>
            <a:pPr algn="just">
              <a:lnSpc>
                <a:spcPts val="4657"/>
              </a:lnSpc>
              <a:spcBef>
                <a:spcPct val="0"/>
              </a:spcBef>
            </a:pP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–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Từ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đơn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: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vừa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,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về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,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tâu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,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vua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,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từ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,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ngày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,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bị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.</a:t>
            </a:r>
          </a:p>
          <a:p>
            <a:pPr algn="just">
              <a:lnSpc>
                <a:spcPts val="4657"/>
              </a:lnSpc>
              <a:spcBef>
                <a:spcPct val="0"/>
              </a:spcBef>
            </a:pP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–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Từ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ghép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: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sứ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giả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,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kinh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ngạc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,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mừng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rỡ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,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công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chúa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,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mất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tích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,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nhà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vua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,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vô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cùng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.</a:t>
            </a:r>
          </a:p>
          <a:p>
            <a:pPr algn="just">
              <a:lnSpc>
                <a:spcPts val="4657"/>
              </a:lnSpc>
              <a:spcBef>
                <a:spcPct val="0"/>
              </a:spcBef>
            </a:pP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–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Từ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láy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: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vội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vàng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,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đau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đớn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43999" y="3325401"/>
            <a:ext cx="7024731" cy="47801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57"/>
              </a:lnSpc>
              <a:spcBef>
                <a:spcPct val="0"/>
              </a:spcBef>
            </a:pPr>
            <a:r>
              <a:rPr lang="en-US" sz="3399" spc="74" dirty="0" err="1">
                <a:solidFill>
                  <a:srgbClr val="446889"/>
                </a:solidFill>
                <a:latin typeface="Roboto Condensed Bold"/>
              </a:rPr>
              <a:t>Bài</a:t>
            </a:r>
            <a:r>
              <a:rPr lang="en-US" sz="3399" spc="74" dirty="0">
                <a:solidFill>
                  <a:srgbClr val="446889"/>
                </a:solidFill>
                <a:latin typeface="Roboto Condensed Bold"/>
              </a:rPr>
              <a:t> 2. (Tr. 24)</a:t>
            </a:r>
          </a:p>
          <a:p>
            <a:pPr algn="just">
              <a:lnSpc>
                <a:spcPts val="4657"/>
              </a:lnSpc>
              <a:spcBef>
                <a:spcPct val="0"/>
              </a:spcBef>
            </a:pP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a.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Ghép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các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tiếng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có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nghĩa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gần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nhau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hoặc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giống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nhau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: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làng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xóm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,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tìm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kiếm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,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bờ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cõi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,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tài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giỏi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,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hiền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lành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, non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yếu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,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trốn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tránh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,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giẫm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đạp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.</a:t>
            </a:r>
          </a:p>
          <a:p>
            <a:pPr algn="just">
              <a:lnSpc>
                <a:spcPts val="4657"/>
              </a:lnSpc>
              <a:spcBef>
                <a:spcPct val="0"/>
              </a:spcBef>
            </a:pP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b.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Ghép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các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yếu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tố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có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nghĩa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trái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ngược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nhau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: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ngày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đêm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,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trước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sau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,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trên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dưới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,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đầu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đuôi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,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được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thua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,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phải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trái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0" y="7947506"/>
            <a:ext cx="5472501" cy="23394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815499" y="7947506"/>
            <a:ext cx="5472501" cy="233949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82446" y="0"/>
            <a:ext cx="1505554" cy="27188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0" y="-10040"/>
            <a:ext cx="1505554" cy="27188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056891" flipH="1" flipV="1">
            <a:off x="16175277" y="3409164"/>
            <a:ext cx="611923" cy="8868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260543">
            <a:off x="6472784" y="1110082"/>
            <a:ext cx="6062121" cy="594845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511312" y="392286"/>
            <a:ext cx="17170844" cy="658590"/>
            <a:chOff x="0" y="0"/>
            <a:chExt cx="22894459" cy="87812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2894459" cy="878120"/>
              <a:chOff x="0" y="0"/>
              <a:chExt cx="4522362" cy="17345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522362" cy="173456"/>
              </a:xfrm>
              <a:custGeom>
                <a:avLst/>
                <a:gdLst/>
                <a:ahLst/>
                <a:cxnLst/>
                <a:rect l="l" t="t" r="r" b="b"/>
                <a:pathLst>
                  <a:path w="4522362" h="173456">
                    <a:moveTo>
                      <a:pt x="22995" y="0"/>
                    </a:moveTo>
                    <a:lnTo>
                      <a:pt x="4499368" y="0"/>
                    </a:lnTo>
                    <a:cubicBezTo>
                      <a:pt x="4505466" y="0"/>
                      <a:pt x="4511315" y="2423"/>
                      <a:pt x="4515627" y="6735"/>
                    </a:cubicBezTo>
                    <a:cubicBezTo>
                      <a:pt x="4519940" y="11047"/>
                      <a:pt x="4522362" y="16896"/>
                      <a:pt x="4522362" y="22995"/>
                    </a:cubicBezTo>
                    <a:lnTo>
                      <a:pt x="4522362" y="150461"/>
                    </a:lnTo>
                    <a:cubicBezTo>
                      <a:pt x="4522362" y="156560"/>
                      <a:pt x="4519940" y="162409"/>
                      <a:pt x="4515627" y="166721"/>
                    </a:cubicBezTo>
                    <a:cubicBezTo>
                      <a:pt x="4511315" y="171033"/>
                      <a:pt x="4505466" y="173456"/>
                      <a:pt x="4499368" y="173456"/>
                    </a:cubicBezTo>
                    <a:lnTo>
                      <a:pt x="22995" y="173456"/>
                    </a:lnTo>
                    <a:cubicBezTo>
                      <a:pt x="16896" y="173456"/>
                      <a:pt x="11047" y="171033"/>
                      <a:pt x="6735" y="166721"/>
                    </a:cubicBezTo>
                    <a:cubicBezTo>
                      <a:pt x="2423" y="162409"/>
                      <a:pt x="0" y="156560"/>
                      <a:pt x="0" y="150461"/>
                    </a:cubicBezTo>
                    <a:lnTo>
                      <a:pt x="0" y="22995"/>
                    </a:lnTo>
                    <a:cubicBezTo>
                      <a:pt x="0" y="16896"/>
                      <a:pt x="2423" y="11047"/>
                      <a:pt x="6735" y="6735"/>
                    </a:cubicBezTo>
                    <a:cubicBezTo>
                      <a:pt x="11047" y="2423"/>
                      <a:pt x="16896" y="0"/>
                      <a:pt x="2299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981799" y="102889"/>
              <a:ext cx="1250401" cy="6337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35"/>
                </a:lnSpc>
              </a:pPr>
              <a:r>
                <a:rPr lang="en-US" sz="2799" spc="61">
                  <a:solidFill>
                    <a:srgbClr val="446889"/>
                  </a:solidFill>
                  <a:latin typeface="Roboto Condensed"/>
                </a:rPr>
                <a:t>LỚP 6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3864752" y="93364"/>
              <a:ext cx="8301996" cy="64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19"/>
                </a:lnSpc>
                <a:spcBef>
                  <a:spcPct val="0"/>
                </a:spcBef>
              </a:pPr>
              <a:r>
                <a:rPr lang="en-US" sz="2799" spc="139">
                  <a:solidFill>
                    <a:srgbClr val="446889"/>
                  </a:solidFill>
                  <a:latin typeface="Roboto Condensed"/>
                </a:rPr>
                <a:t>CÁNH DIỀU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54721" y="1295246"/>
            <a:ext cx="8218250" cy="870912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9503845" y="2071096"/>
            <a:ext cx="8178311" cy="866680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051338" y="2805175"/>
            <a:ext cx="5692998" cy="6610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67"/>
              </a:lnSpc>
            </a:pPr>
            <a:r>
              <a:rPr lang="en-US" sz="3399" spc="74" dirty="0" err="1">
                <a:solidFill>
                  <a:srgbClr val="446889"/>
                </a:solidFill>
                <a:latin typeface="Roboto Condensed Bold"/>
              </a:rPr>
              <a:t>Bài</a:t>
            </a:r>
            <a:r>
              <a:rPr lang="en-US" sz="3399" spc="74" dirty="0">
                <a:solidFill>
                  <a:srgbClr val="446889"/>
                </a:solidFill>
                <a:latin typeface="Roboto Condensed Bold"/>
              </a:rPr>
              <a:t> 3 (Tr.24)</a:t>
            </a:r>
          </a:p>
          <a:p>
            <a:pPr algn="just">
              <a:lnSpc>
                <a:spcPts val="5167"/>
              </a:lnSpc>
            </a:pP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a.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Chất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liệu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làm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món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ăn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: bánh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tẻ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, bánh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khoai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, bánh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khúc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, bánh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đậu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xanh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, bánh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cốm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, bánh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tôm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.</a:t>
            </a:r>
          </a:p>
          <a:p>
            <a:pPr algn="just">
              <a:lnSpc>
                <a:spcPts val="5167"/>
              </a:lnSpc>
            </a:pP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b.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Chỉ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cách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chế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biến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món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ăn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: bánh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nướng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.</a:t>
            </a:r>
          </a:p>
          <a:p>
            <a:pPr algn="just">
              <a:lnSpc>
                <a:spcPts val="5167"/>
              </a:lnSpc>
            </a:pP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c.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Chỉ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tính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chất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của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món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ăn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: bánh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xốp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.</a:t>
            </a:r>
          </a:p>
          <a:p>
            <a:pPr algn="just">
              <a:lnSpc>
                <a:spcPts val="5167"/>
              </a:lnSpc>
            </a:pP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d.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Chỉ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hình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dáng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của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món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ăn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: bánh tai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voi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, bánh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bèo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725141" y="5029200"/>
            <a:ext cx="6063714" cy="2609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67"/>
              </a:lnSpc>
            </a:pPr>
            <a:r>
              <a:rPr lang="en-US" sz="3399" spc="74" dirty="0" err="1">
                <a:solidFill>
                  <a:srgbClr val="446889"/>
                </a:solidFill>
                <a:latin typeface="Roboto Condensed Bold"/>
              </a:rPr>
              <a:t>Bài</a:t>
            </a:r>
            <a:r>
              <a:rPr lang="en-US" sz="3399" spc="74" dirty="0">
                <a:solidFill>
                  <a:srgbClr val="446889"/>
                </a:solidFill>
                <a:latin typeface="Roboto Condensed Bold"/>
              </a:rPr>
              <a:t> 4 (Tr.25)</a:t>
            </a:r>
          </a:p>
          <a:p>
            <a:pPr algn="just">
              <a:lnSpc>
                <a:spcPts val="5167"/>
              </a:lnSpc>
            </a:pP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a.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Gợi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tả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dáng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vẻ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,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trạng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thái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của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sự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vật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: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lủi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thủi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,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rười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rượi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,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rón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rén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.</a:t>
            </a:r>
          </a:p>
          <a:p>
            <a:pPr algn="just">
              <a:lnSpc>
                <a:spcPts val="5167"/>
              </a:lnSpc>
            </a:pP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b.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Gợi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tả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âm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thanh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: </a:t>
            </a:r>
            <a:r>
              <a:rPr lang="en-US" sz="3399" spc="74" dirty="0" err="1">
                <a:solidFill>
                  <a:srgbClr val="446889"/>
                </a:solidFill>
                <a:latin typeface="Roboto Condensed"/>
              </a:rPr>
              <a:t>véo</a:t>
            </a:r>
            <a:r>
              <a:rPr lang="en-US" sz="3399" spc="74" dirty="0">
                <a:solidFill>
                  <a:srgbClr val="446889"/>
                </a:solidFill>
                <a:latin typeface="Roboto Condensed"/>
              </a:rPr>
              <a:t> von.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688751" flipH="1" flipV="1">
            <a:off x="4987419" y="-11389214"/>
            <a:ext cx="8313162" cy="212662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843580">
            <a:off x="15809244" y="2407249"/>
            <a:ext cx="3624860" cy="355689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170760">
            <a:off x="-1146104" y="7096544"/>
            <a:ext cx="3624860" cy="35568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056891">
            <a:off x="537476" y="4818577"/>
            <a:ext cx="611923" cy="88684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056891" flipH="1" flipV="1">
            <a:off x="16481637" y="693856"/>
            <a:ext cx="611923" cy="88684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3B29FB9-FE7C-A12A-8469-F4CE621E4D43}"/>
              </a:ext>
            </a:extLst>
          </p:cNvPr>
          <p:cNvGrpSpPr/>
          <p:nvPr/>
        </p:nvGrpSpPr>
        <p:grpSpPr>
          <a:xfrm>
            <a:off x="1467087" y="3594267"/>
            <a:ext cx="6469124" cy="4829670"/>
            <a:chOff x="1645496" y="3669643"/>
            <a:chExt cx="6469124" cy="4829670"/>
          </a:xfrm>
        </p:grpSpPr>
        <p:grpSp>
          <p:nvGrpSpPr>
            <p:cNvPr id="7" name="Group 7"/>
            <p:cNvGrpSpPr/>
            <p:nvPr/>
          </p:nvGrpSpPr>
          <p:grpSpPr>
            <a:xfrm>
              <a:off x="1645496" y="3669643"/>
              <a:ext cx="6469124" cy="4829670"/>
              <a:chOff x="0" y="0"/>
              <a:chExt cx="1973044" cy="147302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973044" cy="1473020"/>
              </a:xfrm>
              <a:custGeom>
                <a:avLst/>
                <a:gdLst/>
                <a:ahLst/>
                <a:cxnLst/>
                <a:rect l="l" t="t" r="r" b="b"/>
                <a:pathLst>
                  <a:path w="1973044" h="1473020">
                    <a:moveTo>
                      <a:pt x="1848584" y="1473020"/>
                    </a:moveTo>
                    <a:lnTo>
                      <a:pt x="124460" y="1473020"/>
                    </a:lnTo>
                    <a:cubicBezTo>
                      <a:pt x="55880" y="1473020"/>
                      <a:pt x="0" y="1417140"/>
                      <a:pt x="0" y="134856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848584" y="0"/>
                    </a:lnTo>
                    <a:cubicBezTo>
                      <a:pt x="1917164" y="0"/>
                      <a:pt x="1973044" y="55880"/>
                      <a:pt x="1973044" y="124460"/>
                    </a:cubicBezTo>
                    <a:lnTo>
                      <a:pt x="1973044" y="1348560"/>
                    </a:lnTo>
                    <a:cubicBezTo>
                      <a:pt x="1973044" y="1417140"/>
                      <a:pt x="1917164" y="1473020"/>
                      <a:pt x="1848584" y="1473020"/>
                    </a:cubicBezTo>
                    <a:close/>
                  </a:path>
                </a:pathLst>
              </a:custGeom>
              <a:solidFill>
                <a:srgbClr val="F1FAEE"/>
              </a:solid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4775991" y="7072049"/>
              <a:ext cx="3338629" cy="1427264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5465223">
            <a:off x="8807119" y="1249142"/>
            <a:ext cx="673761" cy="166875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889674" y="1512021"/>
            <a:ext cx="5772635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 spc="54" dirty="0">
                <a:solidFill>
                  <a:srgbClr val="FFFFFF"/>
                </a:solidFill>
                <a:latin typeface="Fraunces Bold"/>
              </a:rPr>
              <a:t>3. VIẾT NGẮN</a:t>
            </a:r>
          </a:p>
        </p:txBody>
      </p:sp>
      <p:graphicFrame>
        <p:nvGraphicFramePr>
          <p:cNvPr id="12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038552"/>
              </p:ext>
            </p:extLst>
          </p:nvPr>
        </p:nvGraphicFramePr>
        <p:xfrm>
          <a:off x="8447995" y="3669643"/>
          <a:ext cx="9206320" cy="5618969"/>
        </p:xfrm>
        <a:graphic>
          <a:graphicData uri="http://schemas.openxmlformats.org/drawingml/2006/table">
            <a:tbl>
              <a:tblPr/>
              <a:tblGrid>
                <a:gridCol w="199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0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85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defRPr/>
                      </a:pP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Mở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đoạn</a:t>
                      </a:r>
                      <a:endParaRPr lang="en-US" sz="2999" kern="1200" dirty="0">
                        <a:solidFill>
                          <a:srgbClr val="000000"/>
                        </a:solidFill>
                        <a:latin typeface="Roboto Condensed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(1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defRPr/>
                      </a:pP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Giới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thiệu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về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anh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hùng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lòng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khái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quát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cảm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nghĩ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về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đó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369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defRPr/>
                      </a:pP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Thân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đoạn</a:t>
                      </a:r>
                      <a:endParaRPr lang="en-US" sz="2999" kern="1200" dirty="0">
                        <a:solidFill>
                          <a:srgbClr val="000000"/>
                        </a:solidFill>
                        <a:latin typeface="Roboto Condensed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(3-5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defRPr/>
                      </a:pP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Lí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giải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vì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sao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đó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lại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anh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hùng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lòng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? (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Việc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làm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hành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chiến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công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...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đó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anh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hùng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ấy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đã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truyền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đến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những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cảm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hứng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bài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học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gì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cuộc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sống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642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defRPr/>
                      </a:pP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Kết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đoạn</a:t>
                      </a:r>
                      <a:endParaRPr lang="en-US" sz="2999" kern="1200" dirty="0">
                        <a:solidFill>
                          <a:srgbClr val="000000"/>
                        </a:solidFill>
                        <a:latin typeface="Roboto Condensed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(1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defRPr/>
                      </a:pP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Những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mong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muốn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suy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nghĩ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khác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về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hùng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lòng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999" kern="1200" dirty="0" err="1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mình</a:t>
                      </a:r>
                      <a:r>
                        <a:rPr lang="en-US" sz="2999" kern="1200" dirty="0">
                          <a:solidFill>
                            <a:srgbClr val="000000"/>
                          </a:solidFill>
                          <a:latin typeface="Roboto Condensed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4468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2108158" y="4104971"/>
            <a:ext cx="5554151" cy="27058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05"/>
              </a:lnSpc>
            </a:pPr>
            <a:r>
              <a:rPr lang="en-US" sz="3399" dirty="0" err="1">
                <a:solidFill>
                  <a:srgbClr val="414C64"/>
                </a:solidFill>
                <a:latin typeface="Roboto Condensed Bold"/>
              </a:rPr>
              <a:t>Đề</a:t>
            </a:r>
            <a:r>
              <a:rPr lang="en-US" sz="3399" dirty="0">
                <a:solidFill>
                  <a:srgbClr val="414C64"/>
                </a:solidFill>
                <a:latin typeface="Roboto Condensed Bold"/>
              </a:rPr>
              <a:t> </a:t>
            </a:r>
            <a:r>
              <a:rPr lang="en-US" sz="3399" dirty="0" err="1">
                <a:solidFill>
                  <a:srgbClr val="414C64"/>
                </a:solidFill>
                <a:latin typeface="Roboto Condensed Bold"/>
              </a:rPr>
              <a:t>bài</a:t>
            </a:r>
            <a:r>
              <a:rPr lang="en-US" sz="3399" dirty="0">
                <a:solidFill>
                  <a:srgbClr val="414C64"/>
                </a:solidFill>
                <a:latin typeface="Roboto Condensed Bold"/>
              </a:rPr>
              <a:t>: </a:t>
            </a:r>
            <a:r>
              <a:rPr lang="en-US" sz="3399" dirty="0">
                <a:solidFill>
                  <a:srgbClr val="414C64"/>
                </a:solidFill>
                <a:latin typeface="Roboto Condensed"/>
              </a:rPr>
              <a:t>HS </a:t>
            </a:r>
            <a:r>
              <a:rPr lang="en-US" sz="3399" dirty="0" err="1">
                <a:solidFill>
                  <a:srgbClr val="414C64"/>
                </a:solidFill>
                <a:latin typeface="Roboto Condensed"/>
              </a:rPr>
              <a:t>viết</a:t>
            </a:r>
            <a:r>
              <a:rPr lang="en-US" sz="3399" dirty="0">
                <a:solidFill>
                  <a:srgbClr val="414C64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414C64"/>
                </a:solidFill>
                <a:latin typeface="Roboto Condensed"/>
              </a:rPr>
              <a:t>đoạn</a:t>
            </a:r>
            <a:r>
              <a:rPr lang="en-US" sz="3399" dirty="0">
                <a:solidFill>
                  <a:srgbClr val="414C64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414C64"/>
                </a:solidFill>
                <a:latin typeface="Roboto Condensed"/>
              </a:rPr>
              <a:t>văn</a:t>
            </a:r>
            <a:r>
              <a:rPr lang="en-US" sz="3399" dirty="0">
                <a:solidFill>
                  <a:srgbClr val="414C64"/>
                </a:solidFill>
                <a:latin typeface="Roboto Condensed"/>
              </a:rPr>
              <a:t> (5-7 </a:t>
            </a:r>
            <a:r>
              <a:rPr lang="en-US" sz="3399" dirty="0" err="1">
                <a:solidFill>
                  <a:srgbClr val="414C64"/>
                </a:solidFill>
                <a:latin typeface="Roboto Condensed"/>
              </a:rPr>
              <a:t>câu</a:t>
            </a:r>
            <a:r>
              <a:rPr lang="en-US" sz="3399" dirty="0">
                <a:solidFill>
                  <a:srgbClr val="414C64"/>
                </a:solidFill>
                <a:latin typeface="Roboto Condensed"/>
              </a:rPr>
              <a:t>) </a:t>
            </a:r>
            <a:r>
              <a:rPr lang="en-US" sz="3399" dirty="0" err="1">
                <a:solidFill>
                  <a:srgbClr val="414C64"/>
                </a:solidFill>
                <a:latin typeface="Roboto Condensed"/>
              </a:rPr>
              <a:t>viết</a:t>
            </a:r>
            <a:r>
              <a:rPr lang="en-US" sz="3399" dirty="0">
                <a:solidFill>
                  <a:srgbClr val="414C64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414C64"/>
                </a:solidFill>
                <a:latin typeface="Roboto Condensed"/>
              </a:rPr>
              <a:t>về</a:t>
            </a:r>
            <a:r>
              <a:rPr lang="en-US" sz="3399" dirty="0">
                <a:solidFill>
                  <a:srgbClr val="414C64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414C64"/>
                </a:solidFill>
                <a:latin typeface="Roboto Condensed"/>
              </a:rPr>
              <a:t>một</a:t>
            </a:r>
            <a:r>
              <a:rPr lang="en-US" sz="3399" dirty="0">
                <a:solidFill>
                  <a:srgbClr val="414C64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414C64"/>
                </a:solidFill>
                <a:latin typeface="Roboto Condensed"/>
              </a:rPr>
              <a:t>người</a:t>
            </a:r>
            <a:r>
              <a:rPr lang="en-US" sz="3399" dirty="0">
                <a:solidFill>
                  <a:srgbClr val="414C64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414C64"/>
                </a:solidFill>
                <a:latin typeface="Roboto Condensed"/>
              </a:rPr>
              <a:t>anh</a:t>
            </a:r>
            <a:r>
              <a:rPr lang="en-US" sz="3399" dirty="0">
                <a:solidFill>
                  <a:srgbClr val="414C64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414C64"/>
                </a:solidFill>
                <a:latin typeface="Roboto Condensed"/>
              </a:rPr>
              <a:t>hùng</a:t>
            </a:r>
            <a:r>
              <a:rPr lang="en-US" sz="3399" dirty="0">
                <a:solidFill>
                  <a:srgbClr val="414C64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414C64"/>
                </a:solidFill>
                <a:latin typeface="Roboto Condensed"/>
              </a:rPr>
              <a:t>trong</a:t>
            </a:r>
            <a:r>
              <a:rPr lang="en-US" sz="3399" dirty="0">
                <a:solidFill>
                  <a:srgbClr val="414C64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414C64"/>
                </a:solidFill>
                <a:latin typeface="Roboto Condensed"/>
              </a:rPr>
              <a:t>trái</a:t>
            </a:r>
            <a:r>
              <a:rPr lang="en-US" sz="3399" dirty="0">
                <a:solidFill>
                  <a:srgbClr val="414C64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414C64"/>
                </a:solidFill>
                <a:latin typeface="Roboto Condensed"/>
              </a:rPr>
              <a:t>tim</a:t>
            </a:r>
            <a:r>
              <a:rPr lang="en-US" sz="3399" dirty="0">
                <a:solidFill>
                  <a:srgbClr val="414C64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414C64"/>
                </a:solidFill>
                <a:latin typeface="Roboto Condensed"/>
              </a:rPr>
              <a:t>em</a:t>
            </a:r>
            <a:r>
              <a:rPr lang="en-US" sz="3399" dirty="0">
                <a:solidFill>
                  <a:srgbClr val="414C64"/>
                </a:solidFill>
                <a:latin typeface="Roboto Condensed"/>
              </a:rPr>
              <a:t>, </a:t>
            </a:r>
            <a:r>
              <a:rPr lang="en-US" sz="3399" dirty="0" err="1">
                <a:solidFill>
                  <a:srgbClr val="414C64"/>
                </a:solidFill>
                <a:latin typeface="Roboto Condensed"/>
              </a:rPr>
              <a:t>trong</a:t>
            </a:r>
            <a:r>
              <a:rPr lang="en-US" sz="3399" dirty="0">
                <a:solidFill>
                  <a:srgbClr val="414C64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414C64"/>
                </a:solidFill>
                <a:latin typeface="Roboto Condensed"/>
              </a:rPr>
              <a:t>đó</a:t>
            </a:r>
            <a:r>
              <a:rPr lang="en-US" sz="3399" dirty="0">
                <a:solidFill>
                  <a:srgbClr val="414C64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414C64"/>
                </a:solidFill>
                <a:latin typeface="Roboto Condensed"/>
              </a:rPr>
              <a:t>có</a:t>
            </a:r>
            <a:r>
              <a:rPr lang="en-US" sz="3399" dirty="0">
                <a:solidFill>
                  <a:srgbClr val="414C64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414C64"/>
                </a:solidFill>
                <a:latin typeface="Roboto Condensed"/>
              </a:rPr>
              <a:t>sử</a:t>
            </a:r>
            <a:r>
              <a:rPr lang="en-US" sz="3399" dirty="0">
                <a:solidFill>
                  <a:srgbClr val="414C64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414C64"/>
                </a:solidFill>
                <a:latin typeface="Roboto Condensed"/>
              </a:rPr>
              <a:t>dụng</a:t>
            </a:r>
            <a:r>
              <a:rPr lang="en-US" sz="3399" dirty="0">
                <a:solidFill>
                  <a:srgbClr val="414C64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414C64"/>
                </a:solidFill>
                <a:latin typeface="Roboto Condensed"/>
              </a:rPr>
              <a:t>hợp</a:t>
            </a:r>
            <a:r>
              <a:rPr lang="en-US" sz="3399" dirty="0">
                <a:solidFill>
                  <a:srgbClr val="414C64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414C64"/>
                </a:solidFill>
                <a:latin typeface="Roboto Condensed"/>
              </a:rPr>
              <a:t>lí</a:t>
            </a:r>
            <a:r>
              <a:rPr lang="en-US" sz="3399" dirty="0">
                <a:solidFill>
                  <a:srgbClr val="414C64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414C64"/>
                </a:solidFill>
                <a:latin typeface="Roboto Condensed"/>
              </a:rPr>
              <a:t>dấu</a:t>
            </a:r>
            <a:r>
              <a:rPr lang="en-US" sz="3399" dirty="0">
                <a:solidFill>
                  <a:srgbClr val="414C64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414C64"/>
                </a:solidFill>
                <a:latin typeface="Roboto Condensed"/>
              </a:rPr>
              <a:t>chấm</a:t>
            </a:r>
            <a:r>
              <a:rPr lang="en-US" sz="3399" dirty="0">
                <a:solidFill>
                  <a:srgbClr val="414C64"/>
                </a:solidFill>
                <a:latin typeface="Roboto Condensed"/>
              </a:rPr>
              <a:t> </a:t>
            </a:r>
            <a:r>
              <a:rPr lang="en-US" sz="3399" dirty="0" err="1">
                <a:solidFill>
                  <a:srgbClr val="414C64"/>
                </a:solidFill>
                <a:latin typeface="Roboto Condensed"/>
              </a:rPr>
              <a:t>phẩy</a:t>
            </a:r>
            <a:r>
              <a:rPr lang="en-US" sz="3399" dirty="0">
                <a:solidFill>
                  <a:srgbClr val="414C64"/>
                </a:solidFill>
                <a:latin typeface="Roboto Condensed"/>
              </a:rPr>
              <a:t>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511312" y="392286"/>
            <a:ext cx="17170844" cy="658590"/>
            <a:chOff x="0" y="0"/>
            <a:chExt cx="22894459" cy="87812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22894459" cy="878120"/>
              <a:chOff x="0" y="0"/>
              <a:chExt cx="4522362" cy="17345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4522362" cy="173456"/>
              </a:xfrm>
              <a:custGeom>
                <a:avLst/>
                <a:gdLst/>
                <a:ahLst/>
                <a:cxnLst/>
                <a:rect l="l" t="t" r="r" b="b"/>
                <a:pathLst>
                  <a:path w="4522362" h="173456">
                    <a:moveTo>
                      <a:pt x="22995" y="0"/>
                    </a:moveTo>
                    <a:lnTo>
                      <a:pt x="4499368" y="0"/>
                    </a:lnTo>
                    <a:cubicBezTo>
                      <a:pt x="4505466" y="0"/>
                      <a:pt x="4511315" y="2423"/>
                      <a:pt x="4515627" y="6735"/>
                    </a:cubicBezTo>
                    <a:cubicBezTo>
                      <a:pt x="4519940" y="11047"/>
                      <a:pt x="4522362" y="16896"/>
                      <a:pt x="4522362" y="22995"/>
                    </a:cubicBezTo>
                    <a:lnTo>
                      <a:pt x="4522362" y="150461"/>
                    </a:lnTo>
                    <a:cubicBezTo>
                      <a:pt x="4522362" y="156560"/>
                      <a:pt x="4519940" y="162409"/>
                      <a:pt x="4515627" y="166721"/>
                    </a:cubicBezTo>
                    <a:cubicBezTo>
                      <a:pt x="4511315" y="171033"/>
                      <a:pt x="4505466" y="173456"/>
                      <a:pt x="4499368" y="173456"/>
                    </a:cubicBezTo>
                    <a:lnTo>
                      <a:pt x="22995" y="173456"/>
                    </a:lnTo>
                    <a:cubicBezTo>
                      <a:pt x="16896" y="173456"/>
                      <a:pt x="11047" y="171033"/>
                      <a:pt x="6735" y="166721"/>
                    </a:cubicBezTo>
                    <a:cubicBezTo>
                      <a:pt x="2423" y="162409"/>
                      <a:pt x="0" y="156560"/>
                      <a:pt x="0" y="150461"/>
                    </a:cubicBezTo>
                    <a:lnTo>
                      <a:pt x="0" y="22995"/>
                    </a:lnTo>
                    <a:cubicBezTo>
                      <a:pt x="0" y="16896"/>
                      <a:pt x="2423" y="11047"/>
                      <a:pt x="6735" y="6735"/>
                    </a:cubicBezTo>
                    <a:cubicBezTo>
                      <a:pt x="11047" y="2423"/>
                      <a:pt x="16896" y="0"/>
                      <a:pt x="2299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981799" y="102889"/>
              <a:ext cx="1250401" cy="6337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35"/>
                </a:lnSpc>
              </a:pPr>
              <a:r>
                <a:rPr lang="en-US" sz="2799" spc="61">
                  <a:solidFill>
                    <a:srgbClr val="446889"/>
                  </a:solidFill>
                  <a:latin typeface="Roboto Condensed"/>
                </a:rPr>
                <a:t>LỚP 6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3864752" y="93364"/>
              <a:ext cx="8301996" cy="64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19"/>
                </a:lnSpc>
                <a:spcBef>
                  <a:spcPct val="0"/>
                </a:spcBef>
              </a:pPr>
              <a:r>
                <a:rPr lang="en-US" sz="2799" spc="139">
                  <a:solidFill>
                    <a:srgbClr val="446889"/>
                  </a:solidFill>
                  <a:latin typeface="Roboto Condensed"/>
                </a:rPr>
                <a:t>CÁNH DIỀU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688751" flipH="1" flipV="1">
            <a:off x="4987419" y="-11930404"/>
            <a:ext cx="8313162" cy="212662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3087897" y="5932523"/>
            <a:ext cx="7000450" cy="646229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800347" y="5932523"/>
            <a:ext cx="7000450" cy="6462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506509" flipH="1" flipV="1">
            <a:off x="6419557" y="4632202"/>
            <a:ext cx="611923" cy="88684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506509">
            <a:off x="11183487" y="5109718"/>
            <a:ext cx="611923" cy="8868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50099"/>
          <a:stretch>
            <a:fillRect/>
          </a:stretch>
        </p:blipFill>
        <p:spPr>
          <a:xfrm>
            <a:off x="12310932" y="5075625"/>
            <a:ext cx="5198556" cy="52262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b="50099"/>
          <a:stretch>
            <a:fillRect/>
          </a:stretch>
        </p:blipFill>
        <p:spPr>
          <a:xfrm>
            <a:off x="2207865" y="5143500"/>
            <a:ext cx="4154686" cy="50904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/>
          <a:srcRect l="4583" b="4666"/>
          <a:stretch>
            <a:fillRect/>
          </a:stretch>
        </p:blipFill>
        <p:spPr>
          <a:xfrm>
            <a:off x="8010376" y="4044156"/>
            <a:ext cx="2655657" cy="2367435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511312" y="392286"/>
            <a:ext cx="17170844" cy="658590"/>
            <a:chOff x="0" y="0"/>
            <a:chExt cx="22894459" cy="87812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22894459" cy="878120"/>
              <a:chOff x="0" y="0"/>
              <a:chExt cx="4522362" cy="17345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522362" cy="173456"/>
              </a:xfrm>
              <a:custGeom>
                <a:avLst/>
                <a:gdLst/>
                <a:ahLst/>
                <a:cxnLst/>
                <a:rect l="l" t="t" r="r" b="b"/>
                <a:pathLst>
                  <a:path w="4522362" h="173456">
                    <a:moveTo>
                      <a:pt x="22995" y="0"/>
                    </a:moveTo>
                    <a:lnTo>
                      <a:pt x="4499368" y="0"/>
                    </a:lnTo>
                    <a:cubicBezTo>
                      <a:pt x="4505466" y="0"/>
                      <a:pt x="4511315" y="2423"/>
                      <a:pt x="4515627" y="6735"/>
                    </a:cubicBezTo>
                    <a:cubicBezTo>
                      <a:pt x="4519940" y="11047"/>
                      <a:pt x="4522362" y="16896"/>
                      <a:pt x="4522362" y="22995"/>
                    </a:cubicBezTo>
                    <a:lnTo>
                      <a:pt x="4522362" y="150461"/>
                    </a:lnTo>
                    <a:cubicBezTo>
                      <a:pt x="4522362" y="156560"/>
                      <a:pt x="4519940" y="162409"/>
                      <a:pt x="4515627" y="166721"/>
                    </a:cubicBezTo>
                    <a:cubicBezTo>
                      <a:pt x="4511315" y="171033"/>
                      <a:pt x="4505466" y="173456"/>
                      <a:pt x="4499368" y="173456"/>
                    </a:cubicBezTo>
                    <a:lnTo>
                      <a:pt x="22995" y="173456"/>
                    </a:lnTo>
                    <a:cubicBezTo>
                      <a:pt x="16896" y="173456"/>
                      <a:pt x="11047" y="171033"/>
                      <a:pt x="6735" y="166721"/>
                    </a:cubicBezTo>
                    <a:cubicBezTo>
                      <a:pt x="2423" y="162409"/>
                      <a:pt x="0" y="156560"/>
                      <a:pt x="0" y="150461"/>
                    </a:cubicBezTo>
                    <a:lnTo>
                      <a:pt x="0" y="22995"/>
                    </a:lnTo>
                    <a:cubicBezTo>
                      <a:pt x="0" y="16896"/>
                      <a:pt x="2423" y="11047"/>
                      <a:pt x="6735" y="6735"/>
                    </a:cubicBezTo>
                    <a:cubicBezTo>
                      <a:pt x="11047" y="2423"/>
                      <a:pt x="16896" y="0"/>
                      <a:pt x="2299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981799" y="102889"/>
              <a:ext cx="1250401" cy="6337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35"/>
                </a:lnSpc>
              </a:pPr>
              <a:r>
                <a:rPr lang="en-US" sz="2799" spc="61">
                  <a:solidFill>
                    <a:srgbClr val="446889"/>
                  </a:solidFill>
                  <a:latin typeface="Roboto Condensed"/>
                </a:rPr>
                <a:t>LỚP 6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3864752" y="93364"/>
              <a:ext cx="8301996" cy="64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19"/>
                </a:lnSpc>
                <a:spcBef>
                  <a:spcPct val="0"/>
                </a:spcBef>
              </a:pPr>
              <a:r>
                <a:rPr lang="en-US" sz="2799" spc="139">
                  <a:solidFill>
                    <a:srgbClr val="446889"/>
                  </a:solidFill>
                  <a:latin typeface="Roboto Condensed"/>
                </a:rPr>
                <a:t>CÁNH DIỀU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568</Words>
  <Application>Microsoft Office PowerPoint</Application>
  <PresentationFormat>Custom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Roboto Condensed Bold</vt:lpstr>
      <vt:lpstr>Fraunces Bold</vt:lpstr>
      <vt:lpstr>Roboto Condensed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L6 - B1 - TV</dc:title>
  <cp:lastModifiedBy>NGUYEN THI ANH HONG</cp:lastModifiedBy>
  <cp:revision>3</cp:revision>
  <dcterms:created xsi:type="dcterms:W3CDTF">2006-08-16T00:00:00Z</dcterms:created>
  <dcterms:modified xsi:type="dcterms:W3CDTF">2025-11-08T07:54:19Z</dcterms:modified>
  <dc:identifier>DAFILr1uIiI</dc:identifier>
</cp:coreProperties>
</file>