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4"/>
  </p:notesMasterIdLst>
  <p:sldIdLst>
    <p:sldId id="492" r:id="rId2"/>
    <p:sldId id="518" r:id="rId3"/>
    <p:sldId id="517" r:id="rId4"/>
    <p:sldId id="519" r:id="rId5"/>
    <p:sldId id="497" r:id="rId6"/>
    <p:sldId id="498" r:id="rId7"/>
    <p:sldId id="499" r:id="rId8"/>
    <p:sldId id="521" r:id="rId9"/>
    <p:sldId id="538" r:id="rId10"/>
    <p:sldId id="539" r:id="rId11"/>
    <p:sldId id="500" r:id="rId12"/>
    <p:sldId id="502" r:id="rId13"/>
    <p:sldId id="507" r:id="rId14"/>
    <p:sldId id="540" r:id="rId15"/>
    <p:sldId id="529" r:id="rId16"/>
    <p:sldId id="532" r:id="rId17"/>
    <p:sldId id="522" r:id="rId18"/>
    <p:sldId id="530" r:id="rId19"/>
    <p:sldId id="531" r:id="rId20"/>
    <p:sldId id="534" r:id="rId21"/>
    <p:sldId id="535" r:id="rId22"/>
    <p:sldId id="543" r:id="rId23"/>
    <p:sldId id="510" r:id="rId24"/>
    <p:sldId id="541" r:id="rId25"/>
    <p:sldId id="511" r:id="rId26"/>
    <p:sldId id="512" r:id="rId27"/>
    <p:sldId id="513" r:id="rId28"/>
    <p:sldId id="536" r:id="rId29"/>
    <p:sldId id="544" r:id="rId30"/>
    <p:sldId id="509" r:id="rId31"/>
    <p:sldId id="537" r:id="rId32"/>
    <p:sldId id="524" r:id="rId33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FF"/>
    <a:srgbClr val="CFF5FE"/>
    <a:srgbClr val="98E4FA"/>
    <a:srgbClr val="7C572A"/>
    <a:srgbClr val="F14AFC"/>
    <a:srgbClr val="B740B8"/>
    <a:srgbClr val="B240B9"/>
    <a:srgbClr val="B941BC"/>
    <a:srgbClr val="140266"/>
    <a:srgbClr val="9ED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6314" autoAdjust="0"/>
  </p:normalViewPr>
  <p:slideViewPr>
    <p:cSldViewPr>
      <p:cViewPr varScale="1">
        <p:scale>
          <a:sx n="85" d="100"/>
          <a:sy n="85" d="100"/>
        </p:scale>
        <p:origin x="776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40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687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7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481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683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279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36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08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8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1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701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40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282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10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423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7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9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695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44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4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382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10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3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5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0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0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2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78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一分钟我们可以做些什么？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30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4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6" r:id="rId2"/>
    <p:sldLayoutId id="2147483734" r:id="rId3"/>
    <p:sldLayoutId id="2147483735" r:id="rId4"/>
    <p:sldLayoutId id="2147483736" r:id="rId5"/>
    <p:sldLayoutId id="2147483732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CA36092-9498-4D3B-AEC8-B3891A594852}"/>
              </a:ext>
            </a:extLst>
          </p:cNvPr>
          <p:cNvSpPr/>
          <p:nvPr/>
        </p:nvSpPr>
        <p:spPr>
          <a:xfrm>
            <a:off x="838200" y="742950"/>
            <a:ext cx="7772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5400" spc="60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em</a:t>
            </a:r>
            <a:endParaRPr lang="zh-CN" altLang="en-US" sz="5400" spc="600" dirty="0">
              <a:ln w="12700">
                <a:solidFill>
                  <a:srgbClr val="5A3312"/>
                </a:solidFill>
              </a:ln>
              <a:solidFill>
                <a:schemeClr val="accent1"/>
              </a:solidFill>
              <a:latin typeface="Tahoma" panose="020B0604030504040204" pitchFamily="34" charset="0"/>
              <a:ea typeface="汉仪铸字木头人W" panose="00020600040101010101" pitchFamily="18" charset="-122"/>
              <a:cs typeface="Tahoma" panose="020B060403050404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37805" y="3831345"/>
            <a:ext cx="4724400" cy="523603"/>
            <a:chOff x="3035025" y="3820470"/>
            <a:chExt cx="3958033" cy="299202"/>
          </a:xfrm>
        </p:grpSpPr>
        <p:sp>
          <p:nvSpPr>
            <p:cNvPr id="7" name="圆角矩形 6"/>
            <p:cNvSpPr/>
            <p:nvPr/>
          </p:nvSpPr>
          <p:spPr>
            <a:xfrm>
              <a:off x="3035025" y="3820470"/>
              <a:ext cx="3958033" cy="29920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6EC2491-DF2E-459E-A725-0E881F7EA91F}"/>
                </a:ext>
              </a:extLst>
            </p:cNvPr>
            <p:cNvSpPr txBox="1"/>
            <p:nvPr/>
          </p:nvSpPr>
          <p:spPr>
            <a:xfrm>
              <a:off x="3394953" y="3823833"/>
              <a:ext cx="3238175" cy="263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</a:rPr>
                <a:t>Giáo viên:...........................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915" y="1734790"/>
            <a:ext cx="2180486" cy="2645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40" y="2495550"/>
            <a:ext cx="1544330" cy="2362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430F69-BBDF-4E72-91E5-273D1DF1C4C7}"/>
              </a:ext>
            </a:extLst>
          </p:cNvPr>
          <p:cNvSpPr txBox="1"/>
          <p:nvPr/>
        </p:nvSpPr>
        <p:spPr>
          <a:xfrm>
            <a:off x="4066479" y="225126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14AFC"/>
                </a:solidFill>
              </a:rPr>
              <a:t>Lớp</a:t>
            </a:r>
            <a:r>
              <a:rPr lang="en-US" sz="3600" b="1" dirty="0">
                <a:solidFill>
                  <a:srgbClr val="F14AFC"/>
                </a:solidFill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7313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095750"/>
            <a:ext cx="1216949" cy="12169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B5AF6E7-C4D0-4E6E-8F81-CE55DC10F846}"/>
              </a:ext>
            </a:extLst>
          </p:cNvPr>
          <p:cNvSpPr/>
          <p:nvPr/>
        </p:nvSpPr>
        <p:spPr>
          <a:xfrm>
            <a:off x="5924016" y="13069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143"/>
            <a:ext cx="7563134" cy="651936"/>
          </a:xfrm>
          <a:prstGeom prst="rect">
            <a:avLst/>
          </a:prstGeom>
        </p:spPr>
      </p:pic>
      <p:sp>
        <p:nvSpPr>
          <p:cNvPr id="11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44114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hỏi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49361C17-D0F0-87C1-0C6F-4169BA05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58" y="796050"/>
            <a:ext cx="5165664" cy="4134671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7">
            <a:extLst>
              <a:ext uri="{FF2B5EF4-FFF2-40B4-BE49-F238E27FC236}">
                <a16:creationId xmlns:a16="http://schemas.microsoft.com/office/drawing/2014/main" id="{557AF439-46F1-34B6-6FA5-92CEC2C8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61" y="1019175"/>
            <a:ext cx="314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en-US" sz="2400" dirty="0">
                <a:solidFill>
                  <a:srgbClr val="FF0000"/>
                </a:solidFill>
              </a:rPr>
              <a:t>Em </a:t>
            </a:r>
            <a:r>
              <a:rPr lang="en-US" altLang="en-US" sz="2400" dirty="0" err="1">
                <a:solidFill>
                  <a:srgbClr val="FF0000"/>
                </a:solidFill>
              </a:rPr>
              <a:t>hãy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xác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định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biểu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hiện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sự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công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bằng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trong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câu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chuyện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trên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28730DB-CD21-AB18-2E8F-AAC6E4917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03" y="2845319"/>
            <a:ext cx="31053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400" dirty="0">
                <a:solidFill>
                  <a:srgbClr val="FF0000"/>
                </a:solidFill>
              </a:rPr>
              <a:t>Em </a:t>
            </a:r>
            <a:r>
              <a:rPr lang="en-US" altLang="en-US" sz="2400" dirty="0" err="1">
                <a:solidFill>
                  <a:srgbClr val="FF0000"/>
                </a:solidFill>
              </a:rPr>
              <a:t>hãy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giải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thích</a:t>
            </a:r>
            <a:r>
              <a:rPr lang="en-US" altLang="en-US" sz="2400" dirty="0">
                <a:solidFill>
                  <a:srgbClr val="FF0000"/>
                </a:solidFill>
              </a:rPr>
              <a:t> ý </a:t>
            </a:r>
            <a:r>
              <a:rPr lang="en-US" altLang="en-US" sz="2400" dirty="0" err="1">
                <a:solidFill>
                  <a:srgbClr val="FF0000"/>
                </a:solidFill>
              </a:rPr>
              <a:t>nghĩa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biểu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hiện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đó</a:t>
            </a:r>
            <a:r>
              <a:rPr lang="en-US" altLang="en-US" sz="2400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4365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83129"/>
            <a:ext cx="2743200" cy="27432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33350"/>
            <a:ext cx="9296400" cy="73937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4800" y="971550"/>
            <a:ext cx="6705600" cy="137160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F7B6E592-0926-2C23-8AD8-379B63CE1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6435"/>
            <a:ext cx="6400800" cy="106182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100" dirty="0" err="1"/>
              <a:t>Trước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khi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công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tác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Bác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Hồ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đã</a:t>
            </a:r>
            <a:r>
              <a:rPr lang="en-US" altLang="en-US" sz="2100" dirty="0"/>
              <a:t> </a:t>
            </a:r>
            <a:r>
              <a:rPr lang="en-US" altLang="en-US" sz="2100" dirty="0" err="1"/>
              <a:t>yêu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cầu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các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chú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cận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vệ</a:t>
            </a:r>
            <a:r>
              <a:rPr lang="en-US" altLang="en-US" sz="2100" dirty="0"/>
              <a:t>: </a:t>
            </a:r>
            <a:r>
              <a:rPr lang="en-US" altLang="en-US" sz="2100" dirty="0" err="1"/>
              <a:t>hãy</a:t>
            </a:r>
            <a:r>
              <a:rPr lang="en-US" altLang="en-US" sz="2100" dirty="0"/>
              <a:t> chia </a:t>
            </a:r>
            <a:r>
              <a:rPr lang="en-US" altLang="en-US" sz="2100" dirty="0" err="1"/>
              <a:t>đồ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đạc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chiếc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lô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để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mỗi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người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mang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một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ít</a:t>
            </a:r>
            <a:r>
              <a:rPr lang="en-US" altLang="en-US" sz="2100" dirty="0"/>
              <a:t>. 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822C869D-D10B-1429-3E6F-517A91908D62}"/>
              </a:ext>
            </a:extLst>
          </p:cNvPr>
          <p:cNvSpPr/>
          <p:nvPr/>
        </p:nvSpPr>
        <p:spPr>
          <a:xfrm>
            <a:off x="395207" y="2660943"/>
            <a:ext cx="6705600" cy="1805854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609FA9AA-567D-2DBD-CD68-89F8CAE85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10" y="2798666"/>
            <a:ext cx="6550617" cy="138499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100" dirty="0" err="1"/>
              <a:t>Đến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trạm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dừng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chân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sau</a:t>
            </a:r>
            <a:r>
              <a:rPr lang="en-US" altLang="en-US" sz="2100" dirty="0"/>
              <a:t> </a:t>
            </a:r>
            <a:r>
              <a:rPr lang="en-US" altLang="en-US" sz="2100" dirty="0" err="1"/>
              <a:t>khi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kiểm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vật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dụng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trong</a:t>
            </a:r>
            <a:r>
              <a:rPr lang="en-US" altLang="en-US" sz="2100" dirty="0"/>
              <a:t> 3 </a:t>
            </a:r>
            <a:r>
              <a:rPr lang="en-US" altLang="en-US" sz="2100" dirty="0" err="1"/>
              <a:t>chiếc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lô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Bác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Hồ</a:t>
            </a:r>
            <a:r>
              <a:rPr lang="en-US" altLang="en-US" sz="2100" dirty="0"/>
              <a:t> </a:t>
            </a:r>
            <a:r>
              <a:rPr lang="en-US" altLang="en-US" sz="2100" dirty="0" err="1"/>
              <a:t>không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đồng</a:t>
            </a:r>
            <a:r>
              <a:rPr lang="en-US" altLang="en-US" sz="2100" dirty="0"/>
              <a:t> ý </a:t>
            </a:r>
            <a:r>
              <a:rPr lang="en-US" altLang="en-US" sz="2100" dirty="0" err="1"/>
              <a:t>khi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thấy</a:t>
            </a:r>
            <a:r>
              <a:rPr lang="en-US" altLang="en-US" sz="2100" dirty="0"/>
              <a:t>: </a:t>
            </a:r>
            <a:r>
              <a:rPr lang="en-US" altLang="en-US" sz="2100" dirty="0" err="1"/>
              <a:t>chiếc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lô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của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Bác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nhẹ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nhất</a:t>
            </a:r>
            <a:r>
              <a:rPr lang="en-US" altLang="en-US" sz="2100" dirty="0"/>
              <a:t>; </a:t>
            </a:r>
            <a:r>
              <a:rPr lang="en-US" altLang="en-US" sz="2100" dirty="0" err="1"/>
              <a:t>đồng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thời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Bác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yêu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cầu</a:t>
            </a:r>
            <a:r>
              <a:rPr lang="en-US" altLang="en-US" sz="2100" dirty="0"/>
              <a:t> </a:t>
            </a:r>
            <a:r>
              <a:rPr lang="en-US" altLang="en-US" sz="2100" dirty="0" err="1"/>
              <a:t>hai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đồng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chí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cận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vệ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phải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san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đều</a:t>
            </a:r>
            <a:r>
              <a:rPr lang="en-US" altLang="en-US" sz="2100" dirty="0"/>
              <a:t> </a:t>
            </a:r>
            <a:r>
              <a:rPr lang="en-US" altLang="en-US" sz="2100" dirty="0" err="1"/>
              <a:t>đồ</a:t>
            </a:r>
            <a:r>
              <a:rPr lang="en-US" altLang="en-US" sz="2100" dirty="0"/>
              <a:t> </a:t>
            </a:r>
            <a:r>
              <a:rPr lang="en-US" altLang="en-US" sz="2100" dirty="0" err="1"/>
              <a:t>vật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chiếc</a:t>
            </a:r>
            <a:r>
              <a:rPr lang="en-US" altLang="en-US" sz="2100" dirty="0"/>
              <a:t> </a:t>
            </a:r>
            <a:r>
              <a:rPr lang="en-US" altLang="en-US" sz="2100" dirty="0" err="1"/>
              <a:t>ba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lô</a:t>
            </a:r>
            <a:r>
              <a:rPr lang="en-US" altLang="en-US" sz="2100" dirty="0"/>
              <a:t>. </a:t>
            </a: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id="{BA7984F1-0D12-8BDB-F692-F2FB75EB49EB}"/>
              </a:ext>
            </a:extLst>
          </p:cNvPr>
          <p:cNvSpPr txBox="1"/>
          <p:nvPr/>
        </p:nvSpPr>
        <p:spPr>
          <a:xfrm>
            <a:off x="1219200" y="251958"/>
            <a:ext cx="59578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647A182C-9704-488F-A154-90CBA544D923}"/>
              </a:ext>
            </a:extLst>
          </p:cNvPr>
          <p:cNvGrpSpPr/>
          <p:nvPr/>
        </p:nvGrpSpPr>
        <p:grpSpPr>
          <a:xfrm>
            <a:off x="0" y="775303"/>
            <a:ext cx="8849101" cy="1962547"/>
            <a:chOff x="141139" y="1550633"/>
            <a:chExt cx="5079273" cy="1026229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0869B354-B2AD-4624-829A-522FE2F2A964}"/>
                </a:ext>
              </a:extLst>
            </p:cNvPr>
            <p:cNvGrpSpPr/>
            <p:nvPr/>
          </p:nvGrpSpPr>
          <p:grpSpPr>
            <a:xfrm>
              <a:off x="513485" y="1563377"/>
              <a:ext cx="4706927" cy="1013485"/>
              <a:chOff x="513485" y="1563377"/>
              <a:chExt cx="4706927" cy="1013485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E0B5DA4F-9546-4B70-9DDA-181F0B7924C8}"/>
                  </a:ext>
                </a:extLst>
              </p:cNvPr>
              <p:cNvGrpSpPr/>
              <p:nvPr/>
            </p:nvGrpSpPr>
            <p:grpSpPr>
              <a:xfrm>
                <a:off x="513485" y="1892285"/>
                <a:ext cx="4485434" cy="684577"/>
                <a:chOff x="1023858" y="1558002"/>
                <a:chExt cx="5072141" cy="77412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CAE41D4E-E989-4B89-8E01-4F5DE3289CF4}"/>
                    </a:ext>
                  </a:extLst>
                </p:cNvPr>
                <p:cNvSpPr/>
                <p:nvPr/>
              </p:nvSpPr>
              <p:spPr>
                <a:xfrm>
                  <a:off x="1023858" y="1558002"/>
                  <a:ext cx="5072141" cy="774120"/>
                </a:xfrm>
                <a:prstGeom prst="rect">
                  <a:avLst/>
                </a:prstGeom>
                <a:noFill/>
                <a:ln>
                  <a:solidFill>
                    <a:srgbClr val="5A331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D51CDACA-B681-4DFB-BEF1-BC1109C2BA7C}"/>
                    </a:ext>
                  </a:extLst>
                </p:cNvPr>
                <p:cNvSpPr/>
                <p:nvPr/>
              </p:nvSpPr>
              <p:spPr>
                <a:xfrm>
                  <a:off x="1218656" y="1680647"/>
                  <a:ext cx="4641705" cy="4002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sz="112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迷你简卡通" panose="03000509000000000000" pitchFamily="65" charset="-122"/>
                      <a:ea typeface="迷你简卡通" panose="03000509000000000000" pitchFamily="65" charset="-122"/>
                    </a:rPr>
                    <a:t>                                                      </a:t>
                  </a:r>
                </a:p>
              </p:txBody>
            </p:sp>
          </p:grpSp>
          <p:sp>
            <p:nvSpPr>
              <p:cNvPr id="100" name="星形: 五角 99">
                <a:extLst>
                  <a:ext uri="{FF2B5EF4-FFF2-40B4-BE49-F238E27FC236}">
                    <a16:creationId xmlns:a16="http://schemas.microsoft.com/office/drawing/2014/main" id="{18D61D1C-FA4D-4F7B-BBB6-8E2544A91A89}"/>
                  </a:ext>
                </a:extLst>
              </p:cNvPr>
              <p:cNvSpPr/>
              <p:nvPr/>
            </p:nvSpPr>
            <p:spPr>
              <a:xfrm>
                <a:off x="4671052" y="1563377"/>
                <a:ext cx="549360" cy="549361"/>
              </a:xfrm>
              <a:prstGeom prst="star5">
                <a:avLst/>
              </a:prstGeom>
              <a:solidFill>
                <a:srgbClr val="FE485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EA58C1C8-97B4-4623-83FD-867CCBA9182B}"/>
                </a:ext>
              </a:extLst>
            </p:cNvPr>
            <p:cNvSpPr/>
            <p:nvPr/>
          </p:nvSpPr>
          <p:spPr>
            <a:xfrm flipH="1">
              <a:off x="141139" y="1550633"/>
              <a:ext cx="1178781" cy="458429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3BF719A8-854C-4CCA-B625-E8E781B0292F}"/>
              </a:ext>
            </a:extLst>
          </p:cNvPr>
          <p:cNvGrpSpPr/>
          <p:nvPr/>
        </p:nvGrpSpPr>
        <p:grpSpPr>
          <a:xfrm>
            <a:off x="-2275132" y="2425903"/>
            <a:ext cx="8753234" cy="784286"/>
            <a:chOff x="6195872" y="1692294"/>
            <a:chExt cx="5021154" cy="723834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42999731-2F3C-497F-B666-C964281FA491}"/>
                </a:ext>
              </a:extLst>
            </p:cNvPr>
            <p:cNvSpPr/>
            <p:nvPr/>
          </p:nvSpPr>
          <p:spPr>
            <a:xfrm flipH="1">
              <a:off x="7098640" y="1985240"/>
              <a:ext cx="4104785" cy="430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98" name="星形: 五角 97">
              <a:extLst>
                <a:ext uri="{FF2B5EF4-FFF2-40B4-BE49-F238E27FC236}">
                  <a16:creationId xmlns:a16="http://schemas.microsoft.com/office/drawing/2014/main" id="{F43377FB-C436-4089-AEFF-A7CA1C1B20B9}"/>
                </a:ext>
              </a:extLst>
            </p:cNvPr>
            <p:cNvSpPr/>
            <p:nvPr/>
          </p:nvSpPr>
          <p:spPr>
            <a:xfrm>
              <a:off x="10781837" y="1698718"/>
              <a:ext cx="435189" cy="467253"/>
            </a:xfrm>
            <a:prstGeom prst="star5">
              <a:avLst/>
            </a:prstGeom>
            <a:solidFill>
              <a:srgbClr val="51D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AC8AA96F-63A8-49DC-A7FF-64F2E919CB62}"/>
                </a:ext>
              </a:extLst>
            </p:cNvPr>
            <p:cNvSpPr/>
            <p:nvPr/>
          </p:nvSpPr>
          <p:spPr>
            <a:xfrm flipH="1">
              <a:off x="6195872" y="1692294"/>
              <a:ext cx="1100460" cy="210437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51DDFF"/>
            </a:solidFill>
            <a:ln>
              <a:solidFill>
                <a:srgbClr val="51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D2E26E3B-0CA1-4CD4-9A7C-CAA9B307D2AD}"/>
              </a:ext>
            </a:extLst>
          </p:cNvPr>
          <p:cNvGrpSpPr/>
          <p:nvPr/>
        </p:nvGrpSpPr>
        <p:grpSpPr>
          <a:xfrm>
            <a:off x="0" y="2784663"/>
            <a:ext cx="8849101" cy="1548327"/>
            <a:chOff x="6036431" y="4022551"/>
            <a:chExt cx="5088667" cy="1102635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C887FB39-C4CF-4D75-A1E5-7D19618BC58B}"/>
                </a:ext>
              </a:extLst>
            </p:cNvPr>
            <p:cNvGrpSpPr/>
            <p:nvPr/>
          </p:nvGrpSpPr>
          <p:grpSpPr>
            <a:xfrm flipH="1">
              <a:off x="6036431" y="4117447"/>
              <a:ext cx="5088667" cy="1007739"/>
              <a:chOff x="946307" y="1579626"/>
              <a:chExt cx="5754278" cy="1139554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84E35DF8-A8C7-48A2-8F64-EAF6271709EE}"/>
                  </a:ext>
                </a:extLst>
              </p:cNvPr>
              <p:cNvSpPr/>
              <p:nvPr/>
            </p:nvSpPr>
            <p:spPr>
              <a:xfrm>
                <a:off x="1190774" y="1945061"/>
                <a:ext cx="5072141" cy="774119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E0012A75-A257-4DE5-BA61-E529E3454AC0}"/>
                  </a:ext>
                </a:extLst>
              </p:cNvPr>
              <p:cNvSpPr/>
              <p:nvPr/>
            </p:nvSpPr>
            <p:spPr>
              <a:xfrm>
                <a:off x="946307" y="1579626"/>
                <a:ext cx="4641703" cy="452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04683896-F68D-48A5-85E4-FD68C996AA5F}"/>
                  </a:ext>
                </a:extLst>
              </p:cNvPr>
              <p:cNvSpPr/>
              <p:nvPr/>
            </p:nvSpPr>
            <p:spPr>
              <a:xfrm>
                <a:off x="5334058" y="1603924"/>
                <a:ext cx="1366527" cy="419905"/>
              </a:xfrm>
              <a:custGeom>
                <a:avLst/>
                <a:gdLst>
                  <a:gd name="connsiteX0" fmla="*/ 0 w 1731438"/>
                  <a:gd name="connsiteY0" fmla="*/ 0 h 369332"/>
                  <a:gd name="connsiteX1" fmla="*/ 1731438 w 1731438"/>
                  <a:gd name="connsiteY1" fmla="*/ 0 h 369332"/>
                  <a:gd name="connsiteX2" fmla="*/ 1721027 w 1731438"/>
                  <a:gd name="connsiteY2" fmla="*/ 33539 h 369332"/>
                  <a:gd name="connsiteX3" fmla="*/ 1522094 w 1731438"/>
                  <a:gd name="connsiteY3" fmla="*/ 328595 h 369332"/>
                  <a:gd name="connsiteX4" fmla="*/ 1472721 w 1731438"/>
                  <a:gd name="connsiteY4" fmla="*/ 369332 h 369332"/>
                  <a:gd name="connsiteX5" fmla="*/ 258717 w 1731438"/>
                  <a:gd name="connsiteY5" fmla="*/ 369332 h 369332"/>
                  <a:gd name="connsiteX6" fmla="*/ 209344 w 1731438"/>
                  <a:gd name="connsiteY6" fmla="*/ 328595 h 369332"/>
                  <a:gd name="connsiteX7" fmla="*/ 10411 w 1731438"/>
                  <a:gd name="connsiteY7" fmla="*/ 33539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1438" h="369332">
                    <a:moveTo>
                      <a:pt x="0" y="0"/>
                    </a:moveTo>
                    <a:lnTo>
                      <a:pt x="1731438" y="0"/>
                    </a:lnTo>
                    <a:lnTo>
                      <a:pt x="1721027" y="33539"/>
                    </a:lnTo>
                    <a:cubicBezTo>
                      <a:pt x="1674055" y="144594"/>
                      <a:pt x="1606085" y="244605"/>
                      <a:pt x="1522094" y="328595"/>
                    </a:cubicBezTo>
                    <a:lnTo>
                      <a:pt x="1472721" y="369332"/>
                    </a:lnTo>
                    <a:lnTo>
                      <a:pt x="258717" y="369332"/>
                    </a:lnTo>
                    <a:lnTo>
                      <a:pt x="209344" y="328595"/>
                    </a:lnTo>
                    <a:cubicBezTo>
                      <a:pt x="125353" y="244605"/>
                      <a:pt x="57383" y="144594"/>
                      <a:pt x="10411" y="33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00" b="1" dirty="0">
                    <a:solidFill>
                      <a:schemeClr val="tx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 </a:t>
                </a:r>
                <a:endParaRPr lang="zh-CN" altLang="en-US" sz="1500" b="1" dirty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9" name="星形: 五角 98">
              <a:extLst>
                <a:ext uri="{FF2B5EF4-FFF2-40B4-BE49-F238E27FC236}">
                  <a16:creationId xmlns:a16="http://schemas.microsoft.com/office/drawing/2014/main" id="{EFDD0865-6137-4360-952C-825CCA21BDA8}"/>
                </a:ext>
              </a:extLst>
            </p:cNvPr>
            <p:cNvSpPr/>
            <p:nvPr/>
          </p:nvSpPr>
          <p:spPr>
            <a:xfrm>
              <a:off x="10567757" y="4022551"/>
              <a:ext cx="549360" cy="549360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3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33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Ý </a:t>
            </a:r>
            <a:r>
              <a:rPr lang="en-US" altLang="zh-CN" sz="20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20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EA631D1-6C27-631F-FDF0-535A60527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89" y="1638950"/>
            <a:ext cx="7293386" cy="83099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EC4D177-3253-9213-EF87-D1EE583FC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57" y="3507809"/>
            <a:ext cx="7585481" cy="83099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191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40"/>
          <p:cNvSpPr/>
          <p:nvPr/>
        </p:nvSpPr>
        <p:spPr>
          <a:xfrm>
            <a:off x="1159071" y="930093"/>
            <a:ext cx="7908729" cy="2703415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8C1CFF3-DE36-4E6A-A57D-60CC6547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36287"/>
            <a:ext cx="3188063" cy="3188063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246178" y="220316"/>
            <a:ext cx="3182822" cy="581154"/>
          </a:xfrm>
          <a:prstGeom prst="homePlate">
            <a:avLst/>
          </a:prstGeom>
          <a:solidFill>
            <a:srgbClr val="CF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215017-4E79-969D-CA8B-15C0A4E1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27687"/>
            <a:ext cx="5214938" cy="2308225"/>
          </a:xfrm>
          <a:prstGeom prst="rect">
            <a:avLst/>
          </a:prstGeom>
          <a:noFill/>
          <a:ln w="9525">
            <a:solidFill>
              <a:srgbClr val="8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900" dirty="0">
                <a:solidFill>
                  <a:srgbClr val="FF0000"/>
                </a:solidFill>
              </a:rPr>
              <a:t>Em </a:t>
            </a:r>
            <a:r>
              <a:rPr lang="en-US" altLang="en-US" sz="2900" dirty="0" err="1">
                <a:solidFill>
                  <a:srgbClr val="FF0000"/>
                </a:solidFill>
              </a:rPr>
              <a:t>hãy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nêu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một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ví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dụ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về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công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bằng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trong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cuộc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sống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hằng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ngày</a:t>
            </a:r>
            <a:r>
              <a:rPr lang="en-US" altLang="en-US" sz="2900" dirty="0">
                <a:solidFill>
                  <a:srgbClr val="FF0000"/>
                </a:solidFill>
              </a:rPr>
              <a:t>. </a:t>
            </a:r>
            <a:r>
              <a:rPr lang="en-US" altLang="en-US" sz="2900" dirty="0" err="1">
                <a:solidFill>
                  <a:srgbClr val="FF0000"/>
                </a:solidFill>
              </a:rPr>
              <a:t>Nếu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thiếu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sự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công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bằng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trong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trường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hợp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này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thì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điều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gì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sẽ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xảy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ra</a:t>
            </a:r>
            <a:r>
              <a:rPr lang="en-US" altLang="en-US" sz="2900" dirty="0">
                <a:solidFill>
                  <a:srgbClr val="FF0000"/>
                </a:solidFill>
              </a:rPr>
              <a:t>? </a:t>
            </a:r>
            <a:r>
              <a:rPr lang="en-US" altLang="en-US" sz="2900" dirty="0" err="1">
                <a:solidFill>
                  <a:srgbClr val="FF0000"/>
                </a:solidFill>
              </a:rPr>
              <a:t>Vì</a:t>
            </a:r>
            <a:r>
              <a:rPr lang="en-US" altLang="en-US" sz="2900" dirty="0">
                <a:solidFill>
                  <a:srgbClr val="FF0000"/>
                </a:solidFill>
              </a:rPr>
              <a:t> </a:t>
            </a:r>
            <a:r>
              <a:rPr lang="en-US" altLang="en-US" sz="2900" dirty="0" err="1">
                <a:solidFill>
                  <a:srgbClr val="FF0000"/>
                </a:solidFill>
              </a:rPr>
              <a:t>sao</a:t>
            </a:r>
            <a:r>
              <a:rPr lang="en-US" altLang="en-US" sz="2900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6474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304798" y="742950"/>
            <a:ext cx="8399583" cy="40386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3F2144-8E38-4E3E-813B-25AAC729AEDB}"/>
              </a:ext>
            </a:extLst>
          </p:cNvPr>
          <p:cNvSpPr/>
          <p:nvPr/>
        </p:nvSpPr>
        <p:spPr>
          <a:xfrm>
            <a:off x="3040033" y="1640571"/>
            <a:ext cx="53603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91400" y="4580061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798" y="76864"/>
            <a:ext cx="8466948" cy="917502"/>
            <a:chOff x="466066" y="91289"/>
            <a:chExt cx="7184033" cy="1769141"/>
          </a:xfrm>
        </p:grpSpPr>
        <p:sp>
          <p:nvSpPr>
            <p:cNvPr id="3" name="Pentagon 2"/>
            <p:cNvSpPr/>
            <p:nvPr/>
          </p:nvSpPr>
          <p:spPr>
            <a:xfrm>
              <a:off x="466066" y="97270"/>
              <a:ext cx="2345660" cy="1763160"/>
            </a:xfrm>
            <a:prstGeom prst="homePlate">
              <a:avLst/>
            </a:prstGeom>
            <a:solidFill>
              <a:srgbClr val="CFF5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矩形 1"/>
            <p:cNvSpPr/>
            <p:nvPr/>
          </p:nvSpPr>
          <p:spPr>
            <a:xfrm>
              <a:off x="466066" y="296372"/>
              <a:ext cx="2094891" cy="1364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Biểu</a:t>
              </a:r>
              <a:r>
                <a:rPr lang="en-US" altLang="zh-CN" sz="2000" b="1" dirty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hiện</a:t>
              </a:r>
              <a:r>
                <a:rPr lang="en-US" altLang="zh-CN" sz="2000" b="1" dirty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của</a:t>
              </a:r>
              <a:r>
                <a:rPr lang="en-US" altLang="zh-CN" sz="2000" b="1" dirty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công</a:t>
              </a:r>
              <a:r>
                <a:rPr lang="en-US" altLang="zh-CN" sz="2000" b="1" dirty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bằng</a:t>
              </a:r>
              <a:r>
                <a:rPr lang="en-US" altLang="zh-CN" sz="2000" b="1" dirty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16" name="Pentagon 2">
              <a:extLst>
                <a:ext uri="{FF2B5EF4-FFF2-40B4-BE49-F238E27FC236}">
                  <a16:creationId xmlns:a16="http://schemas.microsoft.com/office/drawing/2014/main" id="{79E03271-E7CB-C2B2-1CA3-E4FB6D954124}"/>
                </a:ext>
              </a:extLst>
            </p:cNvPr>
            <p:cNvSpPr/>
            <p:nvPr/>
          </p:nvSpPr>
          <p:spPr>
            <a:xfrm rot="10800000">
              <a:off x="4375976" y="91289"/>
              <a:ext cx="3274123" cy="1763160"/>
            </a:xfrm>
            <a:prstGeom prst="homePlate">
              <a:avLst/>
            </a:prstGeom>
            <a:solidFill>
              <a:srgbClr val="CFF5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76769" y="2383877"/>
            <a:ext cx="2581186" cy="78694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798" y="1116877"/>
            <a:ext cx="2581186" cy="78349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9274" y="3617051"/>
            <a:ext cx="2931737" cy="783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9C49203B-3BC2-2D9A-41B1-A04C650A92F8}"/>
              </a:ext>
            </a:extLst>
          </p:cNvPr>
          <p:cNvSpPr/>
          <p:nvPr/>
        </p:nvSpPr>
        <p:spPr>
          <a:xfrm>
            <a:off x="5184066" y="223648"/>
            <a:ext cx="3442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Ý </a:t>
            </a:r>
            <a:r>
              <a:rPr lang="en-US" altLang="zh-CN" sz="2000" b="1" dirty="0" err="1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nghĩa</a:t>
            </a:r>
            <a:r>
              <a:rPr lang="en-US" altLang="zh-CN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công</a:t>
            </a:r>
            <a:r>
              <a:rPr lang="en-US" altLang="zh-CN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bằng</a:t>
            </a:r>
            <a:endParaRPr lang="zh-CN" altLang="en-US" sz="2000" b="1" dirty="0">
              <a:solidFill>
                <a:srgbClr val="FF0000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9C75A48A-4345-766C-3FBD-D79152E04FF3}"/>
              </a:ext>
            </a:extLst>
          </p:cNvPr>
          <p:cNvSpPr/>
          <p:nvPr/>
        </p:nvSpPr>
        <p:spPr>
          <a:xfrm>
            <a:off x="3888841" y="3639872"/>
            <a:ext cx="4699581" cy="78694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1915C5C4-72FD-CAFE-8352-E7E911132CCC}"/>
              </a:ext>
            </a:extLst>
          </p:cNvPr>
          <p:cNvSpPr/>
          <p:nvPr/>
        </p:nvSpPr>
        <p:spPr>
          <a:xfrm>
            <a:off x="3902273" y="2211072"/>
            <a:ext cx="4699581" cy="127223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A602588C-4543-F2B7-331D-F7CE4E70B5E1}"/>
              </a:ext>
            </a:extLst>
          </p:cNvPr>
          <p:cNvSpPr/>
          <p:nvPr/>
        </p:nvSpPr>
        <p:spPr>
          <a:xfrm>
            <a:off x="3895043" y="1159862"/>
            <a:ext cx="4777688" cy="92333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0">
            <a:extLst>
              <a:ext uri="{FF2B5EF4-FFF2-40B4-BE49-F238E27FC236}">
                <a16:creationId xmlns:a16="http://schemas.microsoft.com/office/drawing/2014/main" id="{3240C70F-15CE-B362-C71B-735F28734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150" y="1286767"/>
            <a:ext cx="4515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ẢO VỆ QUYỀN LỢI CHÍNH ĐÁNG CỦA MỖI CÁ NHÂN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51">
            <a:extLst>
              <a:ext uri="{FF2B5EF4-FFF2-40B4-BE49-F238E27FC236}">
                <a16:creationId xmlns:a16="http://schemas.microsoft.com/office/drawing/2014/main" id="{63D613C9-64AA-7923-8822-5D872E3CB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273" y="2260032"/>
            <a:ext cx="45994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b="1" dirty="0"/>
              <a:t>G</a:t>
            </a:r>
            <a:r>
              <a:rPr lang="vi-VN" altLang="en-US" b="1" dirty="0"/>
              <a:t>IÚP CON NGƯỜI CÓ CƠ HỘI PHÁT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 BÌNH ĐẲNG VỚI NHAU, ĐƯỢC TÔN TRỌNG, TỰ TIN HƠN TRONG CUỘC SỐNG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52">
            <a:extLst>
              <a:ext uri="{FF2B5EF4-FFF2-40B4-BE49-F238E27FC236}">
                <a16:creationId xmlns:a16="http://schemas.microsoft.com/office/drawing/2014/main" id="{3A0BE75B-C009-05BB-C859-C6C3B577C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986" y="3710180"/>
            <a:ext cx="46364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b="1" dirty="0"/>
              <a:t>G</a:t>
            </a:r>
            <a:r>
              <a:rPr lang="vi-VN" altLang="en-US" b="1" dirty="0"/>
              <a:t>ÓP PHẦN XÂY DỰNG XÃ HỘI BÌNH ĐẲNG, DÂN CHỦ, VĂN MINH</a:t>
            </a:r>
            <a:r>
              <a:rPr lang="en-US" alt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80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5" grpId="0" animBg="1"/>
      <p:bldP spid="20" grpId="0" animBg="1"/>
      <p:bldP spid="21" grpId="0" animBg="1"/>
      <p:bldP spid="22" grpId="0" animBg="1"/>
      <p:bldP spid="2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3</a:t>
            </a:r>
            <a:r>
              <a:rPr lang="en-US" altLang="zh-CN" sz="40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Rèn</a:t>
            </a:r>
            <a:r>
              <a:rPr lang="en-US" altLang="zh-CN" sz="40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luyện</a:t>
            </a:r>
            <a:r>
              <a:rPr lang="en-US" altLang="zh-CN" sz="40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tính</a:t>
            </a:r>
            <a:r>
              <a:rPr lang="en-US" altLang="zh-CN" sz="40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khách</a:t>
            </a:r>
            <a:r>
              <a:rPr lang="en-US" altLang="zh-CN" sz="40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và</a:t>
            </a:r>
            <a:r>
              <a:rPr lang="en-US" altLang="zh-CN" sz="40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công</a:t>
            </a:r>
            <a:r>
              <a:rPr lang="en-US" altLang="zh-CN" sz="40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bằng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723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92" y="-247650"/>
            <a:ext cx="8941633" cy="1447800"/>
            <a:chOff x="304800" y="-95250"/>
            <a:chExt cx="4612025" cy="144780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4598494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475545" y="514350"/>
              <a:ext cx="4441280" cy="4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altLang="en-US" sz="1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nhận xét lời nói, hành động của các nhân vật trong hai trường hợp hợp </a:t>
              </a:r>
              <a:r>
                <a:rPr lang="en-US" altLang="en-US" sz="1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vi-VN" altLang="en-US" sz="1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706419" y="1200150"/>
            <a:ext cx="4152274" cy="365760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“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“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D053D7B-987F-3CA2-1767-07ABF58AD7DD}"/>
              </a:ext>
            </a:extLst>
          </p:cNvPr>
          <p:cNvSpPr/>
          <p:nvPr/>
        </p:nvSpPr>
        <p:spPr>
          <a:xfrm>
            <a:off x="343526" y="1164431"/>
            <a:ext cx="4152274" cy="369331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“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“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355542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 (THẢO LUẬN NHÓM ĐÔI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0998" y="971550"/>
            <a:ext cx="3505201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N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tinh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thần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tích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cực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học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tôn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trọng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sự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khách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quan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khi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nhìn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nhận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đánh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giá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sự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kiện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tượng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79526" y="892749"/>
            <a:ext cx="3891847" cy="17891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"Em ở xa,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7" y="2327078"/>
            <a:ext cx="4419587" cy="2530672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69104" y="3119203"/>
            <a:ext cx="3891847" cy="1494259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Thái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độ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hành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động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thiếu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công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bà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dẫn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tới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trạng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làm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tổn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thương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rạn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nứt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giữa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thành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viên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gia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đình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cxnSp>
        <p:nvCxnSpPr>
          <p:cNvPr id="7" name="Straight Arrow Connector 6"/>
          <p:cNvCxnSpPr>
            <a:cxnSpLocks/>
            <a:endCxn id="4" idx="0"/>
          </p:cNvCxnSpPr>
          <p:nvPr/>
        </p:nvCxnSpPr>
        <p:spPr>
          <a:xfrm flipH="1">
            <a:off x="2133599" y="725795"/>
            <a:ext cx="2362201" cy="24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8" idx="2"/>
            <a:endCxn id="13" idx="0"/>
          </p:cNvCxnSpPr>
          <p:nvPr/>
        </p:nvCxnSpPr>
        <p:spPr>
          <a:xfrm>
            <a:off x="4572000" y="725795"/>
            <a:ext cx="2353450" cy="16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4" idx="2"/>
            <a:endCxn id="16" idx="0"/>
          </p:cNvCxnSpPr>
          <p:nvPr/>
        </p:nvCxnSpPr>
        <p:spPr>
          <a:xfrm>
            <a:off x="2133599" y="2190750"/>
            <a:ext cx="381002" cy="136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13" idx="2"/>
            <a:endCxn id="17" idx="0"/>
          </p:cNvCxnSpPr>
          <p:nvPr/>
        </p:nvCxnSpPr>
        <p:spPr>
          <a:xfrm flipH="1">
            <a:off x="6915028" y="2681871"/>
            <a:ext cx="10422" cy="437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40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(THẢO LUẬN NHÓM ĐÔI)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0719" y="1043001"/>
            <a:ext cx="3657602" cy="756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Nếu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N,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sẽ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thuyết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phục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K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như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" y="2058428"/>
            <a:ext cx="4081121" cy="2799322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mình.Kết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62121" y="2216163"/>
            <a:ext cx="4529479" cy="2560776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2189520" y="725795"/>
            <a:ext cx="2382480" cy="31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8" idx="2"/>
            <a:endCxn id="13" idx="0"/>
          </p:cNvCxnSpPr>
          <p:nvPr/>
        </p:nvCxnSpPr>
        <p:spPr>
          <a:xfrm>
            <a:off x="4572000" y="725795"/>
            <a:ext cx="2286434" cy="158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980907" y="884397"/>
            <a:ext cx="3755054" cy="12825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Dựa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trên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nguyên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tắc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khách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quan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công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đề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xuất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giải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quyết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khúc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mắc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giữa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M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người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chị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1">
                    <a:lumMod val="50000"/>
                  </a:schemeClr>
                </a:solidFill>
              </a:rPr>
              <a:t>họ</a:t>
            </a:r>
            <a:endParaRPr lang="vi-VN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cxnSpLocks/>
            <a:endCxn id="16" idx="0"/>
          </p:cNvCxnSpPr>
          <p:nvPr/>
        </p:nvCxnSpPr>
        <p:spPr>
          <a:xfrm>
            <a:off x="1981200" y="1799048"/>
            <a:ext cx="364161" cy="259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98063" y="2058428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12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9144000" cy="1232336"/>
            <a:chOff x="304800" y="-95250"/>
            <a:chExt cx="3419393" cy="1232336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100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 QUẢ CỦA THIẾU KHÁCH QUAN CÔNG BẰNG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116787" y="1285873"/>
            <a:ext cx="2755645" cy="257174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mất niềm tin và động lực đối với những người bị ảnh hưởng</a:t>
            </a:r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05E218-6597-B2D6-9F6C-F2AECE656FC2}"/>
              </a:ext>
            </a:extLst>
          </p:cNvPr>
          <p:cNvSpPr/>
          <p:nvPr/>
        </p:nvSpPr>
        <p:spPr>
          <a:xfrm>
            <a:off x="3141994" y="1285874"/>
            <a:ext cx="2590799" cy="257174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nảy sinh mâu thuẫn trong các mối quan hệ</a:t>
            </a:r>
            <a:r>
              <a:rPr lang="en-US" altLang="en-US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1AF3A5A-B4E6-0495-1992-4C7B2AABDC6C}"/>
              </a:ext>
            </a:extLst>
          </p:cNvPr>
          <p:cNvSpPr/>
          <p:nvPr/>
        </p:nvSpPr>
        <p:spPr>
          <a:xfrm>
            <a:off x="271568" y="1285875"/>
            <a:ext cx="2414475" cy="25717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thiếu khách quan và công bằng có thể tạo ra nhận thức sai lệch dẫn đến những quyết định sai lầm</a:t>
            </a:r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62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58018" y="2612590"/>
            <a:ext cx="1250199" cy="2521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795" y="2612590"/>
            <a:ext cx="1315027" cy="26195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43B232A-A69C-4FAA-A2A4-0D762B93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409" y="23408"/>
            <a:ext cx="27551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 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B1A7AE-1EF2-7B80-E9B4-F60C0E248D97}"/>
              </a:ext>
            </a:extLst>
          </p:cNvPr>
          <p:cNvGrpSpPr/>
          <p:nvPr/>
        </p:nvGrpSpPr>
        <p:grpSpPr>
          <a:xfrm>
            <a:off x="533400" y="205205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五角星 29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五角星 30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D4F59A-4513-F181-0276-E801614C232E}"/>
              </a:ext>
            </a:extLst>
          </p:cNvPr>
          <p:cNvGrpSpPr/>
          <p:nvPr/>
        </p:nvGrpSpPr>
        <p:grpSpPr>
          <a:xfrm>
            <a:off x="5715000" y="142151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五角星 32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五角星 33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五角星 34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Rectangle 31">
            <a:extLst>
              <a:ext uri="{FF2B5EF4-FFF2-40B4-BE49-F238E27FC236}">
                <a16:creationId xmlns:a16="http://schemas.microsoft.com/office/drawing/2014/main" id="{EE4F02A3-54EF-896A-06FB-36F0750AB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0927"/>
            <a:ext cx="8610600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2" name="Picture 35">
            <a:extLst>
              <a:ext uri="{FF2B5EF4-FFF2-40B4-BE49-F238E27FC236}">
                <a16:creationId xmlns:a16="http://schemas.microsoft.com/office/drawing/2014/main" id="{2DF364BE-4265-281B-AB9F-A5792C2E3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29" y="1018813"/>
            <a:ext cx="4043744" cy="372062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36">
            <a:extLst>
              <a:ext uri="{FF2B5EF4-FFF2-40B4-BE49-F238E27FC236}">
                <a16:creationId xmlns:a16="http://schemas.microsoft.com/office/drawing/2014/main" id="{7190162F-2CE2-0F0C-B918-F8FE2677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353" y="1055655"/>
            <a:ext cx="447248" cy="67292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32B7DF45-76B9-11A0-E61A-FDEE7C271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784" y="1055655"/>
            <a:ext cx="3235804" cy="1015663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Ninh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6" name="Rectangle 38">
            <a:extLst>
              <a:ext uri="{FF2B5EF4-FFF2-40B4-BE49-F238E27FC236}">
                <a16:creationId xmlns:a16="http://schemas.microsoft.com/office/drawing/2014/main" id="{F6E00D97-5FB5-8898-05E3-4178610ED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254" y="2743375"/>
            <a:ext cx="2954442" cy="193899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dirty="0"/>
              <a:t>Hà </a:t>
            </a:r>
            <a:r>
              <a:rPr lang="en-US" altLang="en-US" sz="2000" dirty="0" err="1"/>
              <a:t>và</a:t>
            </a:r>
            <a:r>
              <a:rPr lang="en-US" altLang="en-US" sz="2000" dirty="0"/>
              <a:t> Ninh </a:t>
            </a:r>
            <a:r>
              <a:rPr lang="en-US" altLang="en-US" sz="2000" dirty="0" err="1"/>
              <a:t>đưa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lời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nhận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xét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đánh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giá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các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sự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vật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hiện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tượng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từ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những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góc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nhìn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khác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nhau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nên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đáp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án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2 </a:t>
            </a:r>
            <a:r>
              <a:rPr lang="en-US" altLang="en-US" sz="2000" dirty="0" err="1"/>
              <a:t>bạn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sự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khác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biệt</a:t>
            </a:r>
            <a:r>
              <a:rPr lang="en-US" altLang="en-US" sz="2000" dirty="0"/>
              <a:t>. </a:t>
            </a:r>
          </a:p>
        </p:txBody>
      </p:sp>
      <p:sp>
        <p:nvSpPr>
          <p:cNvPr id="37" name="AutoShape 39">
            <a:extLst>
              <a:ext uri="{FF2B5EF4-FFF2-40B4-BE49-F238E27FC236}">
                <a16:creationId xmlns:a16="http://schemas.microsoft.com/office/drawing/2014/main" id="{1BB97AFE-FE1C-5753-0FF5-CB72AA13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969" y="2149684"/>
            <a:ext cx="928687" cy="4206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0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29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791980" y="-525956"/>
            <a:ext cx="9906000" cy="5867400"/>
          </a:xfrm>
          <a:prstGeom prst="rect">
            <a:avLst/>
          </a:prstGeom>
        </p:spPr>
      </p:pic>
      <p:pic>
        <p:nvPicPr>
          <p:cNvPr id="2" name="图片 12">
            <a:extLst>
              <a:ext uri="{FF2B5EF4-FFF2-40B4-BE49-F238E27FC236}">
                <a16:creationId xmlns:a16="http://schemas.microsoft.com/office/drawing/2014/main" id="{A195D99E-CDD8-4ACC-59D1-3DC52C0EA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03" y="2705100"/>
            <a:ext cx="1270715" cy="2438400"/>
          </a:xfrm>
          <a:prstGeom prst="rect">
            <a:avLst/>
          </a:prstGeom>
        </p:spPr>
      </p:pic>
      <p:sp>
        <p:nvSpPr>
          <p:cNvPr id="4" name="Rectangle 19">
            <a:extLst>
              <a:ext uri="{FF2B5EF4-FFF2-40B4-BE49-F238E27FC236}">
                <a16:creationId xmlns:a16="http://schemas.microsoft.com/office/drawing/2014/main" id="{293FA2AB-622C-C296-4CE7-24D5C3B3B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031" y="438150"/>
            <a:ext cx="7119937" cy="4429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vi-VN" altLang="en-US" sz="2300" b="1" dirty="0">
                <a:solidFill>
                  <a:schemeClr val="bg1"/>
                </a:solidFill>
              </a:rPr>
              <a:t>RÈN LUYỆN </a:t>
            </a:r>
            <a:r>
              <a:rPr lang="en-US" altLang="en-US" sz="2300" b="1" dirty="0">
                <a:solidFill>
                  <a:schemeClr val="bg1"/>
                </a:solidFill>
              </a:rPr>
              <a:t>TÍNH</a:t>
            </a:r>
            <a:r>
              <a:rPr lang="vi-VN" altLang="en-US" sz="2300" b="1" dirty="0">
                <a:solidFill>
                  <a:schemeClr val="bg1"/>
                </a:solidFill>
              </a:rPr>
              <a:t> KHÁCH QUAN, CÔNG BẰNG</a:t>
            </a:r>
            <a:endParaRPr lang="en-US" altLang="en-US" sz="2300" b="1" dirty="0">
              <a:solidFill>
                <a:schemeClr val="bg1"/>
              </a:solidFill>
            </a:endParaRPr>
          </a:p>
        </p:txBody>
      </p:sp>
      <p:grpSp>
        <p:nvGrpSpPr>
          <p:cNvPr id="5" name="Group 33">
            <a:extLst>
              <a:ext uri="{FF2B5EF4-FFF2-40B4-BE49-F238E27FC236}">
                <a16:creationId xmlns:a16="http://schemas.microsoft.com/office/drawing/2014/main" id="{C76E5727-AF00-D749-C321-8C3A1FAF09DC}"/>
              </a:ext>
            </a:extLst>
          </p:cNvPr>
          <p:cNvGrpSpPr>
            <a:grpSpLocks/>
          </p:cNvGrpSpPr>
          <p:nvPr/>
        </p:nvGrpSpPr>
        <p:grpSpPr bwMode="auto">
          <a:xfrm>
            <a:off x="784928" y="915727"/>
            <a:ext cx="2710656" cy="2105025"/>
            <a:chOff x="-76063" y="2276872"/>
            <a:chExt cx="3567943" cy="2592288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1FDB1DAC-03BF-2652-F6B5-7F5287359FE9}"/>
                </a:ext>
              </a:extLst>
            </p:cNvPr>
            <p:cNvSpPr/>
            <p:nvPr/>
          </p:nvSpPr>
          <p:spPr>
            <a:xfrm>
              <a:off x="899265" y="2276872"/>
              <a:ext cx="2592615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17427FAA-56CF-7A15-1BDC-FF57E8CC0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063" y="3066536"/>
              <a:ext cx="1675069" cy="94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itchFamily="34" charset="-128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FBBDE4-1AE8-9502-9BA0-01144BAF2615}"/>
              </a:ext>
            </a:extLst>
          </p:cNvPr>
          <p:cNvGrpSpPr/>
          <p:nvPr/>
        </p:nvGrpSpPr>
        <p:grpSpPr>
          <a:xfrm>
            <a:off x="4877236" y="843064"/>
            <a:ext cx="2655709" cy="2177687"/>
            <a:chOff x="583811" y="2379034"/>
            <a:chExt cx="2968600" cy="2592288"/>
          </a:xfrm>
          <a:solidFill>
            <a:schemeClr val="accent2"/>
          </a:solidFill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1614E83D-25CD-7C83-3901-8CF1E1719569}"/>
                </a:ext>
              </a:extLst>
            </p:cNvPr>
            <p:cNvSpPr/>
            <p:nvPr/>
          </p:nvSpPr>
          <p:spPr>
            <a:xfrm>
              <a:off x="960123" y="2379034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8BA06-AAF7-C507-F8C5-603E14DD536F}"/>
                </a:ext>
              </a:extLst>
            </p:cNvPr>
            <p:cNvSpPr txBox="1"/>
            <p:nvPr/>
          </p:nvSpPr>
          <p:spPr>
            <a:xfrm>
              <a:off x="583811" y="3196230"/>
              <a:ext cx="1192000" cy="947640"/>
            </a:xfrm>
            <a:prstGeom prst="rect">
              <a:avLst/>
            </a:prstGeom>
            <a:noFill/>
          </p:spPr>
          <p:txBody>
            <a:bodyPr wrap="square" r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4400" b="1" dirty="0">
                  <a:solidFill>
                    <a:schemeClr val="accent2"/>
                  </a:solidFill>
                  <a:latin typeface="+mn-lt"/>
                  <a:cs typeface="+mn-cs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Left-Right Arrow 24">
            <a:extLst>
              <a:ext uri="{FF2B5EF4-FFF2-40B4-BE49-F238E27FC236}">
                <a16:creationId xmlns:a16="http://schemas.microsoft.com/office/drawing/2014/main" id="{3D3DF96F-5D40-BD67-D0F3-C82980F45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954" y="1330757"/>
            <a:ext cx="1240238" cy="883294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AA70B050-85D8-8202-0F4F-00708CFC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345" y="1330757"/>
            <a:ext cx="115984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FF0000"/>
                </a:solidFill>
              </a:rPr>
              <a:t>MỌI NGƯỜI CẦN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056933D2-D582-EEEC-BFB4-0DE4AEBA0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116" y="1218406"/>
            <a:ext cx="134318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FF0000"/>
                </a:solidFill>
              </a:rPr>
              <a:t>MỌI NGƯỜI PHẢI</a:t>
            </a: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CDD163B6-5AFE-7A6D-FD52-0B431937F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928" y="3114652"/>
            <a:ext cx="3348945" cy="163121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hường xuyên rèn luyện thái độ nhìn nhận, đánh giá sự vật đúng như nó đang tồn tại, không định kiến, thiên vị khi nhận xét, đánh giá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BA4D2A82-FAA7-4E19-C91A-0D1F2125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098911"/>
            <a:ext cx="3407568" cy="163121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Luôn thể hiện thái độ không đồng tình và phê phán những biểu hiện thiếu khách quan và công bằng trong cuộc sống hằng ngày.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9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/>
      <p:bldP spid="15" grpId="0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75" y="1504797"/>
            <a:ext cx="5533592" cy="182879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120" y="1771872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048000" y="2114550"/>
            <a:ext cx="320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LUYỆN TẬP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5" y="864107"/>
            <a:ext cx="2043074" cy="381599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199" y="875096"/>
            <a:ext cx="2041915" cy="391989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101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5FE60B-CEBA-4014-BD22-378D66BA4F28}"/>
              </a:ext>
            </a:extLst>
          </p:cNvPr>
          <p:cNvSpPr txBox="1"/>
          <p:nvPr/>
        </p:nvSpPr>
        <p:spPr>
          <a:xfrm>
            <a:off x="228600" y="209550"/>
            <a:ext cx="8686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/>
            <a:r>
              <a:rPr lang="en-US" altLang="en-US" sz="2000" b="1" dirty="0" err="1"/>
              <a:t>Câu</a:t>
            </a:r>
            <a:r>
              <a:rPr lang="en-US" altLang="en-US" sz="2000" b="1" dirty="0"/>
              <a:t> 1 : Em </a:t>
            </a:r>
            <a:r>
              <a:rPr lang="en-US" altLang="en-US" sz="2000" b="1" dirty="0" err="1"/>
              <a:t>hãy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chỉ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ra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và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giải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thích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biểu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hiện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của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khách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quan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công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bằng</a:t>
            </a:r>
            <a:r>
              <a:rPr lang="en-US" altLang="en-US" sz="2000" b="1" dirty="0"/>
              <a:t>; </a:t>
            </a:r>
            <a:r>
              <a:rPr lang="en-US" altLang="en-US" sz="2000" b="1" dirty="0" err="1"/>
              <a:t>thiếu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khách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quan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công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bằng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trong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các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trường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hợp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sau</a:t>
            </a:r>
            <a:r>
              <a:rPr lang="en-US" altLang="en-US" sz="2000" b="1" dirty="0"/>
              <a:t>: </a:t>
            </a:r>
          </a:p>
        </p:txBody>
      </p:sp>
      <p:graphicFrame>
        <p:nvGraphicFramePr>
          <p:cNvPr id="12" name="Group 4">
            <a:extLst>
              <a:ext uri="{FF2B5EF4-FFF2-40B4-BE49-F238E27FC236}">
                <a16:creationId xmlns:a16="http://schemas.microsoft.com/office/drawing/2014/main" id="{16839503-6E81-0BC6-B2E0-3F2E5BEE5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819832"/>
              </p:ext>
            </p:extLst>
          </p:nvPr>
        </p:nvGraphicFramePr>
        <p:xfrm>
          <a:off x="284161" y="886658"/>
          <a:ext cx="8575677" cy="4047292"/>
        </p:xfrm>
        <a:graphic>
          <a:graphicData uri="http://schemas.openxmlformats.org/drawingml/2006/table">
            <a:tbl>
              <a:tblPr/>
              <a:tblGrid>
                <a:gridCol w="2858954">
                  <a:extLst>
                    <a:ext uri="{9D8B030D-6E8A-4147-A177-3AD203B41FA5}">
                      <a16:colId xmlns:a16="http://schemas.microsoft.com/office/drawing/2014/main" val="2918450476"/>
                    </a:ext>
                  </a:extLst>
                </a:gridCol>
                <a:gridCol w="1380388">
                  <a:extLst>
                    <a:ext uri="{9D8B030D-6E8A-4147-A177-3AD203B41FA5}">
                      <a16:colId xmlns:a16="http://schemas.microsoft.com/office/drawing/2014/main" val="15912152"/>
                    </a:ext>
                  </a:extLst>
                </a:gridCol>
                <a:gridCol w="4336335">
                  <a:extLst>
                    <a:ext uri="{9D8B030D-6E8A-4147-A177-3AD203B41FA5}">
                      <a16:colId xmlns:a16="http://schemas.microsoft.com/office/drawing/2014/main" val="2908758258"/>
                    </a:ext>
                  </a:extLst>
                </a:gridCol>
              </a:tblGrid>
              <a:tr h="9620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ì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huống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Biểu hiên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Giải th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ch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521667"/>
                  </a:ext>
                </a:extLst>
              </a:tr>
              <a:tr h="13979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95455"/>
                  </a:ext>
                </a:extLst>
              </a:tr>
              <a:tr h="16872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961879"/>
                  </a:ext>
                </a:extLst>
              </a:tr>
            </a:tbl>
          </a:graphicData>
        </a:graphic>
      </p:graphicFrame>
      <p:sp>
        <p:nvSpPr>
          <p:cNvPr id="2" name="Rectangle 225">
            <a:extLst>
              <a:ext uri="{FF2B5EF4-FFF2-40B4-BE49-F238E27FC236}">
                <a16:creationId xmlns:a16="http://schemas.microsoft.com/office/drawing/2014/main" id="{6B90925C-A131-CB3A-B29E-3C5EB00B8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99" y="1876167"/>
            <a:ext cx="2768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43">
            <a:extLst>
              <a:ext uri="{FF2B5EF4-FFF2-40B4-BE49-F238E27FC236}">
                <a16:creationId xmlns:a16="http://schemas.microsoft.com/office/drawing/2014/main" id="{DD0A827E-C6A9-30D6-B12D-86477BFFA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1981368"/>
            <a:ext cx="11064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245">
            <a:extLst>
              <a:ext uri="{FF2B5EF4-FFF2-40B4-BE49-F238E27FC236}">
                <a16:creationId xmlns:a16="http://schemas.microsoft.com/office/drawing/2014/main" id="{53D97D5E-A839-7B33-6EBA-93C5161F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530" y="2030054"/>
            <a:ext cx="403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246">
            <a:extLst>
              <a:ext uri="{FF2B5EF4-FFF2-40B4-BE49-F238E27FC236}">
                <a16:creationId xmlns:a16="http://schemas.microsoft.com/office/drawing/2014/main" id="{4E37B36A-81B6-E4FE-3A21-525F0871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47" y="3215538"/>
            <a:ext cx="276485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247">
            <a:extLst>
              <a:ext uri="{FF2B5EF4-FFF2-40B4-BE49-F238E27FC236}">
                <a16:creationId xmlns:a16="http://schemas.microsoft.com/office/drawing/2014/main" id="{17C5D3B0-9102-AF5C-6364-B872FA62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3447353"/>
            <a:ext cx="9588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248">
            <a:extLst>
              <a:ext uri="{FF2B5EF4-FFF2-40B4-BE49-F238E27FC236}">
                <a16:creationId xmlns:a16="http://schemas.microsoft.com/office/drawing/2014/main" id="{9BDD7F8B-6E5D-B742-1500-CDCC7AA0E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466647"/>
            <a:ext cx="38768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516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5FE60B-CEBA-4014-BD22-378D66BA4F28}"/>
              </a:ext>
            </a:extLst>
          </p:cNvPr>
          <p:cNvSpPr txBox="1"/>
          <p:nvPr/>
        </p:nvSpPr>
        <p:spPr>
          <a:xfrm>
            <a:off x="228600" y="209550"/>
            <a:ext cx="8686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/>
            <a:r>
              <a:rPr lang="en-US" altLang="en-US" sz="2000" b="1" dirty="0" err="1"/>
              <a:t>Câu</a:t>
            </a:r>
            <a:r>
              <a:rPr lang="en-US" altLang="en-US" sz="2000" b="1" dirty="0"/>
              <a:t> 1 : Em </a:t>
            </a:r>
            <a:r>
              <a:rPr lang="en-US" altLang="en-US" sz="2000" b="1" dirty="0" err="1"/>
              <a:t>hãy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chỉ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ra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và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giải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thích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biểu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hiện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của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khách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quan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công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bằng</a:t>
            </a:r>
            <a:r>
              <a:rPr lang="en-US" altLang="en-US" sz="2000" b="1" dirty="0"/>
              <a:t>; </a:t>
            </a:r>
            <a:r>
              <a:rPr lang="en-US" altLang="en-US" sz="2000" b="1" dirty="0" err="1"/>
              <a:t>thiếu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khách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quan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công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bằng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trong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các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trường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hợp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sau</a:t>
            </a:r>
            <a:r>
              <a:rPr lang="en-US" altLang="en-US" sz="2000" b="1" dirty="0"/>
              <a:t>: </a:t>
            </a:r>
          </a:p>
        </p:txBody>
      </p:sp>
      <p:graphicFrame>
        <p:nvGraphicFramePr>
          <p:cNvPr id="12" name="Group 4">
            <a:extLst>
              <a:ext uri="{FF2B5EF4-FFF2-40B4-BE49-F238E27FC236}">
                <a16:creationId xmlns:a16="http://schemas.microsoft.com/office/drawing/2014/main" id="{16839503-6E81-0BC6-B2E0-3F2E5BEE5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83167"/>
              </p:ext>
            </p:extLst>
          </p:nvPr>
        </p:nvGraphicFramePr>
        <p:xfrm>
          <a:off x="290511" y="917436"/>
          <a:ext cx="8575677" cy="4047292"/>
        </p:xfrm>
        <a:graphic>
          <a:graphicData uri="http://schemas.openxmlformats.org/drawingml/2006/table">
            <a:tbl>
              <a:tblPr/>
              <a:tblGrid>
                <a:gridCol w="2858954">
                  <a:extLst>
                    <a:ext uri="{9D8B030D-6E8A-4147-A177-3AD203B41FA5}">
                      <a16:colId xmlns:a16="http://schemas.microsoft.com/office/drawing/2014/main" val="2918450476"/>
                    </a:ext>
                  </a:extLst>
                </a:gridCol>
                <a:gridCol w="1380388">
                  <a:extLst>
                    <a:ext uri="{9D8B030D-6E8A-4147-A177-3AD203B41FA5}">
                      <a16:colId xmlns:a16="http://schemas.microsoft.com/office/drawing/2014/main" val="15912152"/>
                    </a:ext>
                  </a:extLst>
                </a:gridCol>
                <a:gridCol w="4336335">
                  <a:extLst>
                    <a:ext uri="{9D8B030D-6E8A-4147-A177-3AD203B41FA5}">
                      <a16:colId xmlns:a16="http://schemas.microsoft.com/office/drawing/2014/main" val="2908758258"/>
                    </a:ext>
                  </a:extLst>
                </a:gridCol>
              </a:tblGrid>
              <a:tr h="9620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ì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huống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Biểu hiên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Giải th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ch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521667"/>
                  </a:ext>
                </a:extLst>
              </a:tr>
              <a:tr h="13979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95455"/>
                  </a:ext>
                </a:extLst>
              </a:tr>
              <a:tr h="16872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961879"/>
                  </a:ext>
                </a:extLst>
              </a:tr>
            </a:tbl>
          </a:graphicData>
        </a:graphic>
      </p:graphicFrame>
      <p:sp>
        <p:nvSpPr>
          <p:cNvPr id="13" name="Rectangle 22">
            <a:extLst>
              <a:ext uri="{FF2B5EF4-FFF2-40B4-BE49-F238E27FC236}">
                <a16:creationId xmlns:a16="http://schemas.microsoft.com/office/drawing/2014/main" id="{62DEDF67-06D7-CB51-FD19-8AF75E24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77" y="1867722"/>
            <a:ext cx="282244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F661C7B9-F403-73AE-B1BB-EE63F21A1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384" y="1931563"/>
            <a:ext cx="11064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111A4AF0-78C9-9D6B-DFAC-C7B3E16B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748" y="1948211"/>
            <a:ext cx="411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00F352-50EA-B0B4-A973-171EAA899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3487400"/>
            <a:ext cx="274479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(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...)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4A4526CF-10C4-E4B3-9C0D-06F9E93CF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385" y="3821519"/>
            <a:ext cx="9770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F7C388D6-10A3-BE20-2752-294CFC1CB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10456"/>
            <a:ext cx="419854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841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5FE60B-CEBA-4014-BD22-378D66BA4F28}"/>
              </a:ext>
            </a:extLst>
          </p:cNvPr>
          <p:cNvSpPr txBox="1"/>
          <p:nvPr/>
        </p:nvSpPr>
        <p:spPr>
          <a:xfrm>
            <a:off x="228600" y="209550"/>
            <a:ext cx="8686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/>
            <a:r>
              <a:rPr lang="en-US" altLang="en-US" sz="2000" b="1" dirty="0" err="1"/>
              <a:t>Câu</a:t>
            </a:r>
            <a:r>
              <a:rPr lang="en-US" altLang="en-US" sz="2000" b="1" dirty="0"/>
              <a:t> 1 : Em </a:t>
            </a:r>
            <a:r>
              <a:rPr lang="en-US" altLang="en-US" sz="2000" b="1" dirty="0" err="1"/>
              <a:t>hãy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chỉ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ra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và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giải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thích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biểu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hiện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của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khách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quan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công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bằng</a:t>
            </a:r>
            <a:r>
              <a:rPr lang="en-US" altLang="en-US" sz="2000" b="1" dirty="0"/>
              <a:t>; </a:t>
            </a:r>
            <a:r>
              <a:rPr lang="en-US" altLang="en-US" sz="2000" b="1" dirty="0" err="1"/>
              <a:t>thiếu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khách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quan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công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bằng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trong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các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trường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hợp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sau</a:t>
            </a:r>
            <a:r>
              <a:rPr lang="en-US" altLang="en-US" sz="2000" b="1" dirty="0"/>
              <a:t>: </a:t>
            </a:r>
          </a:p>
        </p:txBody>
      </p:sp>
      <p:graphicFrame>
        <p:nvGraphicFramePr>
          <p:cNvPr id="12" name="Group 4">
            <a:extLst>
              <a:ext uri="{FF2B5EF4-FFF2-40B4-BE49-F238E27FC236}">
                <a16:creationId xmlns:a16="http://schemas.microsoft.com/office/drawing/2014/main" id="{16839503-6E81-0BC6-B2E0-3F2E5BEE5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48339"/>
              </p:ext>
            </p:extLst>
          </p:nvPr>
        </p:nvGraphicFramePr>
        <p:xfrm>
          <a:off x="228600" y="889642"/>
          <a:ext cx="8624888" cy="3434708"/>
        </p:xfrm>
        <a:graphic>
          <a:graphicData uri="http://schemas.openxmlformats.org/drawingml/2006/table">
            <a:tbl>
              <a:tblPr/>
              <a:tblGrid>
                <a:gridCol w="2875360">
                  <a:extLst>
                    <a:ext uri="{9D8B030D-6E8A-4147-A177-3AD203B41FA5}">
                      <a16:colId xmlns:a16="http://schemas.microsoft.com/office/drawing/2014/main" val="2918450476"/>
                    </a:ext>
                  </a:extLst>
                </a:gridCol>
                <a:gridCol w="1388309">
                  <a:extLst>
                    <a:ext uri="{9D8B030D-6E8A-4147-A177-3AD203B41FA5}">
                      <a16:colId xmlns:a16="http://schemas.microsoft.com/office/drawing/2014/main" val="15912152"/>
                    </a:ext>
                  </a:extLst>
                </a:gridCol>
                <a:gridCol w="4361219">
                  <a:extLst>
                    <a:ext uri="{9D8B030D-6E8A-4147-A177-3AD203B41FA5}">
                      <a16:colId xmlns:a16="http://schemas.microsoft.com/office/drawing/2014/main" val="2908758258"/>
                    </a:ext>
                  </a:extLst>
                </a:gridCol>
              </a:tblGrid>
              <a:tr h="9414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ì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huống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Biểu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hiên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Giải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"/>
                          <a:cs typeface="Arial" panose="020B0604020202020204" pitchFamily="34" charset="0"/>
                        </a:rPr>
                        <a:t>ch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521667"/>
                  </a:ext>
                </a:extLst>
              </a:tr>
              <a:tr h="24932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95455"/>
                  </a:ext>
                </a:extLst>
              </a:tr>
            </a:tbl>
          </a:graphicData>
        </a:graphic>
      </p:graphicFrame>
      <p:sp>
        <p:nvSpPr>
          <p:cNvPr id="2" name="Rectangle 21">
            <a:extLst>
              <a:ext uri="{FF2B5EF4-FFF2-40B4-BE49-F238E27FC236}">
                <a16:creationId xmlns:a16="http://schemas.microsoft.com/office/drawing/2014/main" id="{7F9178D9-5B85-8A76-FA63-05A4D64A7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874896"/>
            <a:ext cx="275748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021CFB9E-BF98-BA41-FEF6-C00C7C8E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359643"/>
            <a:ext cx="9906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893F1BC-A49C-1E2E-01F1-1D5EFFB7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346" y="2198060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961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25910"/>
            <a:ext cx="3091950" cy="4317590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10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831142" y="100392"/>
            <a:ext cx="35046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Góc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7ED148-D021-E632-7FA8-2DFEE44F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417588"/>
            <a:ext cx="5305425" cy="230832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200" b="1" dirty="0">
                <a:solidFill>
                  <a:srgbClr val="800000"/>
                </a:solidFill>
              </a:rPr>
              <a:t>	</a:t>
            </a:r>
            <a:r>
              <a:rPr lang="en-US" altLang="en-US" sz="2200" b="1" dirty="0" err="1">
                <a:solidFill>
                  <a:srgbClr val="800000"/>
                </a:solidFill>
              </a:rPr>
              <a:t>Bài</a:t>
            </a:r>
            <a:r>
              <a:rPr lang="en-US" altLang="en-US" sz="2200" b="1" dirty="0">
                <a:solidFill>
                  <a:srgbClr val="800000"/>
                </a:solidFill>
              </a:rPr>
              <a:t> tập2: 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dao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43803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70" y="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F3A807ED-E608-288B-FA51-75AE51204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68" y="797399"/>
            <a:ext cx="5270732" cy="800219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F9D2572-92FC-FF6E-F293-513F6BA45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09750"/>
            <a:ext cx="6261332" cy="2923877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54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33" y="858672"/>
            <a:ext cx="2746170" cy="3335743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516272-1CFF-53C3-7BE9-3D7AA1EAB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95382"/>
            <a:ext cx="3352800" cy="286232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/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A58B713-8C71-68D9-0852-01C62831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703" y="1093512"/>
            <a:ext cx="2368496" cy="224676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/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695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16202C1B-836E-BAC0-8105-4DC83884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18" y="895350"/>
            <a:ext cx="5946182" cy="101566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Em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T?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F97C344-2D63-A6CF-B31B-09EDBF31C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18" y="2216160"/>
            <a:ext cx="6553199" cy="2123658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T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276331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09" y="2158176"/>
            <a:ext cx="2339582" cy="2841865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A91FAC8-F29E-4F71-8BEF-246546A7B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060" y="1192331"/>
            <a:ext cx="3401740" cy="33239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/>
            <a:r>
              <a:rPr lang="en-US" alt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4947A3A-D2D7-D745-3B79-326088D68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182075"/>
            <a:ext cx="3096940" cy="300082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/>
            <a:r>
              <a:rPr lang="en-US" alt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512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86" y="84126"/>
            <a:ext cx="1918853" cy="31175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961A3D-42B9-4BE0-A064-95F2478D112E}"/>
              </a:ext>
            </a:extLst>
          </p:cNvPr>
          <p:cNvGrpSpPr/>
          <p:nvPr/>
        </p:nvGrpSpPr>
        <p:grpSpPr>
          <a:xfrm>
            <a:off x="4419600" y="1038820"/>
            <a:ext cx="2971800" cy="923330"/>
            <a:chOff x="6566560" y="1594210"/>
            <a:chExt cx="2201335" cy="123110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4414CDB-DEA9-4BE9-B9EC-8280B6D87422}"/>
                </a:ext>
              </a:extLst>
            </p:cNvPr>
            <p:cNvSpPr/>
            <p:nvPr/>
          </p:nvSpPr>
          <p:spPr>
            <a:xfrm>
              <a:off x="7598812" y="1635034"/>
              <a:ext cx="136838" cy="861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 b="1" kern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3706161-CE7E-4FC1-9AE2-DD4629B8941E}"/>
                </a:ext>
              </a:extLst>
            </p:cNvPr>
            <p:cNvSpPr/>
            <p:nvPr/>
          </p:nvSpPr>
          <p:spPr>
            <a:xfrm>
              <a:off x="6566560" y="1594210"/>
              <a:ext cx="220133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999" y="361950"/>
            <a:ext cx="6741409" cy="4442265"/>
            <a:chOff x="381000" y="361950"/>
            <a:chExt cx="6505884" cy="4442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61950"/>
              <a:ext cx="6505884" cy="444226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336992" y="1015249"/>
              <a:ext cx="480303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3: KHÁCH QUAN VÀ CÔNG BẰNG</a:t>
              </a:r>
            </a:p>
            <a:p>
              <a:pPr algn="ctr"/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GV: ………………..</a:t>
              </a:r>
              <a:endPara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409" y="3201635"/>
            <a:ext cx="1564391" cy="15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4267200" cy="693601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685800" y="140467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Góc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BA5B2E10-09A0-9CBB-D6F0-7D4F9EE9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25794"/>
            <a:ext cx="7162800" cy="4232955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4135CDFD-21DD-A6B3-C0A3-857028C8FB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1842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257609" y="762754"/>
            <a:ext cx="2586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III/ </a:t>
            </a:r>
            <a:r>
              <a:rPr lang="en-US" altLang="zh-CN" sz="3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Vận</a:t>
            </a:r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dụng</a:t>
            </a:r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id="{8BD4B0B2-4837-1A76-6AD3-D32EE3C9E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035" y="1706627"/>
            <a:ext cx="64372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AA9820D3-C51D-BBD5-739C-AC532274F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655" y="3281931"/>
            <a:ext cx="68128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489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CA36092-9498-4D3B-AEC8-B3891A594852}"/>
              </a:ext>
            </a:extLst>
          </p:cNvPr>
          <p:cNvSpPr/>
          <p:nvPr/>
        </p:nvSpPr>
        <p:spPr>
          <a:xfrm>
            <a:off x="3820973" y="664129"/>
            <a:ext cx="44196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72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Cảm</a:t>
            </a:r>
            <a:r>
              <a:rPr lang="en-US" altLang="zh-CN" sz="7200" spc="600" dirty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ơn</a:t>
            </a:r>
            <a:r>
              <a:rPr lang="en-US" altLang="zh-CN" sz="7200" spc="600" dirty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các</a:t>
            </a:r>
            <a:r>
              <a:rPr lang="en-US" altLang="zh-CN" sz="7200" spc="600" dirty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em</a:t>
            </a:r>
            <a:r>
              <a:rPr lang="en-US" altLang="zh-CN" sz="7200" spc="600" dirty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! </a:t>
            </a:r>
            <a:endParaRPr lang="en-US" altLang="zh-CN" sz="7200" spc="600" dirty="0">
              <a:ln w="12700">
                <a:solidFill>
                  <a:srgbClr val="5A3312"/>
                </a:solidFill>
              </a:ln>
              <a:solidFill>
                <a:schemeClr val="accent2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41" y="819150"/>
            <a:ext cx="3060739" cy="371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18" y="2343150"/>
            <a:ext cx="16937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4"/>
            <a:ext cx="6296234" cy="12902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1.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Biểu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hiện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và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ý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nghĩa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khách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endParaRPr lang="zh-CN" altLang="en-US" sz="35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1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095750"/>
            <a:ext cx="1216949" cy="12169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B5AF6E7-C4D0-4E6E-8F81-CE55DC10F846}"/>
              </a:ext>
            </a:extLst>
          </p:cNvPr>
          <p:cNvSpPr/>
          <p:nvPr/>
        </p:nvSpPr>
        <p:spPr>
          <a:xfrm>
            <a:off x="5924016" y="13069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143"/>
            <a:ext cx="7563134" cy="651936"/>
          </a:xfrm>
          <a:prstGeom prst="rect">
            <a:avLst/>
          </a:prstGeom>
        </p:spPr>
      </p:pic>
      <p:sp>
        <p:nvSpPr>
          <p:cNvPr id="11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44114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5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hỏi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70">
            <a:extLst>
              <a:ext uri="{FF2B5EF4-FFF2-40B4-BE49-F238E27FC236}">
                <a16:creationId xmlns:a16="http://schemas.microsoft.com/office/drawing/2014/main" id="{13618828-A268-B04B-2FBE-CE3C30205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53107"/>
            <a:ext cx="5229225" cy="4180843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9">
            <a:extLst>
              <a:ext uri="{FF2B5EF4-FFF2-40B4-BE49-F238E27FC236}">
                <a16:creationId xmlns:a16="http://schemas.microsoft.com/office/drawing/2014/main" id="{97B41BB6-4C86-96A2-BB57-640315B5A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335703"/>
            <a:ext cx="3111123" cy="22159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0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599" y="886747"/>
            <a:ext cx="8438535" cy="4047203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latin typeface="#9Slide05 Brannboll Ny" panose="02000000000000000000" pitchFamily="2" charset="0"/>
              </a:rPr>
              <a:t>Em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hãy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biết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vì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sao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cô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bán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trong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câu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chuyện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đã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ông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của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cậu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vay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tiền</a:t>
            </a:r>
            <a:r>
              <a:rPr lang="en-US" sz="1400" b="1" dirty="0">
                <a:latin typeface="#9Slide05 Brannboll Ny" panose="02000000000000000000" pitchFamily="2" charset="0"/>
              </a:rPr>
              <a:t>?</a:t>
            </a:r>
            <a:endPara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18" y="2618583"/>
            <a:ext cx="1562554" cy="24522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476630" y="1193126"/>
            <a:ext cx="7905369" cy="1154162"/>
          </a:xfrm>
          <a:prstGeom prst="roundRect">
            <a:avLst/>
          </a:prstGeom>
          <a:pattFill prst="lt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94590" y="1209180"/>
            <a:ext cx="1591900" cy="1154162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476865" y="2526420"/>
            <a:ext cx="7524135" cy="1112130"/>
          </a:xfrm>
          <a:prstGeom prst="roundRect">
            <a:avLst/>
          </a:prstGeom>
          <a:pattFill prst="diagBrick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484239" y="2526420"/>
            <a:ext cx="1602250" cy="1112130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/>
          <p:nvPr/>
        </p:nvSpPr>
        <p:spPr>
          <a:xfrm>
            <a:off x="494590" y="3722099"/>
            <a:ext cx="7318028" cy="1032719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494589" y="3722099"/>
            <a:ext cx="1591899" cy="1032719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3B9BA9D2-BFAA-7460-B701-E6224C76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488" y="1231020"/>
            <a:ext cx="61431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086ED6A-A246-47CC-E866-387FBB897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863" y="2517761"/>
            <a:ext cx="587000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Ngô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7D89711-29E5-1835-B16F-B881C326A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84460"/>
            <a:ext cx="5562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200" dirty="0">
                <a:solidFill>
                  <a:srgbClr val="800000"/>
                </a:solidFill>
              </a:rPr>
              <a:t>Khi </a:t>
            </a:r>
            <a:r>
              <a:rPr lang="en-US" altLang="en-US" sz="2200" dirty="0" err="1">
                <a:solidFill>
                  <a:srgbClr val="800000"/>
                </a:solidFill>
              </a:rPr>
              <a:t>bình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luận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về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các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nhân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vật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lịch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sử</a:t>
            </a:r>
            <a:r>
              <a:rPr lang="en-US" altLang="en-US" sz="2200" dirty="0">
                <a:solidFill>
                  <a:srgbClr val="800000"/>
                </a:solidFill>
              </a:rPr>
              <a:t>, </a:t>
            </a:r>
            <a:r>
              <a:rPr lang="en-US" altLang="en-US" sz="2200" dirty="0" err="1">
                <a:solidFill>
                  <a:srgbClr val="800000"/>
                </a:solidFill>
              </a:rPr>
              <a:t>ngòi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bút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của</a:t>
            </a:r>
            <a:r>
              <a:rPr lang="en-US" altLang="en-US" sz="2200" dirty="0">
                <a:solidFill>
                  <a:srgbClr val="800000"/>
                </a:solidFill>
              </a:rPr>
              <a:t> Ngô </a:t>
            </a:r>
            <a:r>
              <a:rPr lang="en-US" altLang="en-US" sz="2200" dirty="0" err="1">
                <a:solidFill>
                  <a:srgbClr val="800000"/>
                </a:solidFill>
              </a:rPr>
              <a:t>Sĩ</a:t>
            </a:r>
            <a:r>
              <a:rPr lang="en-US" altLang="en-US" sz="2200" dirty="0">
                <a:solidFill>
                  <a:srgbClr val="800000"/>
                </a:solidFill>
              </a:rPr>
              <a:t> Liên </a:t>
            </a:r>
            <a:r>
              <a:rPr lang="en-US" altLang="en-US" sz="2200" dirty="0" err="1">
                <a:solidFill>
                  <a:srgbClr val="800000"/>
                </a:solidFill>
              </a:rPr>
              <a:t>thẳng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thắn</a:t>
            </a:r>
            <a:r>
              <a:rPr lang="en-US" altLang="en-US" sz="2200" dirty="0">
                <a:solidFill>
                  <a:srgbClr val="800000"/>
                </a:solidFill>
              </a:rPr>
              <a:t>, </a:t>
            </a:r>
            <a:r>
              <a:rPr lang="en-US" altLang="en-US" sz="2200" dirty="0" err="1">
                <a:solidFill>
                  <a:srgbClr val="800000"/>
                </a:solidFill>
              </a:rPr>
              <a:t>công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tội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phân</a:t>
            </a:r>
            <a:r>
              <a:rPr lang="en-US" altLang="en-US" sz="2200" dirty="0">
                <a:solidFill>
                  <a:srgbClr val="800000"/>
                </a:solidFill>
              </a:rPr>
              <a:t> </a:t>
            </a:r>
            <a:r>
              <a:rPr lang="en-US" altLang="en-US" sz="2200" dirty="0" err="1">
                <a:solidFill>
                  <a:srgbClr val="800000"/>
                </a:solidFill>
              </a:rPr>
              <a:t>minh</a:t>
            </a:r>
            <a:r>
              <a:rPr lang="en-US" altLang="en-US" sz="2200" dirty="0">
                <a:solidFill>
                  <a:srgbClr val="8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387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2878151"/>
            <a:ext cx="1743371" cy="24344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1369947" y="863985"/>
            <a:ext cx="7361477" cy="3859162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70">
            <a:extLst>
              <a:ext uri="{FF2B5EF4-FFF2-40B4-BE49-F238E27FC236}">
                <a16:creationId xmlns:a16="http://schemas.microsoft.com/office/drawing/2014/main" id="{13618828-A268-B04B-2FBE-CE3C30205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15864"/>
            <a:ext cx="3856700" cy="3689486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09960D26-CC0F-BD63-06AC-287AEF02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11" y="1105921"/>
            <a:ext cx="2347315" cy="47705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ko-KR" sz="2500" b="1" dirty="0">
                <a:latin typeface="Arial" panose="020B0604020202020204" pitchFamily="34" charset="0"/>
                <a:ea typeface="굴림" panose="020B0600000101010101" pitchFamily="34" charset="-127"/>
              </a:rPr>
              <a:t>Ý NGHĨA:</a:t>
            </a:r>
            <a:r>
              <a:rPr lang="en-US" altLang="ko-KR" sz="2500" dirty="0">
                <a:latin typeface="Arial" panose="020B0604020202020204" pitchFamily="34" charset="0"/>
                <a:ea typeface="굴림" panose="020B0600000101010101" pitchFamily="34" charset="-127"/>
              </a:rPr>
              <a:t> 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AD691CC1-499B-FA97-5049-83A9FF636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215" y="1862826"/>
            <a:ext cx="286391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300" dirty="0" err="1">
                <a:solidFill>
                  <a:srgbClr val="800000"/>
                </a:solidFill>
              </a:rPr>
              <a:t>Để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lại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cho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hậu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thế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những</a:t>
            </a:r>
            <a:r>
              <a:rPr lang="en-US" altLang="en-US" sz="2300" dirty="0">
                <a:solidFill>
                  <a:srgbClr val="800000"/>
                </a:solidFill>
              </a:rPr>
              <a:t> tri </a:t>
            </a:r>
            <a:r>
              <a:rPr lang="en-US" altLang="en-US" sz="2300" dirty="0" err="1">
                <a:solidFill>
                  <a:srgbClr val="800000"/>
                </a:solidFill>
              </a:rPr>
              <a:t>thức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lịch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sử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khách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quan</a:t>
            </a:r>
            <a:r>
              <a:rPr lang="en-US" altLang="en-US" sz="2300" dirty="0">
                <a:solidFill>
                  <a:srgbClr val="800000"/>
                </a:solidFill>
              </a:rPr>
              <a:t>, </a:t>
            </a:r>
            <a:r>
              <a:rPr lang="en-US" altLang="en-US" sz="2300" dirty="0" err="1">
                <a:solidFill>
                  <a:srgbClr val="800000"/>
                </a:solidFill>
              </a:rPr>
              <a:t>trung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thực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đúng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như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những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gì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đã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diễn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ra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trong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quá</a:t>
            </a:r>
            <a:r>
              <a:rPr lang="en-US" altLang="en-US" sz="2300" dirty="0">
                <a:solidFill>
                  <a:srgbClr val="800000"/>
                </a:solidFill>
              </a:rPr>
              <a:t> </a:t>
            </a:r>
            <a:r>
              <a:rPr lang="en-US" altLang="en-US" sz="2300" dirty="0" err="1">
                <a:solidFill>
                  <a:srgbClr val="800000"/>
                </a:solidFill>
              </a:rPr>
              <a:t>khứ</a:t>
            </a:r>
            <a:r>
              <a:rPr lang="en-US" altLang="en-US" sz="2300" dirty="0">
                <a:solidFill>
                  <a:srgbClr val="8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754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304798" y="742950"/>
            <a:ext cx="8399583" cy="40386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3F2144-8E38-4E3E-813B-25AAC729AEDB}"/>
              </a:ext>
            </a:extLst>
          </p:cNvPr>
          <p:cNvSpPr/>
          <p:nvPr/>
        </p:nvSpPr>
        <p:spPr>
          <a:xfrm>
            <a:off x="3040033" y="1640571"/>
            <a:ext cx="53603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91400" y="4580061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7433" y="104688"/>
            <a:ext cx="8466948" cy="917502"/>
            <a:chOff x="466066" y="91289"/>
            <a:chExt cx="7184033" cy="1769141"/>
          </a:xfrm>
        </p:grpSpPr>
        <p:sp>
          <p:nvSpPr>
            <p:cNvPr id="3" name="Pentagon 2"/>
            <p:cNvSpPr/>
            <p:nvPr/>
          </p:nvSpPr>
          <p:spPr>
            <a:xfrm>
              <a:off x="466066" y="97270"/>
              <a:ext cx="2345660" cy="1763160"/>
            </a:xfrm>
            <a:prstGeom prst="homePlate">
              <a:avLst/>
            </a:prstGeom>
            <a:solidFill>
              <a:srgbClr val="CFF5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矩形 1"/>
            <p:cNvSpPr/>
            <p:nvPr/>
          </p:nvSpPr>
          <p:spPr>
            <a:xfrm>
              <a:off x="466066" y="296372"/>
              <a:ext cx="2094891" cy="1364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Biểu</a:t>
              </a:r>
              <a:r>
                <a:rPr lang="en-US" altLang="zh-CN" sz="2000" b="1" dirty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hiện</a:t>
              </a:r>
              <a:r>
                <a:rPr lang="en-US" altLang="zh-CN" sz="2000" b="1" dirty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của</a:t>
              </a:r>
              <a:r>
                <a:rPr lang="en-US" altLang="zh-CN" sz="2000" b="1" dirty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khách</a:t>
              </a:r>
              <a:r>
                <a:rPr lang="en-US" altLang="zh-CN" sz="2000" b="1" dirty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quan</a:t>
              </a:r>
              <a:endParaRPr lang="zh-CN" altLang="en-US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16" name="Pentagon 2">
              <a:extLst>
                <a:ext uri="{FF2B5EF4-FFF2-40B4-BE49-F238E27FC236}">
                  <a16:creationId xmlns:a16="http://schemas.microsoft.com/office/drawing/2014/main" id="{79E03271-E7CB-C2B2-1CA3-E4FB6D954124}"/>
                </a:ext>
              </a:extLst>
            </p:cNvPr>
            <p:cNvSpPr/>
            <p:nvPr/>
          </p:nvSpPr>
          <p:spPr>
            <a:xfrm rot="10800000">
              <a:off x="4375976" y="91289"/>
              <a:ext cx="3274123" cy="1763160"/>
            </a:xfrm>
            <a:prstGeom prst="homePlate">
              <a:avLst/>
            </a:prstGeom>
            <a:solidFill>
              <a:srgbClr val="CFF5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73568" y="1302878"/>
            <a:ext cx="2581186" cy="78694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145" y="2302586"/>
            <a:ext cx="2581186" cy="78349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8663" y="3312895"/>
            <a:ext cx="2581186" cy="1119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9C49203B-3BC2-2D9A-41B1-A04C650A92F8}"/>
              </a:ext>
            </a:extLst>
          </p:cNvPr>
          <p:cNvSpPr/>
          <p:nvPr/>
        </p:nvSpPr>
        <p:spPr>
          <a:xfrm>
            <a:off x="5184066" y="223648"/>
            <a:ext cx="3442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Ý </a:t>
            </a:r>
            <a:r>
              <a:rPr lang="en-US" altLang="zh-CN" sz="2000" b="1" dirty="0" err="1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nghĩa</a:t>
            </a:r>
            <a:r>
              <a:rPr lang="en-US" altLang="zh-CN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khách</a:t>
            </a:r>
            <a:r>
              <a:rPr lang="en-US" altLang="zh-CN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endParaRPr lang="zh-CN" altLang="en-US" sz="2000" b="1" dirty="0">
              <a:solidFill>
                <a:srgbClr val="FF0000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9C75A48A-4345-766C-3FBD-D79152E04FF3}"/>
              </a:ext>
            </a:extLst>
          </p:cNvPr>
          <p:cNvSpPr/>
          <p:nvPr/>
        </p:nvSpPr>
        <p:spPr>
          <a:xfrm>
            <a:off x="3994182" y="3575454"/>
            <a:ext cx="4699581" cy="78694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1915C5C4-72FD-CAFE-8352-E7E911132CCC}"/>
              </a:ext>
            </a:extLst>
          </p:cNvPr>
          <p:cNvSpPr/>
          <p:nvPr/>
        </p:nvSpPr>
        <p:spPr>
          <a:xfrm>
            <a:off x="3974399" y="2291316"/>
            <a:ext cx="4699581" cy="97913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A602588C-4543-F2B7-331D-F7CE4E70B5E1}"/>
              </a:ext>
            </a:extLst>
          </p:cNvPr>
          <p:cNvSpPr/>
          <p:nvPr/>
        </p:nvSpPr>
        <p:spPr>
          <a:xfrm>
            <a:off x="3935346" y="1166497"/>
            <a:ext cx="4777688" cy="92333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69">
            <a:extLst>
              <a:ext uri="{FF2B5EF4-FFF2-40B4-BE49-F238E27FC236}">
                <a16:creationId xmlns:a16="http://schemas.microsoft.com/office/drawing/2014/main" id="{FEDF8109-C75B-C665-8809-56F47D6E0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800" y="1155661"/>
            <a:ext cx="45470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quan góp phần rất quan trọng trong việc xây dựng và duy trì một xã hội công bằng, bình đẳng, dân chủ, văn minh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70">
            <a:extLst>
              <a:ext uri="{FF2B5EF4-FFF2-40B4-BE49-F238E27FC236}">
                <a16:creationId xmlns:a16="http://schemas.microsoft.com/office/drawing/2014/main" id="{97A33ABB-D5D7-932E-D65C-B0A5973E2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610" y="2360208"/>
            <a:ext cx="45647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iúp cá nhân đưa ra được những quyết định đúng đắn, chính xác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Rectangle 71">
            <a:extLst>
              <a:ext uri="{FF2B5EF4-FFF2-40B4-BE49-F238E27FC236}">
                <a16:creationId xmlns:a16="http://schemas.microsoft.com/office/drawing/2014/main" id="{B350F3C3-42D9-CC12-C8D7-331091E76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610" y="3589146"/>
            <a:ext cx="45647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ung cấp cơ hội cho cá nhân mở rộng kiến thức và sự hiểu biết của bản thân.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53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5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827972" y="2112593"/>
            <a:ext cx="5692282" cy="12902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1.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Biểu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hiện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và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ý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nghĩa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công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3500" b="1" dirty="0" err="1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bằng</a:t>
            </a:r>
            <a:r>
              <a:rPr lang="en-US" altLang="zh-CN" sz="35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35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0203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35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2610</Words>
  <Application>Microsoft Office PowerPoint</Application>
  <PresentationFormat>On-screen Show (16:9)</PresentationFormat>
  <Paragraphs>177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微软雅黑</vt:lpstr>
      <vt:lpstr>#9Slide05 Brannboll Ny</vt:lpstr>
      <vt:lpstr>Arial</vt:lpstr>
      <vt:lpstr>Arial </vt:lpstr>
      <vt:lpstr>Arial Black</vt:lpstr>
      <vt:lpstr>Calibri</vt:lpstr>
      <vt:lpstr>Tahoma</vt:lpstr>
      <vt:lpstr>Times New Roman</vt:lpstr>
      <vt:lpstr>华康少女文字W5(P)</vt:lpstr>
      <vt:lpstr>汉仪铸字木头人W</vt:lpstr>
      <vt:lpstr>迷你简卡通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2019-05-08T02:39:47Z</dcterms:created>
  <dcterms:modified xsi:type="dcterms:W3CDTF">2024-08-20T03:34:05Z</dcterms:modified>
</cp:coreProperties>
</file>