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33" r:id="rId3"/>
    <p:sldId id="335" r:id="rId4"/>
    <p:sldId id="334" r:id="rId5"/>
    <p:sldId id="394" r:id="rId6"/>
    <p:sldId id="441" r:id="rId7"/>
    <p:sldId id="440" r:id="rId8"/>
    <p:sldId id="442" r:id="rId9"/>
    <p:sldId id="444" r:id="rId10"/>
    <p:sldId id="445" r:id="rId11"/>
    <p:sldId id="446" r:id="rId12"/>
    <p:sldId id="450" r:id="rId13"/>
    <p:sldId id="447" r:id="rId14"/>
    <p:sldId id="443" r:id="rId15"/>
    <p:sldId id="448" r:id="rId16"/>
    <p:sldId id="44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0000CC"/>
    <a:srgbClr val="FF0000"/>
    <a:srgbClr val="006600"/>
    <a:srgbClr val="FF6600"/>
    <a:srgbClr val="00CC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98" autoAdjust="0"/>
    <p:restoredTop sz="98566" autoAdjust="0"/>
  </p:normalViewPr>
  <p:slideViewPr>
    <p:cSldViewPr snapToGrid="0">
      <p:cViewPr>
        <p:scale>
          <a:sx n="66" d="100"/>
          <a:sy n="66" d="100"/>
        </p:scale>
        <p:origin x="-234"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C547B41-D574-4D99-8733-CDF2B433377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C547B41-D574-4D99-8733-CDF2B433377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C547B41-D574-4D99-8733-CDF2B433377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C547B41-D574-4D99-8733-CDF2B433377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C547B41-D574-4D99-8733-CDF2B433377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C547B41-D574-4D99-8733-CDF2B433377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C547B41-D574-4D99-8733-CDF2B433377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5BB2F-C9CB-4F18-9077-FBA6E68299B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C547B41-D574-4D99-8733-CDF2B433377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5BB2F-C9CB-4F18-9077-FBA6E68299B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47B41-D574-4D99-8733-CDF2B433377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5BB2F-C9CB-4F18-9077-FBA6E68299B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C547B41-D574-4D99-8733-CDF2B433377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C547B41-D574-4D99-8733-CDF2B433377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GIF"/><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hyperlink" Target="file:///H:\THT_Chuyen%20de%20Thuc%20hien%20giao%20an%20dien%20tu\GDCD\Yeu%20thuong%20con%20nguoi.ppt"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36207" cy="369332"/>
          </a:xfrm>
          <a:prstGeom prst="rect">
            <a:avLst/>
          </a:prstGeom>
          <a:noFill/>
          <a:ln w="9525">
            <a:noFill/>
            <a:miter lim="800000"/>
          </a:ln>
        </p:spPr>
        <p:txBody>
          <a:bodyPr wrap="none">
            <a:spAutoFit/>
          </a:bodyPr>
          <a:lstStyle/>
          <a:p>
            <a:r>
              <a:rPr lang="en-US" b="1" dirty="0">
                <a:solidFill>
                  <a:srgbClr val="FF00FF"/>
                </a:solidFill>
                <a:cs typeface="Times New Roman" panose="02020603050405020304" pitchFamily="18" charset="0"/>
              </a:rPr>
              <a:t>GIÁO VIÊN: TRƯƠNG THẾ THẢO</a:t>
            </a:r>
            <a:endParaRPr lang="vi-VN" b="1" dirty="0">
              <a:solidFill>
                <a:srgbClr val="FF00FF"/>
              </a:solidFill>
              <a:cs typeface="Times New Roman" panose="02020603050405020304" pitchFamily="18" charset="0"/>
            </a:endParaRPr>
          </a:p>
        </p:txBody>
      </p:sp>
      <p:pic>
        <p:nvPicPr>
          <p:cNvPr id="2051" name="Picture 14" descr="Asian lily">
            <a:hlinkClick r:id="rId1" action="ppaction://hlinkpres?slideindex=1&amp;slidetitle="/>
          </p:cNvPr>
          <p:cNvPicPr>
            <a:picLocks noChangeAspect="1" noChangeArrowheads="1"/>
          </p:cNvPicPr>
          <p:nvPr/>
        </p:nvPicPr>
        <p:blipFill>
          <a:blip r:embed="rId2"/>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3"/>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3"/>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CHÀO MỪNG CÁC EM HỌC SINH </a:t>
            </a:r>
            <a:endPar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a:p>
            <a:pPr algn="ct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ĐẾN VỚI </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BÀI GIẢNG ĐIỆN TỬ</a:t>
            </a:r>
            <a:endPar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p:txBody>
      </p:sp>
      <p:pic>
        <p:nvPicPr>
          <p:cNvPr id="2055" name="Picture 8" descr="hoahong">
            <a:hlinkClick r:id="" action="ppaction://noaction"/>
          </p:cNvPr>
          <p:cNvPicPr>
            <a:picLocks noChangeAspect="1" noChangeArrowheads="1" noCrop="1"/>
          </p:cNvPicPr>
          <p:nvPr/>
        </p:nvPicPr>
        <p:blipFill>
          <a:blip r:embed="rId4"/>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KHOA HỌC TỰ NHIÊN 7</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endParaRPr>
          </a:p>
        </p:txBody>
      </p:sp>
      <p:sp>
        <p:nvSpPr>
          <p:cNvPr id="13" name="Title 1"/>
          <p:cNvSpPr txBox="1"/>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anose="02020603050405020304" pitchFamily="18" charset="0"/>
              </a:rPr>
              <a:t>BỘ SÁCH CÁNH DIỀU</a:t>
            </a:r>
            <a:endParaRPr lang="en-US" sz="4400" kern="0" dirty="0">
              <a:solidFill>
                <a:srgbClr val="0000FF"/>
              </a:solidFill>
              <a:ea typeface="+mj-ea"/>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1"/>
          <a:srcRect/>
          <a:stretch>
            <a:fillRect/>
          </a:stretch>
        </p:blipFill>
        <p:spPr bwMode="auto">
          <a:xfrm>
            <a:off x="3759204" y="912133"/>
            <a:ext cx="4575661" cy="585878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style.rotation</p:attrName>
                                        </p:attrNameLst>
                                      </p:cBhvr>
                                      <p:tavLst>
                                        <p:tav tm="0">
                                          <p:val>
                                            <p:fltVal val="360"/>
                                          </p:val>
                                        </p:tav>
                                        <p:tav tm="100000">
                                          <p:val>
                                            <p:fltVal val="0"/>
                                          </p:val>
                                        </p:tav>
                                      </p:tavLst>
                                    </p:anim>
                                    <p:animEffect transition="in" filter="fade">
                                      <p:cBhvr>
                                        <p:cTn id="1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13062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Thành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hóa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cấu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trúc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tính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nước</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70851"/>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KHÁI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NIỆM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TRAO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ĐỔI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KHÍ</a:t>
            </a:r>
            <a:r>
              <a:rPr lang="en-US" sz="2800" b="1" dirty="0" smtClean="0">
                <a:solidFill>
                  <a:srgbClr val="0000FF"/>
                </a:solidFill>
                <a:latin typeface="Times New Roman" panose="02020603050405020304" pitchFamily="18" charset="0"/>
                <a:cs typeface="Times New Roman" panose="02020603050405020304" pitchFamily="18" charset="0"/>
              </a:rPr>
              <a:t> Ở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dirty="0"/>
          </a:p>
        </p:txBody>
      </p:sp>
      <p:sp>
        <p:nvSpPr>
          <p:cNvPr id="17" name="TextBox 16"/>
          <p:cNvSpPr txBox="1"/>
          <p:nvPr/>
        </p:nvSpPr>
        <p:spPr>
          <a:xfrm>
            <a:off x="0" y="173445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Vai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trò</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nước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thể</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0" y="455022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VAI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TRÒ</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DƯỠNG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THỂ</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0" y="2670624"/>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trọng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0" y="3142339"/>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giúp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chuyển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3621310"/>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dung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chuyển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dưỡng</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0" y="4056738"/>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giúp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duy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Bottom)">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lide(fromBottom)">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Bottom)">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P spid="16"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1"/>
          <a:srcRect/>
          <a:stretch>
            <a:fillRect/>
          </a:stretch>
        </p:blipFill>
        <p:spPr bwMode="auto">
          <a:xfrm>
            <a:off x="-1" y="2440215"/>
            <a:ext cx="4049487" cy="2193472"/>
          </a:xfrm>
          <a:prstGeom prst="rect">
            <a:avLst/>
          </a:prstGeom>
          <a:noFill/>
          <a:ln w="9525">
            <a:noFill/>
            <a:miter lim="800000"/>
            <a:headEnd/>
            <a:tailEnd/>
          </a:ln>
          <a:effectLst/>
        </p:spPr>
      </p:pic>
      <p:pic>
        <p:nvPicPr>
          <p:cNvPr id="6147" name="Picture 3"/>
          <p:cNvPicPr>
            <a:picLocks noChangeAspect="1" noChangeArrowheads="1"/>
          </p:cNvPicPr>
          <p:nvPr/>
        </p:nvPicPr>
        <p:blipFill>
          <a:blip r:embed="rId2"/>
          <a:srcRect/>
          <a:stretch>
            <a:fillRect/>
          </a:stretch>
        </p:blipFill>
        <p:spPr bwMode="auto">
          <a:xfrm>
            <a:off x="3986039" y="955224"/>
            <a:ext cx="8205962" cy="59027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fltVal val="0"/>
                                          </p:val>
                                        </p:tav>
                                        <p:tav tm="100000">
                                          <p:val>
                                            <p:strVal val="#ppt_w"/>
                                          </p:val>
                                        </p:tav>
                                      </p:tavLst>
                                    </p:anim>
                                    <p:anim calcmode="lin" valueType="num">
                                      <p:cBhvr>
                                        <p:cTn id="8" dur="500" fill="hold"/>
                                        <p:tgtEl>
                                          <p:spTgt spid="6147"/>
                                        </p:tgtEl>
                                        <p:attrNameLst>
                                          <p:attrName>ppt_h</p:attrName>
                                        </p:attrNameLst>
                                      </p:cBhvr>
                                      <p:tavLst>
                                        <p:tav tm="0">
                                          <p:val>
                                            <p:fltVal val="0"/>
                                          </p:val>
                                        </p:tav>
                                        <p:tav tm="100000">
                                          <p:val>
                                            <p:strVal val="#ppt_h"/>
                                          </p:val>
                                        </p:tav>
                                      </p:tavLst>
                                    </p:anim>
                                    <p:animEffect transition="in" filter="fade">
                                      <p:cBhvr>
                                        <p:cTn id="9" dur="500"/>
                                        <p:tgtEl>
                                          <p:spTgt spid="614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500" fill="hold"/>
                                        <p:tgtEl>
                                          <p:spTgt spid="6146"/>
                                        </p:tgtEl>
                                        <p:attrNameLst>
                                          <p:attrName>ppt_w</p:attrName>
                                        </p:attrNameLst>
                                      </p:cBhvr>
                                      <p:tavLst>
                                        <p:tav tm="0">
                                          <p:val>
                                            <p:fltVal val="0"/>
                                          </p:val>
                                        </p:tav>
                                        <p:tav tm="100000">
                                          <p:val>
                                            <p:strVal val="#ppt_w"/>
                                          </p:val>
                                        </p:tav>
                                      </p:tavLst>
                                    </p:anim>
                                    <p:anim calcmode="lin" valueType="num">
                                      <p:cBhvr>
                                        <p:cTn id="14" dur="500" fill="hold"/>
                                        <p:tgtEl>
                                          <p:spTgt spid="6146"/>
                                        </p:tgtEl>
                                        <p:attrNameLst>
                                          <p:attrName>ppt_h</p:attrName>
                                        </p:attrNameLst>
                                      </p:cBhvr>
                                      <p:tavLst>
                                        <p:tav tm="0">
                                          <p:val>
                                            <p:fltVal val="0"/>
                                          </p:val>
                                        </p:tav>
                                        <p:tav tm="100000">
                                          <p:val>
                                            <p:strVal val="#ppt_h"/>
                                          </p:val>
                                        </p:tav>
                                      </p:tavLst>
                                    </p:anim>
                                    <p:animEffect transition="in" filter="fade">
                                      <p:cBhvr>
                                        <p:cTn id="1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13062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VAI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TRÒ</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DƯỠNG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THỂ</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70851"/>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KHÁI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NIỆM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TRAO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ĐỔI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KHÍ</a:t>
            </a:r>
            <a:r>
              <a:rPr lang="en-US" sz="2800" b="1" dirty="0" smtClean="0">
                <a:solidFill>
                  <a:srgbClr val="0000FF"/>
                </a:solidFill>
                <a:latin typeface="Times New Roman" panose="02020603050405020304" pitchFamily="18" charset="0"/>
                <a:cs typeface="Times New Roman" panose="02020603050405020304" pitchFamily="18" charset="0"/>
              </a:rPr>
              <a:t> Ở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dirty="0"/>
          </a:p>
        </p:txBody>
      </p:sp>
      <p:sp>
        <p:nvSpPr>
          <p:cNvPr id="18" name="TextBox 17"/>
          <p:cNvSpPr txBox="1"/>
          <p:nvPr/>
        </p:nvSpPr>
        <p:spPr>
          <a:xfrm>
            <a:off x="0" y="1763482"/>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hay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hấp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thụ</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từ</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ngoài</a:t>
            </a:r>
            <a:r>
              <a:rPr lang="en-US" sz="2800" dirty="0" smtClean="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3555994"/>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nhóm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cung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cấp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(carbohydrate, protein, lipid)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nhóm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cung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cấp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(vitamin,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khoáng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2677883"/>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vai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trò</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cấu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cung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cấp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hoạt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1"/>
          <a:srcRect/>
          <a:stretch>
            <a:fillRect/>
          </a:stretch>
        </p:blipFill>
        <p:spPr bwMode="auto">
          <a:xfrm>
            <a:off x="0" y="796290"/>
            <a:ext cx="5104267" cy="2832735"/>
          </a:xfrm>
          <a:prstGeom prst="rect">
            <a:avLst/>
          </a:prstGeom>
          <a:noFill/>
          <a:ln w="9525">
            <a:noFill/>
            <a:miter lim="800000"/>
            <a:headEnd/>
            <a:tailEnd/>
          </a:ln>
          <a:effectLst/>
        </p:spPr>
      </p:pic>
      <p:sp>
        <p:nvSpPr>
          <p:cNvPr id="5" name="Rectangle 4"/>
          <p:cNvSpPr/>
          <p:nvPr/>
        </p:nvSpPr>
        <p:spPr>
          <a:xfrm>
            <a:off x="4905829" y="918369"/>
            <a:ext cx="7112000" cy="2893100"/>
          </a:xfrm>
          <a:prstGeom prst="rect">
            <a:avLst/>
          </a:prstGeom>
        </p:spPr>
        <p:txBody>
          <a:bodyPr wrap="square">
            <a:spAutoFit/>
          </a:bodyPr>
          <a:lstStyle/>
          <a:p>
            <a:pPr algn="just"/>
            <a:r>
              <a:rPr lang="vi-VN" sz="2600" b="1" dirty="0" smtClean="0">
                <a:solidFill>
                  <a:srgbClr val="FF00FF"/>
                </a:solidFill>
                <a:latin typeface="Times New Roman" panose="02020603050405020304" pitchFamily="18" charset="0"/>
                <a:cs typeface="Times New Roman" panose="02020603050405020304" pitchFamily="18" charset="0"/>
              </a:rPr>
              <a:t>* Những </a:t>
            </a:r>
            <a:r>
              <a:rPr lang="vi-VN" sz="2600" b="1" dirty="0" smtClean="0">
                <a:solidFill>
                  <a:srgbClr val="FF00FF"/>
                </a:solidFill>
                <a:latin typeface="Times New Roman" panose="02020603050405020304" pitchFamily="18" charset="0"/>
                <a:cs typeface="Times New Roman" panose="02020603050405020304" pitchFamily="18" charset="0"/>
              </a:rPr>
              <a:t>bệnh do thiếu chất dinh dưỡng ở động vật: </a:t>
            </a:r>
            <a:endParaRPr lang="en-US" sz="2600" b="1" dirty="0" smtClean="0">
              <a:solidFill>
                <a:srgbClr val="FF00FF"/>
              </a:solidFill>
              <a:latin typeface="Times New Roman" panose="02020603050405020304" pitchFamily="18" charset="0"/>
              <a:cs typeface="Times New Roman" panose="02020603050405020304" pitchFamily="18" charset="0"/>
            </a:endParaRPr>
          </a:p>
          <a:p>
            <a:pPr algn="just"/>
            <a:r>
              <a:rPr lang="vi-VN" sz="2600" dirty="0" smtClean="0">
                <a:solidFill>
                  <a:srgbClr val="FF00FF"/>
                </a:solidFill>
                <a:latin typeface="Times New Roman" panose="02020603050405020304" pitchFamily="18" charset="0"/>
                <a:cs typeface="Times New Roman" panose="02020603050405020304" pitchFamily="18" charset="0"/>
              </a:rPr>
              <a:t>- </a:t>
            </a:r>
            <a:r>
              <a:rPr lang="vi-VN" sz="2600" dirty="0" smtClean="0">
                <a:solidFill>
                  <a:srgbClr val="FF00FF"/>
                </a:solidFill>
                <a:latin typeface="Times New Roman" panose="02020603050405020304" pitchFamily="18" charset="0"/>
                <a:cs typeface="Times New Roman" panose="02020603050405020304" pitchFamily="18" charset="0"/>
              </a:rPr>
              <a:t>Thiếu chất đạm: suy dinh dưỡng, còi xương,</a:t>
            </a:r>
            <a:endParaRPr lang="vi-VN" sz="2600" dirty="0" smtClean="0">
              <a:solidFill>
                <a:srgbClr val="FF00FF"/>
              </a:solidFill>
              <a:latin typeface="Times New Roman" panose="02020603050405020304" pitchFamily="18" charset="0"/>
              <a:cs typeface="Times New Roman" panose="02020603050405020304" pitchFamily="18" charset="0"/>
            </a:endParaRPr>
          </a:p>
          <a:p>
            <a:pPr algn="just"/>
            <a:r>
              <a:rPr lang="vi-VN" sz="2600" dirty="0" smtClean="0">
                <a:solidFill>
                  <a:srgbClr val="FF00FF"/>
                </a:solidFill>
                <a:latin typeface="Times New Roman" panose="02020603050405020304" pitchFamily="18" charset="0"/>
                <a:cs typeface="Times New Roman" panose="02020603050405020304" pitchFamily="18" charset="0"/>
              </a:rPr>
              <a:t>-</a:t>
            </a:r>
            <a:r>
              <a:rPr lang="en-US" sz="2600" dirty="0" smtClean="0">
                <a:solidFill>
                  <a:srgbClr val="FF00FF"/>
                </a:solidFill>
                <a:latin typeface="Times New Roman" panose="02020603050405020304" pitchFamily="18" charset="0"/>
                <a:cs typeface="Times New Roman" panose="02020603050405020304" pitchFamily="18" charset="0"/>
              </a:rPr>
              <a:t> </a:t>
            </a:r>
            <a:r>
              <a:rPr lang="vi-VN" sz="2600" dirty="0" smtClean="0">
                <a:solidFill>
                  <a:srgbClr val="FF00FF"/>
                </a:solidFill>
                <a:latin typeface="Times New Roman" panose="02020603050405020304" pitchFamily="18" charset="0"/>
                <a:cs typeface="Times New Roman" panose="02020603050405020304" pitchFamily="18" charset="0"/>
              </a:rPr>
              <a:t>Thiếu </a:t>
            </a:r>
            <a:r>
              <a:rPr lang="vi-VN" sz="2600" dirty="0" smtClean="0">
                <a:solidFill>
                  <a:srgbClr val="FF00FF"/>
                </a:solidFill>
                <a:latin typeface="Times New Roman" panose="02020603050405020304" pitchFamily="18" charset="0"/>
                <a:cs typeface="Times New Roman" panose="02020603050405020304" pitchFamily="18" charset="0"/>
              </a:rPr>
              <a:t>iodine: phát triển chậm, kém thông minh, bệnh bướu cổ. </a:t>
            </a:r>
            <a:endParaRPr lang="en-US" sz="2600" dirty="0" smtClean="0">
              <a:solidFill>
                <a:srgbClr val="FF00FF"/>
              </a:solidFill>
              <a:latin typeface="Times New Roman" panose="02020603050405020304" pitchFamily="18" charset="0"/>
              <a:cs typeface="Times New Roman" panose="02020603050405020304" pitchFamily="18" charset="0"/>
            </a:endParaRPr>
          </a:p>
          <a:p>
            <a:pPr algn="just"/>
            <a:r>
              <a:rPr lang="vi-VN" sz="2600" dirty="0" smtClean="0">
                <a:solidFill>
                  <a:srgbClr val="FF00FF"/>
                </a:solidFill>
                <a:latin typeface="Times New Roman" panose="02020603050405020304" pitchFamily="18" charset="0"/>
                <a:cs typeface="Times New Roman" panose="02020603050405020304" pitchFamily="18" charset="0"/>
              </a:rPr>
              <a:t>- </a:t>
            </a:r>
            <a:r>
              <a:rPr lang="vi-VN" sz="2600" dirty="0" smtClean="0">
                <a:solidFill>
                  <a:srgbClr val="FF00FF"/>
                </a:solidFill>
                <a:latin typeface="Times New Roman" panose="02020603050405020304" pitchFamily="18" charset="0"/>
                <a:cs typeface="Times New Roman" panose="02020603050405020304" pitchFamily="18" charset="0"/>
              </a:rPr>
              <a:t>Thiếu vitamin D: còi xương,.</a:t>
            </a:r>
            <a:endParaRPr lang="vi-VN" sz="2600" dirty="0" smtClean="0">
              <a:solidFill>
                <a:srgbClr val="FF00FF"/>
              </a:solidFill>
              <a:latin typeface="Times New Roman" panose="02020603050405020304" pitchFamily="18" charset="0"/>
              <a:cs typeface="Times New Roman" panose="02020603050405020304" pitchFamily="18" charset="0"/>
            </a:endParaRPr>
          </a:p>
          <a:p>
            <a:pPr algn="just"/>
            <a:r>
              <a:rPr lang="vi-VN" sz="2600" dirty="0" smtClean="0">
                <a:solidFill>
                  <a:srgbClr val="FF00FF"/>
                </a:solidFill>
                <a:latin typeface="Times New Roman" panose="02020603050405020304" pitchFamily="18" charset="0"/>
                <a:cs typeface="Times New Roman" panose="02020603050405020304" pitchFamily="18" charset="0"/>
              </a:rPr>
              <a:t>- Thiếu vitamin A: bệnh quáng gà, khô mắt</a:t>
            </a:r>
            <a:r>
              <a:rPr lang="vi-VN" sz="2600" dirty="0" smtClean="0">
                <a:solidFill>
                  <a:srgbClr val="FF00FF"/>
                </a:solidFill>
                <a:latin typeface="Times New Roman" panose="02020603050405020304" pitchFamily="18" charset="0"/>
                <a:cs typeface="Times New Roman" panose="02020603050405020304" pitchFamily="18" charset="0"/>
              </a:rPr>
              <a:t>,...</a:t>
            </a:r>
            <a:endParaRPr lang="en-US" sz="2600" dirty="0">
              <a:solidFill>
                <a:srgbClr val="FF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3615843"/>
            <a:ext cx="12192000" cy="3293209"/>
          </a:xfrm>
          <a:prstGeom prst="rect">
            <a:avLst/>
          </a:prstGeom>
        </p:spPr>
        <p:txBody>
          <a:bodyPr wrap="square">
            <a:spAutoFit/>
          </a:bodyPr>
          <a:lstStyle/>
          <a:p>
            <a:r>
              <a:rPr lang="vi-VN" sz="2600" b="1" dirty="0" smtClean="0">
                <a:solidFill>
                  <a:srgbClr val="FF00FF"/>
                </a:solidFill>
                <a:latin typeface="Times New Roman" panose="02020603050405020304" pitchFamily="18" charset="0"/>
                <a:cs typeface="Times New Roman" panose="02020603050405020304" pitchFamily="18" charset="0"/>
              </a:rPr>
              <a:t>* Những bệnh do thiếu chất dinh dưỡng ở thực vật:</a:t>
            </a:r>
            <a:endParaRPr lang="vi-VN" sz="2600" b="1" dirty="0" smtClean="0">
              <a:solidFill>
                <a:srgbClr val="FF00FF"/>
              </a:solidFill>
              <a:latin typeface="Times New Roman" panose="02020603050405020304" pitchFamily="18" charset="0"/>
              <a:cs typeface="Times New Roman" panose="02020603050405020304" pitchFamily="18" charset="0"/>
            </a:endParaRPr>
          </a:p>
          <a:p>
            <a:r>
              <a:rPr lang="en-US" sz="2600" dirty="0" smtClean="0">
                <a:solidFill>
                  <a:srgbClr val="FF00FF"/>
                </a:solidFill>
                <a:latin typeface="Times New Roman" panose="02020603050405020304" pitchFamily="18" charset="0"/>
                <a:cs typeface="Times New Roman" panose="02020603050405020304" pitchFamily="18" charset="0"/>
              </a:rPr>
              <a:t>- </a:t>
            </a:r>
            <a:r>
              <a:rPr lang="vi-VN" sz="2600" dirty="0" smtClean="0">
                <a:solidFill>
                  <a:srgbClr val="FF00FF"/>
                </a:solidFill>
                <a:latin typeface="Times New Roman" panose="02020603050405020304" pitchFamily="18" charset="0"/>
                <a:cs typeface="Times New Roman" panose="02020603050405020304" pitchFamily="18" charset="0"/>
              </a:rPr>
              <a:t>Thiếu nitơ</a:t>
            </a:r>
            <a:r>
              <a:rPr lang="en-US" sz="2600" dirty="0" smtClean="0">
                <a:solidFill>
                  <a:srgbClr val="FF00FF"/>
                </a:solidFill>
                <a:latin typeface="Times New Roman" panose="02020603050405020304" pitchFamily="18" charset="0"/>
                <a:cs typeface="Times New Roman" panose="02020603050405020304" pitchFamily="18" charset="0"/>
              </a:rPr>
              <a:t>:</a:t>
            </a:r>
            <a:r>
              <a:rPr lang="vi-VN" sz="2600" dirty="0" smtClean="0">
                <a:solidFill>
                  <a:srgbClr val="FF00FF"/>
                </a:solidFill>
                <a:latin typeface="Times New Roman" panose="02020603050405020304" pitchFamily="18" charset="0"/>
                <a:cs typeface="Times New Roman" panose="02020603050405020304" pitchFamily="18" charset="0"/>
              </a:rPr>
              <a:t> </a:t>
            </a:r>
            <a:r>
              <a:rPr lang="vi-VN" sz="2600" dirty="0" smtClean="0">
                <a:solidFill>
                  <a:srgbClr val="FF00FF"/>
                </a:solidFill>
                <a:latin typeface="Times New Roman" panose="02020603050405020304" pitchFamily="18" charset="0"/>
                <a:cs typeface="Times New Roman" panose="02020603050405020304" pitchFamily="18" charset="0"/>
              </a:rPr>
              <a:t>sinh trưởng của các cơ quan bị giảm, xuất hiện màu vàng nhạt lá.</a:t>
            </a:r>
            <a:endParaRPr lang="vi-VN" sz="2600" dirty="0" smtClean="0">
              <a:solidFill>
                <a:srgbClr val="FF00FF"/>
              </a:solidFill>
              <a:latin typeface="Times New Roman" panose="02020603050405020304" pitchFamily="18" charset="0"/>
              <a:cs typeface="Times New Roman" panose="02020603050405020304" pitchFamily="18" charset="0"/>
            </a:endParaRPr>
          </a:p>
          <a:p>
            <a:r>
              <a:rPr lang="vi-VN" sz="2600" dirty="0" smtClean="0">
                <a:solidFill>
                  <a:srgbClr val="FF00FF"/>
                </a:solidFill>
                <a:latin typeface="Times New Roman" panose="02020603050405020304" pitchFamily="18" charset="0"/>
                <a:cs typeface="Times New Roman" panose="02020603050405020304" pitchFamily="18" charset="0"/>
              </a:rPr>
              <a:t>- Thiếu </a:t>
            </a:r>
            <a:r>
              <a:rPr lang="vi-VN" sz="2600" dirty="0" smtClean="0">
                <a:solidFill>
                  <a:srgbClr val="FF00FF"/>
                </a:solidFill>
                <a:latin typeface="Times New Roman" panose="02020603050405020304" pitchFamily="18" charset="0"/>
                <a:cs typeface="Times New Roman" panose="02020603050405020304" pitchFamily="18" charset="0"/>
              </a:rPr>
              <a:t>lân</a:t>
            </a:r>
            <a:r>
              <a:rPr lang="en-US" sz="2600" dirty="0" smtClean="0">
                <a:solidFill>
                  <a:srgbClr val="FF00FF"/>
                </a:solidFill>
                <a:latin typeface="Times New Roman" panose="02020603050405020304" pitchFamily="18" charset="0"/>
                <a:cs typeface="Times New Roman" panose="02020603050405020304" pitchFamily="18" charset="0"/>
              </a:rPr>
              <a:t>:</a:t>
            </a:r>
            <a:r>
              <a:rPr lang="vi-VN" sz="2600" dirty="0" smtClean="0">
                <a:solidFill>
                  <a:srgbClr val="FF00FF"/>
                </a:solidFill>
                <a:latin typeface="Times New Roman" panose="02020603050405020304" pitchFamily="18" charset="0"/>
                <a:cs typeface="Times New Roman" panose="02020603050405020304" pitchFamily="18" charset="0"/>
              </a:rPr>
              <a:t> </a:t>
            </a:r>
            <a:r>
              <a:rPr lang="vi-VN" sz="2600" dirty="0" smtClean="0">
                <a:solidFill>
                  <a:srgbClr val="FF00FF"/>
                </a:solidFill>
                <a:latin typeface="Times New Roman" panose="02020603050405020304" pitchFamily="18" charset="0"/>
                <a:cs typeface="Times New Roman" panose="02020603050405020304" pitchFamily="18" charset="0"/>
              </a:rPr>
              <a:t>cây sinh trưởng còi cọc, lá có màu xanh đậm.</a:t>
            </a:r>
            <a:endParaRPr lang="vi-VN" sz="2600" dirty="0" smtClean="0">
              <a:solidFill>
                <a:srgbClr val="FF00FF"/>
              </a:solidFill>
              <a:latin typeface="Times New Roman" panose="02020603050405020304" pitchFamily="18" charset="0"/>
              <a:cs typeface="Times New Roman" panose="02020603050405020304" pitchFamily="18" charset="0"/>
            </a:endParaRPr>
          </a:p>
          <a:p>
            <a:r>
              <a:rPr lang="vi-VN" sz="2600" dirty="0" smtClean="0">
                <a:solidFill>
                  <a:srgbClr val="FF00FF"/>
                </a:solidFill>
                <a:latin typeface="Times New Roman" panose="02020603050405020304" pitchFamily="18" charset="0"/>
                <a:cs typeface="Times New Roman" panose="02020603050405020304" pitchFamily="18" charset="0"/>
              </a:rPr>
              <a:t>- Thiếu </a:t>
            </a:r>
            <a:r>
              <a:rPr lang="vi-VN" sz="2600" dirty="0" smtClean="0">
                <a:solidFill>
                  <a:srgbClr val="FF00FF"/>
                </a:solidFill>
                <a:latin typeface="Times New Roman" panose="02020603050405020304" pitchFamily="18" charset="0"/>
                <a:cs typeface="Times New Roman" panose="02020603050405020304" pitchFamily="18" charset="0"/>
              </a:rPr>
              <a:t>kali</a:t>
            </a:r>
            <a:r>
              <a:rPr lang="en-US" sz="2600" dirty="0" smtClean="0">
                <a:solidFill>
                  <a:srgbClr val="FF00FF"/>
                </a:solidFill>
                <a:latin typeface="Times New Roman" panose="02020603050405020304" pitchFamily="18" charset="0"/>
                <a:cs typeface="Times New Roman" panose="02020603050405020304" pitchFamily="18" charset="0"/>
              </a:rPr>
              <a:t>:</a:t>
            </a:r>
            <a:r>
              <a:rPr lang="vi-VN" sz="2600" dirty="0" smtClean="0">
                <a:solidFill>
                  <a:srgbClr val="FF00FF"/>
                </a:solidFill>
                <a:latin typeface="Times New Roman" panose="02020603050405020304" pitchFamily="18" charset="0"/>
                <a:cs typeface="Times New Roman" panose="02020603050405020304" pitchFamily="18" charset="0"/>
              </a:rPr>
              <a:t> </a:t>
            </a:r>
            <a:r>
              <a:rPr lang="vi-VN" sz="2600" dirty="0" smtClean="0">
                <a:solidFill>
                  <a:srgbClr val="FF00FF"/>
                </a:solidFill>
                <a:latin typeface="Times New Roman" panose="02020603050405020304" pitchFamily="18" charset="0"/>
                <a:cs typeface="Times New Roman" panose="02020603050405020304" pitchFamily="18" charset="0"/>
              </a:rPr>
              <a:t>gây ảnh hưởng bất lợi đến sự trao đổi chất trong cây, làm suy yếu hoạt động của enzyme, gây lép hạt, làm giảm tỉ lệ nảy mầm và sức sống của hạt giống, tác động bất lợi đến năng suất và chất lượng của sản phẩm.</a:t>
            </a:r>
            <a:endParaRPr lang="vi-VN" sz="2600" dirty="0" smtClean="0">
              <a:solidFill>
                <a:srgbClr val="FF00FF"/>
              </a:solidFill>
              <a:latin typeface="Times New Roman" panose="02020603050405020304" pitchFamily="18" charset="0"/>
              <a:cs typeface="Times New Roman" panose="02020603050405020304" pitchFamily="18" charset="0"/>
            </a:endParaRPr>
          </a:p>
          <a:p>
            <a:r>
              <a:rPr lang="vi-VN" sz="2600" dirty="0" smtClean="0">
                <a:solidFill>
                  <a:srgbClr val="FF00FF"/>
                </a:solidFill>
                <a:latin typeface="Times New Roman" panose="02020603050405020304" pitchFamily="18" charset="0"/>
                <a:cs typeface="Times New Roman" panose="02020603050405020304" pitchFamily="18" charset="0"/>
              </a:rPr>
              <a:t>- Thiếu </a:t>
            </a:r>
            <a:r>
              <a:rPr lang="vi-VN" sz="2600" dirty="0" smtClean="0">
                <a:solidFill>
                  <a:srgbClr val="FF00FF"/>
                </a:solidFill>
                <a:latin typeface="Times New Roman" panose="02020603050405020304" pitchFamily="18" charset="0"/>
                <a:cs typeface="Times New Roman" panose="02020603050405020304" pitchFamily="18" charset="0"/>
              </a:rPr>
              <a:t>sắt</a:t>
            </a:r>
            <a:r>
              <a:rPr lang="en-US" sz="2600" dirty="0" smtClean="0">
                <a:solidFill>
                  <a:srgbClr val="FF00FF"/>
                </a:solidFill>
                <a:latin typeface="Times New Roman" panose="02020603050405020304" pitchFamily="18" charset="0"/>
                <a:cs typeface="Times New Roman" panose="02020603050405020304" pitchFamily="18" charset="0"/>
              </a:rPr>
              <a:t>:</a:t>
            </a:r>
            <a:r>
              <a:rPr lang="vi-VN" sz="2600" dirty="0" smtClean="0">
                <a:solidFill>
                  <a:srgbClr val="FF00FF"/>
                </a:solidFill>
                <a:latin typeface="Times New Roman" panose="02020603050405020304" pitchFamily="18" charset="0"/>
                <a:cs typeface="Times New Roman" panose="02020603050405020304" pitchFamily="18" charset="0"/>
              </a:rPr>
              <a:t> </a:t>
            </a:r>
            <a:r>
              <a:rPr lang="vi-VN" sz="2600" dirty="0" smtClean="0">
                <a:solidFill>
                  <a:srgbClr val="FF00FF"/>
                </a:solidFill>
                <a:latin typeface="Times New Roman" panose="02020603050405020304" pitchFamily="18" charset="0"/>
                <a:cs typeface="Times New Roman" panose="02020603050405020304" pitchFamily="18" charset="0"/>
              </a:rPr>
              <a:t>có thể xảy ra trong thời kì cây phát triển mạnh, sự thiếu hụt sắt ở cây được biểu hiện đặc trưng bởi màu vàng rõ rệt ở lá, chồi và giữa gân lá</a:t>
            </a:r>
            <a:r>
              <a:rPr lang="vi-VN" sz="2600" dirty="0" smtClean="0">
                <a:solidFill>
                  <a:srgbClr val="FF00FF"/>
                </a:solidFill>
                <a:latin typeface="Times New Roman" panose="02020603050405020304" pitchFamily="18" charset="0"/>
                <a:cs typeface="Times New Roman" panose="02020603050405020304" pitchFamily="18" charset="0"/>
              </a:rPr>
              <a:t>.</a:t>
            </a:r>
            <a:endParaRPr lang="vi-VN" sz="2600" dirty="0" smtClean="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1"/>
          <a:srcRect/>
          <a:stretch>
            <a:fillRect/>
          </a:stretch>
        </p:blipFill>
        <p:spPr bwMode="auto">
          <a:xfrm>
            <a:off x="0" y="2002984"/>
            <a:ext cx="12095017" cy="28157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from="(-#ppt_w/2)" to="(#ppt_x)" calcmode="lin" valueType="num">
                                      <p:cBhvr>
                                        <p:cTn id="7" dur="600" fill="hold">
                                          <p:stCondLst>
                                            <p:cond delay="0"/>
                                          </p:stCondLst>
                                        </p:cTn>
                                        <p:tgtEl>
                                          <p:spTgt spid="8194"/>
                                        </p:tgtEl>
                                        <p:attrNameLst>
                                          <p:attrName>ppt_x</p:attrName>
                                        </p:attrNameLst>
                                      </p:cBhvr>
                                    </p:anim>
                                    <p:anim from="0" to="-1.0" calcmode="lin" valueType="num">
                                      <p:cBhvr>
                                        <p:cTn id="8" dur="200" decel="50000" autoRev="1" fill="hold">
                                          <p:stCondLst>
                                            <p:cond delay="600"/>
                                          </p:stCondLst>
                                        </p:cTn>
                                        <p:tgtEl>
                                          <p:spTgt spid="8194"/>
                                        </p:tgtEl>
                                        <p:attrNameLst>
                                          <p:attrName>xshear</p:attrName>
                                        </p:attrNameLst>
                                      </p:cBhvr>
                                    </p:anim>
                                    <p:animScale>
                                      <p:cBhvr>
                                        <p:cTn id="9" dur="200" decel="100000" autoRev="1" fill="hold">
                                          <p:stCondLst>
                                            <p:cond delay="600"/>
                                          </p:stCondLst>
                                        </p:cTn>
                                        <p:tgtEl>
                                          <p:spTgt spid="8194"/>
                                        </p:tgtEl>
                                      </p:cBhvr>
                                      <p:from x="100000" y="100000"/>
                                      <p:to x="80000" y="100000"/>
                                    </p:animScale>
                                    <p:anim by="(#ppt_h/3+#ppt_w*0.1)" calcmode="lin" valueType="num">
                                      <p:cBhvr additive="sum">
                                        <p:cTn id="10" dur="200" decel="100000" autoRev="1" fill="hold">
                                          <p:stCondLst>
                                            <p:cond delay="600"/>
                                          </p:stCondLst>
                                        </p:cTn>
                                        <p:tgtEl>
                                          <p:spTgt spid="819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39819"/>
            <a:ext cx="12192000" cy="1569660"/>
          </a:xfrm>
          <a:prstGeom prst="rect">
            <a:avLst/>
          </a:prstGeom>
          <a:noFill/>
        </p:spPr>
        <p:txBody>
          <a:bodyPr wrap="square" rtlCol="0">
            <a:spAutoFit/>
          </a:bodyPr>
          <a:lstStyle/>
          <a:p>
            <a:pPr algn="ctr"/>
            <a:r>
              <a:rPr lang="en-US" sz="4800" b="1" dirty="0" smtClean="0">
                <a:solidFill>
                  <a:srgbClr val="0000FF"/>
                </a:solidFill>
                <a:latin typeface="Times New Roman" panose="02020603050405020304" pitchFamily="18" charset="0"/>
                <a:cs typeface="Times New Roman" panose="02020603050405020304" pitchFamily="18" charset="0"/>
              </a:rPr>
              <a:t>CHỦ </a:t>
            </a:r>
            <a:r>
              <a:rPr lang="en-US" sz="4800" b="1" dirty="0" err="1" smtClean="0">
                <a:solidFill>
                  <a:srgbClr val="0000FF"/>
                </a:solidFill>
                <a:latin typeface="Times New Roman" panose="02020603050405020304" pitchFamily="18" charset="0"/>
                <a:cs typeface="Times New Roman" panose="02020603050405020304" pitchFamily="18" charset="0"/>
              </a:rPr>
              <a:t>ĐỀ</a:t>
            </a:r>
            <a:r>
              <a:rPr lang="en-US" sz="4800" b="1" dirty="0" smtClean="0">
                <a:solidFill>
                  <a:srgbClr val="0000FF"/>
                </a:solidFill>
                <a:latin typeface="Times New Roman" panose="02020603050405020304" pitchFamily="18" charset="0"/>
                <a:cs typeface="Times New Roman" panose="02020603050405020304" pitchFamily="18" charset="0"/>
              </a:rPr>
              <a:t> 8: </a:t>
            </a:r>
            <a:r>
              <a:rPr lang="en-US" sz="4800" b="1" dirty="0" err="1" smtClean="0">
                <a:solidFill>
                  <a:srgbClr val="0000FF"/>
                </a:solidFill>
                <a:latin typeface="Times New Roman" panose="02020603050405020304" pitchFamily="18" charset="0"/>
                <a:cs typeface="Times New Roman" panose="02020603050405020304" pitchFamily="18" charset="0"/>
              </a:rPr>
              <a:t>TRAO</a:t>
            </a:r>
            <a:r>
              <a:rPr lang="en-US" sz="4800" b="1" dirty="0" smtClean="0">
                <a:solidFill>
                  <a:srgbClr val="0000FF"/>
                </a:solidFill>
                <a:latin typeface="Times New Roman" panose="02020603050405020304" pitchFamily="18" charset="0"/>
                <a:cs typeface="Times New Roman" panose="02020603050405020304" pitchFamily="18" charset="0"/>
              </a:rPr>
              <a:t> </a:t>
            </a:r>
            <a:r>
              <a:rPr lang="en-US" sz="4800" b="1" dirty="0" err="1" smtClean="0">
                <a:solidFill>
                  <a:srgbClr val="0000FF"/>
                </a:solidFill>
                <a:latin typeface="Times New Roman" panose="02020603050405020304" pitchFamily="18" charset="0"/>
                <a:cs typeface="Times New Roman" panose="02020603050405020304" pitchFamily="18" charset="0"/>
              </a:rPr>
              <a:t>ĐỔI</a:t>
            </a:r>
            <a:r>
              <a:rPr lang="en-US" sz="4800" b="1" dirty="0" smtClean="0">
                <a:solidFill>
                  <a:srgbClr val="0000FF"/>
                </a:solidFill>
                <a:latin typeface="Times New Roman" panose="02020603050405020304" pitchFamily="18" charset="0"/>
                <a:cs typeface="Times New Roman" panose="02020603050405020304" pitchFamily="18" charset="0"/>
              </a:rPr>
              <a:t> </a:t>
            </a:r>
            <a:r>
              <a:rPr lang="en-US" sz="4800" b="1" dirty="0" err="1" smtClean="0">
                <a:solidFill>
                  <a:srgbClr val="0000FF"/>
                </a:solidFill>
                <a:latin typeface="Times New Roman" panose="02020603050405020304" pitchFamily="18" charset="0"/>
                <a:cs typeface="Times New Roman" panose="02020603050405020304" pitchFamily="18" charset="0"/>
              </a:rPr>
              <a:t>CHẤT</a:t>
            </a:r>
            <a:r>
              <a:rPr lang="en-US" sz="4800" b="1" dirty="0" smtClean="0">
                <a:solidFill>
                  <a:srgbClr val="0000FF"/>
                </a:solidFill>
                <a:latin typeface="Times New Roman" panose="02020603050405020304" pitchFamily="18" charset="0"/>
                <a:cs typeface="Times New Roman" panose="02020603050405020304" pitchFamily="18" charset="0"/>
              </a:rPr>
              <a:t> </a:t>
            </a:r>
            <a:r>
              <a:rPr lang="en-US" sz="4800" b="1" dirty="0" err="1" smtClean="0">
                <a:solidFill>
                  <a:srgbClr val="0000FF"/>
                </a:solidFill>
                <a:latin typeface="Times New Roman" panose="02020603050405020304" pitchFamily="18" charset="0"/>
                <a:cs typeface="Times New Roman" panose="02020603050405020304" pitchFamily="18" charset="0"/>
              </a:rPr>
              <a:t>VÀ</a:t>
            </a:r>
            <a:r>
              <a:rPr lang="en-US" sz="4800" b="1" dirty="0" smtClean="0">
                <a:solidFill>
                  <a:srgbClr val="0000FF"/>
                </a:solidFill>
                <a:latin typeface="Times New Roman" panose="02020603050405020304" pitchFamily="18" charset="0"/>
                <a:cs typeface="Times New Roman" panose="02020603050405020304" pitchFamily="18" charset="0"/>
              </a:rPr>
              <a:t> </a:t>
            </a:r>
            <a:r>
              <a:rPr lang="en-US" sz="4800" b="1" dirty="0" err="1" smtClean="0">
                <a:solidFill>
                  <a:srgbClr val="0000FF"/>
                </a:solidFill>
                <a:latin typeface="Times New Roman" panose="02020603050405020304" pitchFamily="18" charset="0"/>
                <a:cs typeface="Times New Roman" panose="02020603050405020304" pitchFamily="18" charset="0"/>
              </a:rPr>
              <a:t>CHUYỂN</a:t>
            </a:r>
            <a:r>
              <a:rPr lang="en-US" sz="4800" b="1" dirty="0" smtClean="0">
                <a:solidFill>
                  <a:srgbClr val="0000FF"/>
                </a:solidFill>
                <a:latin typeface="Times New Roman" panose="02020603050405020304" pitchFamily="18" charset="0"/>
                <a:cs typeface="Times New Roman" panose="02020603050405020304" pitchFamily="18" charset="0"/>
              </a:rPr>
              <a:t> </a:t>
            </a:r>
            <a:r>
              <a:rPr lang="en-US" sz="4800" b="1" dirty="0" err="1" smtClean="0">
                <a:solidFill>
                  <a:srgbClr val="0000FF"/>
                </a:solidFill>
                <a:latin typeface="Times New Roman" panose="02020603050405020304" pitchFamily="18" charset="0"/>
                <a:cs typeface="Times New Roman" panose="02020603050405020304" pitchFamily="18" charset="0"/>
              </a:rPr>
              <a:t>HÓA</a:t>
            </a:r>
            <a:r>
              <a:rPr lang="en-US" sz="4800" b="1" dirty="0" smtClean="0">
                <a:solidFill>
                  <a:srgbClr val="0000FF"/>
                </a:solidFill>
                <a:latin typeface="Times New Roman" panose="02020603050405020304" pitchFamily="18" charset="0"/>
                <a:cs typeface="Times New Roman" panose="02020603050405020304" pitchFamily="18" charset="0"/>
              </a:rPr>
              <a:t> </a:t>
            </a:r>
            <a:r>
              <a:rPr lang="en-US" sz="4800" b="1" dirty="0" err="1" smtClean="0">
                <a:solidFill>
                  <a:srgbClr val="0000FF"/>
                </a:solidFill>
                <a:latin typeface="Times New Roman" panose="02020603050405020304" pitchFamily="18" charset="0"/>
                <a:cs typeface="Times New Roman" panose="02020603050405020304" pitchFamily="18" charset="0"/>
              </a:rPr>
              <a:t>NĂNG</a:t>
            </a:r>
            <a:r>
              <a:rPr lang="en-US" sz="4800" b="1" dirty="0" smtClean="0">
                <a:solidFill>
                  <a:srgbClr val="0000FF"/>
                </a:solidFill>
                <a:latin typeface="Times New Roman" panose="02020603050405020304" pitchFamily="18" charset="0"/>
                <a:cs typeface="Times New Roman" panose="02020603050405020304" pitchFamily="18" charset="0"/>
              </a:rPr>
              <a:t> </a:t>
            </a:r>
            <a:r>
              <a:rPr lang="en-US" sz="4800" b="1" dirty="0" err="1" smtClean="0">
                <a:solidFill>
                  <a:srgbClr val="0000FF"/>
                </a:solidFill>
                <a:latin typeface="Times New Roman" panose="02020603050405020304" pitchFamily="18" charset="0"/>
                <a:cs typeface="Times New Roman" panose="02020603050405020304" pitchFamily="18" charset="0"/>
              </a:rPr>
              <a:t>LƯỢNG</a:t>
            </a:r>
            <a:r>
              <a:rPr lang="en-US" sz="4800" b="1" dirty="0" smtClean="0">
                <a:solidFill>
                  <a:srgbClr val="0000FF"/>
                </a:solidFill>
                <a:latin typeface="Times New Roman" panose="02020603050405020304" pitchFamily="18" charset="0"/>
                <a:cs typeface="Times New Roman" panose="02020603050405020304" pitchFamily="18" charset="0"/>
              </a:rPr>
              <a:t> Ở </a:t>
            </a:r>
            <a:r>
              <a:rPr lang="en-US" sz="4800" b="1" dirty="0" err="1" smtClean="0">
                <a:solidFill>
                  <a:srgbClr val="0000FF"/>
                </a:solidFill>
                <a:latin typeface="Times New Roman" panose="02020603050405020304" pitchFamily="18" charset="0"/>
                <a:cs typeface="Times New Roman" panose="02020603050405020304" pitchFamily="18" charset="0"/>
              </a:rPr>
              <a:t>SINH</a:t>
            </a:r>
            <a:r>
              <a:rPr lang="en-US" sz="4800" b="1" dirty="0" smtClean="0">
                <a:solidFill>
                  <a:srgbClr val="0000FF"/>
                </a:solidFill>
                <a:latin typeface="Times New Roman" panose="02020603050405020304" pitchFamily="18" charset="0"/>
                <a:cs typeface="Times New Roman" panose="02020603050405020304" pitchFamily="18" charset="0"/>
              </a:rPr>
              <a:t> </a:t>
            </a:r>
            <a:r>
              <a:rPr lang="en-US" sz="4800" b="1" dirty="0" err="1" smtClean="0">
                <a:solidFill>
                  <a:srgbClr val="0000FF"/>
                </a:solidFill>
                <a:latin typeface="Times New Roman" panose="02020603050405020304" pitchFamily="18" charset="0"/>
                <a:cs typeface="Times New Roman" panose="02020603050405020304" pitchFamily="18" charset="0"/>
              </a:rPr>
              <a:t>VẬT</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3159734"/>
            <a:ext cx="12192000" cy="1523494"/>
          </a:xfrm>
          <a:prstGeom prst="rect">
            <a:avLst/>
          </a:prstGeom>
          <a:noFill/>
        </p:spPr>
        <p:txBody>
          <a:bodyPr wrap="square" rtlCol="0">
            <a:spAutoFit/>
          </a:bodyPr>
          <a:lstStyle/>
          <a:p>
            <a:pPr algn="ctr"/>
            <a:r>
              <a:rPr lang="en-US" sz="4500" b="1" dirty="0" err="1" smtClean="0">
                <a:solidFill>
                  <a:srgbClr val="0000FF"/>
                </a:solidFill>
                <a:latin typeface="Times New Roman" panose="02020603050405020304" pitchFamily="18" charset="0"/>
                <a:cs typeface="Times New Roman" panose="02020603050405020304" pitchFamily="18" charset="0"/>
              </a:rPr>
              <a:t>BÀI</a:t>
            </a:r>
            <a:r>
              <a:rPr lang="en-US" sz="4500" b="1" dirty="0" smtClean="0">
                <a:solidFill>
                  <a:srgbClr val="0000FF"/>
                </a:solidFill>
                <a:latin typeface="Times New Roman" panose="02020603050405020304" pitchFamily="18" charset="0"/>
                <a:cs typeface="Times New Roman" panose="02020603050405020304" pitchFamily="18" charset="0"/>
              </a:rPr>
              <a:t> 24: </a:t>
            </a:r>
            <a:r>
              <a:rPr lang="en-US" sz="4500" b="1" dirty="0" err="1" smtClean="0">
                <a:solidFill>
                  <a:srgbClr val="0000FF"/>
                </a:solidFill>
                <a:latin typeface="Times New Roman" panose="02020603050405020304" pitchFamily="18" charset="0"/>
                <a:cs typeface="Times New Roman" panose="02020603050405020304" pitchFamily="18" charset="0"/>
              </a:rPr>
              <a:t>VAI</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TRÒ</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CỦA</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NƯỚC</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VÀ</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CÁC</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CHẤT</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DINH</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DƯỠNG</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ĐỐI</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VỚI</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CƠ</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THỂ</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SINH</a:t>
            </a:r>
            <a:r>
              <a:rPr lang="en-US" sz="4500" b="1" dirty="0" smtClean="0">
                <a:solidFill>
                  <a:srgbClr val="0000FF"/>
                </a:solidFill>
                <a:latin typeface="Times New Roman" panose="02020603050405020304" pitchFamily="18" charset="0"/>
                <a:cs typeface="Times New Roman" panose="02020603050405020304" pitchFamily="18" charset="0"/>
              </a:rPr>
              <a:t> </a:t>
            </a:r>
            <a:r>
              <a:rPr lang="en-US" sz="4500" b="1" dirty="0" err="1" smtClean="0">
                <a:solidFill>
                  <a:srgbClr val="0000FF"/>
                </a:solidFill>
                <a:latin typeface="Times New Roman" panose="02020603050405020304" pitchFamily="18" charset="0"/>
                <a:cs typeface="Times New Roman" panose="02020603050405020304" pitchFamily="18" charset="0"/>
              </a:rPr>
              <a:t>VẬT</a:t>
            </a:r>
            <a:r>
              <a:rPr lang="en-US" sz="4800" b="1" dirty="0" smtClean="0">
                <a:solidFill>
                  <a:srgbClr val="0000FF"/>
                </a:solidFill>
                <a:latin typeface="Times New Roman" panose="02020603050405020304" pitchFamily="18" charset="0"/>
                <a:cs typeface="Times New Roman" panose="02020603050405020304" pitchFamily="18" charset="0"/>
              </a:rPr>
              <a:t>.</a:t>
            </a:r>
            <a:endParaRPr lang="en-US" sz="4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rcRect/>
          <a:stretch>
            <a:fillRect/>
          </a:stretch>
        </p:blipFill>
        <p:spPr bwMode="auto">
          <a:xfrm>
            <a:off x="-1" y="2297778"/>
            <a:ext cx="12192001" cy="16428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928915"/>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NƯỚC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THỂ</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dirty="0"/>
          </a:p>
        </p:txBody>
      </p:sp>
      <p:pic>
        <p:nvPicPr>
          <p:cNvPr id="2" name="Picture 2"/>
          <p:cNvPicPr>
            <a:picLocks noChangeAspect="1" noChangeArrowheads="1"/>
          </p:cNvPicPr>
          <p:nvPr/>
        </p:nvPicPr>
        <p:blipFill>
          <a:blip r:embed="rId1"/>
          <a:srcRect/>
          <a:stretch>
            <a:fillRect/>
          </a:stretch>
        </p:blipFill>
        <p:spPr bwMode="auto">
          <a:xfrm>
            <a:off x="0" y="2080518"/>
            <a:ext cx="4823278" cy="3592850"/>
          </a:xfrm>
          <a:prstGeom prst="rect">
            <a:avLst/>
          </a:prstGeom>
          <a:noFill/>
          <a:ln w="9525">
            <a:noFill/>
            <a:miter lim="800000"/>
            <a:headEnd/>
            <a:tailEnd/>
          </a:ln>
          <a:effectLst/>
        </p:spPr>
      </p:pic>
      <p:sp>
        <p:nvSpPr>
          <p:cNvPr id="7" name="TextBox 6"/>
          <p:cNvSpPr txBox="1"/>
          <p:nvPr/>
        </p:nvSpPr>
        <p:spPr>
          <a:xfrm>
            <a:off x="0" y="14223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Thành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hóa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cấu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trúc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tính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nước</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4862284" y="1944694"/>
            <a:ext cx="7329716" cy="954107"/>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Nước g</a:t>
            </a:r>
            <a:r>
              <a:rPr lang="en-US" sz="2800" dirty="0" smtClean="0">
                <a:solidFill>
                  <a:srgbClr val="FF00FF"/>
                </a:solidFill>
                <a:latin typeface="Times New Roman" panose="02020603050405020304" pitchFamily="18" charset="0"/>
                <a:cs typeface="Times New Roman" panose="02020603050405020304" pitchFamily="18" charset="0"/>
              </a:rPr>
              <a:t>ồ</a:t>
            </a:r>
            <a:r>
              <a:rPr lang="vi-VN" sz="2800" dirty="0" smtClean="0">
                <a:solidFill>
                  <a:srgbClr val="FF00FF"/>
                </a:solidFill>
                <a:latin typeface="+mj-lt"/>
              </a:rPr>
              <a:t>m </a:t>
            </a:r>
            <a:r>
              <a:rPr lang="vi-VN" sz="2800" dirty="0" smtClean="0">
                <a:solidFill>
                  <a:srgbClr val="FF00FF"/>
                </a:solidFill>
                <a:latin typeface="+mj-lt"/>
              </a:rPr>
              <a:t>1 nguyên tử oxygen và 2 nguyên tử hydrogen kết hợp với nhau. </a:t>
            </a:r>
            <a:endParaRPr lang="en-US" sz="2800" dirty="0">
              <a:solidFill>
                <a:srgbClr val="FF00FF"/>
              </a:solidFill>
              <a:latin typeface="+mj-lt"/>
            </a:endParaRPr>
          </a:p>
        </p:txBody>
      </p:sp>
      <p:sp>
        <p:nvSpPr>
          <p:cNvPr id="8" name="Rectangle 7"/>
          <p:cNvSpPr/>
          <p:nvPr/>
        </p:nvSpPr>
        <p:spPr>
          <a:xfrm>
            <a:off x="4905827" y="2887682"/>
            <a:ext cx="7228117" cy="3539430"/>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Nước </a:t>
            </a:r>
            <a:r>
              <a:rPr lang="vi-VN" sz="2800" dirty="0" smtClean="0">
                <a:solidFill>
                  <a:srgbClr val="FF00FF"/>
                </a:solidFill>
                <a:latin typeface="+mj-lt"/>
              </a:rPr>
              <a:t>là chất lỏng không màu, không mùi, không vị và trong suốt, cho phép ánh sáng chiếu qua nên quá trình quang hợp có thể diễn ra dưới nước. Nước sôi ở </a:t>
            </a:r>
            <a:r>
              <a:rPr lang="vi-VN" sz="2800" dirty="0" smtClean="0">
                <a:solidFill>
                  <a:srgbClr val="FF00FF"/>
                </a:solidFill>
                <a:latin typeface="+mj-lt"/>
              </a:rPr>
              <a:t>100</a:t>
            </a:r>
            <a:r>
              <a:rPr lang="en-US" sz="2800" baseline="30000" dirty="0" smtClean="0">
                <a:solidFill>
                  <a:srgbClr val="FF00FF"/>
                </a:solidFill>
                <a:latin typeface="Times New Roman" panose="02020603050405020304" pitchFamily="18" charset="0"/>
                <a:cs typeface="Times New Roman" panose="02020603050405020304" pitchFamily="18" charset="0"/>
              </a:rPr>
              <a:t>0</a:t>
            </a:r>
            <a:r>
              <a:rPr lang="vi-VN" sz="2800" dirty="0" smtClean="0">
                <a:solidFill>
                  <a:srgbClr val="FF00FF"/>
                </a:solidFill>
                <a:latin typeface="+mj-lt"/>
              </a:rPr>
              <a:t>C</a:t>
            </a:r>
            <a:r>
              <a:rPr lang="vi-VN" sz="2800" dirty="0" smtClean="0">
                <a:solidFill>
                  <a:srgbClr val="FF00FF"/>
                </a:solidFill>
                <a:latin typeface="+mj-lt"/>
              </a:rPr>
              <a:t>, đông đặc ở </a:t>
            </a:r>
            <a:r>
              <a:rPr lang="vi-VN" sz="2800" dirty="0" smtClean="0">
                <a:solidFill>
                  <a:srgbClr val="FF00FF"/>
                </a:solidFill>
                <a:latin typeface="+mj-lt"/>
              </a:rPr>
              <a:t>0</a:t>
            </a:r>
            <a:r>
              <a:rPr lang="en-US" sz="2800" baseline="30000" dirty="0" smtClean="0">
                <a:solidFill>
                  <a:srgbClr val="FF00FF"/>
                </a:solidFill>
                <a:latin typeface="+mj-lt"/>
              </a:rPr>
              <a:t>0</a:t>
            </a:r>
            <a:r>
              <a:rPr lang="vi-VN" sz="2800" dirty="0" smtClean="0">
                <a:solidFill>
                  <a:srgbClr val="FF00FF"/>
                </a:solidFill>
                <a:latin typeface="+mj-lt"/>
              </a:rPr>
              <a:t>C </a:t>
            </a:r>
            <a:r>
              <a:rPr lang="vi-VN" sz="2800" dirty="0" smtClean="0">
                <a:solidFill>
                  <a:srgbClr val="FF00FF"/>
                </a:solidFill>
                <a:latin typeface="+mj-lt"/>
              </a:rPr>
              <a:t>(nước đá). Nước có thể hoà tan được nhiều chất như muối ăn, đường,... nhưng không hoà tan được dầu, mỡ. Nước cũng có thể tác dụng với nhiều chất hoá học để tạo thành các hợp chất khác.</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from="(-#ppt_w/2)" to="(#ppt_x)" calcmode="lin" valueType="num">
                                      <p:cBhvr>
                                        <p:cTn id="12" dur="600" fill="hold">
                                          <p:stCondLst>
                                            <p:cond delay="0"/>
                                          </p:stCondLst>
                                        </p:cTn>
                                        <p:tgtEl>
                                          <p:spTgt spid="7"/>
                                        </p:tgtEl>
                                        <p:attrNameLst>
                                          <p:attrName>ppt_x</p:attrName>
                                        </p:attrNameLst>
                                      </p:cBhvr>
                                    </p:anim>
                                    <p:anim from="0" to="-1.0" calcmode="lin" valueType="num">
                                      <p:cBhvr>
                                        <p:cTn id="13" dur="200" decel="50000" autoRev="1" fill="hold">
                                          <p:stCondLst>
                                            <p:cond delay="600"/>
                                          </p:stCondLst>
                                        </p:cTn>
                                        <p:tgtEl>
                                          <p:spTgt spid="7"/>
                                        </p:tgtEl>
                                        <p:attrNameLst>
                                          <p:attrName>xshear</p:attrName>
                                        </p:attrNameLst>
                                      </p:cBhvr>
                                    </p:anim>
                                    <p:animScale>
                                      <p:cBhvr>
                                        <p:cTn id="14" dur="200" decel="100000" autoRev="1" fill="hold">
                                          <p:stCondLst>
                                            <p:cond delay="600"/>
                                          </p:stCondLst>
                                        </p:cTn>
                                        <p:tgtEl>
                                          <p:spTgt spid="7"/>
                                        </p:tgtEl>
                                      </p:cBhvr>
                                      <p:from x="100000" y="100000"/>
                                      <p:to x="80000" y="100000"/>
                                    </p:animScale>
                                    <p:anim by="(#ppt_h/3+#ppt_w*0.1)" calcmode="lin" valueType="num">
                                      <p:cBhvr additive="sum">
                                        <p:cTn id="15" dur="200" decel="100000" autoRev="1" fill="hold">
                                          <p:stCondLst>
                                            <p:cond delay="600"/>
                                          </p:stCondLst>
                                        </p:cTn>
                                        <p:tgtEl>
                                          <p:spTgt spid="7"/>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from="(-#ppt_w/2)" to="(#ppt_x)" calcmode="lin" valueType="num">
                                      <p:cBhvr>
                                        <p:cTn id="20" dur="600" fill="hold">
                                          <p:stCondLst>
                                            <p:cond delay="0"/>
                                          </p:stCondLst>
                                        </p:cTn>
                                        <p:tgtEl>
                                          <p:spTgt spid="2"/>
                                        </p:tgtEl>
                                        <p:attrNameLst>
                                          <p:attrName>ppt_x</p:attrName>
                                        </p:attrNameLst>
                                      </p:cBhvr>
                                    </p:anim>
                                    <p:anim from="0" to="-1.0" calcmode="lin" valueType="num">
                                      <p:cBhvr>
                                        <p:cTn id="21" dur="200" decel="50000" autoRev="1" fill="hold">
                                          <p:stCondLst>
                                            <p:cond delay="600"/>
                                          </p:stCondLst>
                                        </p:cTn>
                                        <p:tgtEl>
                                          <p:spTgt spid="2"/>
                                        </p:tgtEl>
                                        <p:attrNameLst>
                                          <p:attrName>xshear</p:attrName>
                                        </p:attrNameLst>
                                      </p:cBhvr>
                                    </p:anim>
                                    <p:animScale>
                                      <p:cBhvr>
                                        <p:cTn id="22" dur="200" decel="100000" autoRev="1" fill="hold">
                                          <p:stCondLst>
                                            <p:cond delay="600"/>
                                          </p:stCondLst>
                                        </p:cTn>
                                        <p:tgtEl>
                                          <p:spTgt spid="2"/>
                                        </p:tgtEl>
                                      </p:cBhvr>
                                      <p:from x="100000" y="100000"/>
                                      <p:to x="80000" y="100000"/>
                                    </p:animScale>
                                    <p:anim by="(#ppt_h/3+#ppt_w*0.1)" calcmode="lin" valueType="num">
                                      <p:cBhvr additive="sum">
                                        <p:cTn id="23" dur="200" decel="100000" autoRev="1" fill="hold">
                                          <p:stCondLst>
                                            <p:cond delay="600"/>
                                          </p:stCondLst>
                                        </p:cTn>
                                        <p:tgtEl>
                                          <p:spTgt spid="2"/>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53851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Thành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hóa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cấu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trúc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tính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nước</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2053766"/>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do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oxygen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hydrogen.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0" y="986963"/>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KHÁI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NIỆM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TRAO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ĐỔI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KHÍ</a:t>
            </a:r>
            <a:r>
              <a:rPr lang="en-US" sz="2800" b="1" dirty="0" smtClean="0">
                <a:solidFill>
                  <a:srgbClr val="0000FF"/>
                </a:solidFill>
                <a:latin typeface="Times New Roman" panose="02020603050405020304" pitchFamily="18" charset="0"/>
                <a:cs typeface="Times New Roman" panose="02020603050405020304" pitchFamily="18" charset="0"/>
              </a:rPr>
              <a:t> Ở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dirty="0"/>
          </a:p>
        </p:txBody>
      </p:sp>
      <p:sp>
        <p:nvSpPr>
          <p:cNvPr id="6" name="TextBox 5"/>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3352795"/>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hòa</a:t>
            </a:r>
            <a:r>
              <a:rPr lang="en-US" sz="2800" dirty="0" smtClean="0">
                <a:solidFill>
                  <a:srgbClr val="0000FF"/>
                </a:solidFill>
                <a:latin typeface="Times New Roman" panose="02020603050405020304" pitchFamily="18" charset="0"/>
                <a:cs typeface="Times New Roman" panose="02020603050405020304" pitchFamily="18" charset="0"/>
              </a:rPr>
              <a:t> tan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0" y="2488367"/>
            <a:ext cx="12192000" cy="954107"/>
          </a:xfrm>
          <a:prstGeom prst="rect">
            <a:avLst/>
          </a:prstGeom>
        </p:spPr>
        <p:txBody>
          <a:bodyPr wrap="square">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suốt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chiếu</a:t>
            </a:r>
            <a:r>
              <a:rPr lang="en-US" sz="2800" dirty="0" smtClean="0">
                <a:solidFill>
                  <a:srgbClr val="0000FF"/>
                </a:solidFill>
                <a:latin typeface="Times New Roman" panose="02020603050405020304" pitchFamily="18" charset="0"/>
                <a:cs typeface="Times New Roman" panose="02020603050405020304" pitchFamily="18" charset="0"/>
              </a:rPr>
              <a:t> qua,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mùi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100</a:t>
            </a:r>
            <a:r>
              <a:rPr lang="en-US" sz="2800" baseline="30000" dirty="0" err="1" smtClean="0">
                <a:solidFill>
                  <a:srgbClr val="0000FF"/>
                </a:solidFill>
                <a:latin typeface="Times New Roman" panose="02020603050405020304" pitchFamily="18" charset="0"/>
                <a:cs typeface="Times New Roman" panose="02020603050405020304" pitchFamily="18" charset="0"/>
              </a:rPr>
              <a:t>0</a:t>
            </a:r>
            <a:r>
              <a:rPr lang="en-US" sz="2800" dirty="0" err="1" smtClean="0">
                <a:solidFill>
                  <a:srgbClr val="0000FF"/>
                </a:solidFill>
                <a:latin typeface="Times New Roman" panose="02020603050405020304" pitchFamily="18" charset="0"/>
                <a:cs typeface="Times New Roman" panose="02020603050405020304" pitchFamily="18" charset="0"/>
              </a:rPr>
              <a:t>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0</a:t>
            </a:r>
            <a:r>
              <a:rPr lang="en-US" sz="2800" baseline="30000" dirty="0" err="1" smtClean="0">
                <a:solidFill>
                  <a:srgbClr val="0000FF"/>
                </a:solidFill>
                <a:latin typeface="Times New Roman" panose="02020603050405020304" pitchFamily="18" charset="0"/>
                <a:cs typeface="Times New Roman" panose="02020603050405020304" pitchFamily="18" charset="0"/>
              </a:rPr>
              <a:t>0</a:t>
            </a:r>
            <a:r>
              <a:rPr lang="en-US" sz="2800" dirty="0" err="1" smtClean="0">
                <a:solidFill>
                  <a:srgbClr val="0000FF"/>
                </a:solidFill>
                <a:latin typeface="Times New Roman" panose="02020603050405020304" pitchFamily="18" charset="0"/>
                <a:cs typeface="Times New Roman" panose="02020603050405020304" pitchFamily="18" charset="0"/>
              </a:rPr>
              <a:t>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pic>
        <p:nvPicPr>
          <p:cNvPr id="2" name="Picture 2"/>
          <p:cNvPicPr>
            <a:picLocks noChangeAspect="1" noChangeArrowheads="1"/>
          </p:cNvPicPr>
          <p:nvPr/>
        </p:nvPicPr>
        <p:blipFill>
          <a:blip r:embed="rId1"/>
          <a:srcRect/>
          <a:stretch>
            <a:fillRect/>
          </a:stretch>
        </p:blipFill>
        <p:spPr bwMode="auto">
          <a:xfrm>
            <a:off x="1528988" y="1171120"/>
            <a:ext cx="9284155" cy="509906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13062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Thành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phần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hóa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cấu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trúc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tính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nước</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0" y="1734452"/>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do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oxygen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hydrogen.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suốt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chiếu</a:t>
            </a:r>
            <a:r>
              <a:rPr lang="en-US" sz="2800" dirty="0" smtClean="0">
                <a:solidFill>
                  <a:srgbClr val="0000FF"/>
                </a:solidFill>
                <a:latin typeface="Times New Roman" panose="02020603050405020304" pitchFamily="18" charset="0"/>
                <a:cs typeface="Times New Roman" panose="02020603050405020304" pitchFamily="18" charset="0"/>
              </a:rPr>
              <a:t> qua,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mùi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100</a:t>
            </a:r>
            <a:r>
              <a:rPr lang="en-US" sz="2800" baseline="30000" dirty="0" err="1" smtClean="0">
                <a:solidFill>
                  <a:srgbClr val="0000FF"/>
                </a:solidFill>
                <a:latin typeface="Times New Roman" panose="02020603050405020304" pitchFamily="18" charset="0"/>
                <a:cs typeface="Times New Roman" panose="02020603050405020304" pitchFamily="18" charset="0"/>
              </a:rPr>
              <a:t>0</a:t>
            </a:r>
            <a:r>
              <a:rPr lang="en-US" sz="2800" dirty="0" err="1" smtClean="0">
                <a:solidFill>
                  <a:srgbClr val="0000FF"/>
                </a:solidFill>
                <a:latin typeface="Times New Roman" panose="02020603050405020304" pitchFamily="18" charset="0"/>
                <a:cs typeface="Times New Roman" panose="02020603050405020304" pitchFamily="18" charset="0"/>
              </a:rPr>
              <a:t>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0</a:t>
            </a:r>
            <a:r>
              <a:rPr lang="en-US" sz="2800" baseline="30000" dirty="0" err="1" smtClean="0">
                <a:solidFill>
                  <a:srgbClr val="0000FF"/>
                </a:solidFill>
                <a:latin typeface="Times New Roman" panose="02020603050405020304" pitchFamily="18" charset="0"/>
                <a:cs typeface="Times New Roman" panose="02020603050405020304" pitchFamily="18" charset="0"/>
              </a:rPr>
              <a:t>0</a:t>
            </a:r>
            <a:r>
              <a:rPr lang="en-US" sz="2800" dirty="0" err="1" smtClean="0">
                <a:solidFill>
                  <a:srgbClr val="0000FF"/>
                </a:solidFill>
                <a:latin typeface="Times New Roman" panose="02020603050405020304" pitchFamily="18" charset="0"/>
                <a:cs typeface="Times New Roman" panose="02020603050405020304" pitchFamily="18" charset="0"/>
              </a:rPr>
              <a:t>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70851"/>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KHÁI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NIỆM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TRAO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ĐỔI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KHÍ</a:t>
            </a:r>
            <a:r>
              <a:rPr lang="en-US" sz="2800" b="1" dirty="0" smtClean="0">
                <a:solidFill>
                  <a:srgbClr val="0000FF"/>
                </a:solidFill>
                <a:latin typeface="Times New Roman" panose="02020603050405020304" pitchFamily="18" charset="0"/>
                <a:cs typeface="Times New Roman" panose="02020603050405020304" pitchFamily="18" charset="0"/>
              </a:rPr>
              <a:t> Ở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dirty="0"/>
          </a:p>
        </p:txBody>
      </p:sp>
      <p:sp>
        <p:nvSpPr>
          <p:cNvPr id="15" name="TextBox 14"/>
          <p:cNvSpPr txBox="1"/>
          <p:nvPr/>
        </p:nvSpPr>
        <p:spPr>
          <a:xfrm>
            <a:off x="0" y="2989938"/>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hòa</a:t>
            </a:r>
            <a:r>
              <a:rPr lang="en-US" sz="2800" dirty="0" smtClean="0">
                <a:solidFill>
                  <a:srgbClr val="0000FF"/>
                </a:solidFill>
                <a:latin typeface="Times New Roman" panose="02020603050405020304" pitchFamily="18" charset="0"/>
                <a:cs typeface="Times New Roman" panose="02020603050405020304" pitchFamily="18" charset="0"/>
              </a:rPr>
              <a:t> tan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0" y="382451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Vai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trò</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nước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thể</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vật</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1"/>
          <a:srcRect/>
          <a:stretch>
            <a:fillRect/>
          </a:stretch>
        </p:blipFill>
        <p:spPr bwMode="auto">
          <a:xfrm>
            <a:off x="174173" y="2115333"/>
            <a:ext cx="4480152" cy="2322173"/>
          </a:xfrm>
          <a:prstGeom prst="rect">
            <a:avLst/>
          </a:prstGeom>
          <a:noFill/>
          <a:ln w="9525">
            <a:noFill/>
            <a:miter lim="800000"/>
            <a:headEnd/>
            <a:tailEnd/>
          </a:ln>
          <a:effectLst/>
        </p:spPr>
      </p:pic>
      <p:sp>
        <p:nvSpPr>
          <p:cNvPr id="5" name="Rectangle 4"/>
          <p:cNvSpPr/>
          <p:nvPr/>
        </p:nvSpPr>
        <p:spPr>
          <a:xfrm>
            <a:off x="4804229" y="1942222"/>
            <a:ext cx="6720114" cy="3108543"/>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Nước là thành phần quan trọng trong tế bào và cơ thể sinh vật. Nước là môi trường và nguyên liệu cho quá trình trao đổi chất, chuyển hoá năng lượng của tế bào và cơ thể. Nước là dung môi vận chuyển các chất dinh dưỡng, chất thải trong tế bào và mô. Nước duy trì nhiệt độ trung bình của cơ thể.</a:t>
            </a:r>
            <a:endParaRPr lang="en-US" sz="28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954107"/>
          </a:xfrm>
          <a:prstGeom prst="rect">
            <a:avLst/>
          </a:prstGeom>
          <a:noFill/>
        </p:spPr>
        <p:txBody>
          <a:bodyPr wrap="square" rtlCol="0">
            <a:spAutoFit/>
          </a:bodyPr>
          <a:lstStyle/>
          <a:p>
            <a:pPr algn="ctr"/>
            <a:r>
              <a:rPr lang="en-US" sz="2800" b="1" dirty="0" err="1" smtClean="0">
                <a:solidFill>
                  <a:srgbClr val="FF00FF"/>
                </a:solidFill>
                <a:latin typeface="Times New Roman" panose="02020603050405020304" pitchFamily="18" charset="0"/>
                <a:cs typeface="Times New Roman" panose="02020603050405020304" pitchFamily="18" charset="0"/>
              </a:rPr>
              <a:t>BÀI</a:t>
            </a:r>
            <a:r>
              <a:rPr lang="en-US" sz="2800" b="1" dirty="0" smtClean="0">
                <a:solidFill>
                  <a:srgbClr val="FF00FF"/>
                </a:solidFill>
                <a:latin typeface="Times New Roman" panose="02020603050405020304" pitchFamily="18" charset="0"/>
                <a:cs typeface="Times New Roman" panose="02020603050405020304" pitchFamily="18" charset="0"/>
              </a:rPr>
              <a:t> 24: </a:t>
            </a:r>
            <a:r>
              <a:rPr lang="en-US" sz="2800" b="1" dirty="0" err="1" smtClean="0">
                <a:solidFill>
                  <a:srgbClr val="FF00FF"/>
                </a:solidFill>
                <a:latin typeface="Times New Roman" panose="02020603050405020304" pitchFamily="18" charset="0"/>
                <a:cs typeface="Times New Roman" panose="02020603050405020304" pitchFamily="18" charset="0"/>
              </a:rPr>
              <a:t>VAI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TRÒ</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CỦA</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NƯỚC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VÀ</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CÁC</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CHẤT</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DƯỠNG</a:t>
            </a:r>
            <a:r>
              <a:rPr lang="en-US" sz="2800" b="1" dirty="0" smtClean="0">
                <a:solidFill>
                  <a:srgbClr val="FF00FF"/>
                </a:solidFill>
                <a:latin typeface="Times New Roman" panose="02020603050405020304" pitchFamily="18" charset="0"/>
                <a:cs typeface="Times New Roman" panose="02020603050405020304" pitchFamily="18" charset="0"/>
              </a:rPr>
              <a:t> </a:t>
            </a:r>
            <a:endParaRPr lang="en-US" sz="2800" b="1" dirty="0" smtClean="0">
              <a:solidFill>
                <a:srgbClr val="FF00FF"/>
              </a:solidFill>
              <a:latin typeface="Times New Roman" panose="02020603050405020304" pitchFamily="18" charset="0"/>
              <a:cs typeface="Times New Roman" panose="02020603050405020304" pitchFamily="18" charset="0"/>
            </a:endParaRPr>
          </a:p>
          <a:p>
            <a:pPr algn="ctr"/>
            <a:r>
              <a:rPr lang="en-US" sz="2800" b="1" dirty="0" err="1" smtClean="0">
                <a:solidFill>
                  <a:srgbClr val="FF00FF"/>
                </a:solidFill>
                <a:latin typeface="Times New Roman" panose="02020603050405020304" pitchFamily="18" charset="0"/>
                <a:cs typeface="Times New Roman" panose="02020603050405020304" pitchFamily="18" charset="0"/>
              </a:rPr>
              <a:t>ĐỐI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VỚI</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CƠ</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THỂ</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SINH</a:t>
            </a:r>
            <a:r>
              <a:rPr lang="en-US" sz="2800" b="1" dirty="0" smtClean="0">
                <a:solidFill>
                  <a:srgbClr val="FF00FF"/>
                </a:solidFill>
                <a:latin typeface="Times New Roman" panose="02020603050405020304" pitchFamily="18" charset="0"/>
                <a:cs typeface="Times New Roman" panose="02020603050405020304" pitchFamily="18" charset="0"/>
              </a:rPr>
              <a:t> </a:t>
            </a:r>
            <a:r>
              <a:rPr lang="en-US" sz="2800" b="1" dirty="0" err="1" smtClean="0">
                <a:solidFill>
                  <a:srgbClr val="FF00FF"/>
                </a:solidFill>
                <a:latin typeface="Times New Roman" panose="02020603050405020304" pitchFamily="18" charset="0"/>
                <a:cs typeface="Times New Roman" panose="02020603050405020304" pitchFamily="18" charset="0"/>
              </a:rPr>
              <a:t>VẬT</a:t>
            </a:r>
            <a:r>
              <a:rPr lang="en-US" sz="2800" b="1" dirty="0" smtClean="0">
                <a:solidFill>
                  <a:srgbClr val="FF00FF"/>
                </a:solidFill>
                <a:latin typeface="Times New Roman" panose="02020603050405020304" pitchFamily="18" charset="0"/>
                <a:cs typeface="Times New Roman" panose="02020603050405020304" pitchFamily="18" charset="0"/>
              </a:rPr>
              <a:t>.</a:t>
            </a:r>
            <a:endParaRPr lang="en-US" sz="2800" b="1" dirty="0">
              <a:solidFill>
                <a:srgbClr val="FF00FF"/>
              </a:solidFill>
              <a:latin typeface="Times New Roman" panose="02020603050405020304" pitchFamily="18" charset="0"/>
              <a:cs typeface="Times New Roman" panose="02020603050405020304" pitchFamily="18" charset="0"/>
            </a:endParaRPr>
          </a:p>
        </p:txBody>
      </p:sp>
      <p:pic>
        <p:nvPicPr>
          <p:cNvPr id="4099" name="Picture 3" descr="C:\Users\AsuS\Desktop\Capture.PNG"/>
          <p:cNvPicPr>
            <a:picLocks noChangeAspect="1" noChangeArrowheads="1"/>
          </p:cNvPicPr>
          <p:nvPr/>
        </p:nvPicPr>
        <p:blipFill>
          <a:blip r:embed="rId1"/>
          <a:srcRect/>
          <a:stretch>
            <a:fillRect/>
          </a:stretch>
        </p:blipFill>
        <p:spPr bwMode="auto">
          <a:xfrm>
            <a:off x="-2" y="968150"/>
            <a:ext cx="12192001" cy="5889849"/>
          </a:xfrm>
          <a:prstGeom prst="rect">
            <a:avLst/>
          </a:prstGeom>
          <a:noFill/>
        </p:spPr>
      </p:pic>
      <p:sp>
        <p:nvSpPr>
          <p:cNvPr id="5" name="TextBox 4"/>
          <p:cNvSpPr txBox="1"/>
          <p:nvPr/>
        </p:nvSpPr>
        <p:spPr>
          <a:xfrm>
            <a:off x="232228" y="1596572"/>
            <a:ext cx="2409371"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195945" y="2837542"/>
            <a:ext cx="2409371" cy="646331"/>
          </a:xfrm>
          <a:prstGeom prst="rect">
            <a:avLst/>
          </a:prstGeom>
          <a:solidFill>
            <a:schemeClr val="bg1"/>
          </a:solidFill>
        </p:spPr>
        <p:txBody>
          <a:bodyPr wrap="square" rtlCol="0">
            <a:spAutoFit/>
          </a:bodyPr>
          <a:lstStyle/>
          <a:p>
            <a:r>
              <a:rPr lang="en-US" dirty="0" smtClean="0"/>
              <a:t> </a:t>
            </a:r>
            <a:endParaRPr lang="en-US" dirty="0" smtClean="0"/>
          </a:p>
          <a:p>
            <a:endParaRPr lang="en-US" dirty="0"/>
          </a:p>
        </p:txBody>
      </p:sp>
      <p:sp>
        <p:nvSpPr>
          <p:cNvPr id="7" name="TextBox 6"/>
          <p:cNvSpPr txBox="1"/>
          <p:nvPr/>
        </p:nvSpPr>
        <p:spPr>
          <a:xfrm>
            <a:off x="203202" y="4238171"/>
            <a:ext cx="2409371" cy="646331"/>
          </a:xfrm>
          <a:prstGeom prst="rect">
            <a:avLst/>
          </a:prstGeom>
          <a:solidFill>
            <a:schemeClr val="bg1"/>
          </a:solidFill>
        </p:spPr>
        <p:txBody>
          <a:bodyPr wrap="square" rtlCol="0">
            <a:spAutoFit/>
          </a:bodyPr>
          <a:lstStyle/>
          <a:p>
            <a:r>
              <a:rPr lang="en-US" dirty="0" smtClean="0"/>
              <a:t> </a:t>
            </a:r>
            <a:endParaRPr lang="en-US" dirty="0" smtClean="0"/>
          </a:p>
          <a:p>
            <a:endParaRPr lang="en-US" dirty="0"/>
          </a:p>
        </p:txBody>
      </p:sp>
      <p:sp>
        <p:nvSpPr>
          <p:cNvPr id="8" name="TextBox 7"/>
          <p:cNvSpPr txBox="1"/>
          <p:nvPr/>
        </p:nvSpPr>
        <p:spPr>
          <a:xfrm>
            <a:off x="188689" y="5399314"/>
            <a:ext cx="2409371" cy="923330"/>
          </a:xfrm>
          <a:prstGeom prst="rect">
            <a:avLst/>
          </a:prstGeom>
          <a:solidFill>
            <a:schemeClr val="bg1"/>
          </a:solidFill>
        </p:spPr>
        <p:txBody>
          <a:bodyPr wrap="square" rtlCol="0">
            <a:spAutoFit/>
          </a:bodyPr>
          <a:lstStyle/>
          <a:p>
            <a:r>
              <a:rPr lang="en-US" dirty="0" smtClean="0"/>
              <a:t> </a:t>
            </a:r>
            <a:endParaRPr lang="en-US" dirty="0" smtClean="0"/>
          </a:p>
          <a:p>
            <a:r>
              <a:rPr lang="en-US" dirty="0" smtClean="0"/>
              <a:t> </a:t>
            </a:r>
            <a:endParaRPr lang="en-US" dirty="0" smtClean="0"/>
          </a:p>
          <a:p>
            <a:endParaRPr lang="en-US" dirty="0"/>
          </a:p>
        </p:txBody>
      </p:sp>
      <p:sp>
        <p:nvSpPr>
          <p:cNvPr id="9" name="TextBox 8"/>
          <p:cNvSpPr txBox="1"/>
          <p:nvPr/>
        </p:nvSpPr>
        <p:spPr>
          <a:xfrm>
            <a:off x="5493660" y="1342571"/>
            <a:ext cx="2409371" cy="646331"/>
          </a:xfrm>
          <a:prstGeom prst="rect">
            <a:avLst/>
          </a:prstGeom>
          <a:solidFill>
            <a:schemeClr val="bg1"/>
          </a:solidFill>
        </p:spPr>
        <p:txBody>
          <a:bodyPr wrap="square" rtlCol="0">
            <a:spAutoFit/>
          </a:bodyPr>
          <a:lstStyle/>
          <a:p>
            <a:r>
              <a:rPr lang="en-US" dirty="0" smtClean="0"/>
              <a:t> </a:t>
            </a:r>
            <a:endParaRPr lang="en-US" dirty="0" smtClean="0"/>
          </a:p>
          <a:p>
            <a:endParaRPr lang="en-US" dirty="0"/>
          </a:p>
        </p:txBody>
      </p:sp>
      <p:sp>
        <p:nvSpPr>
          <p:cNvPr id="10" name="TextBox 9"/>
          <p:cNvSpPr txBox="1"/>
          <p:nvPr/>
        </p:nvSpPr>
        <p:spPr>
          <a:xfrm>
            <a:off x="5464631" y="2518228"/>
            <a:ext cx="2503711" cy="1200329"/>
          </a:xfrm>
          <a:prstGeom prst="rect">
            <a:avLst/>
          </a:prstGeom>
          <a:solidFill>
            <a:schemeClr val="bg1"/>
          </a:solidFill>
        </p:spPr>
        <p:txBody>
          <a:bodyPr wrap="square" rtlCol="0">
            <a:spAutoFit/>
          </a:bodyPr>
          <a:lstStyle/>
          <a:p>
            <a:r>
              <a:rPr lang="en-US" dirty="0" smtClean="0"/>
              <a:t> </a:t>
            </a:r>
            <a:endParaRPr lang="en-US" dirty="0" smtClean="0"/>
          </a:p>
          <a:p>
            <a:r>
              <a:rPr lang="en-US" dirty="0" smtClean="0"/>
              <a:t> </a:t>
            </a:r>
            <a:endParaRPr lang="en-US" dirty="0" smtClean="0"/>
          </a:p>
          <a:p>
            <a:endParaRPr lang="en-US" dirty="0" smtClean="0"/>
          </a:p>
          <a:p>
            <a:endParaRPr lang="en-US" dirty="0"/>
          </a:p>
        </p:txBody>
      </p:sp>
      <p:sp>
        <p:nvSpPr>
          <p:cNvPr id="11" name="TextBox 10"/>
          <p:cNvSpPr txBox="1"/>
          <p:nvPr/>
        </p:nvSpPr>
        <p:spPr>
          <a:xfrm>
            <a:off x="5537203" y="4114799"/>
            <a:ext cx="2409371" cy="646331"/>
          </a:xfrm>
          <a:prstGeom prst="rect">
            <a:avLst/>
          </a:prstGeom>
          <a:solidFill>
            <a:schemeClr val="bg1"/>
          </a:solidFill>
        </p:spPr>
        <p:txBody>
          <a:bodyPr wrap="square" rtlCol="0">
            <a:spAutoFit/>
          </a:bodyPr>
          <a:lstStyle/>
          <a:p>
            <a:r>
              <a:rPr lang="en-US" dirty="0" smtClean="0"/>
              <a:t> </a:t>
            </a:r>
            <a:endParaRPr lang="en-US" dirty="0" smtClean="0"/>
          </a:p>
          <a:p>
            <a:endParaRPr lang="en-US" dirty="0"/>
          </a:p>
        </p:txBody>
      </p:sp>
      <p:sp>
        <p:nvSpPr>
          <p:cNvPr id="12" name="TextBox 11"/>
          <p:cNvSpPr txBox="1"/>
          <p:nvPr/>
        </p:nvSpPr>
        <p:spPr>
          <a:xfrm>
            <a:off x="5457376" y="5152570"/>
            <a:ext cx="2503711" cy="1200329"/>
          </a:xfrm>
          <a:prstGeom prst="rect">
            <a:avLst/>
          </a:prstGeom>
          <a:solidFill>
            <a:schemeClr val="bg1"/>
          </a:solidFill>
        </p:spPr>
        <p:txBody>
          <a:bodyPr wrap="square" rtlCol="0">
            <a:spAutoFit/>
          </a:bodyPr>
          <a:lstStyle/>
          <a:p>
            <a:r>
              <a:rPr lang="en-US" dirty="0" smtClean="0"/>
              <a:t> </a:t>
            </a:r>
            <a:endParaRPr lang="en-US" dirty="0" smtClean="0"/>
          </a:p>
          <a:p>
            <a:r>
              <a:rPr lang="en-US" dirty="0" smtClean="0"/>
              <a:t> </a:t>
            </a:r>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16"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xit" presetSubtype="16" fill="hold" grpId="0" nodeType="clickEffect">
                                  <p:stCondLst>
                                    <p:cond delay="0"/>
                                  </p:stCondLst>
                                  <p:childTnLst>
                                    <p:anim calcmode="lin" valueType="num">
                                      <p:cBhvr>
                                        <p:cTn id="14" dur="500"/>
                                        <p:tgtEl>
                                          <p:spTgt spid="6"/>
                                        </p:tgtEl>
                                        <p:attrNameLst>
                                          <p:attrName>ppt_w</p:attrName>
                                        </p:attrNameLst>
                                      </p:cBhvr>
                                      <p:tavLst>
                                        <p:tav tm="0">
                                          <p:val>
                                            <p:strVal val="ppt_w"/>
                                          </p:val>
                                        </p:tav>
                                        <p:tav tm="100000">
                                          <p:val>
                                            <p:fltVal val="0"/>
                                          </p:val>
                                        </p:tav>
                                      </p:tavLst>
                                    </p:anim>
                                    <p:anim calcmode="lin" valueType="num">
                                      <p:cBhvr>
                                        <p:cTn id="15" dur="500"/>
                                        <p:tgtEl>
                                          <p:spTgt spid="6"/>
                                        </p:tgtEl>
                                        <p:attrNameLst>
                                          <p:attrName>ppt_h</p:attrName>
                                        </p:attrNameLst>
                                      </p:cBhvr>
                                      <p:tavLst>
                                        <p:tav tm="0">
                                          <p:val>
                                            <p:strVal val="ppt_h"/>
                                          </p:val>
                                        </p:tav>
                                        <p:tav tm="100000">
                                          <p:val>
                                            <p:fltVal val="0"/>
                                          </p:val>
                                        </p:tav>
                                      </p:tavLst>
                                    </p:anim>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xit" presetSubtype="16" fill="hold" grpId="0" nodeType="clickEffect">
                                  <p:stCondLst>
                                    <p:cond delay="0"/>
                                  </p:stCondLst>
                                  <p:childTnLst>
                                    <p:anim calcmode="lin" valueType="num">
                                      <p:cBhvr>
                                        <p:cTn id="22" dur="500"/>
                                        <p:tgtEl>
                                          <p:spTgt spid="7"/>
                                        </p:tgtEl>
                                        <p:attrNameLst>
                                          <p:attrName>ppt_w</p:attrName>
                                        </p:attrNameLst>
                                      </p:cBhvr>
                                      <p:tavLst>
                                        <p:tav tm="0">
                                          <p:val>
                                            <p:strVal val="ppt_w"/>
                                          </p:val>
                                        </p:tav>
                                        <p:tav tm="100000">
                                          <p:val>
                                            <p:fltVal val="0"/>
                                          </p:val>
                                        </p:tav>
                                      </p:tavLst>
                                    </p:anim>
                                    <p:anim calcmode="lin" valueType="num">
                                      <p:cBhvr>
                                        <p:cTn id="23" dur="500"/>
                                        <p:tgtEl>
                                          <p:spTgt spid="7"/>
                                        </p:tgtEl>
                                        <p:attrNameLst>
                                          <p:attrName>ppt_h</p:attrName>
                                        </p:attrNameLst>
                                      </p:cBhvr>
                                      <p:tavLst>
                                        <p:tav tm="0">
                                          <p:val>
                                            <p:strVal val="ppt_h"/>
                                          </p:val>
                                        </p:tav>
                                        <p:tav tm="100000">
                                          <p:val>
                                            <p:fltVal val="0"/>
                                          </p:val>
                                        </p:tav>
                                      </p:tavLst>
                                    </p:anim>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53" presetClass="exit" presetSubtype="16" fill="hold" grpId="0" nodeType="click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fltVal val="0"/>
                                          </p:val>
                                        </p:tav>
                                      </p:tavLst>
                                    </p:anim>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xit" presetSubtype="16" fill="hold" grpId="0" nodeType="clickEffect">
                                  <p:stCondLst>
                                    <p:cond delay="0"/>
                                  </p:stCondLst>
                                  <p:childTnLst>
                                    <p:anim calcmode="lin" valueType="num">
                                      <p:cBhvr>
                                        <p:cTn id="38" dur="500"/>
                                        <p:tgtEl>
                                          <p:spTgt spid="9"/>
                                        </p:tgtEl>
                                        <p:attrNameLst>
                                          <p:attrName>ppt_w</p:attrName>
                                        </p:attrNameLst>
                                      </p:cBhvr>
                                      <p:tavLst>
                                        <p:tav tm="0">
                                          <p:val>
                                            <p:strVal val="ppt_w"/>
                                          </p:val>
                                        </p:tav>
                                        <p:tav tm="100000">
                                          <p:val>
                                            <p:fltVal val="0"/>
                                          </p:val>
                                        </p:tav>
                                      </p:tavLst>
                                    </p:anim>
                                    <p:anim calcmode="lin" valueType="num">
                                      <p:cBhvr>
                                        <p:cTn id="39" dur="500"/>
                                        <p:tgtEl>
                                          <p:spTgt spid="9"/>
                                        </p:tgtEl>
                                        <p:attrNameLst>
                                          <p:attrName>ppt_h</p:attrName>
                                        </p:attrNameLst>
                                      </p:cBhvr>
                                      <p:tavLst>
                                        <p:tav tm="0">
                                          <p:val>
                                            <p:strVal val="ppt_h"/>
                                          </p:val>
                                        </p:tav>
                                        <p:tav tm="100000">
                                          <p:val>
                                            <p:fltVal val="0"/>
                                          </p:val>
                                        </p:tav>
                                      </p:tavLst>
                                    </p:anim>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53" presetClass="exit" presetSubtype="16" fill="hold" grpId="0" nodeType="clickEffect">
                                  <p:stCondLst>
                                    <p:cond delay="0"/>
                                  </p:stCondLst>
                                  <p:childTnLst>
                                    <p:anim calcmode="lin" valueType="num">
                                      <p:cBhvr>
                                        <p:cTn id="46" dur="500"/>
                                        <p:tgtEl>
                                          <p:spTgt spid="10"/>
                                        </p:tgtEl>
                                        <p:attrNameLst>
                                          <p:attrName>ppt_w</p:attrName>
                                        </p:attrNameLst>
                                      </p:cBhvr>
                                      <p:tavLst>
                                        <p:tav tm="0">
                                          <p:val>
                                            <p:strVal val="ppt_w"/>
                                          </p:val>
                                        </p:tav>
                                        <p:tav tm="100000">
                                          <p:val>
                                            <p:fltVal val="0"/>
                                          </p:val>
                                        </p:tav>
                                      </p:tavLst>
                                    </p:anim>
                                    <p:anim calcmode="lin" valueType="num">
                                      <p:cBhvr>
                                        <p:cTn id="47" dur="500"/>
                                        <p:tgtEl>
                                          <p:spTgt spid="10"/>
                                        </p:tgtEl>
                                        <p:attrNameLst>
                                          <p:attrName>ppt_h</p:attrName>
                                        </p:attrNameLst>
                                      </p:cBhvr>
                                      <p:tavLst>
                                        <p:tav tm="0">
                                          <p:val>
                                            <p:strVal val="ppt_h"/>
                                          </p:val>
                                        </p:tav>
                                        <p:tav tm="100000">
                                          <p:val>
                                            <p:fltVal val="0"/>
                                          </p:val>
                                        </p:tav>
                                      </p:tavLst>
                                    </p:anim>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53" presetClass="exit" presetSubtype="16" fill="hold" grpId="0" nodeType="clickEffect">
                                  <p:stCondLst>
                                    <p:cond delay="0"/>
                                  </p:stCondLst>
                                  <p:childTnLst>
                                    <p:anim calcmode="lin" valueType="num">
                                      <p:cBhvr>
                                        <p:cTn id="54" dur="500"/>
                                        <p:tgtEl>
                                          <p:spTgt spid="11"/>
                                        </p:tgtEl>
                                        <p:attrNameLst>
                                          <p:attrName>ppt_w</p:attrName>
                                        </p:attrNameLst>
                                      </p:cBhvr>
                                      <p:tavLst>
                                        <p:tav tm="0">
                                          <p:val>
                                            <p:strVal val="ppt_w"/>
                                          </p:val>
                                        </p:tav>
                                        <p:tav tm="100000">
                                          <p:val>
                                            <p:fltVal val="0"/>
                                          </p:val>
                                        </p:tav>
                                      </p:tavLst>
                                    </p:anim>
                                    <p:anim calcmode="lin" valueType="num">
                                      <p:cBhvr>
                                        <p:cTn id="55" dur="500"/>
                                        <p:tgtEl>
                                          <p:spTgt spid="11"/>
                                        </p:tgtEl>
                                        <p:attrNameLst>
                                          <p:attrName>ppt_h</p:attrName>
                                        </p:attrNameLst>
                                      </p:cBhvr>
                                      <p:tavLst>
                                        <p:tav tm="0">
                                          <p:val>
                                            <p:strVal val="ppt_h"/>
                                          </p:val>
                                        </p:tav>
                                        <p:tav tm="100000">
                                          <p:val>
                                            <p:fltVal val="0"/>
                                          </p:val>
                                        </p:tav>
                                      </p:tavLst>
                                    </p:anim>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8" restart="whenNotActive" fill="hold" evtFilter="cancelBubble" nodeType="interactiveSeq">
                <p:stCondLst>
                  <p:cond evt="onClick" delay="0">
                    <p:tgtEl>
                      <p:spTgt spid="12"/>
                    </p:tgtEl>
                  </p:cond>
                </p:stCondLst>
                <p:endSync evt="end" delay="0">
                  <p:rtn val="all"/>
                </p:endSync>
                <p:childTnLst>
                  <p:par>
                    <p:cTn id="59" fill="hold">
                      <p:stCondLst>
                        <p:cond delay="0"/>
                      </p:stCondLst>
                      <p:childTnLst>
                        <p:par>
                          <p:cTn id="60" fill="hold">
                            <p:stCondLst>
                              <p:cond delay="0"/>
                            </p:stCondLst>
                            <p:childTnLst>
                              <p:par>
                                <p:cTn id="61" presetID="53" presetClass="exit" presetSubtype="16" fill="hold" grpId="0" nodeType="clickEffect">
                                  <p:stCondLst>
                                    <p:cond delay="0"/>
                                  </p:stCondLst>
                                  <p:childTnLst>
                                    <p:anim calcmode="lin" valueType="num">
                                      <p:cBhvr>
                                        <p:cTn id="62" dur="500"/>
                                        <p:tgtEl>
                                          <p:spTgt spid="12"/>
                                        </p:tgtEl>
                                        <p:attrNameLst>
                                          <p:attrName>ppt_w</p:attrName>
                                        </p:attrNameLst>
                                      </p:cBhvr>
                                      <p:tavLst>
                                        <p:tav tm="0">
                                          <p:val>
                                            <p:strVal val="ppt_w"/>
                                          </p:val>
                                        </p:tav>
                                        <p:tav tm="100000">
                                          <p:val>
                                            <p:fltVal val="0"/>
                                          </p:val>
                                        </p:tav>
                                      </p:tavLst>
                                    </p:anim>
                                    <p:anim calcmode="lin" valueType="num">
                                      <p:cBhvr>
                                        <p:cTn id="63" dur="500"/>
                                        <p:tgtEl>
                                          <p:spTgt spid="12"/>
                                        </p:tgtEl>
                                        <p:attrNameLst>
                                          <p:attrName>ppt_h</p:attrName>
                                        </p:attrNameLst>
                                      </p:cBhvr>
                                      <p:tavLst>
                                        <p:tav tm="0">
                                          <p:val>
                                            <p:strVal val="ppt_h"/>
                                          </p:val>
                                        </p:tav>
                                        <p:tav tm="100000">
                                          <p:val>
                                            <p:fltVal val="0"/>
                                          </p:val>
                                        </p:tav>
                                      </p:tavLst>
                                    </p:anim>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0</TotalTime>
  <Words>4402</Words>
  <Application>WPS Presentation</Application>
  <PresentationFormat>Custom</PresentationFormat>
  <Paragraphs>143</Paragraphs>
  <Slides>15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Arial</vt:lpstr>
      <vt:lpstr>SimSun</vt:lpstr>
      <vt:lpstr>Wingdings</vt:lpstr>
      <vt:lpstr>Times New Roman</vt:lpstr>
      <vt:lpstr>Times New Roman</vt:lpstr>
      <vt:lpstr>Calibri</vt:lpstr>
      <vt:lpstr>Microsoft YaHei</vt:lpstr>
      <vt:lpstr>Arial Unicode MS</vt:lpstr>
      <vt:lpstr>Calibri Light</vt:lpstr>
      <vt:lpstr>MỞ ĐẦU KHTN 7-HIỀN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657</cp:revision>
  <dcterms:created xsi:type="dcterms:W3CDTF">2022-07-11T10:05:00Z</dcterms:created>
  <dcterms:modified xsi:type="dcterms:W3CDTF">2025-03-10T07:24:31Z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944201F61CC04CE4A635A31DFD1AB9E2_12</vt:lpwstr>
  </property>
  <property fmtid="{D5CDD505-2E9C-101B-9397-08002B2CF9AE}" pid="3" name="KSOProductBuildVer">
    <vt:lpwstr>1033-12.2.0.20323</vt:lpwstr>
  </property>
</Properties>
</file>