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33" r:id="rId2"/>
    <p:sldId id="335" r:id="rId3"/>
    <p:sldId id="334" r:id="rId4"/>
    <p:sldId id="394" r:id="rId5"/>
    <p:sldId id="442" r:id="rId6"/>
    <p:sldId id="443" r:id="rId7"/>
    <p:sldId id="444" r:id="rId8"/>
    <p:sldId id="445" r:id="rId9"/>
    <p:sldId id="446" r:id="rId10"/>
    <p:sldId id="447" r:id="rId11"/>
    <p:sldId id="448" r:id="rId12"/>
    <p:sldId id="449" r:id="rId13"/>
    <p:sldId id="450" r:id="rId14"/>
    <p:sldId id="451" r:id="rId15"/>
    <p:sldId id="452" r:id="rId16"/>
    <p:sldId id="453" r:id="rId17"/>
    <p:sldId id="45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a:srgbClr val="0000FF"/>
    <a:srgbClr val="0000CC"/>
    <a:srgbClr val="006600"/>
    <a:srgbClr val="FF6600"/>
    <a:srgbClr val="00CC00"/>
    <a:srgbClr val="9C0C24"/>
    <a:srgbClr val="A8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298" autoAdjust="0"/>
    <p:restoredTop sz="98566" autoAdjust="0"/>
  </p:normalViewPr>
  <p:slideViewPr>
    <p:cSldViewPr snapToGrid="0">
      <p:cViewPr>
        <p:scale>
          <a:sx n="66" d="100"/>
          <a:sy n="66" d="100"/>
        </p:scale>
        <p:origin x="-150"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3/29/2024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5A308FB-1498-7B9A-946F-62E1B0251D58}"/>
              </a:ext>
            </a:extLst>
          </p:cNvPr>
          <p:cNvSpPr>
            <a:spLocks noGrp="1"/>
          </p:cNvSpPr>
          <p:nvPr>
            <p:ph type="dt" sz="half" idx="10"/>
          </p:nvPr>
        </p:nvSpPr>
        <p:spPr/>
        <p:txBody>
          <a:bodyPr/>
          <a:lstStyle/>
          <a:p>
            <a:fld id="{5C547B41-D574-4D99-8733-CDF2B4333776}" type="datetimeFigureOut">
              <a:rPr lang="en-US" smtClean="0"/>
              <a:pPr/>
              <a:t>3/29/2024</a:t>
            </a:fld>
            <a:endParaRPr lang="en-US"/>
          </a:p>
        </p:txBody>
      </p:sp>
      <p:sp>
        <p:nvSpPr>
          <p:cNvPr id="5" name="Footer Placeholder 4">
            <a:extLst>
              <a:ext uri="{FF2B5EF4-FFF2-40B4-BE49-F238E27FC236}">
                <a16:creationId xmlns:a16="http://schemas.microsoft.com/office/drawing/2014/main" xmlns=""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129353-18A1-E62E-F0E7-0D1DB37C746D}"/>
              </a:ext>
            </a:extLst>
          </p:cNvPr>
          <p:cNvSpPr>
            <a:spLocks noGrp="1"/>
          </p:cNvSpPr>
          <p:nvPr>
            <p:ph type="dt" sz="half" idx="10"/>
          </p:nvPr>
        </p:nvSpPr>
        <p:spPr/>
        <p:txBody>
          <a:bodyPr/>
          <a:lstStyle/>
          <a:p>
            <a:fld id="{5C547B41-D574-4D99-8733-CDF2B4333776}" type="datetimeFigureOut">
              <a:rPr lang="en-US" smtClean="0"/>
              <a:pPr/>
              <a:t>3/29/2024</a:t>
            </a:fld>
            <a:endParaRPr lang="en-US"/>
          </a:p>
        </p:txBody>
      </p:sp>
      <p:sp>
        <p:nvSpPr>
          <p:cNvPr id="5" name="Footer Placeholder 4">
            <a:extLst>
              <a:ext uri="{FF2B5EF4-FFF2-40B4-BE49-F238E27FC236}">
                <a16:creationId xmlns:a16="http://schemas.microsoft.com/office/drawing/2014/main" xmlns=""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68DFEF-F563-6ADA-AE7D-EA7B9CBD9BA3}"/>
              </a:ext>
            </a:extLst>
          </p:cNvPr>
          <p:cNvSpPr>
            <a:spLocks noGrp="1"/>
          </p:cNvSpPr>
          <p:nvPr>
            <p:ph type="dt" sz="half" idx="10"/>
          </p:nvPr>
        </p:nvSpPr>
        <p:spPr/>
        <p:txBody>
          <a:bodyPr/>
          <a:lstStyle/>
          <a:p>
            <a:fld id="{5C547B41-D574-4D99-8733-CDF2B4333776}" type="datetimeFigureOut">
              <a:rPr lang="en-US" smtClean="0"/>
              <a:pPr/>
              <a:t>3/29/2024</a:t>
            </a:fld>
            <a:endParaRPr lang="en-US"/>
          </a:p>
        </p:txBody>
      </p:sp>
      <p:sp>
        <p:nvSpPr>
          <p:cNvPr id="5" name="Footer Placeholder 4">
            <a:extLst>
              <a:ext uri="{FF2B5EF4-FFF2-40B4-BE49-F238E27FC236}">
                <a16:creationId xmlns:a16="http://schemas.microsoft.com/office/drawing/2014/main" xmlns=""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5FFF51C-A686-C9EF-6705-2D21B90A814C}"/>
              </a:ext>
            </a:extLst>
          </p:cNvPr>
          <p:cNvSpPr>
            <a:spLocks noGrp="1"/>
          </p:cNvSpPr>
          <p:nvPr>
            <p:ph type="dt" sz="half" idx="10"/>
          </p:nvPr>
        </p:nvSpPr>
        <p:spPr/>
        <p:txBody>
          <a:bodyPr/>
          <a:lstStyle/>
          <a:p>
            <a:fld id="{5C547B41-D574-4D99-8733-CDF2B4333776}" type="datetimeFigureOut">
              <a:rPr lang="en-US" smtClean="0"/>
              <a:pPr/>
              <a:t>3/29/2024</a:t>
            </a:fld>
            <a:endParaRPr lang="en-US"/>
          </a:p>
        </p:txBody>
      </p:sp>
      <p:sp>
        <p:nvSpPr>
          <p:cNvPr id="5" name="Footer Placeholder 4">
            <a:extLst>
              <a:ext uri="{FF2B5EF4-FFF2-40B4-BE49-F238E27FC236}">
                <a16:creationId xmlns:a16="http://schemas.microsoft.com/office/drawing/2014/main" xmlns=""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CA1E298-89A3-8D15-25E9-03DFDEE533DC}"/>
              </a:ext>
            </a:extLst>
          </p:cNvPr>
          <p:cNvSpPr>
            <a:spLocks noGrp="1"/>
          </p:cNvSpPr>
          <p:nvPr>
            <p:ph type="dt" sz="half" idx="10"/>
          </p:nvPr>
        </p:nvSpPr>
        <p:spPr/>
        <p:txBody>
          <a:bodyPr/>
          <a:lstStyle/>
          <a:p>
            <a:fld id="{5C547B41-D574-4D99-8733-CDF2B4333776}" type="datetimeFigureOut">
              <a:rPr lang="en-US" smtClean="0"/>
              <a:pPr/>
              <a:t>3/29/2024</a:t>
            </a:fld>
            <a:endParaRPr lang="en-US"/>
          </a:p>
        </p:txBody>
      </p:sp>
      <p:sp>
        <p:nvSpPr>
          <p:cNvPr id="5" name="Footer Placeholder 4">
            <a:extLst>
              <a:ext uri="{FF2B5EF4-FFF2-40B4-BE49-F238E27FC236}">
                <a16:creationId xmlns:a16="http://schemas.microsoft.com/office/drawing/2014/main" xmlns=""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806D9F4-C35F-E5D4-C980-AF9C8B965E7C}"/>
              </a:ext>
            </a:extLst>
          </p:cNvPr>
          <p:cNvSpPr>
            <a:spLocks noGrp="1"/>
          </p:cNvSpPr>
          <p:nvPr>
            <p:ph type="dt" sz="half" idx="10"/>
          </p:nvPr>
        </p:nvSpPr>
        <p:spPr/>
        <p:txBody>
          <a:bodyPr/>
          <a:lstStyle/>
          <a:p>
            <a:fld id="{5C547B41-D574-4D99-8733-CDF2B4333776}" type="datetimeFigureOut">
              <a:rPr lang="en-US" smtClean="0"/>
              <a:pPr/>
              <a:t>3/29/2024</a:t>
            </a:fld>
            <a:endParaRPr lang="en-US"/>
          </a:p>
        </p:txBody>
      </p:sp>
      <p:sp>
        <p:nvSpPr>
          <p:cNvPr id="6" name="Footer Placeholder 5">
            <a:extLst>
              <a:ext uri="{FF2B5EF4-FFF2-40B4-BE49-F238E27FC236}">
                <a16:creationId xmlns:a16="http://schemas.microsoft.com/office/drawing/2014/main" xmlns=""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87046D3-876D-4C5B-45C3-7A78EAF1461A}"/>
              </a:ext>
            </a:extLst>
          </p:cNvPr>
          <p:cNvSpPr>
            <a:spLocks noGrp="1"/>
          </p:cNvSpPr>
          <p:nvPr>
            <p:ph type="dt" sz="half" idx="10"/>
          </p:nvPr>
        </p:nvSpPr>
        <p:spPr/>
        <p:txBody>
          <a:bodyPr/>
          <a:lstStyle/>
          <a:p>
            <a:fld id="{5C547B41-D574-4D99-8733-CDF2B4333776}" type="datetimeFigureOut">
              <a:rPr lang="en-US" smtClean="0"/>
              <a:pPr/>
              <a:t>3/29/2024</a:t>
            </a:fld>
            <a:endParaRPr lang="en-US"/>
          </a:p>
        </p:txBody>
      </p:sp>
      <p:sp>
        <p:nvSpPr>
          <p:cNvPr id="8" name="Footer Placeholder 7">
            <a:extLst>
              <a:ext uri="{FF2B5EF4-FFF2-40B4-BE49-F238E27FC236}">
                <a16:creationId xmlns:a16="http://schemas.microsoft.com/office/drawing/2014/main" xmlns=""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27C2031-2CC5-7BA1-98FD-2403904DC528}"/>
              </a:ext>
            </a:extLst>
          </p:cNvPr>
          <p:cNvSpPr>
            <a:spLocks noGrp="1"/>
          </p:cNvSpPr>
          <p:nvPr>
            <p:ph type="dt" sz="half" idx="10"/>
          </p:nvPr>
        </p:nvSpPr>
        <p:spPr/>
        <p:txBody>
          <a:bodyPr/>
          <a:lstStyle/>
          <a:p>
            <a:fld id="{5C547B41-D574-4D99-8733-CDF2B4333776}" type="datetimeFigureOut">
              <a:rPr lang="en-US" smtClean="0"/>
              <a:pPr/>
              <a:t>3/29/2024</a:t>
            </a:fld>
            <a:endParaRPr lang="en-US"/>
          </a:p>
        </p:txBody>
      </p:sp>
      <p:sp>
        <p:nvSpPr>
          <p:cNvPr id="4" name="Footer Placeholder 3">
            <a:extLst>
              <a:ext uri="{FF2B5EF4-FFF2-40B4-BE49-F238E27FC236}">
                <a16:creationId xmlns:a16="http://schemas.microsoft.com/office/drawing/2014/main" xmlns=""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9F85CE8-8581-2F50-4DAF-FC03F1FDF7FE}"/>
              </a:ext>
            </a:extLst>
          </p:cNvPr>
          <p:cNvSpPr>
            <a:spLocks noGrp="1"/>
          </p:cNvSpPr>
          <p:nvPr>
            <p:ph type="dt" sz="half" idx="10"/>
          </p:nvPr>
        </p:nvSpPr>
        <p:spPr/>
        <p:txBody>
          <a:bodyPr/>
          <a:lstStyle/>
          <a:p>
            <a:fld id="{5C547B41-D574-4D99-8733-CDF2B4333776}" type="datetimeFigureOut">
              <a:rPr lang="en-US" smtClean="0"/>
              <a:pPr/>
              <a:t>3/29/2024</a:t>
            </a:fld>
            <a:endParaRPr lang="en-US"/>
          </a:p>
        </p:txBody>
      </p:sp>
      <p:sp>
        <p:nvSpPr>
          <p:cNvPr id="3" name="Footer Placeholder 2">
            <a:extLst>
              <a:ext uri="{FF2B5EF4-FFF2-40B4-BE49-F238E27FC236}">
                <a16:creationId xmlns:a16="http://schemas.microsoft.com/office/drawing/2014/main" xmlns=""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7C2C796-6882-D4E3-AA7F-532004367F89}"/>
              </a:ext>
            </a:extLst>
          </p:cNvPr>
          <p:cNvSpPr>
            <a:spLocks noGrp="1"/>
          </p:cNvSpPr>
          <p:nvPr>
            <p:ph type="dt" sz="half" idx="10"/>
          </p:nvPr>
        </p:nvSpPr>
        <p:spPr/>
        <p:txBody>
          <a:bodyPr/>
          <a:lstStyle/>
          <a:p>
            <a:fld id="{5C547B41-D574-4D99-8733-CDF2B4333776}" type="datetimeFigureOut">
              <a:rPr lang="en-US" smtClean="0"/>
              <a:pPr/>
              <a:t>3/29/2024</a:t>
            </a:fld>
            <a:endParaRPr lang="en-US"/>
          </a:p>
        </p:txBody>
      </p:sp>
      <p:sp>
        <p:nvSpPr>
          <p:cNvPr id="6" name="Footer Placeholder 5">
            <a:extLst>
              <a:ext uri="{FF2B5EF4-FFF2-40B4-BE49-F238E27FC236}">
                <a16:creationId xmlns:a16="http://schemas.microsoft.com/office/drawing/2014/main" xmlns=""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0F2E887-1386-15D9-5ECB-2E2384DFF0F1}"/>
              </a:ext>
            </a:extLst>
          </p:cNvPr>
          <p:cNvSpPr>
            <a:spLocks noGrp="1"/>
          </p:cNvSpPr>
          <p:nvPr>
            <p:ph type="dt" sz="half" idx="10"/>
          </p:nvPr>
        </p:nvSpPr>
        <p:spPr/>
        <p:txBody>
          <a:bodyPr/>
          <a:lstStyle/>
          <a:p>
            <a:fld id="{5C547B41-D574-4D99-8733-CDF2B4333776}" type="datetimeFigureOut">
              <a:rPr lang="en-US" smtClean="0"/>
              <a:pPr/>
              <a:t>3/29/2024</a:t>
            </a:fld>
            <a:endParaRPr lang="en-US"/>
          </a:p>
        </p:txBody>
      </p:sp>
      <p:sp>
        <p:nvSpPr>
          <p:cNvPr id="6" name="Footer Placeholder 5">
            <a:extLst>
              <a:ext uri="{FF2B5EF4-FFF2-40B4-BE49-F238E27FC236}">
                <a16:creationId xmlns:a16="http://schemas.microsoft.com/office/drawing/2014/main" xmlns=""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3/29/2024</a:t>
            </a:fld>
            <a:endParaRPr lang="en-US"/>
          </a:p>
        </p:txBody>
      </p:sp>
      <p:sp>
        <p:nvSpPr>
          <p:cNvPr id="5" name="Footer Placeholder 4">
            <a:extLst>
              <a:ext uri="{FF2B5EF4-FFF2-40B4-BE49-F238E27FC236}">
                <a16:creationId xmlns:a16="http://schemas.microsoft.com/office/drawing/2014/main" xmlns=""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90658" y="4413719"/>
            <a:ext cx="3236207" cy="369332"/>
          </a:xfrm>
          <a:prstGeom prst="rect">
            <a:avLst/>
          </a:prstGeom>
          <a:noFill/>
          <a:ln w="9525">
            <a:noFill/>
            <a:miter lim="800000"/>
            <a:headEnd/>
            <a:tailEnd/>
          </a:ln>
        </p:spPr>
        <p:txBody>
          <a:bodyPr wrap="none">
            <a:spAutoFit/>
          </a:bodyPr>
          <a:lstStyle/>
          <a:p>
            <a:r>
              <a:rPr lang="en-US" b="1" dirty="0">
                <a:solidFill>
                  <a:srgbClr val="FF00FF"/>
                </a:solidFill>
                <a:cs typeface="Times New Roman" pitchFamily="18" charset="0"/>
              </a:rPr>
              <a:t>GIÁO VIÊN: TRƯƠNG THẾ THẢO</a:t>
            </a:r>
            <a:endParaRPr lang="vi-VN" b="1" dirty="0">
              <a:solidFill>
                <a:srgbClr val="FF00FF"/>
              </a:solidFill>
              <a:cs typeface="Times New Roman"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 MỪNG CÁC EM HỌC SINH </a:t>
            </a:r>
          </a:p>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 VỚI </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 GIẢNG ĐIỆN TỬ</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NHIÊN 7</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893191" y="-1"/>
            <a:ext cx="8397421" cy="688209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360"/>
                                          </p:val>
                                        </p:tav>
                                        <p:tav tm="100000">
                                          <p:val>
                                            <p:fltVal val="0"/>
                                          </p:val>
                                        </p:tav>
                                      </p:tavLst>
                                    </p:anim>
                                    <p:animEffect transition="in" filter="fade">
                                      <p:cBhvr>
                                        <p:cTn id="10"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a:t>
            </a:r>
            <a:r>
              <a:rPr lang="en-US" sz="2800" b="1" dirty="0" smtClean="0">
                <a:solidFill>
                  <a:srgbClr val="FF00FF"/>
                </a:solidFill>
                <a:latin typeface="Times New Roman" pitchFamily="18" charset="0"/>
                <a:cs typeface="Times New Roman" pitchFamily="18" charset="0"/>
              </a:rPr>
              <a:t>28: </a:t>
            </a:r>
            <a:r>
              <a:rPr lang="en-US" sz="2800" b="1" dirty="0" err="1" smtClean="0">
                <a:solidFill>
                  <a:srgbClr val="FF00FF"/>
                </a:solidFill>
                <a:latin typeface="Times New Roman" pitchFamily="18" charset="0"/>
                <a:cs typeface="Times New Roman" pitchFamily="18" charset="0"/>
              </a:rPr>
              <a:t>TẬP</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TÍNH</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ĐỘNG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VAI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TRÒ</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TẬP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ĐỘNG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9" name="Rectangle 8"/>
          <p:cNvSpPr/>
          <p:nvPr/>
        </p:nvSpPr>
        <p:spPr>
          <a:xfrm>
            <a:off x="0" y="1000824"/>
            <a:ext cx="12192000" cy="523220"/>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6" name="Rectangle 5"/>
          <p:cNvSpPr/>
          <p:nvPr/>
        </p:nvSpPr>
        <p:spPr>
          <a:xfrm>
            <a:off x="0" y="1487053"/>
            <a:ext cx="12192000" cy="954107"/>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trò</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trọng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nòi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giống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7" name="Rectangle 6"/>
          <p:cNvSpPr/>
          <p:nvPr/>
        </p:nvSpPr>
        <p:spPr>
          <a:xfrm>
            <a:off x="0" y="2386939"/>
            <a:ext cx="12192000" cy="523220"/>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dạng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8" name="Rectangle 7"/>
          <p:cNvSpPr/>
          <p:nvPr/>
        </p:nvSpPr>
        <p:spPr>
          <a:xfrm>
            <a:off x="0" y="2902195"/>
            <a:ext cx="12192000" cy="523220"/>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bẩm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mẹ</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10" name="Rectangle 9"/>
          <p:cNvSpPr/>
          <p:nvPr/>
        </p:nvSpPr>
        <p:spPr>
          <a:xfrm>
            <a:off x="0" y="3344881"/>
            <a:ext cx="12192000" cy="954107"/>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thông</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rút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2" name="Rectangle 11"/>
          <p:cNvSpPr/>
          <p:nvPr/>
        </p:nvSpPr>
        <p:spPr>
          <a:xfrm>
            <a:off x="0" y="4266539"/>
            <a:ext cx="12192000" cy="523220"/>
          </a:xfrm>
          <a:prstGeom prst="rect">
            <a:avLst/>
          </a:prstGeom>
        </p:spPr>
        <p:txBody>
          <a:bodyPr wrap="square">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HIỂU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BIẾT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TẬP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TIỄN</a:t>
            </a:r>
            <a:endParaRPr lang="en-US" sz="2800" b="1" dirty="0">
              <a:solidFill>
                <a:srgbClr val="0000FF"/>
              </a:solidFill>
              <a:latin typeface="Times New Roman" pitchFamily="18" charset="0"/>
              <a:cs typeface="Times New Roman" pitchFamily="18" charset="0"/>
            </a:endParaRPr>
          </a:p>
        </p:txBody>
      </p:sp>
      <p:sp>
        <p:nvSpPr>
          <p:cNvPr id="13" name="Rectangle 12"/>
          <p:cNvSpPr/>
          <p:nvPr/>
        </p:nvSpPr>
        <p:spPr>
          <a:xfrm>
            <a:off x="0" y="4716482"/>
            <a:ext cx="12192000" cy="523220"/>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hiểu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tìm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tội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phạm</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4" name="Rectangle 13"/>
          <p:cNvSpPr/>
          <p:nvPr/>
        </p:nvSpPr>
        <p:spPr>
          <a:xfrm>
            <a:off x="0" y="5173682"/>
            <a:ext cx="12192000" cy="523220"/>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thói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quen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việc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tập</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5" name="Rectangle 14"/>
          <p:cNvSpPr/>
          <p:nvPr/>
        </p:nvSpPr>
        <p:spPr>
          <a:xfrm>
            <a:off x="0" y="5841339"/>
            <a:ext cx="12192000" cy="523220"/>
          </a:xfrm>
          <a:prstGeom prst="rect">
            <a:avLst/>
          </a:prstGeom>
        </p:spPr>
        <p:txBody>
          <a:bodyPr wrap="square">
            <a:spAutoFit/>
          </a:bodyPr>
          <a:lstStyle/>
          <a:p>
            <a:pPr algn="just"/>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Nêu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những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ứ</a:t>
            </a:r>
            <a:r>
              <a:rPr lang="en-US" sz="2800" dirty="0" err="1" smtClean="0">
                <a:solidFill>
                  <a:srgbClr val="FF0000"/>
                </a:solidFill>
                <a:latin typeface="Times New Roman" pitchFamily="18" charset="0"/>
                <a:cs typeface="Times New Roman" pitchFamily="18" charset="0"/>
              </a:rPr>
              <a:t>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dụng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hiểu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biết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về</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tập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tính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trong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sản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xuất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đời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Lấy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ví</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dụ</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1000"/>
                                        <p:tgtEl>
                                          <p:spTgt spid="14"/>
                                        </p:tgtEl>
                                      </p:cBhvr>
                                    </p:animEffect>
                                  </p:childTnLst>
                                </p:cTn>
                              </p:par>
                              <p:par>
                                <p:cTn id="23" presetID="22" presetClass="exit" presetSubtype="4" fill="hold" grpId="1" nodeType="withEffect">
                                  <p:stCondLst>
                                    <p:cond delay="0"/>
                                  </p:stCondLst>
                                  <p:childTnLst>
                                    <p:animEffect transition="out" filter="wipe(down)">
                                      <p:cBhvr>
                                        <p:cTn id="24" dur="1000"/>
                                        <p:tgtEl>
                                          <p:spTgt spid="15"/>
                                        </p:tgtEl>
                                      </p:cBhvr>
                                    </p:animEffect>
                                    <p:set>
                                      <p:cBhvr>
                                        <p:cTn id="25"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828836"/>
            <a:ext cx="12192000" cy="3970318"/>
          </a:xfrm>
          <a:prstGeom prst="rect">
            <a:avLst/>
          </a:prstGeom>
        </p:spPr>
        <p:txBody>
          <a:bodyPr wrap="square">
            <a:spAutoFit/>
          </a:bodyPr>
          <a:lstStyle/>
          <a:p>
            <a:r>
              <a:rPr lang="vi-VN" sz="2800" dirty="0" smtClean="0">
                <a:solidFill>
                  <a:srgbClr val="FF00FF"/>
                </a:solidFill>
                <a:latin typeface="Times New Roman" pitchFamily="18" charset="0"/>
                <a:cs typeface="Times New Roman" pitchFamily="18" charset="0"/>
              </a:rPr>
              <a:t>- Dạy chó đi săn, bắt kẻ gian, phát hiện ma túy.</a:t>
            </a:r>
          </a:p>
          <a:p>
            <a:r>
              <a:rPr lang="vi-VN" sz="2800" dirty="0" smtClean="0">
                <a:solidFill>
                  <a:srgbClr val="FF00FF"/>
                </a:solidFill>
                <a:latin typeface="Times New Roman" pitchFamily="18" charset="0"/>
                <a:cs typeface="Times New Roman" pitchFamily="18" charset="0"/>
              </a:rPr>
              <a:t>- Làm bù nhìn ở ruộng nương để đuổi chim phá hoại mùa màng.</a:t>
            </a:r>
          </a:p>
          <a:p>
            <a:r>
              <a:rPr lang="vi-VN" sz="2800" dirty="0" smtClean="0">
                <a:solidFill>
                  <a:srgbClr val="FF00FF"/>
                </a:solidFill>
                <a:latin typeface="Times New Roman" pitchFamily="18" charset="0"/>
                <a:cs typeface="Times New Roman" pitchFamily="18" charset="0"/>
              </a:rPr>
              <a:t>- Dùng bẫy đèn ban đêm diệt côn trùng có hại.</a:t>
            </a:r>
          </a:p>
          <a:p>
            <a:r>
              <a:rPr lang="vi-VN" sz="2800" dirty="0" smtClean="0">
                <a:solidFill>
                  <a:srgbClr val="FF00FF"/>
                </a:solidFill>
                <a:latin typeface="Times New Roman" pitchFamily="18" charset="0"/>
                <a:cs typeface="Times New Roman" pitchFamily="18" charset="0"/>
              </a:rPr>
              <a:t>- Gõ mõ để trâu bò về chuồng đúng giờ.</a:t>
            </a:r>
          </a:p>
          <a:p>
            <a:r>
              <a:rPr lang="vi-VN" sz="2800" dirty="0" smtClean="0">
                <a:solidFill>
                  <a:srgbClr val="FF00FF"/>
                </a:solidFill>
                <a:latin typeface="Times New Roman" pitchFamily="18" charset="0"/>
                <a:cs typeface="Times New Roman" pitchFamily="18" charset="0"/>
              </a:rPr>
              <a:t>- Vỗ tay gọi cá đến.</a:t>
            </a:r>
          </a:p>
          <a:p>
            <a:r>
              <a:rPr lang="vi-VN" sz="2800" dirty="0" smtClean="0">
                <a:solidFill>
                  <a:srgbClr val="FF00FF"/>
                </a:solidFill>
                <a:latin typeface="Times New Roman" pitchFamily="18" charset="0"/>
                <a:cs typeface="Times New Roman" pitchFamily="18" charset="0"/>
              </a:rPr>
              <a:t>- Huấn luyện động vật phục vụ trong chăn nuôi (huấn luyện chó chăn cừu).</a:t>
            </a:r>
          </a:p>
          <a:p>
            <a:r>
              <a:rPr lang="vi-VN" sz="2800" dirty="0" smtClean="0">
                <a:solidFill>
                  <a:srgbClr val="FF00FF"/>
                </a:solidFill>
                <a:latin typeface="Times New Roman" pitchFamily="18" charset="0"/>
                <a:cs typeface="Times New Roman" pitchFamily="18" charset="0"/>
              </a:rPr>
              <a:t>- Dùng đèn để thu hút một số loài hải sản.</a:t>
            </a:r>
          </a:p>
          <a:p>
            <a:r>
              <a:rPr lang="vi-VN" sz="2800" dirty="0" smtClean="0">
                <a:solidFill>
                  <a:srgbClr val="FF00FF"/>
                </a:solidFill>
                <a:latin typeface="Times New Roman" pitchFamily="18" charset="0"/>
                <a:cs typeface="Times New Roman" pitchFamily="18" charset="0"/>
              </a:rPr>
              <a:t>- Xây dựng một số thói quen tốt ở người: ngủ sớm và thức dậy đúng giờ, đọc sách, tập thể dục buổi sáng, chấp hành luật an toàn giao thông</a:t>
            </a:r>
            <a:r>
              <a:rPr lang="vi-VN" sz="2800" dirty="0" smtClean="0">
                <a:solidFill>
                  <a:srgbClr val="FF00FF"/>
                </a:solidFill>
                <a:latin typeface="Times New Roman" pitchFamily="18" charset="0"/>
                <a:cs typeface="Times New Roman" pitchFamily="18" charset="0"/>
              </a:rPr>
              <a:t>,…</a:t>
            </a:r>
            <a:endParaRPr lang="vi-VN" sz="2800" dirty="0" smtClean="0">
              <a:solidFill>
                <a:srgbClr val="FF00FF"/>
              </a:solidFill>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a:srcRect/>
          <a:stretch>
            <a:fillRect/>
          </a:stretch>
        </p:blipFill>
        <p:spPr bwMode="auto">
          <a:xfrm>
            <a:off x="3701360" y="-19280"/>
            <a:ext cx="4760459" cy="288160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1000" fill="hold"/>
                                        <p:tgtEl>
                                          <p:spTgt spid="5123"/>
                                        </p:tgtEl>
                                        <p:attrNameLst>
                                          <p:attrName>ppt_w</p:attrName>
                                        </p:attrNameLst>
                                      </p:cBhvr>
                                      <p:tavLst>
                                        <p:tav tm="0">
                                          <p:val>
                                            <p:fltVal val="0"/>
                                          </p:val>
                                        </p:tav>
                                        <p:tav tm="100000">
                                          <p:val>
                                            <p:strVal val="#ppt_w"/>
                                          </p:val>
                                        </p:tav>
                                      </p:tavLst>
                                    </p:anim>
                                    <p:anim calcmode="lin" valueType="num">
                                      <p:cBhvr>
                                        <p:cTn id="8" dur="1000" fill="hold"/>
                                        <p:tgtEl>
                                          <p:spTgt spid="5123"/>
                                        </p:tgtEl>
                                        <p:attrNameLst>
                                          <p:attrName>ppt_h</p:attrName>
                                        </p:attrNameLst>
                                      </p:cBhvr>
                                      <p:tavLst>
                                        <p:tav tm="0">
                                          <p:val>
                                            <p:fltVal val="0"/>
                                          </p:val>
                                        </p:tav>
                                        <p:tav tm="100000">
                                          <p:val>
                                            <p:strVal val="#ppt_h"/>
                                          </p:val>
                                        </p:tav>
                                      </p:tavLst>
                                    </p:anim>
                                    <p:anim calcmode="lin" valueType="num">
                                      <p:cBhvr>
                                        <p:cTn id="9" dur="1000" fill="hold"/>
                                        <p:tgtEl>
                                          <p:spTgt spid="5123"/>
                                        </p:tgtEl>
                                        <p:attrNameLst>
                                          <p:attrName>style.rotation</p:attrName>
                                        </p:attrNameLst>
                                      </p:cBhvr>
                                      <p:tavLst>
                                        <p:tav tm="0">
                                          <p:val>
                                            <p:fltVal val="360"/>
                                          </p:val>
                                        </p:tav>
                                        <p:tav tm="100000">
                                          <p:val>
                                            <p:fltVal val="0"/>
                                          </p:val>
                                        </p:tav>
                                      </p:tavLst>
                                    </p:anim>
                                    <p:animEffect transition="in" filter="fade">
                                      <p:cBhvr>
                                        <p:cTn id="10" dur="1000"/>
                                        <p:tgtEl>
                                          <p:spTgt spid="51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down)">
                                      <p:cBhvr>
                                        <p:cTn id="15" dur="10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wipe(down)">
                                      <p:cBhvr>
                                        <p:cTn id="20" dur="1000"/>
                                        <p:tgtEl>
                                          <p:spTgt spid="1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wipe(down)">
                                      <p:cBhvr>
                                        <p:cTn id="25" dur="1000"/>
                                        <p:tgtEl>
                                          <p:spTgt spid="1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Effect transition="in" filter="wipe(down)">
                                      <p:cBhvr>
                                        <p:cTn id="30" dur="1000"/>
                                        <p:tgtEl>
                                          <p:spTgt spid="1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wipe(down)">
                                      <p:cBhvr>
                                        <p:cTn id="35" dur="1000"/>
                                        <p:tgtEl>
                                          <p:spTgt spid="1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4">
                                            <p:txEl>
                                              <p:pRg st="5" end="5"/>
                                            </p:txEl>
                                          </p:spTgt>
                                        </p:tgtEl>
                                        <p:attrNameLst>
                                          <p:attrName>style.visibility</p:attrName>
                                        </p:attrNameLst>
                                      </p:cBhvr>
                                      <p:to>
                                        <p:strVal val="visible"/>
                                      </p:to>
                                    </p:set>
                                    <p:animEffect transition="in" filter="wipe(down)">
                                      <p:cBhvr>
                                        <p:cTn id="40" dur="1000"/>
                                        <p:tgtEl>
                                          <p:spTgt spid="14">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4">
                                            <p:txEl>
                                              <p:pRg st="6" end="6"/>
                                            </p:txEl>
                                          </p:spTgt>
                                        </p:tgtEl>
                                        <p:attrNameLst>
                                          <p:attrName>style.visibility</p:attrName>
                                        </p:attrNameLst>
                                      </p:cBhvr>
                                      <p:to>
                                        <p:strVal val="visible"/>
                                      </p:to>
                                    </p:set>
                                    <p:animEffect transition="in" filter="wipe(down)">
                                      <p:cBhvr>
                                        <p:cTn id="45" dur="1000"/>
                                        <p:tgtEl>
                                          <p:spTgt spid="14">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4">
                                            <p:txEl>
                                              <p:pRg st="7" end="7"/>
                                            </p:txEl>
                                          </p:spTgt>
                                        </p:tgtEl>
                                        <p:attrNameLst>
                                          <p:attrName>style.visibility</p:attrName>
                                        </p:attrNameLst>
                                      </p:cBhvr>
                                      <p:to>
                                        <p:strVal val="visible"/>
                                      </p:to>
                                    </p:set>
                                    <p:animEffect transition="in" filter="wipe(down)">
                                      <p:cBhvr>
                                        <p:cTn id="50" dur="10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914383" y="1"/>
            <a:ext cx="5080000" cy="3041088"/>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6245661" y="0"/>
            <a:ext cx="4905395" cy="2960914"/>
          </a:xfrm>
          <a:prstGeom prst="rect">
            <a:avLst/>
          </a:prstGeom>
          <a:noFill/>
          <a:ln w="9525">
            <a:noFill/>
            <a:miter lim="800000"/>
            <a:headEnd/>
            <a:tailEnd/>
          </a:ln>
          <a:effectLst/>
        </p:spPr>
      </p:pic>
      <p:sp>
        <p:nvSpPr>
          <p:cNvPr id="6" name="Rectangle 5"/>
          <p:cNvSpPr/>
          <p:nvPr/>
        </p:nvSpPr>
        <p:spPr>
          <a:xfrm>
            <a:off x="0" y="3807513"/>
            <a:ext cx="12192000" cy="3108543"/>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3. </a:t>
            </a:r>
            <a:r>
              <a:rPr lang="vi-VN" sz="2800" dirty="0" smtClean="0">
                <a:solidFill>
                  <a:srgbClr val="FF00FF"/>
                </a:solidFill>
                <a:latin typeface="Times New Roman" pitchFamily="18" charset="0"/>
                <a:cs typeface="Times New Roman" pitchFamily="18" charset="0"/>
              </a:rPr>
              <a:t>Người </a:t>
            </a:r>
            <a:r>
              <a:rPr lang="vi-VN" sz="2800" dirty="0" smtClean="0">
                <a:solidFill>
                  <a:srgbClr val="FF00FF"/>
                </a:solidFill>
                <a:latin typeface="Times New Roman" pitchFamily="18" charset="0"/>
                <a:cs typeface="Times New Roman" pitchFamily="18" charset="0"/>
              </a:rPr>
              <a:t>dân miền biển thường câu mực vào ban đêm vì:</a:t>
            </a:r>
          </a:p>
          <a:p>
            <a:pPr algn="just"/>
            <a:r>
              <a:rPr lang="vi-VN" sz="2800" dirty="0" smtClean="0">
                <a:solidFill>
                  <a:srgbClr val="FF00FF"/>
                </a:solidFill>
                <a:latin typeface="Times New Roman" pitchFamily="18" charset="0"/>
                <a:cs typeface="Times New Roman" pitchFamily="18" charset="0"/>
              </a:rPr>
              <a:t>- Tập tính kiếm ăn của mực là vào ban đêm → Đi câu mực vào ban đêm sẽ có tần </a:t>
            </a:r>
            <a:r>
              <a:rPr lang="en-US" sz="2800" dirty="0" smtClean="0">
                <a:solidFill>
                  <a:srgbClr val="FF00FF"/>
                </a:solidFill>
                <a:latin typeface="Times New Roman" pitchFamily="18" charset="0"/>
                <a:cs typeface="Times New Roman" pitchFamily="18" charset="0"/>
              </a:rPr>
              <a:t>s</a:t>
            </a:r>
            <a:r>
              <a:rPr lang="vi-VN" sz="2800" dirty="0" smtClean="0">
                <a:solidFill>
                  <a:srgbClr val="FF00FF"/>
                </a:solidFill>
                <a:latin typeface="Times New Roman" pitchFamily="18" charset="0"/>
                <a:cs typeface="Times New Roman" pitchFamily="18" charset="0"/>
              </a:rPr>
              <a:t>uất </a:t>
            </a:r>
            <a:r>
              <a:rPr lang="vi-VN" sz="2800" dirty="0" smtClean="0">
                <a:solidFill>
                  <a:srgbClr val="FF00FF"/>
                </a:solidFill>
                <a:latin typeface="Times New Roman" pitchFamily="18" charset="0"/>
                <a:cs typeface="Times New Roman" pitchFamily="18" charset="0"/>
              </a:rPr>
              <a:t>bắt gặp mực cao hơn.</a:t>
            </a:r>
          </a:p>
          <a:p>
            <a:pPr algn="just"/>
            <a:r>
              <a:rPr lang="vi-VN" sz="2800" dirty="0" smtClean="0">
                <a:solidFill>
                  <a:srgbClr val="FF00FF"/>
                </a:solidFill>
                <a:latin typeface="Times New Roman" pitchFamily="18" charset="0"/>
                <a:cs typeface="Times New Roman" pitchFamily="18" charset="0"/>
              </a:rPr>
              <a:t>- Ngoài ra, vào ban đêm, mực bị thu hút bởi nguồn ánh sáng do ngư dân tạo ra. Chiếu ánh sáng xuống mặt nước, ánh đèn câu sẽ thu hút động vật phù du, con mồi nhỏ, các loài cá nhỏ, theo đó, mực cũng sẽ bị thu hút đến tìm thức ăn → Bắt được nhiều mực hơn.</a:t>
            </a:r>
            <a:endParaRPr lang="vi-VN" sz="2800" dirty="0">
              <a:solidFill>
                <a:srgbClr val="FF00FF"/>
              </a:solidFill>
              <a:latin typeface="Times New Roman" pitchFamily="18" charset="0"/>
              <a:cs typeface="Times New Roman" pitchFamily="18" charset="0"/>
            </a:endParaRPr>
          </a:p>
        </p:txBody>
      </p:sp>
      <p:sp>
        <p:nvSpPr>
          <p:cNvPr id="14" name="Rectangle 13"/>
          <p:cNvSpPr/>
          <p:nvPr/>
        </p:nvSpPr>
        <p:spPr>
          <a:xfrm>
            <a:off x="0" y="2886904"/>
            <a:ext cx="12192000" cy="954107"/>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2. </a:t>
            </a:r>
            <a:r>
              <a:rPr lang="vi-VN" sz="2800" dirty="0" smtClean="0">
                <a:solidFill>
                  <a:srgbClr val="FF00FF"/>
                </a:solidFill>
                <a:latin typeface="Times New Roman" pitchFamily="18" charset="0"/>
                <a:cs typeface="Times New Roman" pitchFamily="18" charset="0"/>
              </a:rPr>
              <a:t>Người </a:t>
            </a:r>
            <a:r>
              <a:rPr lang="vi-VN" sz="2800" dirty="0" smtClean="0">
                <a:solidFill>
                  <a:srgbClr val="FF00FF"/>
                </a:solidFill>
                <a:latin typeface="Times New Roman" pitchFamily="18" charset="0"/>
                <a:cs typeface="Times New Roman" pitchFamily="18" charset="0"/>
              </a:rPr>
              <a:t>ta có thể dùng biện pháp bẫy đèn ban đêm diệt côn trùng có hại vì côn trùng có tính hướng sáng, người ta dùng bẫy đèn để thu hút côn trùng.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360"/>
                                          </p:val>
                                        </p:tav>
                                        <p:tav tm="100000">
                                          <p:val>
                                            <p:fltVal val="0"/>
                                          </p:val>
                                        </p:tav>
                                      </p:tavLst>
                                    </p:anim>
                                    <p:animEffect transition="in" filter="fade">
                                      <p:cBhvr>
                                        <p:cTn id="10" dur="10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down)">
                                      <p:cBhvr>
                                        <p:cTn id="15" dur="10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7171"/>
                                        </p:tgtEl>
                                        <p:attrNameLst>
                                          <p:attrName>style.visibility</p:attrName>
                                        </p:attrNameLst>
                                      </p:cBhvr>
                                      <p:to>
                                        <p:strVal val="visible"/>
                                      </p:to>
                                    </p:set>
                                    <p:anim calcmode="lin" valueType="num">
                                      <p:cBhvr>
                                        <p:cTn id="20" dur="1000" fill="hold"/>
                                        <p:tgtEl>
                                          <p:spTgt spid="7171"/>
                                        </p:tgtEl>
                                        <p:attrNameLst>
                                          <p:attrName>ppt_w</p:attrName>
                                        </p:attrNameLst>
                                      </p:cBhvr>
                                      <p:tavLst>
                                        <p:tav tm="0">
                                          <p:val>
                                            <p:fltVal val="0"/>
                                          </p:val>
                                        </p:tav>
                                        <p:tav tm="100000">
                                          <p:val>
                                            <p:strVal val="#ppt_w"/>
                                          </p:val>
                                        </p:tav>
                                      </p:tavLst>
                                    </p:anim>
                                    <p:anim calcmode="lin" valueType="num">
                                      <p:cBhvr>
                                        <p:cTn id="21" dur="1000" fill="hold"/>
                                        <p:tgtEl>
                                          <p:spTgt spid="7171"/>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heel(4)">
                                      <p:cBhvr>
                                        <p:cTn id="26" dur="10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wheel(4)">
                                      <p:cBhvr>
                                        <p:cTn id="31" dur="1000"/>
                                        <p:tgtEl>
                                          <p:spTgt spid="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4" fill="hold"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wheel(4)">
                                      <p:cBhvr>
                                        <p:cTn id="36"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3075586"/>
            <a:ext cx="12192000" cy="2554545"/>
          </a:xfrm>
          <a:prstGeom prst="rect">
            <a:avLst/>
          </a:prstGeom>
        </p:spPr>
        <p:txBody>
          <a:bodyPr wrap="square">
            <a:spAutoFit/>
          </a:bodyPr>
          <a:lstStyle/>
          <a:p>
            <a:pPr algn="just"/>
            <a:r>
              <a:rPr lang="en-US" sz="3200" dirty="0" smtClean="0">
                <a:solidFill>
                  <a:srgbClr val="FF00FF"/>
                </a:solidFill>
                <a:latin typeface="Times New Roman" pitchFamily="18" charset="0"/>
                <a:cs typeface="Times New Roman" pitchFamily="18" charset="0"/>
              </a:rPr>
              <a:t>4. </a:t>
            </a:r>
            <a:r>
              <a:rPr lang="vi-VN" sz="3200" dirty="0" smtClean="0">
                <a:solidFill>
                  <a:srgbClr val="FF00FF"/>
                </a:solidFill>
                <a:latin typeface="Times New Roman" pitchFamily="18" charset="0"/>
                <a:cs typeface="Times New Roman" pitchFamily="18" charset="0"/>
              </a:rPr>
              <a:t>Người ta dạy chó nghiệp vụ dựa trên cơ sở khoa học chính là sự hình thành và thay đổi tập tính ở động vật (tập tính có thể thay đổi và có thể được hình thành mới). Trên cơ sở đó, người huấn luyện cho sẽ điều chỉnh và hợp lí quá trình huấn luyện nhằm tạo ra các thói quen có kỉ luật chung và các thói quen đặc biệt ở chó.</a:t>
            </a:r>
          </a:p>
        </p:txBody>
      </p:sp>
      <p:pic>
        <p:nvPicPr>
          <p:cNvPr id="8194" name="Picture 2"/>
          <p:cNvPicPr>
            <a:picLocks noChangeAspect="1" noChangeArrowheads="1"/>
          </p:cNvPicPr>
          <p:nvPr/>
        </p:nvPicPr>
        <p:blipFill>
          <a:blip r:embed="rId2"/>
          <a:srcRect/>
          <a:stretch>
            <a:fillRect/>
          </a:stretch>
        </p:blipFill>
        <p:spPr bwMode="auto">
          <a:xfrm>
            <a:off x="3594770" y="0"/>
            <a:ext cx="4983162" cy="300765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left)">
                                      <p:cBhvr>
                                        <p:cTn id="7" dur="1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down)">
                                      <p:cBhvr>
                                        <p:cTn id="12"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152417" y="503238"/>
            <a:ext cx="7833405" cy="4849251"/>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552448" y="428855"/>
            <a:ext cx="11028147" cy="2546576"/>
          </a:xfrm>
          <a:prstGeom prst="rect">
            <a:avLst/>
          </a:prstGeom>
          <a:noFill/>
          <a:ln w="9525">
            <a:noFill/>
            <a:miter lim="800000"/>
            <a:headEnd/>
            <a:tailEnd/>
          </a:ln>
          <a:effectLst/>
        </p:spPr>
      </p:pic>
      <p:sp>
        <p:nvSpPr>
          <p:cNvPr id="6" name="Rectangle 5"/>
          <p:cNvSpPr/>
          <p:nvPr/>
        </p:nvSpPr>
        <p:spPr>
          <a:xfrm>
            <a:off x="0" y="2136339"/>
            <a:ext cx="12192000" cy="3539430"/>
          </a:xfrm>
          <a:prstGeom prst="rect">
            <a:avLst/>
          </a:prstGeom>
        </p:spPr>
        <p:txBody>
          <a:bodyPr wrap="square">
            <a:spAutoFit/>
          </a:bodyPr>
          <a:lstStyle/>
          <a:p>
            <a:pPr algn="just"/>
            <a:r>
              <a:rPr lang="vi-VN" sz="3200" dirty="0" smtClean="0">
                <a:solidFill>
                  <a:srgbClr val="FF00FF"/>
                </a:solidFill>
                <a:latin typeface="Times New Roman" pitchFamily="18" charset="0"/>
                <a:cs typeface="Times New Roman" pitchFamily="18" charset="0"/>
              </a:rPr>
              <a:t>- Động vật lưỡng cư (ếch, nhái) phát ra tiếng kêu ộp ộp lâu hơn và to hơn so với bình thường khi thời tiết xấu xuất hiện. Khi âm lượng của chúng tăng lên, báo hiệu một cơn giông bão có thể đang ập tới.</a:t>
            </a:r>
          </a:p>
          <a:p>
            <a:pPr algn="just"/>
            <a:r>
              <a:rPr lang="vi-VN" sz="3200" dirty="0" smtClean="0">
                <a:solidFill>
                  <a:srgbClr val="FF00FF"/>
                </a:solidFill>
                <a:latin typeface="Times New Roman" pitchFamily="18" charset="0"/>
                <a:cs typeface="Times New Roman" pitchFamily="18" charset="0"/>
              </a:rPr>
              <a:t> - Tùy thuộc vào mức độ cao hay thấp của chuồn chuồn đang bay, con người có thể đánh giá thời tiết tốt hay xấu trong tương lai gần. Nếu chuồn chuồn bay cao, thời tiết sẽ quang đãng, ngược lại khi chúng bay gần mặt đất thì thời tiết sẽ xấu đi.</a:t>
            </a:r>
            <a:endParaRPr lang="vi-VN" sz="32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heel(4)">
                                      <p:cBhvr>
                                        <p:cTn id="7" dur="1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xit" presetSubtype="0" fill="hold" nodeType="clickEffect">
                                  <p:stCondLst>
                                    <p:cond delay="0"/>
                                  </p:stCondLst>
                                  <p:childTnLst>
                                    <p:animEffect transition="out" filter="fade">
                                      <p:cBhvr>
                                        <p:cTn id="11" dur="1000"/>
                                        <p:tgtEl>
                                          <p:spTgt spid="9218"/>
                                        </p:tgtEl>
                                      </p:cBhvr>
                                    </p:animEffect>
                                    <p:anim calcmode="lin" valueType="num">
                                      <p:cBhvr>
                                        <p:cTn id="12" dur="1000"/>
                                        <p:tgtEl>
                                          <p:spTgt spid="9218"/>
                                        </p:tgtEl>
                                        <p:attrNameLst>
                                          <p:attrName>ppt_x</p:attrName>
                                        </p:attrNameLst>
                                      </p:cBhvr>
                                      <p:tavLst>
                                        <p:tav tm="0">
                                          <p:val>
                                            <p:strVal val="ppt_x"/>
                                          </p:val>
                                        </p:tav>
                                        <p:tav tm="100000">
                                          <p:val>
                                            <p:strVal val="ppt_x"/>
                                          </p:val>
                                        </p:tav>
                                      </p:tavLst>
                                    </p:anim>
                                    <p:anim calcmode="lin" valueType="num">
                                      <p:cBhvr>
                                        <p:cTn id="13" dur="100" decel="100000"/>
                                        <p:tgtEl>
                                          <p:spTgt spid="9218"/>
                                        </p:tgtEl>
                                        <p:attrNameLst>
                                          <p:attrName>ppt_y</p:attrName>
                                        </p:attrNameLst>
                                      </p:cBhvr>
                                      <p:tavLst>
                                        <p:tav tm="0">
                                          <p:val>
                                            <p:strVal val="ppt_y"/>
                                          </p:val>
                                        </p:tav>
                                        <p:tav tm="100000">
                                          <p:val>
                                            <p:strVal val="ppt_y-.03"/>
                                          </p:val>
                                        </p:tav>
                                      </p:tavLst>
                                    </p:anim>
                                    <p:anim calcmode="lin" valueType="num">
                                      <p:cBhvr>
                                        <p:cTn id="14" dur="900" accel="100000">
                                          <p:stCondLst>
                                            <p:cond delay="100"/>
                                          </p:stCondLst>
                                        </p:cTn>
                                        <p:tgtEl>
                                          <p:spTgt spid="9218"/>
                                        </p:tgtEl>
                                        <p:attrNameLst>
                                          <p:attrName>ppt_y</p:attrName>
                                        </p:attrNameLst>
                                      </p:cBhvr>
                                      <p:tavLst>
                                        <p:tav tm="0">
                                          <p:val>
                                            <p:strVal val="ppt_y"/>
                                          </p:val>
                                        </p:tav>
                                        <p:tav tm="100000">
                                          <p:val>
                                            <p:strVal val="ppt_y+1"/>
                                          </p:val>
                                        </p:tav>
                                      </p:tavLst>
                                    </p:anim>
                                    <p:set>
                                      <p:cBhvr>
                                        <p:cTn id="15" dur="1" fill="hold">
                                          <p:stCondLst>
                                            <p:cond delay="999"/>
                                          </p:stCondLst>
                                        </p:cTn>
                                        <p:tgtEl>
                                          <p:spTgt spid="9218"/>
                                        </p:tgtEl>
                                        <p:attrNameLst>
                                          <p:attrName>style.visibility</p:attrName>
                                        </p:attrNameLst>
                                      </p:cBhvr>
                                      <p:to>
                                        <p:strVal val="hidden"/>
                                      </p:to>
                                    </p:set>
                                  </p:childTnLst>
                                </p:cTn>
                              </p:par>
                              <p:par>
                                <p:cTn id="16" presetID="23" presetClass="entr" presetSubtype="16" fill="hold" nodeType="withEffect">
                                  <p:stCondLst>
                                    <p:cond delay="0"/>
                                  </p:stCondLst>
                                  <p:childTnLst>
                                    <p:set>
                                      <p:cBhvr>
                                        <p:cTn id="17" dur="1" fill="hold">
                                          <p:stCondLst>
                                            <p:cond delay="0"/>
                                          </p:stCondLst>
                                        </p:cTn>
                                        <p:tgtEl>
                                          <p:spTgt spid="9219"/>
                                        </p:tgtEl>
                                        <p:attrNameLst>
                                          <p:attrName>style.visibility</p:attrName>
                                        </p:attrNameLst>
                                      </p:cBhvr>
                                      <p:to>
                                        <p:strVal val="visible"/>
                                      </p:to>
                                    </p:set>
                                    <p:anim calcmode="lin" valueType="num">
                                      <p:cBhvr>
                                        <p:cTn id="18" dur="1000" fill="hold"/>
                                        <p:tgtEl>
                                          <p:spTgt spid="9219"/>
                                        </p:tgtEl>
                                        <p:attrNameLst>
                                          <p:attrName>ppt_w</p:attrName>
                                        </p:attrNameLst>
                                      </p:cBhvr>
                                      <p:tavLst>
                                        <p:tav tm="0">
                                          <p:val>
                                            <p:fltVal val="0"/>
                                          </p:val>
                                        </p:tav>
                                        <p:tav tm="100000">
                                          <p:val>
                                            <p:strVal val="#ppt_w"/>
                                          </p:val>
                                        </p:tav>
                                      </p:tavLst>
                                    </p:anim>
                                    <p:anim calcmode="lin" valueType="num">
                                      <p:cBhvr>
                                        <p:cTn id="19" dur="1000" fill="hold"/>
                                        <p:tgtEl>
                                          <p:spTgt spid="9219"/>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plus(in)">
                                      <p:cBhvr>
                                        <p:cTn id="24" dur="10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plus(in)">
                                      <p:cBhvr>
                                        <p:cTn id="29"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54107"/>
          </a:xfrm>
          <a:prstGeom prst="rect">
            <a:avLst/>
          </a:prstGeom>
        </p:spPr>
        <p:txBody>
          <a:bodyPr wrap="square">
            <a:spAutoFit/>
          </a:bodyPr>
          <a:lstStyle/>
          <a:p>
            <a:pPr algn="just"/>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Hoàn </a:t>
            </a:r>
            <a:r>
              <a:rPr lang="vi-VN" sz="2800" dirty="0" smtClean="0">
                <a:solidFill>
                  <a:srgbClr val="FF0000"/>
                </a:solidFill>
                <a:latin typeface="Times New Roman" pitchFamily="18" charset="0"/>
                <a:cs typeface="Times New Roman" pitchFamily="18" charset="0"/>
              </a:rPr>
              <a:t>thành bảng sau về ý nghĩa của các tập tính ở động vật và cho ví dụ minh họa.</a:t>
            </a:r>
            <a:endParaRPr lang="vi-VN" sz="2800" dirty="0">
              <a:solidFill>
                <a:srgbClr val="FF0000"/>
              </a:solidFill>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srcRect/>
          <a:stretch>
            <a:fillRect/>
          </a:stretch>
        </p:blipFill>
        <p:spPr bwMode="auto">
          <a:xfrm>
            <a:off x="1475463" y="881292"/>
            <a:ext cx="8960304" cy="5758189"/>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1592880" y="499156"/>
            <a:ext cx="9263832" cy="63588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1000"/>
                                        <p:tgtEl>
                                          <p:spTgt spid="10242"/>
                                        </p:tgtEl>
                                        <p:attrNameLst>
                                          <p:attrName>ppt_w</p:attrName>
                                        </p:attrNameLst>
                                      </p:cBhvr>
                                      <p:tavLst>
                                        <p:tav tm="0">
                                          <p:val>
                                            <p:strVal val="ppt_w"/>
                                          </p:val>
                                        </p:tav>
                                        <p:tav tm="100000">
                                          <p:val>
                                            <p:fltVal val="0"/>
                                          </p:val>
                                        </p:tav>
                                      </p:tavLst>
                                    </p:anim>
                                    <p:anim calcmode="lin" valueType="num">
                                      <p:cBhvr>
                                        <p:cTn id="7" dur="1000"/>
                                        <p:tgtEl>
                                          <p:spTgt spid="10242"/>
                                        </p:tgtEl>
                                        <p:attrNameLst>
                                          <p:attrName>ppt_h</p:attrName>
                                        </p:attrNameLst>
                                      </p:cBhvr>
                                      <p:tavLst>
                                        <p:tav tm="0">
                                          <p:val>
                                            <p:strVal val="ppt_h"/>
                                          </p:val>
                                        </p:tav>
                                        <p:tav tm="100000">
                                          <p:val>
                                            <p:fltVal val="0"/>
                                          </p:val>
                                        </p:tav>
                                      </p:tavLst>
                                    </p:anim>
                                    <p:animEffect transition="out" filter="fade">
                                      <p:cBhvr>
                                        <p:cTn id="8" dur="1000"/>
                                        <p:tgtEl>
                                          <p:spTgt spid="10242"/>
                                        </p:tgtEl>
                                      </p:cBhvr>
                                    </p:animEffect>
                                    <p:set>
                                      <p:cBhvr>
                                        <p:cTn id="9" dur="1" fill="hold">
                                          <p:stCondLst>
                                            <p:cond delay="999"/>
                                          </p:stCondLst>
                                        </p:cTn>
                                        <p:tgtEl>
                                          <p:spTgt spid="10242"/>
                                        </p:tgtEl>
                                        <p:attrNameLst>
                                          <p:attrName>style.visibility</p:attrName>
                                        </p:attrNameLst>
                                      </p:cBhvr>
                                      <p:to>
                                        <p:strVal val="hidden"/>
                                      </p:to>
                                    </p:set>
                                  </p:childTnLst>
                                </p:cTn>
                              </p:par>
                              <p:par>
                                <p:cTn id="10" presetID="21" presetClass="entr" presetSubtype="4"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23220"/>
          </a:xfrm>
          <a:prstGeom prst="rect">
            <a:avLst/>
          </a:prstGeom>
        </p:spPr>
        <p:txBody>
          <a:bodyPr wrap="square">
            <a:spAutoFit/>
          </a:bodyPr>
          <a:lstStyle/>
          <a:p>
            <a:pPr algn="just"/>
            <a:r>
              <a:rPr lang="vi-VN" sz="2800" b="1" dirty="0" smtClean="0">
                <a:solidFill>
                  <a:srgbClr val="FF0000"/>
                </a:solidFill>
                <a:latin typeface="Times New Roman" pitchFamily="18" charset="0"/>
                <a:cs typeface="Times New Roman" pitchFamily="18" charset="0"/>
              </a:rPr>
              <a:t>Bài </a:t>
            </a:r>
            <a:r>
              <a:rPr lang="en-US" sz="2800" b="1" dirty="0" smtClean="0">
                <a:solidFill>
                  <a:srgbClr val="FF0000"/>
                </a:solidFill>
                <a:latin typeface="Times New Roman" pitchFamily="18" charset="0"/>
                <a:cs typeface="Times New Roman" pitchFamily="18" charset="0"/>
              </a:rPr>
              <a:t>2</a:t>
            </a:r>
            <a:r>
              <a:rPr lang="vi-VN" sz="2800" b="1" dirty="0" smtClean="0">
                <a:solidFill>
                  <a:srgbClr val="FF0000"/>
                </a:solidFill>
                <a:latin typeface="Times New Roman" pitchFamily="18" charset="0"/>
                <a:cs typeface="Times New Roman" pitchFamily="18" charset="0"/>
              </a:rPr>
              <a:t>:</a:t>
            </a:r>
            <a:r>
              <a:rPr lang="vi-VN" sz="2800" b="1"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Hãy tìm hiểu và nêu một số câu ca dao, tục ngữ về các tập tính của động vật.</a:t>
            </a:r>
            <a:endParaRPr lang="vi-VN" sz="2800" dirty="0">
              <a:solidFill>
                <a:srgbClr val="FF0000"/>
              </a:solidFill>
              <a:latin typeface="Times New Roman" pitchFamily="18" charset="0"/>
              <a:cs typeface="Times New Roman" pitchFamily="18" charset="0"/>
            </a:endParaRPr>
          </a:p>
        </p:txBody>
      </p:sp>
      <p:sp>
        <p:nvSpPr>
          <p:cNvPr id="5" name="Rectangle 4"/>
          <p:cNvSpPr/>
          <p:nvPr/>
        </p:nvSpPr>
        <p:spPr>
          <a:xfrm>
            <a:off x="0" y="583311"/>
            <a:ext cx="12192000" cy="3970318"/>
          </a:xfrm>
          <a:prstGeom prst="rect">
            <a:avLst/>
          </a:prstGeom>
        </p:spPr>
        <p:txBody>
          <a:bodyPr wrap="square">
            <a:spAutoFit/>
          </a:bodyPr>
          <a:lstStyle/>
          <a:p>
            <a:r>
              <a:rPr lang="en-US" sz="3600" dirty="0" smtClean="0">
                <a:solidFill>
                  <a:srgbClr val="FF00FF"/>
                </a:solidFill>
                <a:latin typeface="Times New Roman" pitchFamily="18" charset="0"/>
                <a:cs typeface="Times New Roman" pitchFamily="18" charset="0"/>
              </a:rPr>
              <a:t>	</a:t>
            </a:r>
            <a:r>
              <a:rPr lang="vi-VN" sz="3600" dirty="0" smtClean="0">
                <a:solidFill>
                  <a:srgbClr val="FF00FF"/>
                </a:solidFill>
                <a:latin typeface="Times New Roman" pitchFamily="18" charset="0"/>
                <a:cs typeface="Times New Roman" pitchFamily="18" charset="0"/>
              </a:rPr>
              <a:t>Một </a:t>
            </a:r>
            <a:r>
              <a:rPr lang="vi-VN" sz="3600" dirty="0" smtClean="0">
                <a:solidFill>
                  <a:srgbClr val="FF00FF"/>
                </a:solidFill>
                <a:latin typeface="Times New Roman" pitchFamily="18" charset="0"/>
                <a:cs typeface="Times New Roman" pitchFamily="18" charset="0"/>
              </a:rPr>
              <a:t>số câu ca dao, tục ngữ về các tập tính của động vật:</a:t>
            </a:r>
          </a:p>
          <a:p>
            <a:r>
              <a:rPr lang="vi-VN" sz="3600" dirty="0" smtClean="0">
                <a:solidFill>
                  <a:srgbClr val="FF00FF"/>
                </a:solidFill>
                <a:latin typeface="Times New Roman" pitchFamily="18" charset="0"/>
                <a:cs typeface="Times New Roman" pitchFamily="18" charset="0"/>
              </a:rPr>
              <a:t>- Chuồn chuồn bay thấp thì mưa, bay cao thì nắng, bay vừa thì râm.</a:t>
            </a:r>
          </a:p>
          <a:p>
            <a:r>
              <a:rPr lang="vi-VN" sz="3600" dirty="0" smtClean="0">
                <a:solidFill>
                  <a:srgbClr val="FF00FF"/>
                </a:solidFill>
                <a:latin typeface="Times New Roman" pitchFamily="18" charset="0"/>
                <a:cs typeface="Times New Roman" pitchFamily="18" charset="0"/>
              </a:rPr>
              <a:t>- Ếch kêu uôm uôm, ao chuôm đầy nước.</a:t>
            </a:r>
          </a:p>
          <a:p>
            <a:r>
              <a:rPr lang="vi-VN" sz="3600" dirty="0" smtClean="0">
                <a:solidFill>
                  <a:srgbClr val="FF00FF"/>
                </a:solidFill>
                <a:latin typeface="Times New Roman" pitchFamily="18" charset="0"/>
                <a:cs typeface="Times New Roman" pitchFamily="18" charset="0"/>
              </a:rPr>
              <a:t>- Kiến đen tha trứng lên cao, thế nào cũng có mưa rào rất to.</a:t>
            </a:r>
          </a:p>
          <a:p>
            <a:r>
              <a:rPr lang="vi-VN" sz="3600" dirty="0" smtClean="0">
                <a:solidFill>
                  <a:srgbClr val="FF00FF"/>
                </a:solidFill>
                <a:latin typeface="Times New Roman" pitchFamily="18" charset="0"/>
                <a:cs typeface="Times New Roman" pitchFamily="18" charset="0"/>
              </a:rPr>
              <a:t>- Én bay thấp, mưa ngập bờ ao; én bay cao, mưa rào lại tạnh.</a:t>
            </a:r>
          </a:p>
          <a:p>
            <a:r>
              <a:rPr lang="vi-VN" sz="3600" dirty="0" smtClean="0">
                <a:solidFill>
                  <a:srgbClr val="FF00FF"/>
                </a:solidFill>
                <a:latin typeface="Times New Roman" pitchFamily="18" charset="0"/>
                <a:cs typeface="Times New Roman" pitchFamily="18" charset="0"/>
              </a:rPr>
              <a:t>- Quạ tắm thì ráo, sáo tắm thì mưa.</a:t>
            </a:r>
            <a:endParaRPr lang="vi-VN" sz="36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amond(in)">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amond(in)">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amond(in)">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amond(in)">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amond(in)">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39819"/>
            <a:ext cx="12192000" cy="830997"/>
          </a:xfrm>
          <a:prstGeom prst="rect">
            <a:avLst/>
          </a:prstGeom>
          <a:noFill/>
        </p:spPr>
        <p:txBody>
          <a:bodyPr wrap="square" rtlCol="0">
            <a:spAutoFit/>
          </a:bodyPr>
          <a:lstStyle/>
          <a:p>
            <a:pPr algn="ctr"/>
            <a:r>
              <a:rPr lang="en-US" sz="4800" b="1" dirty="0" smtClean="0">
                <a:solidFill>
                  <a:srgbClr val="0000FF"/>
                </a:solidFill>
                <a:latin typeface="Times New Roman" pitchFamily="18" charset="0"/>
                <a:cs typeface="Times New Roman" pitchFamily="18" charset="0"/>
              </a:rPr>
              <a:t>CHỦ </a:t>
            </a:r>
            <a:r>
              <a:rPr lang="en-US" sz="4800" b="1" dirty="0" err="1" smtClean="0">
                <a:solidFill>
                  <a:srgbClr val="0000FF"/>
                </a:solidFill>
                <a:latin typeface="Times New Roman" pitchFamily="18" charset="0"/>
                <a:cs typeface="Times New Roman" pitchFamily="18" charset="0"/>
              </a:rPr>
              <a:t>ĐỀ</a:t>
            </a:r>
            <a:r>
              <a:rPr lang="en-US" sz="4800" b="1" dirty="0" smtClean="0">
                <a:solidFill>
                  <a:srgbClr val="0000FF"/>
                </a:solidFill>
                <a:latin typeface="Times New Roman" pitchFamily="18" charset="0"/>
                <a:cs typeface="Times New Roman" pitchFamily="18" charset="0"/>
              </a:rPr>
              <a:t> 9: </a:t>
            </a:r>
            <a:r>
              <a:rPr lang="en-US" sz="4800" b="1" dirty="0" err="1" smtClean="0">
                <a:solidFill>
                  <a:srgbClr val="0000FF"/>
                </a:solidFill>
                <a:latin typeface="Times New Roman" pitchFamily="18" charset="0"/>
                <a:cs typeface="Times New Roman" pitchFamily="18" charset="0"/>
              </a:rPr>
              <a:t>CẢM</a:t>
            </a:r>
            <a:r>
              <a:rPr lang="en-US" sz="4800" b="1" dirty="0" smtClean="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ỨNG</a:t>
            </a:r>
            <a:r>
              <a:rPr lang="en-US" sz="4800" b="1" dirty="0" smtClean="0">
                <a:solidFill>
                  <a:srgbClr val="0000FF"/>
                </a:solidFill>
                <a:latin typeface="Times New Roman" pitchFamily="18" charset="0"/>
                <a:cs typeface="Times New Roman" pitchFamily="18" charset="0"/>
              </a:rPr>
              <a:t> Ở </a:t>
            </a:r>
            <a:r>
              <a:rPr lang="en-US" sz="4800" b="1" dirty="0" err="1" smtClean="0">
                <a:solidFill>
                  <a:srgbClr val="0000FF"/>
                </a:solidFill>
                <a:latin typeface="Times New Roman" pitchFamily="18" charset="0"/>
                <a:cs typeface="Times New Roman" pitchFamily="18" charset="0"/>
              </a:rPr>
              <a:t>SINH</a:t>
            </a:r>
            <a:r>
              <a:rPr lang="en-US" sz="4800" b="1" dirty="0" smtClean="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VẬT</a:t>
            </a:r>
            <a:endParaRPr lang="en-US" sz="3200" b="1" dirty="0">
              <a:solidFill>
                <a:srgbClr val="0000FF"/>
              </a:solidFill>
              <a:latin typeface="Times New Roman" pitchFamily="18" charset="0"/>
              <a:cs typeface="Times New Roman" pitchFamily="18" charset="0"/>
            </a:endParaRPr>
          </a:p>
        </p:txBody>
      </p:sp>
      <p:sp>
        <p:nvSpPr>
          <p:cNvPr id="5" name="TextBox 4"/>
          <p:cNvSpPr txBox="1"/>
          <p:nvPr/>
        </p:nvSpPr>
        <p:spPr>
          <a:xfrm>
            <a:off x="0" y="2564649"/>
            <a:ext cx="12192000" cy="830997"/>
          </a:xfrm>
          <a:prstGeom prst="rect">
            <a:avLst/>
          </a:prstGeom>
          <a:noFill/>
        </p:spPr>
        <p:txBody>
          <a:bodyPr wrap="square" rtlCol="0">
            <a:spAutoFit/>
          </a:bodyPr>
          <a:lstStyle/>
          <a:p>
            <a:pPr algn="ctr"/>
            <a:r>
              <a:rPr lang="en-US" sz="4500" b="1" dirty="0" err="1" smtClean="0">
                <a:solidFill>
                  <a:srgbClr val="0000FF"/>
                </a:solidFill>
                <a:latin typeface="Times New Roman" pitchFamily="18" charset="0"/>
                <a:cs typeface="Times New Roman" pitchFamily="18" charset="0"/>
              </a:rPr>
              <a:t>BÀI</a:t>
            </a:r>
            <a:r>
              <a:rPr lang="en-US" sz="4500" b="1" dirty="0" smtClean="0">
                <a:solidFill>
                  <a:srgbClr val="0000FF"/>
                </a:solidFill>
                <a:latin typeface="Times New Roman" pitchFamily="18" charset="0"/>
                <a:cs typeface="Times New Roman" pitchFamily="18" charset="0"/>
              </a:rPr>
              <a:t> </a:t>
            </a:r>
            <a:r>
              <a:rPr lang="en-US" sz="4500" b="1" dirty="0" smtClean="0">
                <a:solidFill>
                  <a:srgbClr val="0000FF"/>
                </a:solidFill>
                <a:latin typeface="Times New Roman" pitchFamily="18" charset="0"/>
                <a:cs typeface="Times New Roman" pitchFamily="18" charset="0"/>
              </a:rPr>
              <a:t>28: </a:t>
            </a:r>
            <a:r>
              <a:rPr lang="en-US" sz="4500" b="1" dirty="0" err="1" smtClean="0">
                <a:solidFill>
                  <a:srgbClr val="0000FF"/>
                </a:solidFill>
                <a:latin typeface="Times New Roman" pitchFamily="18" charset="0"/>
                <a:cs typeface="Times New Roman" pitchFamily="18" charset="0"/>
              </a:rPr>
              <a:t>TẬP</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TÍNH</a:t>
            </a:r>
            <a:r>
              <a:rPr lang="en-US" sz="4500" b="1" dirty="0" smtClean="0">
                <a:solidFill>
                  <a:srgbClr val="0000FF"/>
                </a:solidFill>
                <a:latin typeface="Times New Roman" pitchFamily="18" charset="0"/>
                <a:cs typeface="Times New Roman" pitchFamily="18" charset="0"/>
              </a:rPr>
              <a:t> Ở </a:t>
            </a:r>
            <a:r>
              <a:rPr lang="en-US" sz="4500" b="1" dirty="0" err="1" smtClean="0">
                <a:solidFill>
                  <a:srgbClr val="0000FF"/>
                </a:solidFill>
                <a:latin typeface="Times New Roman" pitchFamily="18" charset="0"/>
                <a:cs typeface="Times New Roman" pitchFamily="18" charset="0"/>
              </a:rPr>
              <a:t>ĐỘNG</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VẬT</a:t>
            </a:r>
            <a:r>
              <a:rPr lang="en-US" sz="4800" b="1" dirty="0" smtClean="0">
                <a:solidFill>
                  <a:srgbClr val="0000FF"/>
                </a:solidFill>
                <a:latin typeface="Times New Roman" pitchFamily="18" charset="0"/>
                <a:cs typeface="Times New Roman" pitchFamily="18" charset="0"/>
              </a:rPr>
              <a:t>.</a:t>
            </a:r>
            <a:endParaRPr lang="en-US" sz="4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106259"/>
            <a:ext cx="12192000" cy="41868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trips(downLeft)">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a:t>
            </a:r>
            <a:r>
              <a:rPr lang="en-US" sz="2800" b="1" dirty="0" smtClean="0">
                <a:solidFill>
                  <a:srgbClr val="FF00FF"/>
                </a:solidFill>
                <a:latin typeface="Times New Roman" pitchFamily="18" charset="0"/>
                <a:cs typeface="Times New Roman" pitchFamily="18" charset="0"/>
              </a:rPr>
              <a:t>28: </a:t>
            </a:r>
            <a:r>
              <a:rPr lang="en-US" sz="2800" b="1" dirty="0" err="1" smtClean="0">
                <a:solidFill>
                  <a:srgbClr val="FF00FF"/>
                </a:solidFill>
                <a:latin typeface="Times New Roman" pitchFamily="18" charset="0"/>
                <a:cs typeface="Times New Roman" pitchFamily="18" charset="0"/>
              </a:rPr>
              <a:t>TẬP</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TÍNH</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ĐỘNG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VAI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TRÒ</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TẬP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ĐỘNG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9" name="Rectangle 8"/>
          <p:cNvSpPr/>
          <p:nvPr/>
        </p:nvSpPr>
        <p:spPr>
          <a:xfrm>
            <a:off x="0" y="1000824"/>
            <a:ext cx="12192000" cy="523220"/>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949372" y="348336"/>
            <a:ext cx="6995886" cy="2246769"/>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1. </a:t>
            </a:r>
            <a:r>
              <a:rPr lang="vi-VN" sz="2800" dirty="0" smtClean="0">
                <a:solidFill>
                  <a:srgbClr val="FF00FF"/>
                </a:solidFill>
                <a:latin typeface="Times New Roman" pitchFamily="18" charset="0"/>
                <a:cs typeface="Times New Roman" pitchFamily="18" charset="0"/>
              </a:rPr>
              <a:t>Tập </a:t>
            </a:r>
            <a:r>
              <a:rPr lang="vi-VN" sz="2800" dirty="0" smtClean="0">
                <a:solidFill>
                  <a:srgbClr val="FF00FF"/>
                </a:solidFill>
                <a:latin typeface="+mj-lt"/>
              </a:rPr>
              <a:t>tính làm tổ của chim, tập tính đào hang của chuột, tập tính chăng tơ ở nhện, tập tính sống thành đàn ở loài kiến, tập tính tính di cư của chim, tập tính tập thể dục buổi sáng ở người,…</a:t>
            </a:r>
            <a:endParaRPr lang="vi-VN" sz="2800" dirty="0">
              <a:solidFill>
                <a:srgbClr val="FF00FF"/>
              </a:solidFill>
              <a:latin typeface="+mj-lt"/>
            </a:endParaRPr>
          </a:p>
        </p:txBody>
      </p:sp>
      <p:pic>
        <p:nvPicPr>
          <p:cNvPr id="2" name="Picture 2"/>
          <p:cNvPicPr>
            <a:picLocks noChangeAspect="1" noChangeArrowheads="1"/>
          </p:cNvPicPr>
          <p:nvPr/>
        </p:nvPicPr>
        <p:blipFill>
          <a:blip r:embed="rId2"/>
          <a:srcRect/>
          <a:stretch>
            <a:fillRect/>
          </a:stretch>
        </p:blipFill>
        <p:spPr bwMode="auto">
          <a:xfrm>
            <a:off x="0" y="0"/>
            <a:ext cx="5049456" cy="2365829"/>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0" y="2559504"/>
            <a:ext cx="5042137" cy="2462439"/>
          </a:xfrm>
          <a:prstGeom prst="rect">
            <a:avLst/>
          </a:prstGeom>
          <a:noFill/>
          <a:ln w="9525">
            <a:noFill/>
            <a:miter lim="800000"/>
            <a:headEnd/>
            <a:tailEnd/>
          </a:ln>
          <a:effectLst/>
        </p:spPr>
      </p:pic>
      <p:sp>
        <p:nvSpPr>
          <p:cNvPr id="8" name="Rectangle 7"/>
          <p:cNvSpPr/>
          <p:nvPr/>
        </p:nvSpPr>
        <p:spPr>
          <a:xfrm>
            <a:off x="4942115" y="3127771"/>
            <a:ext cx="6995886" cy="3108543"/>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2.</a:t>
            </a:r>
            <a:r>
              <a:rPr lang="en-US" sz="2800" dirty="0" smtClean="0">
                <a:solidFill>
                  <a:srgbClr val="FF00FF"/>
                </a:solidFill>
                <a:latin typeface="+mj-lt"/>
              </a:rPr>
              <a:t> </a:t>
            </a:r>
            <a:r>
              <a:rPr lang="vi-VN" sz="2800" dirty="0" smtClean="0">
                <a:solidFill>
                  <a:srgbClr val="FF00FF"/>
                </a:solidFill>
                <a:latin typeface="+mj-lt"/>
              </a:rPr>
              <a:t>Vai </a:t>
            </a:r>
            <a:r>
              <a:rPr lang="vi-VN" sz="2800" dirty="0" smtClean="0">
                <a:solidFill>
                  <a:srgbClr val="FF00FF"/>
                </a:solidFill>
                <a:latin typeface="+mj-lt"/>
              </a:rPr>
              <a:t>trò của tập tính:</a:t>
            </a:r>
          </a:p>
          <a:p>
            <a:pPr algn="just"/>
            <a:r>
              <a:rPr lang="vi-VN" sz="2800" dirty="0" smtClean="0">
                <a:solidFill>
                  <a:srgbClr val="FF00FF"/>
                </a:solidFill>
                <a:latin typeface="+mj-lt"/>
              </a:rPr>
              <a:t>- Giúp đảm bảo sự tồn tại và phát triển nòi giống như tập tính sinh sản, tập tính trốn tránh kẻ thù,…</a:t>
            </a:r>
          </a:p>
          <a:p>
            <a:pPr algn="just"/>
            <a:r>
              <a:rPr lang="vi-VN" sz="2800" dirty="0" smtClean="0">
                <a:solidFill>
                  <a:srgbClr val="FF00FF"/>
                </a:solidFill>
                <a:latin typeface="+mj-lt"/>
              </a:rPr>
              <a:t>- Giúp đảm bảo cho động vật thích nghi với môi trường như tập tính di cư, tập tính </a:t>
            </a:r>
            <a:r>
              <a:rPr lang="vi-VN" sz="2800" dirty="0" smtClean="0">
                <a:solidFill>
                  <a:srgbClr val="FF00FF"/>
                </a:solidFill>
                <a:latin typeface="+mj-lt"/>
              </a:rPr>
              <a:t>sốn</a:t>
            </a:r>
            <a:r>
              <a:rPr lang="en-US" sz="2800" dirty="0" smtClean="0">
                <a:solidFill>
                  <a:srgbClr val="FF00FF"/>
                </a:solidFill>
                <a:latin typeface="+mj-lt"/>
              </a:rPr>
              <a:t>g</a:t>
            </a:r>
            <a:r>
              <a:rPr lang="vi-VN" sz="2800" dirty="0" smtClean="0">
                <a:solidFill>
                  <a:srgbClr val="FF00FF"/>
                </a:solidFill>
                <a:latin typeface="+mj-lt"/>
              </a:rPr>
              <a:t> </a:t>
            </a:r>
            <a:r>
              <a:rPr lang="vi-VN" sz="2800" dirty="0" smtClean="0">
                <a:solidFill>
                  <a:srgbClr val="FF00FF"/>
                </a:solidFill>
                <a:latin typeface="+mj-lt"/>
              </a:rPr>
              <a:t>bầy đàn,…</a:t>
            </a:r>
            <a:endParaRPr lang="vi-VN" sz="28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Scale>
                                      <p:cBhvr>
                                        <p:cTn id="17" dur="1000" decel="50000" fill="hold">
                                          <p:stCondLst>
                                            <p:cond delay="0"/>
                                          </p:stCondLst>
                                        </p:cTn>
                                        <p:tgtEl>
                                          <p:spTgt spid="20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051"/>
                                        </p:tgtEl>
                                        <p:attrNameLst>
                                          <p:attrName>ppt_x</p:attrName>
                                          <p:attrName>ppt_y</p:attrName>
                                        </p:attrNameLst>
                                      </p:cBhvr>
                                    </p:animMotion>
                                    <p:animEffect transition="in" filter="fade">
                                      <p:cBhvr>
                                        <p:cTn id="19" dur="1000"/>
                                        <p:tgtEl>
                                          <p:spTgt spid="205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a:t>
            </a:r>
            <a:r>
              <a:rPr lang="en-US" sz="2800" b="1" dirty="0" smtClean="0">
                <a:solidFill>
                  <a:srgbClr val="FF00FF"/>
                </a:solidFill>
                <a:latin typeface="Times New Roman" pitchFamily="18" charset="0"/>
                <a:cs typeface="Times New Roman" pitchFamily="18" charset="0"/>
              </a:rPr>
              <a:t>28: </a:t>
            </a:r>
            <a:r>
              <a:rPr lang="en-US" sz="2800" b="1" dirty="0" err="1" smtClean="0">
                <a:solidFill>
                  <a:srgbClr val="FF00FF"/>
                </a:solidFill>
                <a:latin typeface="Times New Roman" pitchFamily="18" charset="0"/>
                <a:cs typeface="Times New Roman" pitchFamily="18" charset="0"/>
              </a:rPr>
              <a:t>TẬP</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TÍNH</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ĐỘNG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VAI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TRÒ</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TẬP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ĐỘNG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9" name="Rectangle 8"/>
          <p:cNvSpPr/>
          <p:nvPr/>
        </p:nvSpPr>
        <p:spPr>
          <a:xfrm>
            <a:off x="0" y="1000824"/>
            <a:ext cx="12192000" cy="523220"/>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6" name="Rectangle 5"/>
          <p:cNvSpPr/>
          <p:nvPr/>
        </p:nvSpPr>
        <p:spPr>
          <a:xfrm>
            <a:off x="0" y="1487053"/>
            <a:ext cx="12192000" cy="954107"/>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trò</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trọng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nòi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giống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7" name="Rectangle 6"/>
          <p:cNvSpPr/>
          <p:nvPr/>
        </p:nvSpPr>
        <p:spPr>
          <a:xfrm>
            <a:off x="0" y="2386939"/>
            <a:ext cx="12192000" cy="523220"/>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dạng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8" name="Rectangle 7"/>
          <p:cNvSpPr/>
          <p:nvPr/>
        </p:nvSpPr>
        <p:spPr>
          <a:xfrm>
            <a:off x="0" y="2902195"/>
            <a:ext cx="12192000" cy="523220"/>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bẩm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mẹ</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10" name="Rectangle 9"/>
          <p:cNvSpPr/>
          <p:nvPr/>
        </p:nvSpPr>
        <p:spPr>
          <a:xfrm>
            <a:off x="0" y="3344881"/>
            <a:ext cx="12192000" cy="954107"/>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thông</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rút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649028" y="0"/>
            <a:ext cx="4542972" cy="5693866"/>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a) Ý nghĩa của các tập tính:</a:t>
            </a:r>
          </a:p>
          <a:p>
            <a:pPr algn="just"/>
            <a:r>
              <a:rPr lang="vi-VN" sz="2800" dirty="0" smtClean="0">
                <a:solidFill>
                  <a:srgbClr val="FF00FF"/>
                </a:solidFill>
                <a:latin typeface="Times New Roman" pitchFamily="18" charset="0"/>
                <a:cs typeface="Times New Roman" pitchFamily="18" charset="0"/>
              </a:rPr>
              <a:t>- Hình (a) Nhện giăng tơ là để bắt mồi và tránh kẻ thù.</a:t>
            </a:r>
          </a:p>
          <a:p>
            <a:pPr algn="just"/>
            <a:r>
              <a:rPr lang="vi-VN" sz="2800" dirty="0" smtClean="0">
                <a:solidFill>
                  <a:srgbClr val="FF00FF"/>
                </a:solidFill>
                <a:latin typeface="Times New Roman" pitchFamily="18" charset="0"/>
                <a:cs typeface="Times New Roman" pitchFamily="18" charset="0"/>
              </a:rPr>
              <a:t>- Hình (b) Khỉ dùng đá đập hạt cứng để ăn là để tìm kiếm thức ăn.</a:t>
            </a:r>
          </a:p>
          <a:p>
            <a:pPr algn="just"/>
            <a:r>
              <a:rPr lang="vi-VN" sz="2800" dirty="0" smtClean="0">
                <a:solidFill>
                  <a:srgbClr val="FF00FF"/>
                </a:solidFill>
                <a:latin typeface="Times New Roman" pitchFamily="18" charset="0"/>
                <a:cs typeface="Times New Roman" pitchFamily="18" charset="0"/>
              </a:rPr>
              <a:t>- Hình (c) Chim làm tổ để tạo nơi ở và nơi sinh sản.</a:t>
            </a:r>
          </a:p>
          <a:p>
            <a:pPr algn="just"/>
            <a:r>
              <a:rPr lang="vi-VN" sz="2800" dirty="0" smtClean="0">
                <a:solidFill>
                  <a:srgbClr val="FF00FF"/>
                </a:solidFill>
                <a:latin typeface="Times New Roman" pitchFamily="18" charset="0"/>
                <a:cs typeface="Times New Roman" pitchFamily="18" charset="0"/>
              </a:rPr>
              <a:t>- Hình (d) Người đi đường dừng lại khi đèn đỏ để đảm bảo an toàn giao thông (nhường đường cho những phương tiện được phép đi).</a:t>
            </a:r>
            <a:endParaRPr lang="vi-VN" sz="2800" dirty="0">
              <a:solidFill>
                <a:srgbClr val="FF00FF"/>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0" y="0"/>
            <a:ext cx="7600950" cy="4857750"/>
          </a:xfrm>
          <a:prstGeom prst="rect">
            <a:avLst/>
          </a:prstGeom>
          <a:noFill/>
          <a:ln w="9525">
            <a:noFill/>
            <a:miter lim="800000"/>
            <a:headEnd/>
            <a:tailEnd/>
          </a:ln>
          <a:effectLst/>
        </p:spPr>
      </p:pic>
      <p:sp>
        <p:nvSpPr>
          <p:cNvPr id="7" name="Rectangle 6"/>
          <p:cNvSpPr/>
          <p:nvPr/>
        </p:nvSpPr>
        <p:spPr>
          <a:xfrm>
            <a:off x="2133558" y="5356893"/>
            <a:ext cx="4862286" cy="1384995"/>
          </a:xfrm>
          <a:prstGeom prst="rect">
            <a:avLst/>
          </a:prstGeom>
        </p:spPr>
        <p:txBody>
          <a:bodyPr wrap="square">
            <a:spAutoFit/>
          </a:bodyPr>
          <a:lstStyle/>
          <a:p>
            <a:r>
              <a:rPr lang="vi-VN" sz="2800" dirty="0" smtClean="0">
                <a:solidFill>
                  <a:srgbClr val="FF00FF"/>
                </a:solidFill>
                <a:latin typeface="Times New Roman" pitchFamily="18" charset="0"/>
                <a:cs typeface="Times New Roman" pitchFamily="18" charset="0"/>
              </a:rPr>
              <a:t>b) Phân loại các tập tính:</a:t>
            </a:r>
          </a:p>
          <a:p>
            <a:r>
              <a:rPr lang="vi-VN" sz="2800" dirty="0" smtClean="0">
                <a:solidFill>
                  <a:srgbClr val="FF00FF"/>
                </a:solidFill>
                <a:latin typeface="Times New Roman" pitchFamily="18" charset="0"/>
                <a:cs typeface="Times New Roman" pitchFamily="18" charset="0"/>
              </a:rPr>
              <a:t>- Các tập tính bẩm sinh là: a, c.</a:t>
            </a:r>
          </a:p>
          <a:p>
            <a:r>
              <a:rPr lang="vi-VN" sz="2800" dirty="0" smtClean="0">
                <a:solidFill>
                  <a:srgbClr val="FF00FF"/>
                </a:solidFill>
                <a:latin typeface="Times New Roman" pitchFamily="18" charset="0"/>
                <a:cs typeface="Times New Roman" pitchFamily="18" charset="0"/>
              </a:rPr>
              <a:t>- Các tập tính học được là: b, d</a:t>
            </a:r>
            <a:endParaRPr lang="vi-VN" sz="2800" dirty="0">
              <a:solidFill>
                <a:srgbClr val="FF00FF"/>
              </a:solidFill>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3"/>
          <a:srcRect/>
          <a:stretch>
            <a:fillRect/>
          </a:stretch>
        </p:blipFill>
        <p:spPr bwMode="auto">
          <a:xfrm>
            <a:off x="3289059" y="0"/>
            <a:ext cx="5637212" cy="682399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p:cTn id="13"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p:cTn id="19"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1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p:cTn id="2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1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 calcmode="lin" valueType="num">
                                      <p:cBhvr>
                                        <p:cTn id="31" dur="10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 calcmode="lin" valueType="num">
                                      <p:cBhvr>
                                        <p:cTn id="37"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1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Scale>
                                      <p:cBhvr>
                                        <p:cTn id="43" dur="1000" decel="50000" fill="hold">
                                          <p:stCondLst>
                                            <p:cond delay="0"/>
                                          </p:stCondLst>
                                        </p:cTn>
                                        <p:tgtEl>
                                          <p:spTgt spid="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7">
                                            <p:txEl>
                                              <p:pRg st="0" end="0"/>
                                            </p:txEl>
                                          </p:spTgt>
                                        </p:tgtEl>
                                        <p:attrNameLst>
                                          <p:attrName>ppt_x</p:attrName>
                                          <p:attrName>ppt_y</p:attrName>
                                        </p:attrNameLst>
                                      </p:cBhvr>
                                    </p:animMotion>
                                    <p:animEffect transition="in" filter="fade">
                                      <p:cBhvr>
                                        <p:cTn id="45" dur="1000"/>
                                        <p:tgtEl>
                                          <p:spTgt spid="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2" presetClass="entr" presetSubtype="0" fill="hold"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Scale>
                                      <p:cBhvr>
                                        <p:cTn id="50" dur="1000" decel="50000" fill="hold">
                                          <p:stCondLst>
                                            <p:cond delay="0"/>
                                          </p:stCondLst>
                                        </p:cTn>
                                        <p:tgtEl>
                                          <p:spTgt spid="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7">
                                            <p:txEl>
                                              <p:pRg st="1" end="1"/>
                                            </p:txEl>
                                          </p:spTgt>
                                        </p:tgtEl>
                                        <p:attrNameLst>
                                          <p:attrName>ppt_x</p:attrName>
                                          <p:attrName>ppt_y</p:attrName>
                                        </p:attrNameLst>
                                      </p:cBhvr>
                                    </p:animMotion>
                                    <p:animEffect transition="in" filter="fade">
                                      <p:cBhvr>
                                        <p:cTn id="52" dur="1000"/>
                                        <p:tgtEl>
                                          <p:spTgt spid="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2" presetClass="entr" presetSubtype="0"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Scale>
                                      <p:cBhvr>
                                        <p:cTn id="57" dur="1000" decel="50000" fill="hold">
                                          <p:stCondLst>
                                            <p:cond delay="0"/>
                                          </p:stCondLst>
                                        </p:cTn>
                                        <p:tgtEl>
                                          <p:spTgt spid="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7">
                                            <p:txEl>
                                              <p:pRg st="2" end="2"/>
                                            </p:txEl>
                                          </p:spTgt>
                                        </p:tgtEl>
                                        <p:attrNameLst>
                                          <p:attrName>ppt_x</p:attrName>
                                          <p:attrName>ppt_y</p:attrName>
                                        </p:attrNameLst>
                                      </p:cBhvr>
                                    </p:animMotion>
                                    <p:animEffect transition="in" filter="fade">
                                      <p:cBhvr>
                                        <p:cTn id="59" dur="1000"/>
                                        <p:tgtEl>
                                          <p:spTgt spid="7">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3" presetClass="exit" presetSubtype="32" fill="hold" nodeType="clickEffect">
                                  <p:stCondLst>
                                    <p:cond delay="0"/>
                                  </p:stCondLst>
                                  <p:childTnLst>
                                    <p:anim calcmode="lin" valueType="num">
                                      <p:cBhvr>
                                        <p:cTn id="63" dur="500"/>
                                        <p:tgtEl>
                                          <p:spTgt spid="3074"/>
                                        </p:tgtEl>
                                        <p:attrNameLst>
                                          <p:attrName>ppt_w</p:attrName>
                                        </p:attrNameLst>
                                      </p:cBhvr>
                                      <p:tavLst>
                                        <p:tav tm="0">
                                          <p:val>
                                            <p:strVal val="ppt_w"/>
                                          </p:val>
                                        </p:tav>
                                        <p:tav tm="100000">
                                          <p:val>
                                            <p:fltVal val="0"/>
                                          </p:val>
                                        </p:tav>
                                      </p:tavLst>
                                    </p:anim>
                                    <p:anim calcmode="lin" valueType="num">
                                      <p:cBhvr>
                                        <p:cTn id="64" dur="500"/>
                                        <p:tgtEl>
                                          <p:spTgt spid="3074"/>
                                        </p:tgtEl>
                                        <p:attrNameLst>
                                          <p:attrName>ppt_h</p:attrName>
                                        </p:attrNameLst>
                                      </p:cBhvr>
                                      <p:tavLst>
                                        <p:tav tm="0">
                                          <p:val>
                                            <p:strVal val="ppt_h"/>
                                          </p:val>
                                        </p:tav>
                                        <p:tav tm="100000">
                                          <p:val>
                                            <p:fltVal val="0"/>
                                          </p:val>
                                        </p:tav>
                                      </p:tavLst>
                                    </p:anim>
                                    <p:set>
                                      <p:cBhvr>
                                        <p:cTn id="65" dur="1" fill="hold">
                                          <p:stCondLst>
                                            <p:cond delay="499"/>
                                          </p:stCondLst>
                                        </p:cTn>
                                        <p:tgtEl>
                                          <p:spTgt spid="3074"/>
                                        </p:tgtEl>
                                        <p:attrNameLst>
                                          <p:attrName>style.visibility</p:attrName>
                                        </p:attrNameLst>
                                      </p:cBhvr>
                                      <p:to>
                                        <p:strVal val="hidden"/>
                                      </p:to>
                                    </p:set>
                                  </p:childTnLst>
                                </p:cTn>
                              </p:par>
                              <p:par>
                                <p:cTn id="66" presetID="23" presetClass="exit" presetSubtype="32" fill="hold" grpId="0" nodeType="withEffect">
                                  <p:stCondLst>
                                    <p:cond delay="0"/>
                                  </p:stCondLst>
                                  <p:childTnLst>
                                    <p:anim calcmode="lin" valueType="num">
                                      <p:cBhvr>
                                        <p:cTn id="67" dur="500"/>
                                        <p:tgtEl>
                                          <p:spTgt spid="11">
                                            <p:txEl>
                                              <p:pRg st="0" end="0"/>
                                            </p:txEl>
                                          </p:spTgt>
                                        </p:tgtEl>
                                        <p:attrNameLst>
                                          <p:attrName>ppt_w</p:attrName>
                                        </p:attrNameLst>
                                      </p:cBhvr>
                                      <p:tavLst>
                                        <p:tav tm="0">
                                          <p:val>
                                            <p:strVal val="ppt_w"/>
                                          </p:val>
                                        </p:tav>
                                        <p:tav tm="100000">
                                          <p:val>
                                            <p:fltVal val="0"/>
                                          </p:val>
                                        </p:tav>
                                      </p:tavLst>
                                    </p:anim>
                                    <p:anim calcmode="lin" valueType="num">
                                      <p:cBhvr>
                                        <p:cTn id="68" dur="500"/>
                                        <p:tgtEl>
                                          <p:spTgt spid="11">
                                            <p:txEl>
                                              <p:pRg st="0" end="0"/>
                                            </p:txEl>
                                          </p:spTgt>
                                        </p:tgtEl>
                                        <p:attrNameLst>
                                          <p:attrName>ppt_h</p:attrName>
                                        </p:attrNameLst>
                                      </p:cBhvr>
                                      <p:tavLst>
                                        <p:tav tm="0">
                                          <p:val>
                                            <p:strVal val="ppt_h"/>
                                          </p:val>
                                        </p:tav>
                                        <p:tav tm="100000">
                                          <p:val>
                                            <p:fltVal val="0"/>
                                          </p:val>
                                        </p:tav>
                                      </p:tavLst>
                                    </p:anim>
                                    <p:set>
                                      <p:cBhvr>
                                        <p:cTn id="69" dur="1" fill="hold">
                                          <p:stCondLst>
                                            <p:cond delay="499"/>
                                          </p:stCondLst>
                                        </p:cTn>
                                        <p:tgtEl>
                                          <p:spTgt spid="11">
                                            <p:txEl>
                                              <p:pRg st="0" end="0"/>
                                            </p:txEl>
                                          </p:spTgt>
                                        </p:tgtEl>
                                        <p:attrNameLst>
                                          <p:attrName>style.visibility</p:attrName>
                                        </p:attrNameLst>
                                      </p:cBhvr>
                                      <p:to>
                                        <p:strVal val="hidden"/>
                                      </p:to>
                                    </p:set>
                                  </p:childTnLst>
                                </p:cTn>
                              </p:par>
                              <p:par>
                                <p:cTn id="70" presetID="23" presetClass="exit" presetSubtype="32" fill="hold" grpId="0" nodeType="withEffect">
                                  <p:stCondLst>
                                    <p:cond delay="0"/>
                                  </p:stCondLst>
                                  <p:childTnLst>
                                    <p:anim calcmode="lin" valueType="num">
                                      <p:cBhvr>
                                        <p:cTn id="71" dur="500"/>
                                        <p:tgtEl>
                                          <p:spTgt spid="11">
                                            <p:txEl>
                                              <p:pRg st="1" end="1"/>
                                            </p:txEl>
                                          </p:spTgt>
                                        </p:tgtEl>
                                        <p:attrNameLst>
                                          <p:attrName>ppt_w</p:attrName>
                                        </p:attrNameLst>
                                      </p:cBhvr>
                                      <p:tavLst>
                                        <p:tav tm="0">
                                          <p:val>
                                            <p:strVal val="ppt_w"/>
                                          </p:val>
                                        </p:tav>
                                        <p:tav tm="100000">
                                          <p:val>
                                            <p:fltVal val="0"/>
                                          </p:val>
                                        </p:tav>
                                      </p:tavLst>
                                    </p:anim>
                                    <p:anim calcmode="lin" valueType="num">
                                      <p:cBhvr>
                                        <p:cTn id="72" dur="500"/>
                                        <p:tgtEl>
                                          <p:spTgt spid="11">
                                            <p:txEl>
                                              <p:pRg st="1" end="1"/>
                                            </p:txEl>
                                          </p:spTgt>
                                        </p:tgtEl>
                                        <p:attrNameLst>
                                          <p:attrName>ppt_h</p:attrName>
                                        </p:attrNameLst>
                                      </p:cBhvr>
                                      <p:tavLst>
                                        <p:tav tm="0">
                                          <p:val>
                                            <p:strVal val="ppt_h"/>
                                          </p:val>
                                        </p:tav>
                                        <p:tav tm="100000">
                                          <p:val>
                                            <p:fltVal val="0"/>
                                          </p:val>
                                        </p:tav>
                                      </p:tavLst>
                                    </p:anim>
                                    <p:set>
                                      <p:cBhvr>
                                        <p:cTn id="73" dur="1" fill="hold">
                                          <p:stCondLst>
                                            <p:cond delay="499"/>
                                          </p:stCondLst>
                                        </p:cTn>
                                        <p:tgtEl>
                                          <p:spTgt spid="11">
                                            <p:txEl>
                                              <p:pRg st="1" end="1"/>
                                            </p:txEl>
                                          </p:spTgt>
                                        </p:tgtEl>
                                        <p:attrNameLst>
                                          <p:attrName>style.visibility</p:attrName>
                                        </p:attrNameLst>
                                      </p:cBhvr>
                                      <p:to>
                                        <p:strVal val="hidden"/>
                                      </p:to>
                                    </p:set>
                                  </p:childTnLst>
                                </p:cTn>
                              </p:par>
                              <p:par>
                                <p:cTn id="74" presetID="23" presetClass="exit" presetSubtype="32" fill="hold" grpId="0" nodeType="withEffect">
                                  <p:stCondLst>
                                    <p:cond delay="0"/>
                                  </p:stCondLst>
                                  <p:childTnLst>
                                    <p:anim calcmode="lin" valueType="num">
                                      <p:cBhvr>
                                        <p:cTn id="75" dur="500"/>
                                        <p:tgtEl>
                                          <p:spTgt spid="11">
                                            <p:txEl>
                                              <p:pRg st="2" end="2"/>
                                            </p:txEl>
                                          </p:spTgt>
                                        </p:tgtEl>
                                        <p:attrNameLst>
                                          <p:attrName>ppt_w</p:attrName>
                                        </p:attrNameLst>
                                      </p:cBhvr>
                                      <p:tavLst>
                                        <p:tav tm="0">
                                          <p:val>
                                            <p:strVal val="ppt_w"/>
                                          </p:val>
                                        </p:tav>
                                        <p:tav tm="100000">
                                          <p:val>
                                            <p:fltVal val="0"/>
                                          </p:val>
                                        </p:tav>
                                      </p:tavLst>
                                    </p:anim>
                                    <p:anim calcmode="lin" valueType="num">
                                      <p:cBhvr>
                                        <p:cTn id="76" dur="500"/>
                                        <p:tgtEl>
                                          <p:spTgt spid="11">
                                            <p:txEl>
                                              <p:pRg st="2" end="2"/>
                                            </p:txEl>
                                          </p:spTgt>
                                        </p:tgtEl>
                                        <p:attrNameLst>
                                          <p:attrName>ppt_h</p:attrName>
                                        </p:attrNameLst>
                                      </p:cBhvr>
                                      <p:tavLst>
                                        <p:tav tm="0">
                                          <p:val>
                                            <p:strVal val="ppt_h"/>
                                          </p:val>
                                        </p:tav>
                                        <p:tav tm="100000">
                                          <p:val>
                                            <p:fltVal val="0"/>
                                          </p:val>
                                        </p:tav>
                                      </p:tavLst>
                                    </p:anim>
                                    <p:set>
                                      <p:cBhvr>
                                        <p:cTn id="77" dur="1" fill="hold">
                                          <p:stCondLst>
                                            <p:cond delay="499"/>
                                          </p:stCondLst>
                                        </p:cTn>
                                        <p:tgtEl>
                                          <p:spTgt spid="11">
                                            <p:txEl>
                                              <p:pRg st="2" end="2"/>
                                            </p:txEl>
                                          </p:spTgt>
                                        </p:tgtEl>
                                        <p:attrNameLst>
                                          <p:attrName>style.visibility</p:attrName>
                                        </p:attrNameLst>
                                      </p:cBhvr>
                                      <p:to>
                                        <p:strVal val="hidden"/>
                                      </p:to>
                                    </p:set>
                                  </p:childTnLst>
                                </p:cTn>
                              </p:par>
                              <p:par>
                                <p:cTn id="78" presetID="23" presetClass="exit" presetSubtype="32" fill="hold" grpId="0" nodeType="withEffect">
                                  <p:stCondLst>
                                    <p:cond delay="0"/>
                                  </p:stCondLst>
                                  <p:childTnLst>
                                    <p:anim calcmode="lin" valueType="num">
                                      <p:cBhvr>
                                        <p:cTn id="79" dur="500"/>
                                        <p:tgtEl>
                                          <p:spTgt spid="11">
                                            <p:txEl>
                                              <p:pRg st="3" end="3"/>
                                            </p:txEl>
                                          </p:spTgt>
                                        </p:tgtEl>
                                        <p:attrNameLst>
                                          <p:attrName>ppt_w</p:attrName>
                                        </p:attrNameLst>
                                      </p:cBhvr>
                                      <p:tavLst>
                                        <p:tav tm="0">
                                          <p:val>
                                            <p:strVal val="ppt_w"/>
                                          </p:val>
                                        </p:tav>
                                        <p:tav tm="100000">
                                          <p:val>
                                            <p:fltVal val="0"/>
                                          </p:val>
                                        </p:tav>
                                      </p:tavLst>
                                    </p:anim>
                                    <p:anim calcmode="lin" valueType="num">
                                      <p:cBhvr>
                                        <p:cTn id="80" dur="500"/>
                                        <p:tgtEl>
                                          <p:spTgt spid="11">
                                            <p:txEl>
                                              <p:pRg st="3" end="3"/>
                                            </p:txEl>
                                          </p:spTgt>
                                        </p:tgtEl>
                                        <p:attrNameLst>
                                          <p:attrName>ppt_h</p:attrName>
                                        </p:attrNameLst>
                                      </p:cBhvr>
                                      <p:tavLst>
                                        <p:tav tm="0">
                                          <p:val>
                                            <p:strVal val="ppt_h"/>
                                          </p:val>
                                        </p:tav>
                                        <p:tav tm="100000">
                                          <p:val>
                                            <p:fltVal val="0"/>
                                          </p:val>
                                        </p:tav>
                                      </p:tavLst>
                                    </p:anim>
                                    <p:set>
                                      <p:cBhvr>
                                        <p:cTn id="81" dur="1" fill="hold">
                                          <p:stCondLst>
                                            <p:cond delay="499"/>
                                          </p:stCondLst>
                                        </p:cTn>
                                        <p:tgtEl>
                                          <p:spTgt spid="11">
                                            <p:txEl>
                                              <p:pRg st="3" end="3"/>
                                            </p:txEl>
                                          </p:spTgt>
                                        </p:tgtEl>
                                        <p:attrNameLst>
                                          <p:attrName>style.visibility</p:attrName>
                                        </p:attrNameLst>
                                      </p:cBhvr>
                                      <p:to>
                                        <p:strVal val="hidden"/>
                                      </p:to>
                                    </p:set>
                                  </p:childTnLst>
                                </p:cTn>
                              </p:par>
                              <p:par>
                                <p:cTn id="82" presetID="23" presetClass="exit" presetSubtype="32" fill="hold" grpId="0" nodeType="withEffect">
                                  <p:stCondLst>
                                    <p:cond delay="0"/>
                                  </p:stCondLst>
                                  <p:childTnLst>
                                    <p:anim calcmode="lin" valueType="num">
                                      <p:cBhvr>
                                        <p:cTn id="83" dur="500"/>
                                        <p:tgtEl>
                                          <p:spTgt spid="11">
                                            <p:txEl>
                                              <p:pRg st="4" end="4"/>
                                            </p:txEl>
                                          </p:spTgt>
                                        </p:tgtEl>
                                        <p:attrNameLst>
                                          <p:attrName>ppt_w</p:attrName>
                                        </p:attrNameLst>
                                      </p:cBhvr>
                                      <p:tavLst>
                                        <p:tav tm="0">
                                          <p:val>
                                            <p:strVal val="ppt_w"/>
                                          </p:val>
                                        </p:tav>
                                        <p:tav tm="100000">
                                          <p:val>
                                            <p:fltVal val="0"/>
                                          </p:val>
                                        </p:tav>
                                      </p:tavLst>
                                    </p:anim>
                                    <p:anim calcmode="lin" valueType="num">
                                      <p:cBhvr>
                                        <p:cTn id="84" dur="500"/>
                                        <p:tgtEl>
                                          <p:spTgt spid="11">
                                            <p:txEl>
                                              <p:pRg st="4" end="4"/>
                                            </p:txEl>
                                          </p:spTgt>
                                        </p:tgtEl>
                                        <p:attrNameLst>
                                          <p:attrName>ppt_h</p:attrName>
                                        </p:attrNameLst>
                                      </p:cBhvr>
                                      <p:tavLst>
                                        <p:tav tm="0">
                                          <p:val>
                                            <p:strVal val="ppt_h"/>
                                          </p:val>
                                        </p:tav>
                                        <p:tav tm="100000">
                                          <p:val>
                                            <p:fltVal val="0"/>
                                          </p:val>
                                        </p:tav>
                                      </p:tavLst>
                                    </p:anim>
                                    <p:set>
                                      <p:cBhvr>
                                        <p:cTn id="85" dur="1" fill="hold">
                                          <p:stCondLst>
                                            <p:cond delay="499"/>
                                          </p:stCondLst>
                                        </p:cTn>
                                        <p:tgtEl>
                                          <p:spTgt spid="11">
                                            <p:txEl>
                                              <p:pRg st="4" end="4"/>
                                            </p:txEl>
                                          </p:spTgt>
                                        </p:tgtEl>
                                        <p:attrNameLst>
                                          <p:attrName>style.visibility</p:attrName>
                                        </p:attrNameLst>
                                      </p:cBhvr>
                                      <p:to>
                                        <p:strVal val="hidden"/>
                                      </p:to>
                                    </p:set>
                                  </p:childTnLst>
                                </p:cTn>
                              </p:par>
                              <p:par>
                                <p:cTn id="86" presetID="23" presetClass="exit" presetSubtype="32" fill="hold" grpId="0" nodeType="withEffect">
                                  <p:stCondLst>
                                    <p:cond delay="0"/>
                                  </p:stCondLst>
                                  <p:childTnLst>
                                    <p:anim calcmode="lin" valueType="num">
                                      <p:cBhvr>
                                        <p:cTn id="87" dur="500"/>
                                        <p:tgtEl>
                                          <p:spTgt spid="7">
                                            <p:txEl>
                                              <p:pRg st="0" end="0"/>
                                            </p:txEl>
                                          </p:spTgt>
                                        </p:tgtEl>
                                        <p:attrNameLst>
                                          <p:attrName>ppt_w</p:attrName>
                                        </p:attrNameLst>
                                      </p:cBhvr>
                                      <p:tavLst>
                                        <p:tav tm="0">
                                          <p:val>
                                            <p:strVal val="ppt_w"/>
                                          </p:val>
                                        </p:tav>
                                        <p:tav tm="100000">
                                          <p:val>
                                            <p:fltVal val="0"/>
                                          </p:val>
                                        </p:tav>
                                      </p:tavLst>
                                    </p:anim>
                                    <p:anim calcmode="lin" valueType="num">
                                      <p:cBhvr>
                                        <p:cTn id="88" dur="500"/>
                                        <p:tgtEl>
                                          <p:spTgt spid="7">
                                            <p:txEl>
                                              <p:pRg st="0" end="0"/>
                                            </p:txEl>
                                          </p:spTgt>
                                        </p:tgtEl>
                                        <p:attrNameLst>
                                          <p:attrName>ppt_h</p:attrName>
                                        </p:attrNameLst>
                                      </p:cBhvr>
                                      <p:tavLst>
                                        <p:tav tm="0">
                                          <p:val>
                                            <p:strVal val="ppt_h"/>
                                          </p:val>
                                        </p:tav>
                                        <p:tav tm="100000">
                                          <p:val>
                                            <p:fltVal val="0"/>
                                          </p:val>
                                        </p:tav>
                                      </p:tavLst>
                                    </p:anim>
                                    <p:set>
                                      <p:cBhvr>
                                        <p:cTn id="89" dur="1" fill="hold">
                                          <p:stCondLst>
                                            <p:cond delay="499"/>
                                          </p:stCondLst>
                                        </p:cTn>
                                        <p:tgtEl>
                                          <p:spTgt spid="7">
                                            <p:txEl>
                                              <p:pRg st="0" end="0"/>
                                            </p:txEl>
                                          </p:spTgt>
                                        </p:tgtEl>
                                        <p:attrNameLst>
                                          <p:attrName>style.visibility</p:attrName>
                                        </p:attrNameLst>
                                      </p:cBhvr>
                                      <p:to>
                                        <p:strVal val="hidden"/>
                                      </p:to>
                                    </p:set>
                                  </p:childTnLst>
                                </p:cTn>
                              </p:par>
                              <p:par>
                                <p:cTn id="90" presetID="23" presetClass="exit" presetSubtype="32" fill="hold" grpId="0" nodeType="withEffect">
                                  <p:stCondLst>
                                    <p:cond delay="0"/>
                                  </p:stCondLst>
                                  <p:childTnLst>
                                    <p:anim calcmode="lin" valueType="num">
                                      <p:cBhvr>
                                        <p:cTn id="91" dur="500"/>
                                        <p:tgtEl>
                                          <p:spTgt spid="7">
                                            <p:txEl>
                                              <p:pRg st="1" end="1"/>
                                            </p:txEl>
                                          </p:spTgt>
                                        </p:tgtEl>
                                        <p:attrNameLst>
                                          <p:attrName>ppt_w</p:attrName>
                                        </p:attrNameLst>
                                      </p:cBhvr>
                                      <p:tavLst>
                                        <p:tav tm="0">
                                          <p:val>
                                            <p:strVal val="ppt_w"/>
                                          </p:val>
                                        </p:tav>
                                        <p:tav tm="100000">
                                          <p:val>
                                            <p:fltVal val="0"/>
                                          </p:val>
                                        </p:tav>
                                      </p:tavLst>
                                    </p:anim>
                                    <p:anim calcmode="lin" valueType="num">
                                      <p:cBhvr>
                                        <p:cTn id="92" dur="500"/>
                                        <p:tgtEl>
                                          <p:spTgt spid="7">
                                            <p:txEl>
                                              <p:pRg st="1" end="1"/>
                                            </p:txEl>
                                          </p:spTgt>
                                        </p:tgtEl>
                                        <p:attrNameLst>
                                          <p:attrName>ppt_h</p:attrName>
                                        </p:attrNameLst>
                                      </p:cBhvr>
                                      <p:tavLst>
                                        <p:tav tm="0">
                                          <p:val>
                                            <p:strVal val="ppt_h"/>
                                          </p:val>
                                        </p:tav>
                                        <p:tav tm="100000">
                                          <p:val>
                                            <p:fltVal val="0"/>
                                          </p:val>
                                        </p:tav>
                                      </p:tavLst>
                                    </p:anim>
                                    <p:set>
                                      <p:cBhvr>
                                        <p:cTn id="93" dur="1" fill="hold">
                                          <p:stCondLst>
                                            <p:cond delay="499"/>
                                          </p:stCondLst>
                                        </p:cTn>
                                        <p:tgtEl>
                                          <p:spTgt spid="7">
                                            <p:txEl>
                                              <p:pRg st="1" end="1"/>
                                            </p:txEl>
                                          </p:spTgt>
                                        </p:tgtEl>
                                        <p:attrNameLst>
                                          <p:attrName>style.visibility</p:attrName>
                                        </p:attrNameLst>
                                      </p:cBhvr>
                                      <p:to>
                                        <p:strVal val="hidden"/>
                                      </p:to>
                                    </p:set>
                                  </p:childTnLst>
                                </p:cTn>
                              </p:par>
                              <p:par>
                                <p:cTn id="94" presetID="23" presetClass="exit" presetSubtype="32" fill="hold" grpId="0" nodeType="withEffect">
                                  <p:stCondLst>
                                    <p:cond delay="0"/>
                                  </p:stCondLst>
                                  <p:childTnLst>
                                    <p:anim calcmode="lin" valueType="num">
                                      <p:cBhvr>
                                        <p:cTn id="95" dur="500"/>
                                        <p:tgtEl>
                                          <p:spTgt spid="7">
                                            <p:txEl>
                                              <p:pRg st="2" end="2"/>
                                            </p:txEl>
                                          </p:spTgt>
                                        </p:tgtEl>
                                        <p:attrNameLst>
                                          <p:attrName>ppt_w</p:attrName>
                                        </p:attrNameLst>
                                      </p:cBhvr>
                                      <p:tavLst>
                                        <p:tav tm="0">
                                          <p:val>
                                            <p:strVal val="ppt_w"/>
                                          </p:val>
                                        </p:tav>
                                        <p:tav tm="100000">
                                          <p:val>
                                            <p:fltVal val="0"/>
                                          </p:val>
                                        </p:tav>
                                      </p:tavLst>
                                    </p:anim>
                                    <p:anim calcmode="lin" valueType="num">
                                      <p:cBhvr>
                                        <p:cTn id="96" dur="500"/>
                                        <p:tgtEl>
                                          <p:spTgt spid="7">
                                            <p:txEl>
                                              <p:pRg st="2" end="2"/>
                                            </p:txEl>
                                          </p:spTgt>
                                        </p:tgtEl>
                                        <p:attrNameLst>
                                          <p:attrName>ppt_h</p:attrName>
                                        </p:attrNameLst>
                                      </p:cBhvr>
                                      <p:tavLst>
                                        <p:tav tm="0">
                                          <p:val>
                                            <p:strVal val="ppt_h"/>
                                          </p:val>
                                        </p:tav>
                                        <p:tav tm="100000">
                                          <p:val>
                                            <p:fltVal val="0"/>
                                          </p:val>
                                        </p:tav>
                                      </p:tavLst>
                                    </p:anim>
                                    <p:set>
                                      <p:cBhvr>
                                        <p:cTn id="97" dur="1" fill="hold">
                                          <p:stCondLst>
                                            <p:cond delay="499"/>
                                          </p:stCondLst>
                                        </p:cTn>
                                        <p:tgtEl>
                                          <p:spTgt spid="7">
                                            <p:txEl>
                                              <p:pRg st="2" end="2"/>
                                            </p:txEl>
                                          </p:spTgt>
                                        </p:tgtEl>
                                        <p:attrNameLst>
                                          <p:attrName>style.visibility</p:attrName>
                                        </p:attrNameLst>
                                      </p:cBhvr>
                                      <p:to>
                                        <p:strVal val="hidden"/>
                                      </p:to>
                                    </p:set>
                                  </p:childTnLst>
                                </p:cTn>
                              </p:par>
                              <p:par>
                                <p:cTn id="98" presetID="53" presetClass="entr" presetSubtype="0" fill="hold" nodeType="withEffect">
                                  <p:stCondLst>
                                    <p:cond delay="0"/>
                                  </p:stCondLst>
                                  <p:childTnLst>
                                    <p:set>
                                      <p:cBhvr>
                                        <p:cTn id="99" dur="1" fill="hold">
                                          <p:stCondLst>
                                            <p:cond delay="0"/>
                                          </p:stCondLst>
                                        </p:cTn>
                                        <p:tgtEl>
                                          <p:spTgt spid="3075"/>
                                        </p:tgtEl>
                                        <p:attrNameLst>
                                          <p:attrName>style.visibility</p:attrName>
                                        </p:attrNameLst>
                                      </p:cBhvr>
                                      <p:to>
                                        <p:strVal val="visible"/>
                                      </p:to>
                                    </p:set>
                                    <p:anim calcmode="lin" valueType="num">
                                      <p:cBhvr>
                                        <p:cTn id="100" dur="500" fill="hold"/>
                                        <p:tgtEl>
                                          <p:spTgt spid="3075"/>
                                        </p:tgtEl>
                                        <p:attrNameLst>
                                          <p:attrName>ppt_w</p:attrName>
                                        </p:attrNameLst>
                                      </p:cBhvr>
                                      <p:tavLst>
                                        <p:tav tm="0">
                                          <p:val>
                                            <p:fltVal val="0"/>
                                          </p:val>
                                        </p:tav>
                                        <p:tav tm="100000">
                                          <p:val>
                                            <p:strVal val="#ppt_w"/>
                                          </p:val>
                                        </p:tav>
                                      </p:tavLst>
                                    </p:anim>
                                    <p:anim calcmode="lin" valueType="num">
                                      <p:cBhvr>
                                        <p:cTn id="101" dur="500" fill="hold"/>
                                        <p:tgtEl>
                                          <p:spTgt spid="3075"/>
                                        </p:tgtEl>
                                        <p:attrNameLst>
                                          <p:attrName>ppt_h</p:attrName>
                                        </p:attrNameLst>
                                      </p:cBhvr>
                                      <p:tavLst>
                                        <p:tav tm="0">
                                          <p:val>
                                            <p:fltVal val="0"/>
                                          </p:val>
                                        </p:tav>
                                        <p:tav tm="100000">
                                          <p:val>
                                            <p:strVal val="#ppt_h"/>
                                          </p:val>
                                        </p:tav>
                                      </p:tavLst>
                                    </p:anim>
                                    <p:animEffect transition="in" filter="fade">
                                      <p:cBhvr>
                                        <p:cTn id="10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7"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16111" y="0"/>
            <a:ext cx="11972441" cy="6858000"/>
          </a:xfrm>
          <a:prstGeom prst="rect">
            <a:avLst/>
          </a:prstGeom>
          <a:noFill/>
          <a:ln w="9525">
            <a:noFill/>
            <a:miter lim="800000"/>
            <a:headEnd/>
            <a:tailEnd/>
          </a:ln>
          <a:effectLst/>
        </p:spPr>
      </p:pic>
      <p:sp>
        <p:nvSpPr>
          <p:cNvPr id="11" name="Rectangle 10"/>
          <p:cNvSpPr/>
          <p:nvPr/>
        </p:nvSpPr>
        <p:spPr>
          <a:xfrm>
            <a:off x="6705600" y="3425365"/>
            <a:ext cx="537028"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X</a:t>
            </a:r>
            <a:endParaRPr lang="vi-VN" sz="2800" dirty="0">
              <a:solidFill>
                <a:srgbClr val="FF00FF"/>
              </a:solidFill>
              <a:latin typeface="+mj-lt"/>
            </a:endParaRPr>
          </a:p>
        </p:txBody>
      </p:sp>
      <p:sp>
        <p:nvSpPr>
          <p:cNvPr id="7" name="Rectangle 6"/>
          <p:cNvSpPr/>
          <p:nvPr/>
        </p:nvSpPr>
        <p:spPr>
          <a:xfrm>
            <a:off x="6698346" y="3926101"/>
            <a:ext cx="537028"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X</a:t>
            </a:r>
            <a:endParaRPr lang="vi-VN" sz="2800" dirty="0">
              <a:solidFill>
                <a:srgbClr val="FF00FF"/>
              </a:solidFill>
              <a:latin typeface="+mj-lt"/>
            </a:endParaRPr>
          </a:p>
        </p:txBody>
      </p:sp>
      <p:sp>
        <p:nvSpPr>
          <p:cNvPr id="9" name="Rectangle 8"/>
          <p:cNvSpPr/>
          <p:nvPr/>
        </p:nvSpPr>
        <p:spPr>
          <a:xfrm>
            <a:off x="6712860" y="4535689"/>
            <a:ext cx="537028"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X</a:t>
            </a:r>
            <a:endParaRPr lang="vi-VN" sz="2800" dirty="0">
              <a:solidFill>
                <a:srgbClr val="FF00FF"/>
              </a:solidFill>
              <a:latin typeface="+mj-lt"/>
            </a:endParaRPr>
          </a:p>
        </p:txBody>
      </p:sp>
      <p:sp>
        <p:nvSpPr>
          <p:cNvPr id="10" name="Rectangle 9"/>
          <p:cNvSpPr/>
          <p:nvPr/>
        </p:nvSpPr>
        <p:spPr>
          <a:xfrm>
            <a:off x="6712860" y="5246875"/>
            <a:ext cx="537028"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X</a:t>
            </a:r>
            <a:endParaRPr lang="vi-VN" sz="2800" dirty="0">
              <a:solidFill>
                <a:srgbClr val="FF00FF"/>
              </a:solidFill>
              <a:latin typeface="+mj-lt"/>
            </a:endParaRPr>
          </a:p>
        </p:txBody>
      </p:sp>
      <p:sp>
        <p:nvSpPr>
          <p:cNvPr id="12" name="Rectangle 11"/>
          <p:cNvSpPr/>
          <p:nvPr/>
        </p:nvSpPr>
        <p:spPr>
          <a:xfrm>
            <a:off x="8599679" y="5246907"/>
            <a:ext cx="537028"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X</a:t>
            </a:r>
            <a:endParaRPr lang="vi-VN" sz="2800" dirty="0">
              <a:solidFill>
                <a:srgbClr val="FF00FF"/>
              </a:solidFill>
              <a:latin typeface="+mj-lt"/>
            </a:endParaRPr>
          </a:p>
        </p:txBody>
      </p:sp>
      <p:sp>
        <p:nvSpPr>
          <p:cNvPr id="13" name="Rectangle 12"/>
          <p:cNvSpPr/>
          <p:nvPr/>
        </p:nvSpPr>
        <p:spPr>
          <a:xfrm>
            <a:off x="6712860" y="5725837"/>
            <a:ext cx="537028"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X</a:t>
            </a:r>
            <a:endParaRPr lang="vi-VN" sz="28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9" grpId="0"/>
      <p:bldP spid="10"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3265701" y="-1"/>
            <a:ext cx="5648272" cy="2975429"/>
          </a:xfrm>
          <a:prstGeom prst="rect">
            <a:avLst/>
          </a:prstGeom>
          <a:noFill/>
          <a:ln w="9525">
            <a:noFill/>
            <a:miter lim="800000"/>
            <a:headEnd/>
            <a:tailEnd/>
          </a:ln>
          <a:effectLst/>
        </p:spPr>
      </p:pic>
      <p:sp>
        <p:nvSpPr>
          <p:cNvPr id="14" name="Rectangle 13"/>
          <p:cNvSpPr/>
          <p:nvPr/>
        </p:nvSpPr>
        <p:spPr>
          <a:xfrm>
            <a:off x="0" y="2828836"/>
            <a:ext cx="12192000" cy="1569660"/>
          </a:xfrm>
          <a:prstGeom prst="rect">
            <a:avLst/>
          </a:prstGeom>
        </p:spPr>
        <p:txBody>
          <a:bodyPr wrap="square">
            <a:spAutoFit/>
          </a:bodyPr>
          <a:lstStyle/>
          <a:p>
            <a:pPr algn="just"/>
            <a:r>
              <a:rPr lang="en-US" dirty="0" smtClean="0"/>
              <a:t>	</a:t>
            </a:r>
            <a:r>
              <a:rPr lang="vi-VN" sz="3200" dirty="0" smtClean="0">
                <a:solidFill>
                  <a:srgbClr val="FF00FF"/>
                </a:solidFill>
                <a:latin typeface="Times New Roman" pitchFamily="18" charset="0"/>
                <a:cs typeface="Times New Roman" pitchFamily="18" charset="0"/>
              </a:rPr>
              <a:t>Cơ </a:t>
            </a:r>
            <a:r>
              <a:rPr lang="vi-VN" sz="3200" dirty="0" smtClean="0">
                <a:solidFill>
                  <a:srgbClr val="FF00FF"/>
                </a:solidFill>
                <a:latin typeface="Times New Roman" pitchFamily="18" charset="0"/>
                <a:cs typeface="Times New Roman" pitchFamily="18" charset="0"/>
              </a:rPr>
              <a:t>sở của việc ghi âm tiếng mèo để đuổi chuột: Chuột có tập tính lẩn trổn khi nhìn thấy hoặc nghe thấy tiếng mèo kêu → Dùng âm thanh tiếng mèo kêu sẽ khiến chuột sợ hãi, không dám lại gần.</a:t>
            </a:r>
            <a:endParaRPr lang="en-US" sz="32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1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4282</TotalTime>
  <Words>1108</Words>
  <Application>Microsoft Office PowerPoint</Application>
  <PresentationFormat>Custom</PresentationFormat>
  <Paragraphs>70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MỞ ĐẦU KHTN 7-HIỀN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AsuS</cp:lastModifiedBy>
  <cp:revision>780</cp:revision>
  <dcterms:created xsi:type="dcterms:W3CDTF">2022-07-11T10:05:56Z</dcterms:created>
  <dcterms:modified xsi:type="dcterms:W3CDTF">2024-03-29T01:36:29Z</dcterms:modified>
</cp:coreProperties>
</file>