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6"/>
  </p:notesMasterIdLst>
  <p:sldIdLst>
    <p:sldId id="258" r:id="rId4"/>
    <p:sldId id="291" r:id="rId5"/>
    <p:sldId id="260" r:id="rId6"/>
    <p:sldId id="269" r:id="rId7"/>
    <p:sldId id="262" r:id="rId8"/>
    <p:sldId id="280" r:id="rId9"/>
    <p:sldId id="289" r:id="rId10"/>
    <p:sldId id="292" r:id="rId11"/>
    <p:sldId id="270" r:id="rId12"/>
    <p:sldId id="271" r:id="rId13"/>
    <p:sldId id="281" r:id="rId14"/>
    <p:sldId id="282" r:id="rId15"/>
    <p:sldId id="290" r:id="rId16"/>
    <p:sldId id="283" r:id="rId17"/>
    <p:sldId id="274" r:id="rId18"/>
    <p:sldId id="275" r:id="rId19"/>
    <p:sldId id="284" r:id="rId20"/>
    <p:sldId id="277" r:id="rId21"/>
    <p:sldId id="285" r:id="rId22"/>
    <p:sldId id="287" r:id="rId23"/>
    <p:sldId id="28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72" d="100"/>
          <a:sy n="72" d="100"/>
        </p:scale>
        <p:origin x="48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28/02/2025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0294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5155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59601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28/02/2025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28/02/2025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28/02/2025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28/02/2025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28/02/2025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28/02/2025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28/02/2025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28/02/2025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28/02/2025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28/02/2025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28/02/2025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28/02/2025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2025/2/28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23: SỰ SỐNG TRÊN TRÁI ĐẤT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6568145" cy="707886"/>
          </a:xfrm>
          <a:prstGeom prst="rect">
            <a:avLst/>
          </a:prstGeom>
        </p:spPr>
        <p:txBody>
          <a:bodyPr wrap="none">
            <a:spAutoFit/>
          </a:bodyPr>
          <a:lstStyle/>
          <a:p>
            <a:pPr lvl="0"/>
            <a:r>
              <a:rPr lang="en-US" sz="4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a:t>
            </a:r>
            <a:r>
              <a:rPr lang="en-US" sz="4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viên:Hoàng</a:t>
            </a:r>
            <a:r>
              <a:rPr lang="en-US" sz="4000" b="1" dirty="0"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Văn</a:t>
            </a:r>
            <a:r>
              <a:rPr lang="en-US" sz="4000" b="1" dirty="0"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Cường</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04581" y="4320819"/>
            <a:ext cx="11222181" cy="1938992"/>
          </a:xfrm>
          <a:prstGeom prst="rect">
            <a:avLst/>
          </a:prstGeom>
          <a:noFill/>
        </p:spPr>
        <p:txBody>
          <a:bodyPr wrap="square" rtlCol="0">
            <a:spAutoFit/>
          </a:bodyPr>
          <a:lstStyle/>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Đọc thông tin </a:t>
            </a:r>
            <a:r>
              <a:rPr lang="nl-NL" sz="2400" b="1" dirty="0" smtClean="0">
                <a:solidFill>
                  <a:srgbClr val="FFFF00"/>
                </a:solidFill>
                <a:latin typeface="Times New Roman" panose="02020603050405020304" pitchFamily="18" charset="0"/>
                <a:ea typeface="Calibri"/>
                <a:cs typeface="Times New Roman" panose="02020603050405020304" pitchFamily="18" charset="0"/>
              </a:rPr>
              <a:t>SGK  và quan sát các </a:t>
            </a:r>
            <a:r>
              <a:rPr lang="nl-NL" sz="2400" b="1" dirty="0">
                <a:solidFill>
                  <a:srgbClr val="FFFF00"/>
                </a:solidFill>
                <a:latin typeface="Times New Roman" panose="02020603050405020304" pitchFamily="18" charset="0"/>
                <a:ea typeface="Calibri"/>
                <a:cs typeface="Times New Roman" panose="02020603050405020304" pitchFamily="18" charset="0"/>
              </a:rPr>
              <a:t>hình ảnh </a:t>
            </a:r>
            <a:r>
              <a:rPr lang="nl-NL" sz="2400" b="1" dirty="0" smtClean="0">
                <a:solidFill>
                  <a:srgbClr val="FFFF00"/>
                </a:solidFill>
                <a:latin typeface="Times New Roman" panose="02020603050405020304" pitchFamily="18" charset="0"/>
                <a:ea typeface="Calibri"/>
                <a:cs typeface="Times New Roman" panose="02020603050405020304" pitchFamily="18" charset="0"/>
              </a:rPr>
              <a:t>trong hình 2, </a:t>
            </a:r>
            <a:r>
              <a:rPr lang="nl-NL" sz="2400" b="1" dirty="0">
                <a:solidFill>
                  <a:srgbClr val="FFFF00"/>
                </a:solidFill>
                <a:latin typeface="Times New Roman" panose="02020603050405020304" pitchFamily="18" charset="0"/>
                <a:ea typeface="Calibri"/>
                <a:cs typeface="Times New Roman" panose="02020603050405020304" pitchFamily="18" charset="0"/>
              </a:rPr>
              <a:t>em hãy:</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1. Nguyên nhân dẫn đến sự đa dạng của sinh vật trên lục địa.</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2. Kể tên một số loài thực vật, động vật ở các đới mà em biết.</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3. Nêu sự khác nhau về thực vật giữa rừng mưa nhiệt đới với rừng lá kim và đài nguyên</a:t>
            </a:r>
            <a:r>
              <a:rPr lang="nl-NL" sz="2400" b="1" dirty="0" smtClean="0">
                <a:solidFill>
                  <a:srgbClr val="FFFF00"/>
                </a:solidFill>
                <a:latin typeface="Times New Roman" panose="02020603050405020304" pitchFamily="18" charset="0"/>
                <a:ea typeface="Calibri"/>
                <a:cs typeface="Times New Roman" panose="02020603050405020304" pitchFamily="18" charset="0"/>
              </a:rPr>
              <a:t>.</a:t>
            </a:r>
            <a:endParaRPr lang="en-US" sz="2400" dirty="0">
              <a:solidFill>
                <a:srgbClr val="FFFF00"/>
              </a:solidFill>
              <a:latin typeface="Times New Roman" panose="02020603050405020304" pitchFamily="18" charset="0"/>
              <a:ea typeface="Calibri"/>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54" y="1059601"/>
            <a:ext cx="9836436" cy="313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508820" y="4761696"/>
            <a:ext cx="11222181" cy="584775"/>
          </a:xfrm>
          <a:prstGeom prst="rect">
            <a:avLst/>
          </a:prstGeom>
          <a:noFill/>
        </p:spPr>
        <p:txBody>
          <a:bodyPr wrap="square" rtlCol="0">
            <a:spAutoFit/>
          </a:bodyPr>
          <a:lstStyle/>
          <a:p>
            <a:pPr algn="ctr">
              <a:spcAft>
                <a:spcPts val="0"/>
              </a:spcAft>
            </a:pPr>
            <a:r>
              <a:rPr lang="nl-NL" sz="3200" b="1" dirty="0">
                <a:solidFill>
                  <a:srgbClr val="FFFF00"/>
                </a:solidFill>
                <a:latin typeface="Times New Roman"/>
                <a:ea typeface="Calibri"/>
                <a:cs typeface="Times New Roman"/>
              </a:rPr>
              <a:t>Nguyên nhân dẫn đến sự đa dạng của sinh vật trên lục </a:t>
            </a:r>
            <a:r>
              <a:rPr lang="nl-NL" sz="3200" b="1" dirty="0" smtClean="0">
                <a:solidFill>
                  <a:srgbClr val="FFFF00"/>
                </a:solidFill>
                <a:latin typeface="Times New Roman"/>
                <a:ea typeface="Calibri"/>
                <a:cs typeface="Times New Roman"/>
              </a:rPr>
              <a:t>địa?</a:t>
            </a:r>
            <a:endParaRPr lang="en-US" sz="3200" b="1" i="1" dirty="0" smtClean="0">
              <a:solidFill>
                <a:srgbClr val="FFFF00"/>
              </a:solidFill>
              <a:latin typeface="Times New Roman"/>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80" y="1251449"/>
            <a:ext cx="10478462" cy="334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92874" y="5648029"/>
            <a:ext cx="7573484" cy="584775"/>
          </a:xfrm>
          <a:prstGeom prst="rect">
            <a:avLst/>
          </a:prstGeom>
        </p:spPr>
        <p:txBody>
          <a:bodyPr wrap="none">
            <a:spAutoFit/>
          </a:bodyPr>
          <a:lstStyle/>
          <a:p>
            <a:pPr lvl="0" algn="just"/>
            <a:r>
              <a:rPr lang="en-US" sz="3200" b="1" dirty="0">
                <a:solidFill>
                  <a:prstClr val="white"/>
                </a:solidFill>
                <a:latin typeface="Times New Roman"/>
                <a:ea typeface="Calibri"/>
                <a:cs typeface="Times New Roman"/>
              </a:rPr>
              <a:t>Do </a:t>
            </a:r>
            <a:r>
              <a:rPr lang="en-US" sz="3200" b="1" dirty="0" err="1">
                <a:solidFill>
                  <a:prstClr val="white"/>
                </a:solidFill>
                <a:latin typeface="Times New Roman"/>
                <a:ea typeface="Calibri"/>
                <a:cs typeface="Times New Roman"/>
              </a:rPr>
              <a:t>sự</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khác</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nhau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về</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khí</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hậu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trên</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Trái</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Đất</a:t>
            </a:r>
            <a:r>
              <a:rPr lang="en-US" sz="3200" b="1" dirty="0">
                <a:solidFill>
                  <a:prstClr val="white"/>
                </a:solidFill>
                <a:latin typeface="Times New Roman"/>
                <a:ea typeface="Calibri"/>
                <a:cs typeface="Times New Roman"/>
              </a:rPr>
              <a:t>.</a:t>
            </a:r>
            <a:endParaRPr lang="en-US" sz="32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733184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229539" y="1194258"/>
            <a:ext cx="11115305" cy="584775"/>
          </a:xfrm>
          <a:prstGeom prst="rect">
            <a:avLst/>
          </a:prstGeom>
        </p:spPr>
        <p:txBody>
          <a:bodyPr wrap="square">
            <a:spAutoFit/>
          </a:bodyPr>
          <a:lstStyle/>
          <a:p>
            <a:pPr lvl="0" algn="ctr"/>
            <a:r>
              <a:rPr lang="nl-NL" sz="3200" b="1" dirty="0">
                <a:solidFill>
                  <a:srgbClr val="FFFF00"/>
                </a:solidFill>
                <a:latin typeface="Times New Roman"/>
                <a:ea typeface="Calibri"/>
                <a:cs typeface="Times New Roman"/>
              </a:rPr>
              <a:t>Kể tên một số loài thực vật, động vật ở các đới mà em biết.</a:t>
            </a:r>
            <a:endParaRPr lang="en-US" sz="3200" dirty="0">
              <a:solidFill>
                <a:srgbClr val="FFFF00"/>
              </a:solidFill>
              <a:latin typeface="Calibri"/>
              <a:ea typeface="Calibri"/>
              <a:cs typeface="Times New Roman"/>
            </a:endParaRPr>
          </a:p>
        </p:txBody>
      </p:sp>
      <p:sp>
        <p:nvSpPr>
          <p:cNvPr id="3" name="Rectangle 2"/>
          <p:cNvSpPr/>
          <p:nvPr/>
        </p:nvSpPr>
        <p:spPr>
          <a:xfrm>
            <a:off x="880680" y="1779033"/>
            <a:ext cx="10818929" cy="4524315"/>
          </a:xfrm>
          <a:prstGeom prst="rect">
            <a:avLst/>
          </a:prstGeom>
        </p:spPr>
        <p:txBody>
          <a:bodyPr wrap="square">
            <a:spAutoFit/>
          </a:bodyPr>
          <a:lstStyle/>
          <a:p>
            <a:pPr algn="just"/>
            <a:r>
              <a:rPr lang="vi-VN" sz="3200" b="1" dirty="0">
                <a:solidFill>
                  <a:schemeClr val="bg1"/>
                </a:solidFill>
                <a:latin typeface="Times New Roman" panose="02020603050405020304" pitchFamily="18" charset="0"/>
                <a:cs typeface="Times New Roman" panose="02020603050405020304" pitchFamily="18" charset="0"/>
              </a:rPr>
              <a:t>- Đới nóng</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voi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ngựa</a:t>
            </a:r>
            <a:r>
              <a:rPr lang="vi-VN" sz="3200" b="1" dirty="0">
                <a:solidFill>
                  <a:schemeClr val="bg1"/>
                </a:solidFill>
                <a:latin typeface="Times New Roman" panose="02020603050405020304" pitchFamily="18" charset="0"/>
                <a:cs typeface="Times New Roman" panose="02020603050405020304" pitchFamily="18" charset="0"/>
              </a:rPr>
              <a:t>, khỉ, nai, </a:t>
            </a:r>
            <a:r>
              <a:rPr lang="en-US" sz="3200" b="1" dirty="0" err="1" smtClean="0">
                <a:solidFill>
                  <a:schemeClr val="bg1"/>
                </a:solidFill>
                <a:latin typeface="Times New Roman" panose="02020603050405020304" pitchFamily="18" charset="0"/>
                <a:cs typeface="Times New Roman" panose="02020603050405020304" pitchFamily="18" charset="0"/>
              </a:rPr>
              <a:t>sư</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tử</a:t>
            </a:r>
            <a:r>
              <a:rPr lang="vi-VN"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báo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gấm</a:t>
            </a:r>
            <a:r>
              <a:rPr lang="vi-VN" sz="3200" b="1" dirty="0" smtClean="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tê </a:t>
            </a:r>
            <a:r>
              <a:rPr lang="vi-VN" sz="3200" b="1" dirty="0" smtClean="0">
                <a:solidFill>
                  <a:schemeClr val="bg1"/>
                </a:solidFill>
                <a:latin typeface="Times New Roman" panose="02020603050405020304" pitchFamily="18" charset="0"/>
                <a:cs typeface="Times New Roman" panose="02020603050405020304" pitchFamily="18" charset="0"/>
              </a:rPr>
              <a:t>giác, </a:t>
            </a:r>
            <a:r>
              <a:rPr lang="vi-VN" sz="3200" b="1" dirty="0">
                <a:solidFill>
                  <a:schemeClr val="bg1"/>
                </a:solidFill>
                <a:latin typeface="Times New Roman" panose="02020603050405020304" pitchFamily="18" charset="0"/>
                <a:cs typeface="Times New Roman" panose="02020603050405020304" pitchFamily="18" charset="0"/>
              </a:rPr>
              <a:t>sóc,...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xa van, lim, sến, táu, dừa, </a:t>
            </a:r>
            <a:r>
              <a:rPr lang="vi-VN" sz="3200" b="1" dirty="0" smtClean="0">
                <a:solidFill>
                  <a:schemeClr val="bg1"/>
                </a:solidFill>
                <a:latin typeface="Times New Roman" panose="02020603050405020304" pitchFamily="18" charset="0"/>
                <a:cs typeface="Times New Roman" panose="02020603050405020304" pitchFamily="18" charset="0"/>
              </a:rPr>
              <a:t>cao </a:t>
            </a:r>
            <a:r>
              <a:rPr lang="vi-VN" sz="3200" b="1" dirty="0">
                <a:solidFill>
                  <a:schemeClr val="bg1"/>
                </a:solidFill>
                <a:latin typeface="Times New Roman" panose="02020603050405020304" pitchFamily="18" charset="0"/>
                <a:cs typeface="Times New Roman" panose="02020603050405020304" pitchFamily="18" charset="0"/>
              </a:rPr>
              <a:t>su, hồ </a:t>
            </a:r>
            <a:r>
              <a:rPr lang="vi-VN" sz="3200" b="1" dirty="0" smtClean="0">
                <a:solidFill>
                  <a:schemeClr val="bg1"/>
                </a:solidFill>
                <a:latin typeface="Times New Roman" panose="02020603050405020304" pitchFamily="18" charset="0"/>
                <a:cs typeface="Times New Roman" panose="02020603050405020304" pitchFamily="18" charset="0"/>
              </a:rPr>
              <a:t>tiêu,...</a:t>
            </a:r>
            <a:endParaRPr lang="vi-VN" sz="3200" b="1" dirty="0">
              <a:solidFill>
                <a:schemeClr val="bg1"/>
              </a:solidFill>
              <a:latin typeface="Times New Roman" panose="02020603050405020304" pitchFamily="18" charset="0"/>
              <a:cs typeface="Times New Roman" panose="02020603050405020304" pitchFamily="18" charset="0"/>
            </a:endParaRPr>
          </a:p>
          <a:p>
            <a:pPr algn="just"/>
            <a:r>
              <a:rPr lang="vi-VN" sz="3200" b="1" dirty="0">
                <a:solidFill>
                  <a:schemeClr val="bg1"/>
                </a:solidFill>
                <a:latin typeface="Times New Roman" panose="02020603050405020304" pitchFamily="18" charset="0"/>
                <a:cs typeface="Times New Roman" panose="02020603050405020304" pitchFamily="18" charset="0"/>
              </a:rPr>
              <a:t>- Đới ôn hòa</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chó</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sói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tuần </a:t>
            </a:r>
            <a:r>
              <a:rPr lang="vi-VN" sz="3200" b="1" dirty="0">
                <a:solidFill>
                  <a:schemeClr val="bg1"/>
                </a:solidFill>
                <a:latin typeface="Times New Roman" panose="02020603050405020304" pitchFamily="18" charset="0"/>
                <a:cs typeface="Times New Roman" panose="02020603050405020304" pitchFamily="18" charset="0"/>
              </a:rPr>
              <a:t>lộc, cáo bạc,…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rừng lá kim, lúa mì, đại mạch, thông,…</a:t>
            </a:r>
          </a:p>
          <a:p>
            <a:pPr algn="just"/>
            <a:r>
              <a:rPr lang="vi-VN" sz="3200" b="1" dirty="0">
                <a:solidFill>
                  <a:schemeClr val="bg1"/>
                </a:solidFill>
                <a:latin typeface="Times New Roman" panose="02020603050405020304" pitchFamily="18" charset="0"/>
                <a:cs typeface="Times New Roman" panose="02020603050405020304" pitchFamily="18" charset="0"/>
              </a:rPr>
              <a:t>- Đới lạnh: </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gấu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trắng</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hải </a:t>
            </a:r>
            <a:r>
              <a:rPr lang="vi-VN" sz="3200" b="1" dirty="0">
                <a:solidFill>
                  <a:schemeClr val="bg1"/>
                </a:solidFill>
                <a:latin typeface="Times New Roman" panose="02020603050405020304" pitchFamily="18" charset="0"/>
                <a:cs typeface="Times New Roman" panose="02020603050405020304" pitchFamily="18" charset="0"/>
              </a:rPr>
              <a:t>cẩu, chim cánh cụt, cá voi,…</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cỏ, rêu, địa y,…</a:t>
            </a:r>
            <a:endParaRPr lang="vi-VN" sz="3200" b="1"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566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2780644" y="1250681"/>
            <a:ext cx="6880410" cy="927978"/>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564677" y="1136819"/>
            <a:ext cx="1954787"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2780644" y="1833763"/>
            <a:ext cx="8508195" cy="4524315"/>
          </a:xfrm>
          <a:prstGeom prst="rect">
            <a:avLst/>
          </a:prstGeom>
        </p:spPr>
        <p:txBody>
          <a:bodyPr wrap="square">
            <a:spAutoFit/>
          </a:bodyPr>
          <a:lstStyle/>
          <a:p>
            <a:pPr algn="just">
              <a:spcAft>
                <a:spcPts val="0"/>
              </a:spcAft>
            </a:pPr>
            <a:r>
              <a:rPr lang="vi-VN" sz="3200" b="1" dirty="0"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Thực vật</a:t>
            </a:r>
            <a:endParaRPr lang="en-US"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Phong phú, đa dạng, có sự khác biệt rõ rệt giữa các đới khí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hậu</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b) Động vật</a:t>
            </a:r>
            <a:endParaRPr lang="en-US"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 vật chịu ảnh hưởng của khí hậu ít hơn thực vật, do động vật có thể di chuyền từ nơi này đến nơi khác. Giới động vật trên các lục địa cũng hết sức phong phú, đa dạng, có sự khác biệt giữa các đới khí hậu.</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6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8837" y="221802"/>
            <a:ext cx="11467655"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75013" y="3965731"/>
            <a:ext cx="11222181" cy="2569934"/>
          </a:xfrm>
          <a:prstGeom prst="rect">
            <a:avLst/>
          </a:prstGeom>
          <a:noFill/>
        </p:spPr>
        <p:txBody>
          <a:bodyPr wrap="square" rtlCol="0">
            <a:spAutoFit/>
          </a:bodyPr>
          <a:lstStyle/>
          <a:p>
            <a:pPr algn="just"/>
            <a:r>
              <a:rPr lang="en-US" sz="2300" b="1" dirty="0" smtClean="0">
                <a:solidFill>
                  <a:prstClr val="white"/>
                </a:solidFill>
                <a:latin typeface="Times New Roman"/>
                <a:ea typeface="Calibri"/>
                <a:cs typeface="Times New Roman"/>
              </a:rPr>
              <a:t>- Do </a:t>
            </a:r>
            <a:r>
              <a:rPr lang="en-US" sz="2300" b="1" dirty="0" err="1">
                <a:solidFill>
                  <a:prstClr val="white"/>
                </a:solidFill>
                <a:latin typeface="Times New Roman"/>
                <a:ea typeface="Calibri"/>
                <a:cs typeface="Times New Roman"/>
              </a:rPr>
              <a:t>điều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về</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lượng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ở 3 </a:t>
            </a:r>
            <a:r>
              <a:rPr lang="en-US" sz="2300" b="1" dirty="0" err="1">
                <a:solidFill>
                  <a:prstClr val="white"/>
                </a:solidFill>
                <a:latin typeface="Times New Roman"/>
                <a:ea typeface="Calibri"/>
                <a:cs typeface="Times New Roman"/>
              </a:rPr>
              <a:t>nơi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cối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rậm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rạp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tốt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lớn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ít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không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yếu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rêu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y, </a:t>
            </a:r>
            <a:r>
              <a:rPr lang="en-US" sz="2300" b="1" dirty="0" err="1">
                <a:solidFill>
                  <a:prstClr val="white"/>
                </a:solidFill>
                <a:latin typeface="Times New Roman"/>
                <a:ea typeface="Calibri"/>
                <a:cs typeface="Times New Roman"/>
              </a:rPr>
              <a:t>thấp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lùn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thớt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782" y="956427"/>
            <a:ext cx="8148874" cy="228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431" y="3178223"/>
            <a:ext cx="10953344" cy="892552"/>
          </a:xfrm>
          <a:prstGeom prst="rect">
            <a:avLst/>
          </a:prstGeom>
        </p:spPr>
        <p:txBody>
          <a:bodyPr wrap="square">
            <a:spAutoFit/>
          </a:bodyPr>
          <a:lstStyle/>
          <a:p>
            <a:pPr lvl="0" algn="ctr"/>
            <a:r>
              <a:rPr lang="nl-NL" sz="2600" b="1" dirty="0">
                <a:solidFill>
                  <a:srgbClr val="FFFF00"/>
                </a:solidFill>
                <a:latin typeface="Times New Roman"/>
                <a:ea typeface="Calibri"/>
                <a:cs typeface="Times New Roman"/>
              </a:rPr>
              <a:t>Nêu sự khác nhau về thực vật giữa rừng mưa nhiệt đới với rừng lá kim và đài nguyên.</a:t>
            </a:r>
            <a:endParaRPr lang="en-US" sz="2600" dirty="0">
              <a:solidFill>
                <a:srgbClr val="FFFF00"/>
              </a:solidFill>
              <a:latin typeface="Calibri"/>
              <a:ea typeface="Calibri"/>
              <a:cs typeface="Times New Roman"/>
            </a:endParaRPr>
          </a:p>
        </p:txBody>
      </p:sp>
    </p:spTree>
    <p:extLst>
      <p:ext uri="{BB962C8B-B14F-4D97-AF65-F5344CB8AC3E}">
        <p14:creationId xmlns:p14="http://schemas.microsoft.com/office/powerpoint/2010/main" val="285337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71858"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97" name="Rectangle 96"/>
          <p:cNvSpPr/>
          <p:nvPr/>
        </p:nvSpPr>
        <p:spPr>
          <a:xfrm>
            <a:off x="389195" y="1233940"/>
            <a:ext cx="4582758" cy="1189108"/>
          </a:xfrm>
          <a:prstGeom prst="rect">
            <a:avLst/>
          </a:prstGeom>
        </p:spPr>
        <p:txBody>
          <a:bodyPr wrap="square">
            <a:spAutoFit/>
          </a:bodyPr>
          <a:lstStyle/>
          <a:p>
            <a:pPr algn="just">
              <a:lnSpc>
                <a:spcPct val="115000"/>
              </a:lnSpc>
              <a:spcAft>
                <a:spcPts val="0"/>
              </a:spcAft>
            </a:pPr>
            <a:r>
              <a:rPr lang="en-US" sz="3200" b="1" dirty="0" err="1" smtClean="0">
                <a:solidFill>
                  <a:srgbClr val="FFFF00"/>
                </a:solidFill>
                <a:latin typeface="Times New Roman"/>
                <a:ea typeface="Calibri"/>
                <a:cs typeface="Times New Roman"/>
              </a:rPr>
              <a:t>Bài</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tập</a:t>
            </a:r>
            <a:r>
              <a:rPr lang="en-US" sz="3200" b="1" dirty="0" smtClean="0">
                <a:solidFill>
                  <a:srgbClr val="FFFF00"/>
                </a:solidFill>
                <a:latin typeface="Times New Roman"/>
                <a:ea typeface="Calibri"/>
                <a:cs typeface="Times New Roman"/>
              </a:rPr>
              <a:t> 1</a:t>
            </a:r>
            <a:r>
              <a:rPr lang="en-US" sz="3200" b="1" dirty="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Lựa</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chọn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đáp</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án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đúng</a:t>
            </a:r>
            <a:endParaRPr lang="en-US" sz="3200" b="1" dirty="0">
              <a:solidFill>
                <a:srgbClr val="FFFF00"/>
              </a:solidFill>
              <a:effectLst/>
              <a:latin typeface="Calibri"/>
              <a:ea typeface="Calibri"/>
              <a:cs typeface="Times New Roman"/>
            </a:endParaRPr>
          </a:p>
        </p:txBody>
      </p:sp>
      <p:sp>
        <p:nvSpPr>
          <p:cNvPr id="98" name="Rectangle 97"/>
          <p:cNvSpPr/>
          <p:nvPr/>
        </p:nvSpPr>
        <p:spPr>
          <a:xfrm>
            <a:off x="862390" y="2317314"/>
            <a:ext cx="3680427" cy="3539430"/>
          </a:xfrm>
          <a:prstGeom prst="rect">
            <a:avLst/>
          </a:prstGeom>
        </p:spPr>
        <p:txBody>
          <a:bodyPr wrap="square">
            <a:spAutoFit/>
          </a:bodyPr>
          <a:lstStyle/>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a.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endParaRPr lang="en-US" sz="3200" b="1" dirty="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b.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án</a:t>
            </a:r>
            <a:r>
              <a:rPr lang="en-US" sz="3200" b="1" dirty="0" smtClean="0">
                <a:solidFill>
                  <a:schemeClr val="bg1"/>
                </a:solidFill>
                <a:latin typeface="Times New Roman" panose="02020603050405020304" pitchFamily="18" charset="0"/>
                <a:ea typeface="Calibri"/>
                <a:cs typeface="Times New Roman" panose="02020603050405020304" pitchFamily="18" charset="0"/>
              </a:rPr>
              <a:t> B</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d</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endParaRPr lang="en-US" sz="3200" b="1" dirty="0">
              <a:solidFill>
                <a:schemeClr val="bg1"/>
              </a:solidFill>
              <a:effectLst/>
              <a:latin typeface="Times New Roman" panose="02020603050405020304" pitchFamily="18" charset="0"/>
              <a:ea typeface="Calibri"/>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201" y="325692"/>
            <a:ext cx="6653891" cy="616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2" end="2"/>
                                            </p:txEl>
                                          </p:spTgt>
                                        </p:tgtEl>
                                        <p:attrNameLst>
                                          <p:attrName>style.visibility</p:attrName>
                                        </p:attrNameLst>
                                      </p:cBhvr>
                                      <p:to>
                                        <p:strVal val="visible"/>
                                      </p:to>
                                    </p:set>
                                    <p:animEffect transition="in" filter="circle(in)">
                                      <p:cBhvr>
                                        <p:cTn id="20" dur="2000"/>
                                        <p:tgtEl>
                                          <p:spTgt spid="9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8">
                                            <p:txEl>
                                              <p:pRg st="4" end="4"/>
                                            </p:txEl>
                                          </p:spTgt>
                                        </p:tgtEl>
                                        <p:attrNameLst>
                                          <p:attrName>style.visibility</p:attrName>
                                        </p:attrNameLst>
                                      </p:cBhvr>
                                      <p:to>
                                        <p:strVal val="visible"/>
                                      </p:to>
                                    </p:set>
                                    <p:animEffect transition="in" filter="circle(in)">
                                      <p:cBhvr>
                                        <p:cTn id="25" dur="2000"/>
                                        <p:tgtEl>
                                          <p:spTgt spid="9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8">
                                            <p:txEl>
                                              <p:pRg st="6" end="6"/>
                                            </p:txEl>
                                          </p:spTgt>
                                        </p:tgtEl>
                                        <p:attrNameLst>
                                          <p:attrName>style.visibility</p:attrName>
                                        </p:attrNameLst>
                                      </p:cBhvr>
                                      <p:to>
                                        <p:strVal val="visible"/>
                                      </p:to>
                                    </p:set>
                                    <p:animEffect transition="in" filter="circle(in)">
                                      <p:cBhvr>
                                        <p:cTn id="30" dur="2000"/>
                                        <p:tgtEl>
                                          <p:spTgt spid="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642114"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195126" y="1141683"/>
            <a:ext cx="1962397" cy="584775"/>
          </a:xfrm>
          <a:prstGeom prst="rect">
            <a:avLst/>
          </a:prstGeom>
        </p:spPr>
        <p:txBody>
          <a:bodyPr wrap="none">
            <a:spAutoFit/>
          </a:bodyPr>
          <a:lstStyle/>
          <a:p>
            <a:r>
              <a:rPr lang="en-US" sz="3200" b="1" dirty="0" err="1">
                <a:solidFill>
                  <a:srgbClr val="FFFF00"/>
                </a:solidFill>
                <a:latin typeface="Times New Roman"/>
                <a:ea typeface="Calibri"/>
                <a:cs typeface="Times New Roman"/>
              </a:rPr>
              <a:t>Bài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tập</a:t>
            </a:r>
            <a:r>
              <a:rPr lang="en-US" sz="3200" b="1" dirty="0">
                <a:solidFill>
                  <a:srgbClr val="FFFF00"/>
                </a:solidFill>
                <a:latin typeface="Times New Roman"/>
                <a:ea typeface="Calibri"/>
                <a:cs typeface="Times New Roman"/>
              </a:rPr>
              <a:t> </a:t>
            </a:r>
            <a:r>
              <a:rPr lang="en-US" sz="3200" b="1" dirty="0" smtClean="0">
                <a:solidFill>
                  <a:srgbClr val="FFFF00"/>
                </a:solidFill>
                <a:latin typeface="Times New Roman"/>
                <a:ea typeface="Calibri"/>
                <a:cs typeface="Times New Roman"/>
              </a:rPr>
              <a:t>2. </a:t>
            </a:r>
            <a:endParaRPr lang="en-US" sz="3200" dirty="0">
              <a:solidFill>
                <a:srgbClr val="FFFF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19" y="1905768"/>
            <a:ext cx="10335380" cy="450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399407" y="1366700"/>
            <a:ext cx="2185214" cy="646331"/>
          </a:xfrm>
          <a:prstGeom prst="rect">
            <a:avLst/>
          </a:prstGeom>
        </p:spPr>
        <p:txBody>
          <a:bodyPr wrap="none">
            <a:spAutoFit/>
          </a:bodyPr>
          <a:lstStyle/>
          <a:p>
            <a:r>
              <a:rPr lang="en-US" sz="3600" b="1" dirty="0" err="1">
                <a:solidFill>
                  <a:srgbClr val="FFFF00"/>
                </a:solidFill>
                <a:latin typeface="Times New Roman"/>
                <a:ea typeface="Calibri"/>
                <a:cs typeface="Times New Roman"/>
              </a:rPr>
              <a:t>Bài</a:t>
            </a:r>
            <a:r>
              <a:rPr lang="en-US" sz="3600" b="1" dirty="0">
                <a:solidFill>
                  <a:srgbClr val="FFFF00"/>
                </a:solidFill>
                <a:latin typeface="Times New Roman"/>
                <a:ea typeface="Calibri"/>
                <a:cs typeface="Times New Roman"/>
              </a:rPr>
              <a:t> </a:t>
            </a:r>
            <a:r>
              <a:rPr lang="en-US" sz="3600" b="1" dirty="0" err="1">
                <a:solidFill>
                  <a:srgbClr val="FFFF00"/>
                </a:solidFill>
                <a:latin typeface="Times New Roman"/>
                <a:ea typeface="Calibri"/>
                <a:cs typeface="Times New Roman"/>
              </a:rPr>
              <a:t>tập</a:t>
            </a:r>
            <a:r>
              <a:rPr lang="en-US" sz="3600" b="1" dirty="0">
                <a:solidFill>
                  <a:srgbClr val="FFFF00"/>
                </a:solidFill>
                <a:latin typeface="Times New Roman"/>
                <a:ea typeface="Calibri"/>
                <a:cs typeface="Times New Roman"/>
              </a:rPr>
              <a:t> </a:t>
            </a:r>
            <a:r>
              <a:rPr lang="en-US" sz="3600" b="1" dirty="0" smtClean="0">
                <a:solidFill>
                  <a:srgbClr val="FFFF00"/>
                </a:solidFill>
                <a:latin typeface="Times New Roman"/>
                <a:ea typeface="Calibri"/>
                <a:cs typeface="Times New Roman"/>
              </a:rPr>
              <a:t>2. </a:t>
            </a:r>
            <a:endParaRPr lang="en-US" sz="3600"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99246884"/>
              </p:ext>
            </p:extLst>
          </p:nvPr>
        </p:nvGraphicFramePr>
        <p:xfrm>
          <a:off x="627525" y="2580056"/>
          <a:ext cx="10860841" cy="2362705"/>
        </p:xfrm>
        <a:graphic>
          <a:graphicData uri="http://schemas.openxmlformats.org/drawingml/2006/table">
            <a:tbl>
              <a:tblPr firstRow="1" bandRow="1">
                <a:tableStyleId>{5C22544A-7EE6-4342-B048-85BDC9FD1C3A}</a:tableStyleId>
              </a:tblPr>
              <a:tblGrid>
                <a:gridCol w="4246032">
                  <a:extLst>
                    <a:ext uri="{9D8B030D-6E8A-4147-A177-3AD203B41FA5}">
                      <a16:colId xmlns:a16="http://schemas.microsoft.com/office/drawing/2014/main" val="20000"/>
                    </a:ext>
                  </a:extLst>
                </a:gridCol>
                <a:gridCol w="3083669">
                  <a:extLst>
                    <a:ext uri="{9D8B030D-6E8A-4147-A177-3AD203B41FA5}">
                      <a16:colId xmlns:a16="http://schemas.microsoft.com/office/drawing/2014/main" val="20001"/>
                    </a:ext>
                  </a:extLst>
                </a:gridCol>
                <a:gridCol w="3531140">
                  <a:extLst>
                    <a:ext uri="{9D8B030D-6E8A-4147-A177-3AD203B41FA5}">
                      <a16:colId xmlns:a16="http://schemas.microsoft.com/office/drawing/2014/main" val="20002"/>
                    </a:ext>
                  </a:extLst>
                </a:gridCol>
              </a:tblGrid>
              <a:tr h="510846">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nóng</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lạnh</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ôn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hòa</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val="10000"/>
                  </a:ext>
                </a:extLst>
              </a:tr>
              <a:tr h="1783585">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extLst>
                  <a:ext uri="{0D108BD9-81ED-4DB2-BD59-A6C34878D82A}">
                    <a16:rowId xmlns:a16="http://schemas.microsoft.com/office/drawing/2014/main" val="10001"/>
                  </a:ext>
                </a:extLst>
              </a:tr>
            </a:tbl>
          </a:graphicData>
        </a:graphic>
      </p:graphicFrame>
      <p:sp>
        <p:nvSpPr>
          <p:cNvPr id="11" name="Rectangle 10"/>
          <p:cNvSpPr/>
          <p:nvPr/>
        </p:nvSpPr>
        <p:spPr>
          <a:xfrm>
            <a:off x="764520" y="3339776"/>
            <a:ext cx="4002033"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Sư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gấm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voi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vượn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dương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xỉ</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bao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lan</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4964876" y="3339776"/>
            <a:ext cx="2769733" cy="523220"/>
          </a:xfrm>
          <a:prstGeom prst="rect">
            <a:avLst/>
          </a:prstGeom>
        </p:spPr>
        <p:txBody>
          <a:bodyPr wrap="none">
            <a:spAutoFit/>
          </a:bodyPr>
          <a:lstStyle/>
          <a:p>
            <a:r>
              <a:rPr lang="en-US" sz="2800" b="1" dirty="0" err="1">
                <a:solidFill>
                  <a:schemeClr val="bg1"/>
                </a:solidFill>
                <a:latin typeface="Times New Roman" panose="02020603050405020304" pitchFamily="18" charset="0"/>
                <a:cs typeface="Times New Roman" panose="02020603050405020304" pitchFamily="18" charset="0"/>
              </a:rPr>
              <a:t>Gấu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trắng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y.</a:t>
            </a:r>
          </a:p>
        </p:txBody>
      </p:sp>
      <p:sp>
        <p:nvSpPr>
          <p:cNvPr id="6" name="Rectangle 5"/>
          <p:cNvSpPr/>
          <p:nvPr/>
        </p:nvSpPr>
        <p:spPr>
          <a:xfrm>
            <a:off x="8038973" y="3339775"/>
            <a:ext cx="3303477"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Chó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sói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lãnh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đỏ</a:t>
            </a:r>
            <a:r>
              <a:rPr lang="en-US" sz="2800" b="1" dirty="0">
                <a:solidFill>
                  <a:schemeClr val="bg1"/>
                </a:solidFill>
                <a:latin typeface="Times New Roman" panose="02020603050405020304" pitchFamily="18" charset="0"/>
                <a:cs typeface="Times New Roman" panose="02020603050405020304" pitchFamily="18" charset="0"/>
              </a:rPr>
              <a:t>, ô </a:t>
            </a:r>
            <a:r>
              <a:rPr lang="en-US" sz="2800" b="1" dirty="0" err="1">
                <a:solidFill>
                  <a:schemeClr val="bg1"/>
                </a:solidFill>
                <a:latin typeface="Times New Roman" panose="02020603050405020304" pitchFamily="18" charset="0"/>
                <a:cs typeface="Times New Roman" panose="02020603050405020304" pitchFamily="18" charset="0"/>
              </a:rPr>
              <a:t>liu</a:t>
            </a:r>
            <a:r>
              <a:rPr lang="en-US" sz="28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621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498764" y="1348120"/>
            <a:ext cx="11352809" cy="4832092"/>
          </a:xfrm>
          <a:prstGeom prst="rect">
            <a:avLst/>
          </a:prstGeom>
        </p:spPr>
        <p:txBody>
          <a:bodyPr wrap="square">
            <a:spAutoFit/>
          </a:bodyPr>
          <a:lstStyle/>
          <a:p>
            <a:pPr algn="just">
              <a:spcAft>
                <a:spcPts val="0"/>
              </a:spcAft>
            </a:pPr>
            <a:r>
              <a:rPr lang="en-US" sz="4400" b="1" dirty="0">
                <a:solidFill>
                  <a:srgbClr val="FFFF00"/>
                </a:solidFill>
                <a:latin typeface="Times New Roman"/>
                <a:ea typeface="Calibri"/>
                <a:cs typeface="Times New Roman"/>
              </a:rPr>
              <a:t>1.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trình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bày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sự</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dạng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của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Trái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Đất</a:t>
            </a:r>
            <a:r>
              <a:rPr lang="en-US" sz="4400" b="1" dirty="0">
                <a:solidFill>
                  <a:srgbClr val="FFFF00"/>
                </a:solidFill>
                <a:latin typeface="Times New Roman"/>
                <a:ea typeface="Calibri"/>
                <a:cs typeface="Times New Roman"/>
              </a:rPr>
              <a:t>.</a:t>
            </a:r>
            <a:endParaRPr lang="en-US" sz="3600" dirty="0">
              <a:solidFill>
                <a:srgbClr val="FFFF00"/>
              </a:solidFill>
              <a:latin typeface="Calibri"/>
              <a:ea typeface="Calibri"/>
              <a:cs typeface="Times New Roman"/>
            </a:endParaRPr>
          </a:p>
          <a:p>
            <a:pPr algn="just">
              <a:spcAft>
                <a:spcPts val="0"/>
              </a:spcAft>
            </a:pPr>
            <a:endParaRPr lang="en-US" sz="4400" b="1" dirty="0" smtClean="0">
              <a:solidFill>
                <a:srgbClr val="FFFF00"/>
              </a:solidFill>
              <a:latin typeface="Times New Roman"/>
              <a:ea typeface="Calibri"/>
              <a:cs typeface="Times New Roman"/>
            </a:endParaRPr>
          </a:p>
          <a:p>
            <a:pPr algn="just">
              <a:spcAft>
                <a:spcPts val="0"/>
              </a:spcAft>
            </a:pPr>
            <a:r>
              <a:rPr lang="en-US" sz="4400" b="1" dirty="0" smtClean="0">
                <a:solidFill>
                  <a:srgbClr val="FFFF00"/>
                </a:solidFill>
                <a:latin typeface="Times New Roman"/>
                <a:ea typeface="Calibri"/>
                <a:cs typeface="Times New Roman"/>
              </a:rPr>
              <a:t>2</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Có</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nhiều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đứng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trước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cơ</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bị</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tuyệt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chủng</a:t>
            </a:r>
            <a:r>
              <a:rPr lang="en-US" sz="4400" b="1" dirty="0">
                <a:solidFill>
                  <a:srgbClr val="FFFF00"/>
                </a:solidFill>
                <a:latin typeface="Times New Roman"/>
                <a:ea typeface="Calibri"/>
                <a:cs typeface="Times New Roman"/>
              </a:rPr>
              <a:t>. Theo </a:t>
            </a:r>
            <a:r>
              <a:rPr lang="en-US" sz="4400" b="1" dirty="0" err="1">
                <a:solidFill>
                  <a:srgbClr val="FFFF00"/>
                </a:solidFill>
                <a:latin typeface="Times New Roman"/>
                <a:ea typeface="Calibri"/>
                <a:cs typeface="Times New Roman"/>
              </a:rPr>
              <a:t>em</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nhân</a:t>
            </a:r>
            <a:r>
              <a:rPr lang="en-US" sz="4400" b="1" dirty="0">
                <a:solidFill>
                  <a:srgbClr val="FFFF00"/>
                </a:solidFill>
                <a:latin typeface="Times New Roman"/>
                <a:ea typeface="Calibri"/>
                <a:cs typeface="Times New Roman"/>
              </a:rPr>
              <a:t> do </a:t>
            </a:r>
            <a:r>
              <a:rPr lang="en-US" sz="4400" b="1" dirty="0" err="1">
                <a:solidFill>
                  <a:srgbClr val="FFFF00"/>
                </a:solidFill>
                <a:latin typeface="Times New Roman"/>
                <a:ea typeface="Calibri"/>
                <a:cs typeface="Times New Roman"/>
              </a:rPr>
              <a:t>đâu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nêu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một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số</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biện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pháp</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đề</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bảo</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vệ</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các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đó</a:t>
            </a:r>
            <a:r>
              <a:rPr lang="en-US" sz="4400" b="1" dirty="0">
                <a:solidFill>
                  <a:srgbClr val="FFFF00"/>
                </a:solidFill>
                <a:latin typeface="Times New Roman"/>
                <a:ea typeface="Calibri"/>
                <a:cs typeface="Times New Roman"/>
              </a:rPr>
              <a:t>.</a:t>
            </a:r>
            <a:endParaRPr lang="en-US" sz="3600" dirty="0">
              <a:solidFill>
                <a:srgbClr val="FFFF0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11373" y="1269942"/>
            <a:ext cx="9834575" cy="584775"/>
          </a:xfrm>
          <a:prstGeom prst="rect">
            <a:avLst/>
          </a:prstGeom>
        </p:spPr>
        <p:txBody>
          <a:bodyPr wrap="square">
            <a:spAutoFit/>
          </a:bodyPr>
          <a:lstStyle/>
          <a:p>
            <a:pPr algn="ctr"/>
            <a:r>
              <a:rPr lang="en-US" sz="3200" b="1" dirty="0">
                <a:solidFill>
                  <a:srgbClr val="FFFF00"/>
                </a:solidFill>
                <a:latin typeface="Times New Roman"/>
                <a:ea typeface="Calibri"/>
                <a:cs typeface="Times New Roman"/>
              </a:rPr>
              <a:t>1. </a:t>
            </a:r>
            <a:r>
              <a:rPr lang="en-US" sz="3200" b="1" dirty="0" err="1">
                <a:solidFill>
                  <a:srgbClr val="FFFF00"/>
                </a:solidFill>
                <a:latin typeface="Times New Roman"/>
                <a:ea typeface="Calibri"/>
                <a:cs typeface="Times New Roman"/>
              </a:rPr>
              <a:t>Hãy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trình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bày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sự</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dạng</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của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sinh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vật</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trên</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Trái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Đất</a:t>
            </a:r>
            <a:r>
              <a:rPr lang="en-US"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sp>
        <p:nvSpPr>
          <p:cNvPr id="2" name="Rectangle 1"/>
          <p:cNvSpPr/>
          <p:nvPr/>
        </p:nvSpPr>
        <p:spPr>
          <a:xfrm>
            <a:off x="671209" y="1890073"/>
            <a:ext cx="10603150" cy="4401205"/>
          </a:xfrm>
          <a:prstGeom prst="rect">
            <a:avLst/>
          </a:prstGeom>
        </p:spPr>
        <p:txBody>
          <a:bodyPr wrap="square">
            <a:spAutoFit/>
          </a:bodyPr>
          <a:lstStyle/>
          <a:p>
            <a:pPr algn="just">
              <a:spcAft>
                <a:spcPts val="0"/>
              </a:spcAft>
            </a:pPr>
            <a:r>
              <a:rPr lang="en-US" sz="2800" b="1" dirty="0" smtClean="0">
                <a:solidFill>
                  <a:schemeClr val="bg1"/>
                </a:solidFill>
                <a:latin typeface="Times New Roman"/>
                <a:ea typeface="Calibri"/>
                <a:cs typeface="Times New Roman"/>
              </a:rPr>
              <a:t>* </a:t>
            </a:r>
            <a:r>
              <a:rPr lang="en-US" sz="2800" b="1" dirty="0" err="1" smtClean="0">
                <a:solidFill>
                  <a:schemeClr val="bg1"/>
                </a:solidFill>
                <a:latin typeface="Times New Roman"/>
                <a:ea typeface="Calibri"/>
                <a:cs typeface="Times New Roman"/>
              </a:rPr>
              <a:t>Sự</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Đất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được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thể</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hiện</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cả</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lục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địa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Sự</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dưới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phong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phú</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a:solidFill>
                  <a:schemeClr val="bg1"/>
                </a:solidFill>
                <a:latin typeface="Times New Roman"/>
                <a:ea typeface="Calibri"/>
                <a:cs typeface="Times New Roman"/>
              </a:rPr>
              <a:t>Ở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vĩ</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sống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nên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cũng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loài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thực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Ví</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dụ</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mặt</a:t>
            </a:r>
            <a:r>
              <a:rPr lang="en-US" sz="2800" b="1" dirty="0">
                <a:solidFill>
                  <a:schemeClr val="bg1"/>
                </a:solidFill>
                <a:latin typeface="Times New Roman"/>
                <a:ea typeface="Calibri"/>
                <a:cs typeface="Times New Roman"/>
              </a:rPr>
              <a:t>: san </a:t>
            </a:r>
            <a:r>
              <a:rPr lang="en-US" sz="2800" b="1" dirty="0" err="1">
                <a:solidFill>
                  <a:schemeClr val="bg1"/>
                </a:solidFill>
                <a:latin typeface="Times New Roman"/>
                <a:ea typeface="Calibri"/>
                <a:cs typeface="Times New Roman"/>
              </a:rPr>
              <a:t>hô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tôm</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ngừ</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sứa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rùa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trung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cua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mập</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mực</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sao</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bạch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tuộc</a:t>
            </a:r>
            <a:r>
              <a:rPr lang="en-US" sz="2800" b="1" dirty="0" smtClean="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2" y="341099"/>
            <a:ext cx="3156115" cy="61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7" y="341099"/>
            <a:ext cx="4763845" cy="3453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Thực vậ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2" y="341099"/>
            <a:ext cx="3685357" cy="61991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eo Núi Thung Lũng Cao Rừng Lá Kim - Ảnh miễn phí trê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90" y="341099"/>
            <a:ext cx="4741682" cy="35603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descr="Trảng cỏ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027" y="341099"/>
            <a:ext cx="4763845" cy="356032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3456027" y="3876979"/>
            <a:ext cx="4741682" cy="2712859"/>
          </a:xfrm>
          <a:prstGeom prst="rect">
            <a:avLst/>
          </a:prstGeom>
          <a:solidFill>
            <a:schemeClr val="accent1">
              <a:lumMod val="60000"/>
              <a:lumOff val="40000"/>
            </a:schemeClr>
          </a:solidFill>
        </p:spPr>
        <p:txBody>
          <a:bodyPr wrap="square">
            <a:spAutoFit/>
          </a:bodyPr>
          <a:lstStyle/>
          <a:p>
            <a:pPr algn="just">
              <a:lnSpc>
                <a:spcPct val="120000"/>
              </a:lnSpc>
            </a:pP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cơ</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sổng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tồn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phát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truờng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nhau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đã</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nên</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biệt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Vậy</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biểu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0418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barn(inVertical)">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randombar(horizontal)">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1000" fill="hold"/>
                                        <p:tgtEl>
                                          <p:spTgt spid="98"/>
                                        </p:tgtEl>
                                        <p:attrNameLst>
                                          <p:attrName>ppt_w</p:attrName>
                                        </p:attrNameLst>
                                      </p:cBhvr>
                                      <p:tavLst>
                                        <p:tav tm="0">
                                          <p:val>
                                            <p:fltVal val="0"/>
                                          </p:val>
                                        </p:tav>
                                        <p:tav tm="100000">
                                          <p:val>
                                            <p:strVal val="#ppt_w"/>
                                          </p:val>
                                        </p:tav>
                                      </p:tavLst>
                                    </p:anim>
                                    <p:anim calcmode="lin" valueType="num">
                                      <p:cBhvr>
                                        <p:cTn id="33" dur="1000" fill="hold"/>
                                        <p:tgtEl>
                                          <p:spTgt spid="98"/>
                                        </p:tgtEl>
                                        <p:attrNameLst>
                                          <p:attrName>ppt_h</p:attrName>
                                        </p:attrNameLst>
                                      </p:cBhvr>
                                      <p:tavLst>
                                        <p:tav tm="0">
                                          <p:val>
                                            <p:fltVal val="0"/>
                                          </p:val>
                                        </p:tav>
                                        <p:tav tm="100000">
                                          <p:val>
                                            <p:strVal val="#ppt_h"/>
                                          </p:val>
                                        </p:tav>
                                      </p:tavLst>
                                    </p:anim>
                                    <p:anim calcmode="lin" valueType="num">
                                      <p:cBhvr>
                                        <p:cTn id="34" dur="1000" fill="hold"/>
                                        <p:tgtEl>
                                          <p:spTgt spid="98"/>
                                        </p:tgtEl>
                                        <p:attrNameLst>
                                          <p:attrName>style.rotation</p:attrName>
                                        </p:attrNameLst>
                                      </p:cBhvr>
                                      <p:tavLst>
                                        <p:tav tm="0">
                                          <p:val>
                                            <p:fltVal val="90"/>
                                          </p:val>
                                        </p:tav>
                                        <p:tav tm="100000">
                                          <p:val>
                                            <p:fltVal val="0"/>
                                          </p:val>
                                        </p:tav>
                                      </p:tavLst>
                                    </p:anim>
                                    <p:animEffect transition="in" filter="fade">
                                      <p:cBhvr>
                                        <p:cTn id="35"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89195" y="878306"/>
            <a:ext cx="11352809" cy="523220"/>
          </a:xfrm>
          <a:prstGeom prst="rect">
            <a:avLst/>
          </a:prstGeom>
        </p:spPr>
        <p:txBody>
          <a:bodyPr wrap="square">
            <a:spAutoFit/>
          </a:bodyPr>
          <a:lstStyle/>
          <a:p>
            <a:pPr algn="ctr"/>
            <a:r>
              <a:rPr lang="en-US" sz="2800" b="1" dirty="0">
                <a:solidFill>
                  <a:srgbClr val="FFFF00"/>
                </a:solidFill>
                <a:latin typeface="Times New Roman"/>
                <a:ea typeface="Calibri"/>
                <a:cs typeface="Times New Roman"/>
              </a:rPr>
              <a:t>1.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trình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bày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sự</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dạng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của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Trái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Đất</a:t>
            </a:r>
            <a:r>
              <a:rPr lang="en-US" sz="2800" b="1" dirty="0" smtClean="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9" name="Rectangle 8"/>
          <p:cNvSpPr/>
          <p:nvPr/>
        </p:nvSpPr>
        <p:spPr>
          <a:xfrm>
            <a:off x="302557" y="1353631"/>
            <a:ext cx="11602193" cy="5047536"/>
          </a:xfrm>
          <a:prstGeom prst="rect">
            <a:avLst/>
          </a:prstGeom>
        </p:spPr>
        <p:txBody>
          <a:bodyPr wrap="square">
            <a:spAutoFit/>
          </a:bodyPr>
          <a:lstStyle/>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của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hết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sức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từng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xuất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kiểu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dụ</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a:t>
            </a:r>
            <a:r>
              <a:rPr lang="en-US" sz="2300" b="1" dirty="0">
                <a:solidFill>
                  <a:prstClr val="white"/>
                </a:solidFill>
                <a:latin typeface="Times New Roman"/>
                <a:ea typeface="Calibri"/>
                <a:cs typeface="Times New Roman"/>
              </a:rPr>
              <a:t> van,...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hoà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cận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giữa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trèo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giỏi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khỉ</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vượn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sóc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đến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thịt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hổ</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ngựa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nai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voi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trùng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chim</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hòa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một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số</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nâu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tuần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lộc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bạc</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đông</a:t>
            </a:r>
            <a:r>
              <a:rPr lang="en-US" sz="2300" b="1" dirty="0">
                <a:solidFill>
                  <a:prstClr val="white"/>
                </a:solidFill>
                <a:latin typeface="Times New Roman"/>
                <a:ea typeface="Calibri"/>
                <a:cs typeface="Times New Roman"/>
              </a:rPr>
              <a:t> hay di </a:t>
            </a:r>
            <a:r>
              <a:rPr lang="en-US" sz="2300" b="1" dirty="0" err="1">
                <a:solidFill>
                  <a:prstClr val="white"/>
                </a:solidFill>
                <a:latin typeface="Times New Roman"/>
                <a:ea typeface="Calibri"/>
                <a:cs typeface="Times New Roman"/>
              </a:rPr>
              <a:t>cư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trắng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ngỗng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trời</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randombar(horizontal)">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255150"/>
            <a:ext cx="4500641" cy="646331"/>
            <a:chOff x="994820" y="532725"/>
            <a:chExt cx="5886671" cy="64633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677596" y="532725"/>
              <a:ext cx="3478791" cy="646331"/>
            </a:xfrm>
            <a:prstGeom prst="rect">
              <a:avLst/>
            </a:prstGeom>
            <a:noFill/>
          </p:spPr>
          <p:txBody>
            <a:bodyPr wrap="none" rtlCol="0">
              <a:spAutoFit/>
            </a:bodyPr>
            <a:lstStyle/>
            <a:p>
              <a:r>
                <a:rPr lang="en-US" altLang="zh-CN" sz="3600" b="1" dirty="0" smtClean="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VẬN DỤNG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65445" y="861245"/>
            <a:ext cx="11352809" cy="954107"/>
          </a:xfrm>
          <a:prstGeom prst="rect">
            <a:avLst/>
          </a:prstGeom>
        </p:spPr>
        <p:txBody>
          <a:bodyPr wrap="square">
            <a:spAutoFit/>
          </a:bodyPr>
          <a:lstStyle/>
          <a:p>
            <a:pPr algn="just"/>
            <a:r>
              <a:rPr lang="en-US" sz="2800" b="1" dirty="0" smtClean="0">
                <a:solidFill>
                  <a:srgbClr val="FFFF00"/>
                </a:solidFill>
                <a:latin typeface="Times New Roman"/>
                <a:ea typeface="Calibri"/>
                <a:cs typeface="Times New Roman"/>
              </a:rPr>
              <a:t>2</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Có</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nhiều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đứng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trước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cơ</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bị</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tuyệt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chủng</a:t>
            </a:r>
            <a:r>
              <a:rPr lang="en-US" sz="2800" b="1" dirty="0">
                <a:solidFill>
                  <a:srgbClr val="FFFF00"/>
                </a:solidFill>
                <a:latin typeface="Times New Roman"/>
                <a:ea typeface="Calibri"/>
                <a:cs typeface="Times New Roman"/>
              </a:rPr>
              <a:t>. Theo </a:t>
            </a:r>
            <a:r>
              <a:rPr lang="en-US" sz="2800" b="1" dirty="0" err="1">
                <a:solidFill>
                  <a:srgbClr val="FFFF00"/>
                </a:solidFill>
                <a:latin typeface="Times New Roman"/>
                <a:ea typeface="Calibri"/>
                <a:cs typeface="Times New Roman"/>
              </a:rPr>
              <a:t>em</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nhân</a:t>
            </a:r>
            <a:r>
              <a:rPr lang="en-US" sz="2800" b="1" dirty="0">
                <a:solidFill>
                  <a:srgbClr val="FFFF00"/>
                </a:solidFill>
                <a:latin typeface="Times New Roman"/>
                <a:ea typeface="Calibri"/>
                <a:cs typeface="Times New Roman"/>
              </a:rPr>
              <a:t> do </a:t>
            </a:r>
            <a:r>
              <a:rPr lang="en-US" sz="2800" b="1" dirty="0" err="1">
                <a:solidFill>
                  <a:srgbClr val="FFFF00"/>
                </a:solidFill>
                <a:latin typeface="Times New Roman"/>
                <a:ea typeface="Calibri"/>
                <a:cs typeface="Times New Roman"/>
              </a:rPr>
              <a:t>đâu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nêu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một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số</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biện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pháp</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đề</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bảo</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vệ</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các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đó</a:t>
            </a:r>
            <a:r>
              <a:rPr lang="en-US" sz="2800" b="1" dirty="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2" name="Rectangle 1"/>
          <p:cNvSpPr/>
          <p:nvPr/>
        </p:nvSpPr>
        <p:spPr>
          <a:xfrm>
            <a:off x="301479" y="1720352"/>
            <a:ext cx="11438628" cy="4893647"/>
          </a:xfrm>
          <a:prstGeom prst="rect">
            <a:avLst/>
          </a:prstGeom>
        </p:spPr>
        <p:txBody>
          <a:bodyPr wrap="square">
            <a:spAutoFit/>
          </a:bodyPr>
          <a:lstStyle/>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đứng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chủng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báo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đen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khỉ</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sông</a:t>
            </a:r>
            <a:r>
              <a:rPr lang="en-US" sz="2400" b="1" dirty="0">
                <a:solidFill>
                  <a:schemeClr val="bg1"/>
                </a:solidFill>
                <a:latin typeface="Times New Roman"/>
                <a:ea typeface="Calibri"/>
                <a:cs typeface="Times New Roman"/>
              </a:rPr>
              <a:t> Cross,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java, </a:t>
            </a:r>
            <a:r>
              <a:rPr lang="en-US" sz="2400" b="1" dirty="0" err="1">
                <a:solidFill>
                  <a:schemeClr val="bg1"/>
                </a:solidFill>
                <a:latin typeface="Times New Roman"/>
                <a:ea typeface="Calibri"/>
                <a:cs typeface="Times New Roman"/>
              </a:rPr>
              <a:t>voi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heo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gấu</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Nguyên</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nhân</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tàn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giảm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mạnh</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Sự</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đô</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hóa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xây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thủy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điện</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Ô </a:t>
            </a:r>
            <a:r>
              <a:rPr lang="en-US" sz="2400" b="1" dirty="0" err="1">
                <a:solidFill>
                  <a:schemeClr val="bg1"/>
                </a:solidFill>
                <a:latin typeface="Times New Roman"/>
                <a:ea typeface="Calibri"/>
                <a:cs typeface="Times New Roman"/>
              </a:rPr>
              <a:t>nhiễm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đất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khí</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bắn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phép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mục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thương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mại</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để</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vệ</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phủ</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thêm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đỏ</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Tăng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trồng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vệ</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đặc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tồn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vườn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gia</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Nâng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cao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nhận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tầm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quan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trọng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với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đồng</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những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hành</a:t>
            </a:r>
            <a:r>
              <a:rPr lang="en-US" sz="2400" b="1" dirty="0">
                <a:solidFill>
                  <a:schemeClr val="bg1"/>
                </a:solidFill>
                <a:latin typeface="Times New Roman"/>
                <a:ea typeface="Calibri"/>
                <a:cs typeface="Times New Roman"/>
              </a:rPr>
              <a:t> vi </a:t>
            </a:r>
            <a:r>
              <a:rPr lang="en-US" sz="2400" b="1" dirty="0" err="1">
                <a:solidFill>
                  <a:schemeClr val="bg1"/>
                </a:solidFill>
                <a:latin typeface="Times New Roman"/>
                <a:ea typeface="Calibri"/>
                <a:cs typeface="Times New Roman"/>
              </a:rPr>
              <a:t>bắt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giữ</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giết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hoang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dã</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6040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530124" y="1786960"/>
            <a:ext cx="7577715" cy="584775"/>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9" name="文本框 28"/>
          <p:cNvSpPr txBox="1"/>
          <p:nvPr/>
        </p:nvSpPr>
        <p:spPr>
          <a:xfrm>
            <a:off x="3588782" y="3441600"/>
            <a:ext cx="6880410" cy="584775"/>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722906" y="1962049"/>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8" y="492210"/>
            <a:ext cx="8468024" cy="707886"/>
          </a:xfrm>
          <a:prstGeom prst="rect">
            <a:avLst/>
          </a:prstGeom>
          <a:noFill/>
        </p:spPr>
        <p:txBody>
          <a:bodyPr wrap="none" rtlCol="0">
            <a:spAutoFit/>
          </a:bodyPr>
          <a:lstStyle/>
          <a:p>
            <a:pPr algn="ctr"/>
            <a:r>
              <a:rPr lang="en-US" altLang="zh-CN" sz="4000" b="1" dirty="0" smtClean="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202310" y="2148877"/>
            <a:ext cx="8502649" cy="646331"/>
          </a:xfrm>
          <a:prstGeom prst="rect">
            <a:avLst/>
          </a:prstGeom>
          <a:noFill/>
        </p:spPr>
        <p:txBody>
          <a:bodyPr wrap="none" rtlCol="0">
            <a:spAutoFit/>
          </a:bodyPr>
          <a:lstStyle/>
          <a:p>
            <a:pPr algn="ct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32509" y="639819"/>
            <a:ext cx="11749243" cy="596056"/>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99656" y="4213119"/>
            <a:ext cx="3895107" cy="2062103"/>
          </a:xfrm>
          <a:prstGeom prst="rect">
            <a:avLst/>
          </a:prstGeom>
          <a:noFill/>
        </p:spPr>
        <p:txBody>
          <a:bodyPr wrap="square" rtlCol="0">
            <a:spAutoFit/>
          </a:bodyPr>
          <a:lstStyle/>
          <a:p>
            <a:pPr algn="just">
              <a:spcAft>
                <a:spcPts val="0"/>
              </a:spcAft>
            </a:pPr>
            <a:r>
              <a:rPr lang="nl-NL" sz="3200" b="1" dirty="0">
                <a:solidFill>
                  <a:srgbClr val="FFFF00"/>
                </a:solidFill>
                <a:latin typeface="Times New Roman"/>
                <a:ea typeface="Calibri"/>
                <a:cs typeface="Times New Roman"/>
              </a:rPr>
              <a:t>2</a:t>
            </a:r>
            <a:r>
              <a:rPr lang="nl-NL" sz="3200" b="1" dirty="0" smtClean="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Nguyên nhân dẫn đến sự đa dạng của thế giới sinh vật dưới đại dương</a:t>
            </a:r>
            <a:r>
              <a:rPr lang="nl-NL"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7880" y="1542269"/>
            <a:ext cx="3772563" cy="2554545"/>
          </a:xfrm>
          <a:prstGeom prst="rect">
            <a:avLst/>
          </a:prstGeom>
        </p:spPr>
        <p:txBody>
          <a:bodyPr wrap="square">
            <a:spAutoFit/>
          </a:bodyPr>
          <a:lstStyle/>
          <a:p>
            <a:pPr algn="just">
              <a:spcAft>
                <a:spcPts val="0"/>
              </a:spcAft>
            </a:pPr>
            <a:r>
              <a:rPr lang="nl-NL" sz="3200" b="1" dirty="0">
                <a:solidFill>
                  <a:srgbClr val="FFFF00"/>
                </a:solidFill>
                <a:latin typeface="Times New Roman"/>
                <a:ea typeface="Calibri"/>
                <a:cs typeface="Times New Roman"/>
              </a:rPr>
              <a:t>1. Quan sát hình 1, em hãy kể tên một số loài sinh vật ở các vùng biển trong đại dương.</a:t>
            </a:r>
            <a:endParaRPr lang="en-US" sz="3200" dirty="0">
              <a:solidFill>
                <a:srgbClr val="FFFF00"/>
              </a:solidFill>
              <a:latin typeface="Calibri"/>
              <a:ea typeface="Calibri"/>
              <a:cs typeface="Times New Roman"/>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ppt_x"/>
                                          </p:val>
                                        </p:tav>
                                        <p:tav tm="100000">
                                          <p:val>
                                            <p:strVal val="#ppt_x"/>
                                          </p:val>
                                        </p:tav>
                                      </p:tavLst>
                                    </p:anim>
                                    <p:anim calcmode="lin" valueType="num">
                                      <p:cBhvr additive="base">
                                        <p:cTn id="2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4403" y="320382"/>
            <a:ext cx="12147273" cy="596056"/>
            <a:chOff x="994820" y="525519"/>
            <a:chExt cx="5958454"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prstClr val="black"/>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prstClr val="white"/>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5589536"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294404" y="2966168"/>
            <a:ext cx="4843118" cy="3416320"/>
          </a:xfrm>
          <a:prstGeom prst="rect">
            <a:avLst/>
          </a:prstGeom>
          <a:noFill/>
        </p:spPr>
        <p:txBody>
          <a:bodyPr wrap="square" rtlCol="0">
            <a:spAutoFit/>
          </a:bodyPr>
          <a:lstStyle/>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mặt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tôm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sứa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rùa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cỏ</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san </a:t>
            </a:r>
            <a:r>
              <a:rPr lang="en-US" sz="2400" b="1" dirty="0" err="1">
                <a:solidFill>
                  <a:schemeClr val="bg1"/>
                </a:solidFill>
                <a:latin typeface="Times New Roman"/>
                <a:ea typeface="Calibri"/>
                <a:cs typeface="Times New Roman"/>
              </a:rPr>
              <a:t>hô</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trung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cua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mập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mực</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sao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tuộc</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thẳm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cần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mực</a:t>
            </a:r>
            <a:r>
              <a:rPr lang="en-US" sz="2400" b="1" dirty="0">
                <a:solidFill>
                  <a:schemeClr val="bg1"/>
                </a:solidFill>
                <a:latin typeface="Times New Roman"/>
                <a:ea typeface="Calibri"/>
                <a:cs typeface="Times New Roman"/>
              </a:rPr>
              <a:t> ma.</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đáy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thẳm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hải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quỳ</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794" y="1638795"/>
            <a:ext cx="6473589" cy="487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4404" y="933383"/>
            <a:ext cx="4843118" cy="2062103"/>
          </a:xfrm>
          <a:prstGeom prst="rect">
            <a:avLst/>
          </a:prstGeom>
        </p:spPr>
        <p:txBody>
          <a:bodyPr wrap="square">
            <a:spAutoFit/>
          </a:bodyPr>
          <a:lstStyle/>
          <a:p>
            <a:pPr lvl="0" algn="just"/>
            <a:r>
              <a:rPr lang="nl-NL" sz="3200" b="1" dirty="0">
                <a:solidFill>
                  <a:srgbClr val="FFFF00"/>
                </a:solidFill>
                <a:latin typeface="Times New Roman"/>
                <a:ea typeface="Calibri"/>
                <a:cs typeface="Times New Roman"/>
              </a:rPr>
              <a:t>1</a:t>
            </a:r>
            <a:r>
              <a:rPr lang="nl-NL" sz="3200" b="1" dirty="0" smtClean="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Quan sát hình 1, em hãy kể tên một số loài sinh vật ở các vùng biển trong đại dương.</a:t>
            </a:r>
            <a:endParaRPr lang="en-US" sz="3200" dirty="0">
              <a:solidFill>
                <a:srgbClr val="FFFF00"/>
              </a:solidFill>
              <a:latin typeface="Calibri"/>
              <a:ea typeface="Calibri"/>
              <a:cs typeface="Times New Roman"/>
            </a:endParaRPr>
          </a:p>
        </p:txBody>
      </p:sp>
    </p:spTree>
    <p:extLst>
      <p:ext uri="{BB962C8B-B14F-4D97-AF65-F5344CB8AC3E}">
        <p14:creationId xmlns:p14="http://schemas.microsoft.com/office/powerpoint/2010/main" val="423204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537620" y="304750"/>
            <a:ext cx="11213392" cy="1042181"/>
            <a:chOff x="735874" y="264351"/>
            <a:chExt cx="6265987" cy="459363"/>
          </a:xfrm>
        </p:grpSpPr>
        <p:grpSp>
          <p:nvGrpSpPr>
            <p:cNvPr id="93" name="组合 92"/>
            <p:cNvGrpSpPr/>
            <p:nvPr/>
          </p:nvGrpSpPr>
          <p:grpSpPr>
            <a:xfrm>
              <a:off x="735874" y="264351"/>
              <a:ext cx="6265987" cy="459363"/>
              <a:chOff x="3273334" y="5019231"/>
              <a:chExt cx="6265987" cy="459363"/>
            </a:xfrm>
          </p:grpSpPr>
          <p:sp>
            <p:nvSpPr>
              <p:cNvPr id="95" name="Freeform 34"/>
              <p:cNvSpPr>
                <a:spLocks noEditPoints="1"/>
              </p:cNvSpPr>
              <p:nvPr/>
            </p:nvSpPr>
            <p:spPr bwMode="auto">
              <a:xfrm>
                <a:off x="9142624" y="5019231"/>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273334" y="5077478"/>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027953" y="322598"/>
              <a:ext cx="5973908" cy="257752"/>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332509" y="1489137"/>
            <a:ext cx="3895107" cy="2062103"/>
          </a:xfrm>
          <a:prstGeom prst="rect">
            <a:avLst/>
          </a:prstGeom>
          <a:noFill/>
        </p:spPr>
        <p:txBody>
          <a:bodyPr wrap="square" rtlCol="0">
            <a:spAutoFit/>
          </a:bodyPr>
          <a:lstStyle/>
          <a:p>
            <a:pPr algn="just"/>
            <a:r>
              <a:rPr lang="nl-NL" sz="3200" b="1" dirty="0">
                <a:solidFill>
                  <a:srgbClr val="FFFF00"/>
                </a:solidFill>
                <a:latin typeface="Times New Roman"/>
                <a:ea typeface="Calibri"/>
                <a:cs typeface="Times New Roman"/>
              </a:rPr>
              <a:t>2. Nguyên nhân dẫn đến sự đa dạng của thế giới sinh vật dưới đại dương</a:t>
            </a:r>
            <a:r>
              <a:rPr lang="nl-NL"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4385" y="3707610"/>
            <a:ext cx="3883231" cy="2246769"/>
          </a:xfrm>
          <a:prstGeom prst="rect">
            <a:avLst/>
          </a:prstGeom>
        </p:spPr>
        <p:txBody>
          <a:bodyPr wrap="square">
            <a:spAutoFit/>
          </a:bodyPr>
          <a:lstStyle/>
          <a:p>
            <a:pPr lvl="0" algn="just"/>
            <a:r>
              <a:rPr lang="en-US" sz="2800" b="1" dirty="0" smtClean="0">
                <a:solidFill>
                  <a:prstClr val="white"/>
                </a:solidFill>
                <a:latin typeface="Times New Roman"/>
                <a:ea typeface="Calibri"/>
                <a:cs typeface="Times New Roman"/>
              </a:rPr>
              <a:t>- Do </a:t>
            </a:r>
            <a:r>
              <a:rPr lang="en-US" sz="2800" b="1" dirty="0" err="1">
                <a:solidFill>
                  <a:prstClr val="white"/>
                </a:solidFill>
                <a:latin typeface="Times New Roman"/>
                <a:ea typeface="Calibri"/>
                <a:cs typeface="Times New Roman"/>
              </a:rPr>
              <a:t>vĩ</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và</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sâu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sẽ</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có</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nhiệt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muối</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áp</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suất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sáng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nồng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ôxy</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a:t>
            </a:r>
            <a:endParaRPr lang="en-US" sz="28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89634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202310" y="2148877"/>
            <a:ext cx="8502649" cy="646331"/>
          </a:xfrm>
          <a:prstGeom prst="rect">
            <a:avLst/>
          </a:prstGeom>
          <a:noFill/>
        </p:spPr>
        <p:txBody>
          <a:bodyPr wrap="none" rtlCol="0">
            <a:spAutoFit/>
          </a:bodyPr>
          <a:lstStyle/>
          <a:p>
            <a:pPr algn="ct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3332655" y="3209762"/>
            <a:ext cx="8184893" cy="1077218"/>
          </a:xfrm>
          <a:prstGeom prst="rect">
            <a:avLst/>
          </a:prstGeom>
        </p:spPr>
        <p:txBody>
          <a:bodyPr wrap="square">
            <a:spAutoFit/>
          </a:bodyPr>
          <a:lstStyle/>
          <a:p>
            <a:pPr algn="just"/>
            <a:r>
              <a:rPr lang="nl-NL" sz="3200" b="1" dirty="0">
                <a:solidFill>
                  <a:schemeClr val="bg1"/>
                </a:solidFill>
                <a:latin typeface="Times New Roman" panose="02020603050405020304" pitchFamily="18" charset="0"/>
                <a:ea typeface="Calibri" panose="020F0502020204030204" pitchFamily="34" charset="0"/>
              </a:rPr>
              <a:t>- </a:t>
            </a:r>
            <a:r>
              <a:rPr lang="vi-VN" sz="3200" b="1" dirty="0">
                <a:solidFill>
                  <a:schemeClr val="bg1"/>
                </a:solidFill>
                <a:latin typeface="Times New Roman" panose="02020603050405020304" pitchFamily="18" charset="0"/>
                <a:ea typeface="Calibri" panose="020F0502020204030204" pitchFamily="34" charset="0"/>
              </a:rPr>
              <a:t>Sinh vật dưới đáy đại dương rất đa dạng về số lượng và thành phần loài.</a:t>
            </a:r>
            <a:endParaRPr lang="en-US" sz="3200" b="1" dirty="0">
              <a:solidFill>
                <a:schemeClr val="bg1"/>
              </a:solidFill>
            </a:endParaRPr>
          </a:p>
        </p:txBody>
      </p:sp>
    </p:spTree>
    <p:extLst>
      <p:ext uri="{BB962C8B-B14F-4D97-AF65-F5344CB8AC3E}">
        <p14:creationId xmlns:p14="http://schemas.microsoft.com/office/powerpoint/2010/main" val="240583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3841080" y="1647456"/>
            <a:ext cx="6880410" cy="927978"/>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671681" y="1714670"/>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1646</Words>
  <Application>Microsoft Office PowerPoint</Application>
  <PresentationFormat>Widescreen</PresentationFormat>
  <Paragraphs>143</Paragraphs>
  <Slides>22</Slides>
  <Notes>21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微软雅黑</vt:lpstr>
      <vt:lpstr>宋体</vt:lpstr>
      <vt:lpstr>Arial</vt:lpstr>
      <vt:lpstr>Calibri</vt:lpstr>
      <vt:lpstr>Calibri Light</vt:lpstr>
      <vt:lpstr>Tahoma</vt:lpstr>
      <vt:lpstr>Times New Roman</vt:lpstr>
      <vt:lpstr>方正少儿简体</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minhkhanh.t93@gmail.com</cp:lastModifiedBy>
  <cp:revision>107</cp:revision>
  <dcterms:created xsi:type="dcterms:W3CDTF">2020-11-02T15:38:20Z</dcterms:created>
  <dcterms:modified xsi:type="dcterms:W3CDTF">2025-02-28T06:35:15Z</dcterms:modified>
</cp:coreProperties>
</file>