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2" r:id="rId4"/>
    <p:sldMasterId id="2147483729" r:id="rId5"/>
    <p:sldMasterId id="2147483741" r:id="rId6"/>
    <p:sldMasterId id="2147483747" r:id="rId7"/>
    <p:sldMasterId id="2147483760" r:id="rId8"/>
    <p:sldMasterId id="2147483766" r:id="rId9"/>
  </p:sldMasterIdLst>
  <p:notesMasterIdLst>
    <p:notesMasterId r:id="rId32"/>
  </p:notesMasterIdLst>
  <p:sldIdLst>
    <p:sldId id="283" r:id="rId10"/>
    <p:sldId id="284" r:id="rId11"/>
    <p:sldId id="285" r:id="rId12"/>
    <p:sldId id="288" r:id="rId13"/>
    <p:sldId id="290" r:id="rId14"/>
    <p:sldId id="293" r:id="rId15"/>
    <p:sldId id="292" r:id="rId16"/>
    <p:sldId id="294" r:id="rId17"/>
    <p:sldId id="295" r:id="rId18"/>
    <p:sldId id="297" r:id="rId19"/>
    <p:sldId id="301" r:id="rId20"/>
    <p:sldId id="298" r:id="rId21"/>
    <p:sldId id="296" r:id="rId22"/>
    <p:sldId id="299" r:id="rId23"/>
    <p:sldId id="302" r:id="rId24"/>
    <p:sldId id="303" r:id="rId25"/>
    <p:sldId id="305" r:id="rId26"/>
    <p:sldId id="304" r:id="rId27"/>
    <p:sldId id="291" r:id="rId28"/>
    <p:sldId id="306" r:id="rId29"/>
    <p:sldId id="307" r:id="rId30"/>
    <p:sldId id="30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C2617-E3A4-486B-9AB2-4C145FFE2583}" type="datetimeFigureOut">
              <a:rPr lang="en-US" smtClean="0"/>
              <a:t>28/02/2023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6D81-1856-4EF2-B1C6-3CB9105EA6D6}" type="slidenum">
              <a:rPr lang="en-US" smtClean="0"/>
              <a:t>‹#›</a:t>
            </a:fld>
            <a:endParaRPr lang="en-US"/>
          </a:p>
        </p:txBody>
      </p:sp>
    </p:spTree>
    <p:extLst>
      <p:ext uri="{BB962C8B-B14F-4D97-AF65-F5344CB8AC3E}">
        <p14:creationId xmlns:p14="http://schemas.microsoft.com/office/powerpoint/2010/main" val="280021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8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2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1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32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8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05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1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9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5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7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06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22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0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CD3EAC-2CF8-4190-AC21-DB13166B26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09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D059FF-4DD2-4023-9D66-46C74220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0442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B41F34-9C86-4525-BFF5-2DD4A408E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74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BDC2F0-FBC9-47D5-8BA8-F1C13AF233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62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730D008-A6C0-479B-9278-6844159C73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30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03788D-AECA-4700-A864-0B2B553B3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17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17D71F-21FB-4D02-8F47-F5843218F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1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2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FC510A-27DF-402B-9CA4-F3740006F0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48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4D4F32-08AF-4B30-A7EC-2C7142894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01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BE865-0BE2-4BD8-B552-9ED7025D9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2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017B5-418D-4F47-9EBD-3FD18C619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030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D3E8C3C-B864-4185-AB75-A20B121CDC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211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03197"/>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458154522"/>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329358081"/>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460614"/>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52003464"/>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70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srgbClr val="000000">
                    <a:tint val="75000"/>
                  </a:srgbClr>
                </a:solidFill>
              </a:rPr>
              <a:pPr/>
              <a:t>28/02/2023</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9425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5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39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8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9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965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57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79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24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184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416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83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975351"/>
      </p:ext>
    </p:extLst>
  </p:cSld>
  <p:clrMapOvr>
    <a:masterClrMapping/>
  </p:clrMapOvr>
  <p:transition spd="slow"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574115269"/>
      </p:ext>
    </p:extLst>
  </p:cSld>
  <p:clrMapOvr>
    <a:masterClrMapping/>
  </p:clrMapOvr>
  <p:transition spd="slow"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23521072"/>
      </p:ext>
    </p:extLst>
  </p:cSld>
  <p:clrMapOvr>
    <a:masterClrMapping/>
  </p:clrMapOvr>
  <p:transition spd="slow"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53054880"/>
      </p:ext>
    </p:extLst>
  </p:cSld>
  <p:clrMapOvr>
    <a:masterClrMapping/>
  </p:clrMapOvr>
  <p:transition spd="slow"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35481492"/>
      </p:ext>
    </p:extLst>
  </p:cSld>
  <p:clrMapOvr>
    <a:masterClrMapping/>
  </p:clrMapOvr>
  <p:transition spd="slow"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716868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912700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359070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6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28/02/2023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172586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28/02/2023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2421146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28/02/2023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2431388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28/02/2023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721446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28/02/2023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2058760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28/02/2023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060055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84978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28/02/2023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2112187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827814528"/>
      </p:ext>
    </p:extLst>
  </p:cSld>
  <p:clrMapOvr>
    <a:masterClrMapping/>
  </p:clrMapOvr>
  <p:transition spd="slow" advTm="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11897"/>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24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1769605086"/>
      </p:ext>
    </p:extLst>
  </p:cSld>
  <p:clrMapOvr>
    <a:masterClrMapping/>
  </p:clrMapOvr>
  <p:transition spd="slow" advTm="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3870198984"/>
      </p:ext>
    </p:extLst>
  </p:cSld>
  <p:clrMapOvr>
    <a:masterClrMapping/>
  </p:clrMapOvr>
  <p:transition spd="slow" advTm="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7448988"/>
      </p:ext>
    </p:extLst>
  </p:cSld>
  <p:clrMapOvr>
    <a:masterClrMapping/>
  </p:clrMapOvr>
  <p:transition spd="slow" advTm="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14900126"/>
      </p:ext>
    </p:extLst>
  </p:cSld>
  <p:clrMapOvr>
    <a:masterClrMapping/>
  </p:clrMapOvr>
  <p:transition spd="slow" advTm="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458531"/>
      </p:ext>
    </p:extLst>
  </p:cSld>
  <p:clrMapOvr>
    <a:masterClrMapping/>
  </p:clrMapOvr>
  <p:transition spd="slow" advTm="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639205268"/>
      </p:ext>
    </p:extLst>
  </p:cSld>
  <p:clrMapOvr>
    <a:masterClrMapping/>
  </p:clrMapOvr>
  <p:transition spd="slow" advTm="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4214878192"/>
      </p:ext>
    </p:extLst>
  </p:cSld>
  <p:clrMapOvr>
    <a:masterClrMapping/>
  </p:clrMapOvr>
  <p:transition spd="slow" advTm="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32934548"/>
      </p:ext>
    </p:extLst>
  </p:cSld>
  <p:clrMapOvr>
    <a:masterClrMapping/>
  </p:clrMapOvr>
  <p:transition spd="slow" advTm="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1692166"/>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0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28/02/2023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image" Target="../media/image1.jp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image" Target="../media/image1.jp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8.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6.xml"/><Relationship Id="rId7" Type="http://schemas.openxmlformats.org/officeDocument/2006/relationships/image" Target="../media/image1.jp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E701923-D875-41EB-9336-0D6BC53745BD}" type="datetimeFigureOut">
              <a:rPr lang="en-US" smtClean="0">
                <a:solidFill>
                  <a:prstClr val="black">
                    <a:tint val="75000"/>
                  </a:prstClr>
                </a:solidFill>
              </a:rPr>
              <a:pPr/>
              <a:t>28/02/2023</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5712DA-9190-4C83-A552-5DC4161698B3}"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258376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87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pPr>
            <a:fld id="{4E3D52EC-76AA-473C-A1D4-B29458A18F0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1927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9461420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74505F-0C82-4D6D-B004-FC5C444DBA51}" type="datetimeFigureOut">
              <a:rPr lang="en-US" smtClean="0">
                <a:solidFill>
                  <a:prstClr val="black">
                    <a:tint val="75000"/>
                  </a:prstClr>
                </a:solidFill>
              </a:rPr>
              <a:pPr/>
              <a:t>28/02/2023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56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402868154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28/02/2023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467201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27413197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2023/2/28</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14133745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uk/pin/430867889328913953/" TargetMode="External"/><Relationship Id="rId2" Type="http://schemas.openxmlformats.org/officeDocument/2006/relationships/image" Target="../media/image27.jpg"/><Relationship Id="rId1" Type="http://schemas.openxmlformats.org/officeDocument/2006/relationships/slideLayout" Target="../slideLayouts/slideLayout5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29.jpg"/><Relationship Id="rId1" Type="http://schemas.openxmlformats.org/officeDocument/2006/relationships/slideLayout" Target="../slideLayouts/slideLayout58.xml"/><Relationship Id="rId5" Type="http://schemas.openxmlformats.org/officeDocument/2006/relationships/image" Target="../media/image2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 Id="rId5" Type="http://schemas.openxmlformats.org/officeDocument/2006/relationships/image" Target="../media/image32.jp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70.xml"/><Relationship Id="rId5" Type="http://schemas.openxmlformats.org/officeDocument/2006/relationships/image" Target="../media/image2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34.jpg"/><Relationship Id="rId1" Type="http://schemas.openxmlformats.org/officeDocument/2006/relationships/slideLayout" Target="../slideLayouts/slideLayout75.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2.xml"/><Relationship Id="rId5" Type="http://schemas.openxmlformats.org/officeDocument/2006/relationships/image" Target="../media/image20.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KAGAY~12"/>
          <p:cNvSpPr>
            <a:spLocks noChangeArrowheads="1"/>
          </p:cNvSpPr>
          <p:nvPr/>
        </p:nvSpPr>
        <p:spPr bwMode="auto">
          <a:xfrm>
            <a:off x="1143000" y="857250"/>
            <a:ext cx="6858000" cy="51435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013">
              <a:solidFill>
                <a:srgbClr val="000000"/>
              </a:solidFill>
            </a:endParaRPr>
          </a:p>
        </p:txBody>
      </p:sp>
      <p:grpSp>
        <p:nvGrpSpPr>
          <p:cNvPr id="3075" name="Group 3"/>
          <p:cNvGrpSpPr>
            <a:grpSpLocks/>
          </p:cNvGrpSpPr>
          <p:nvPr/>
        </p:nvGrpSpPr>
        <p:grpSpPr bwMode="auto">
          <a:xfrm>
            <a:off x="3871994" y="2250281"/>
            <a:ext cx="1921750" cy="2357438"/>
            <a:chOff x="2165" y="1008"/>
            <a:chExt cx="1821" cy="2640"/>
          </a:xfrm>
        </p:grpSpPr>
        <p:grpSp>
          <p:nvGrpSpPr>
            <p:cNvPr id="3076" name="Group 4"/>
            <p:cNvGrpSpPr>
              <a:grpSpLocks/>
            </p:cNvGrpSpPr>
            <p:nvPr/>
          </p:nvGrpSpPr>
          <p:grpSpPr bwMode="auto">
            <a:xfrm>
              <a:off x="2165" y="1008"/>
              <a:ext cx="1821" cy="2640"/>
              <a:chOff x="2069" y="912"/>
              <a:chExt cx="1821" cy="2640"/>
            </a:xfrm>
          </p:grpSpPr>
          <p:sp>
            <p:nvSpPr>
              <p:cNvPr id="3077" name="Text Box 5"/>
              <p:cNvSpPr txBox="1">
                <a:spLocks noChangeArrowheads="1"/>
              </p:cNvSpPr>
              <p:nvPr/>
            </p:nvSpPr>
            <p:spPr bwMode="auto">
              <a:xfrm>
                <a:off x="2352" y="1179"/>
                <a:ext cx="129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algn="ctr" fontAlgn="base">
                  <a:spcBef>
                    <a:spcPct val="50000"/>
                  </a:spcBef>
                  <a:spcAft>
                    <a:spcPct val="0"/>
                  </a:spcAft>
                </a:pPr>
                <a:r>
                  <a:rPr lang="en-US" sz="5400" dirty="0">
                    <a:solidFill>
                      <a:srgbClr val="FF3300"/>
                    </a:solidFill>
                    <a:latin typeface=".VnArial Narrow" pitchFamily="34" charset="0"/>
                    <a:sym typeface="Wingdings" pitchFamily="2" charset="2"/>
                  </a:rPr>
                  <a:t></a:t>
                </a:r>
                <a:endParaRPr lang="en-US" sz="5400" dirty="0">
                  <a:solidFill>
                    <a:srgbClr val="FF3300"/>
                  </a:solidFill>
                  <a:latin typeface=".VnArial Narrow" pitchFamily="34" charset="0"/>
                  <a:sym typeface="Webdings" pitchFamily="18" charset="2"/>
                </a:endParaRPr>
              </a:p>
            </p:txBody>
          </p:sp>
          <p:sp>
            <p:nvSpPr>
              <p:cNvPr id="3078" name="WordArt 6"/>
              <p:cNvSpPr>
                <a:spLocks noChangeArrowheads="1" noChangeShapeType="1" noTextEdit="1"/>
              </p:cNvSpPr>
              <p:nvPr/>
            </p:nvSpPr>
            <p:spPr bwMode="auto">
              <a:xfrm>
                <a:off x="2069" y="912"/>
                <a:ext cx="1821" cy="264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368389"/>
                  </a:avLst>
                </a:prstTxWarp>
              </a:bodyPr>
              <a:lstStyle/>
              <a:p>
                <a:pPr algn="ctr" fontAlgn="base">
                  <a:spcBef>
                    <a:spcPct val="0"/>
                  </a:spcBef>
                  <a:spcAft>
                    <a:spcPct val="0"/>
                  </a:spcAft>
                </a:pPr>
                <a:r>
                  <a:rPr lang="en-US" sz="2025" kern="10" dirty="0">
                    <a:ln w="9525">
                      <a:solidFill>
                        <a:srgbClr val="FFFF99"/>
                      </a:solidFill>
                      <a:round/>
                      <a:headEnd/>
                      <a:tailEnd/>
                    </a:ln>
                    <a:solidFill>
                      <a:srgbClr val="FFFF99"/>
                    </a:solidFill>
                    <a:latin typeface="Arial" panose="020B0604020202020204" pitchFamily="34" charset="0"/>
                    <a:cs typeface="Arial" panose="020B0604020202020204" pitchFamily="34" charset="0"/>
                  </a:rPr>
                  <a:t>KẾ HOẠCH BÀI DẠY MÔN LỊCH SỬ</a:t>
                </a:r>
                <a:r>
                  <a:rPr lang="en-US" sz="2025" kern="10" dirty="0">
                    <a:ln w="9525">
                      <a:solidFill>
                        <a:srgbClr val="FFFF99"/>
                      </a:solidFill>
                      <a:round/>
                      <a:headEnd/>
                      <a:tailEnd/>
                    </a:ln>
                    <a:solidFill>
                      <a:srgbClr val="FFFF99"/>
                    </a:solidFill>
                  </a:rPr>
                  <a:t> </a:t>
                </a:r>
              </a:p>
              <a:p>
                <a:pPr algn="ctr" fontAlgn="base">
                  <a:spcBef>
                    <a:spcPct val="0"/>
                  </a:spcBef>
                  <a:spcAft>
                    <a:spcPct val="0"/>
                  </a:spcAft>
                </a:pPr>
                <a:r>
                  <a:rPr lang="en-US" sz="2025" kern="10" dirty="0">
                    <a:ln w="9525">
                      <a:solidFill>
                        <a:srgbClr val="FFFF99"/>
                      </a:solidFill>
                      <a:round/>
                      <a:headEnd/>
                      <a:tailEnd/>
                    </a:ln>
                    <a:solidFill>
                      <a:srgbClr val="FFFF99"/>
                    </a:solidFill>
                  </a:rPr>
                  <a:t>  </a:t>
                </a:r>
              </a:p>
            </p:txBody>
          </p:sp>
          <p:sp>
            <p:nvSpPr>
              <p:cNvPr id="3080" name="Text Box 8"/>
              <p:cNvSpPr txBox="1">
                <a:spLocks noChangeArrowheads="1"/>
              </p:cNvSpPr>
              <p:nvPr/>
            </p:nvSpPr>
            <p:spPr bwMode="auto">
              <a:xfrm rot="5634030">
                <a:off x="2700" y="1434"/>
                <a:ext cx="43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2250">
                    <a:solidFill>
                      <a:srgbClr val="FF3300"/>
                    </a:solidFill>
                    <a:latin typeface=".VnArial Narrow" pitchFamily="34" charset="0"/>
                    <a:sym typeface="Wingdings" pitchFamily="2" charset="2"/>
                  </a:rPr>
                  <a:t></a:t>
                </a:r>
                <a:endParaRPr lang="en-US" sz="2250">
                  <a:solidFill>
                    <a:srgbClr val="FF3300"/>
                  </a:solidFill>
                  <a:latin typeface=".VnArial Narrow" pitchFamily="34" charset="0"/>
                  <a:sym typeface="Webdings" pitchFamily="18" charset="2"/>
                </a:endParaRPr>
              </a:p>
            </p:txBody>
          </p:sp>
        </p:grpSp>
        <p:sp>
          <p:nvSpPr>
            <p:cNvPr id="3081" name="Text Box 9"/>
            <p:cNvSpPr txBox="1">
              <a:spLocks noChangeArrowheads="1"/>
            </p:cNvSpPr>
            <p:nvPr/>
          </p:nvSpPr>
          <p:spPr bwMode="auto">
            <a:xfrm>
              <a:off x="2857" y="113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2" name="Text Box 10"/>
            <p:cNvSpPr txBox="1">
              <a:spLocks noChangeArrowheads="1"/>
            </p:cNvSpPr>
            <p:nvPr/>
          </p:nvSpPr>
          <p:spPr bwMode="auto">
            <a:xfrm>
              <a:off x="3403" y="137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3" name="Text Box 11"/>
            <p:cNvSpPr txBox="1">
              <a:spLocks noChangeArrowheads="1"/>
            </p:cNvSpPr>
            <p:nvPr/>
          </p:nvSpPr>
          <p:spPr bwMode="auto">
            <a:xfrm>
              <a:off x="3480" y="1878"/>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4" name="Text Box 12"/>
            <p:cNvSpPr txBox="1">
              <a:spLocks noChangeArrowheads="1"/>
            </p:cNvSpPr>
            <p:nvPr/>
          </p:nvSpPr>
          <p:spPr bwMode="auto">
            <a:xfrm>
              <a:off x="2278" y="1872"/>
              <a:ext cx="3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5" name="Text Box 13"/>
            <p:cNvSpPr txBox="1">
              <a:spLocks noChangeArrowheads="1"/>
            </p:cNvSpPr>
            <p:nvPr/>
          </p:nvSpPr>
          <p:spPr bwMode="auto">
            <a:xfrm>
              <a:off x="2387" y="1383"/>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grpSp>
      <p:sp>
        <p:nvSpPr>
          <p:cNvPr id="3086" name="WordArt 14" descr="Paper bag"/>
          <p:cNvSpPr>
            <a:spLocks noChangeArrowheads="1" noChangeShapeType="1" noTextEdit="1"/>
          </p:cNvSpPr>
          <p:nvPr/>
        </p:nvSpPr>
        <p:spPr bwMode="auto">
          <a:xfrm>
            <a:off x="3714750" y="3729037"/>
            <a:ext cx="1971675" cy="3857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dirty="0" err="1">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Lớp</a:t>
            </a:r>
            <a:r>
              <a:rPr lang="en-US" sz="2025" kern="10" dirty="0">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 6</a:t>
            </a:r>
          </a:p>
        </p:txBody>
      </p:sp>
    </p:spTree>
    <p:extLst>
      <p:ext uri="{BB962C8B-B14F-4D97-AF65-F5344CB8AC3E}">
        <p14:creationId xmlns:p14="http://schemas.microsoft.com/office/powerpoint/2010/main" val="162607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indefinite" fill="hold" grpId="0" nodeType="withEffect">
                                  <p:stCondLst>
                                    <p:cond delay="0"/>
                                  </p:stCondLst>
                                  <p:childTnLst>
                                    <p:set>
                                      <p:cBhvr>
                                        <p:cTn id="6" dur="1" fill="hold">
                                          <p:stCondLst>
                                            <p:cond delay="0"/>
                                          </p:stCondLst>
                                        </p:cTn>
                                        <p:tgtEl>
                                          <p:spTgt spid="3086"/>
                                        </p:tgtEl>
                                        <p:attrNameLst>
                                          <p:attrName>style.visibility</p:attrName>
                                        </p:attrNameLst>
                                      </p:cBhvr>
                                      <p:to>
                                        <p:strVal val="visible"/>
                                      </p:to>
                                    </p:set>
                                    <p:anim calcmode="lin" valueType="num">
                                      <p:cBhvr>
                                        <p:cTn id="7" dur="3000" fill="hold"/>
                                        <p:tgtEl>
                                          <p:spTgt spid="3086"/>
                                        </p:tgtEl>
                                        <p:attrNameLst>
                                          <p:attrName>ppt_w</p:attrName>
                                        </p:attrNameLst>
                                      </p:cBhvr>
                                      <p:tavLst>
                                        <p:tav tm="0">
                                          <p:val>
                                            <p:fltVal val="0"/>
                                          </p:val>
                                        </p:tav>
                                        <p:tav tm="100000">
                                          <p:val>
                                            <p:strVal val="#ppt_w"/>
                                          </p:val>
                                        </p:tav>
                                      </p:tavLst>
                                    </p:anim>
                                    <p:anim calcmode="lin" valueType="num">
                                      <p:cBhvr>
                                        <p:cTn id="8" dur="3000" fill="hold"/>
                                        <p:tgtEl>
                                          <p:spTgt spid="3086"/>
                                        </p:tgtEl>
                                        <p:attrNameLst>
                                          <p:attrName>ppt_h</p:attrName>
                                        </p:attrNameLst>
                                      </p:cBhvr>
                                      <p:tavLst>
                                        <p:tav tm="0">
                                          <p:val>
                                            <p:fltVal val="0"/>
                                          </p:val>
                                        </p:tav>
                                        <p:tav tm="100000">
                                          <p:val>
                                            <p:strVal val="#ppt_h"/>
                                          </p:val>
                                        </p:tav>
                                      </p:tavLst>
                                    </p:anim>
                                    <p:animEffect transition="in" filter="fade">
                                      <p:cBhvr>
                                        <p:cTn id="9" dur="3000"/>
                                        <p:tgtEl>
                                          <p:spTgt spid="3086"/>
                                        </p:tgtEl>
                                      </p:cBhvr>
                                    </p:animEffect>
                                  </p:childTnLst>
                                </p:cTn>
                              </p:par>
                              <p:par>
                                <p:cTn id="10" presetID="17" presetClass="entr" presetSubtype="10" repeatCount="indefinite"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p:cTn id="12" dur="3000" fill="hold"/>
                                        <p:tgtEl>
                                          <p:spTgt spid="3075"/>
                                        </p:tgtEl>
                                        <p:attrNameLst>
                                          <p:attrName>ppt_w</p:attrName>
                                        </p:attrNameLst>
                                      </p:cBhvr>
                                      <p:tavLst>
                                        <p:tav tm="0">
                                          <p:val>
                                            <p:fltVal val="0"/>
                                          </p:val>
                                        </p:tav>
                                        <p:tav tm="100000">
                                          <p:val>
                                            <p:strVal val="#ppt_w"/>
                                          </p:val>
                                        </p:tav>
                                      </p:tavLst>
                                    </p:anim>
                                    <p:anim calcmode="lin" valueType="num">
                                      <p:cBhvr>
                                        <p:cTn id="13" dur="3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8A157E-2405-4E4B-AB5E-F80562BA14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0" y="857250"/>
            <a:ext cx="9144000" cy="5143500"/>
          </a:xfrm>
          <a:prstGeom prst="rect">
            <a:avLst/>
          </a:prstGeom>
        </p:spPr>
      </p:pic>
      <p:sp>
        <p:nvSpPr>
          <p:cNvPr id="14" name="Star: 6 Points 13">
            <a:extLst>
              <a:ext uri="{FF2B5EF4-FFF2-40B4-BE49-F238E27FC236}">
                <a16:creationId xmlns:a16="http://schemas.microsoft.com/office/drawing/2014/main" id="{1E8A336D-1E69-4822-BCD0-8A0E782DAD05}"/>
              </a:ext>
            </a:extLst>
          </p:cNvPr>
          <p:cNvSpPr/>
          <p:nvPr/>
        </p:nvSpPr>
        <p:spPr>
          <a:xfrm>
            <a:off x="2627784" y="1052736"/>
            <a:ext cx="3600400" cy="720080"/>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latin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thông</a:t>
            </a:r>
            <a:r>
              <a:rPr lang="en-US" sz="2400" b="1" dirty="0">
                <a:solidFill>
                  <a:srgbClr val="000000"/>
                </a:solidFill>
                <a:latin typeface="Times New Roman" panose="02020603050405020304" pitchFamily="18" charset="0"/>
                <a:cs typeface="Times New Roman" panose="02020603050405020304" pitchFamily="18" charset="0"/>
              </a:rPr>
              <a:t> tin</a:t>
            </a:r>
          </a:p>
        </p:txBody>
      </p:sp>
      <p:sp>
        <p:nvSpPr>
          <p:cNvPr id="16" name="TextBox 15">
            <a:extLst>
              <a:ext uri="{FF2B5EF4-FFF2-40B4-BE49-F238E27FC236}">
                <a16:creationId xmlns:a16="http://schemas.microsoft.com/office/drawing/2014/main" id="{392C6DA7-F1AF-4B05-BB8F-910A39091D9C}"/>
              </a:ext>
            </a:extLst>
          </p:cNvPr>
          <p:cNvSpPr txBox="1"/>
          <p:nvPr/>
        </p:nvSpPr>
        <p:spPr>
          <a:xfrm>
            <a:off x="304800" y="1696653"/>
            <a:ext cx="8458200" cy="2985369"/>
          </a:xfrm>
          <a:prstGeom prst="rect">
            <a:avLst/>
          </a:prstGeom>
          <a:noFill/>
        </p:spPr>
        <p:txBody>
          <a:bodyPr wrap="square">
            <a:spAutoFit/>
          </a:bodyPr>
          <a:lstStyle/>
          <a:p>
            <a:pPr algn="just">
              <a:lnSpc>
                <a:spcPct val="127000"/>
              </a:lnSpc>
            </a:pPr>
            <a:r>
              <a:rPr lang="en-US" sz="2800" b="1" dirty="0" err="1" smtClean="0">
                <a:latin typeface="Arial" panose="020B0604020202020204" pitchFamily="34" charset="0"/>
                <a:ea typeface="Times New Roman" panose="02020603050405020304" pitchFamily="18" charset="0"/>
                <a:cs typeface="Arial" panose="020B0604020202020204" pitchFamily="34" charset="0"/>
              </a:rPr>
              <a:t>Trong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xã</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hội</a:t>
            </a:r>
            <a:r>
              <a:rPr lang="en-US" sz="2800" b="1" dirty="0" smtClean="0">
                <a:latin typeface="Arial" panose="020B0604020202020204" pitchFamily="34" charset="0"/>
                <a:ea typeface="Times New Roman" panose="02020603050405020304" pitchFamily="18" charset="0"/>
                <a:cs typeface="Arial" panose="020B0604020202020204" pitchFamily="34" charset="0"/>
              </a:rPr>
              <a:t> Cham- pa,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vua</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thường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được</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đồng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nhất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với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một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vị</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thần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có</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quyền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lực</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tối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cao</a:t>
            </a:r>
            <a:r>
              <a:rPr lang="vi-VN" sz="2800" b="1" dirty="0" smtClean="0">
                <a:latin typeface="Arial" panose="020B0604020202020204" pitchFamily="34" charset="0"/>
                <a:ea typeface="Times New Roman" panose="02020603050405020304" pitchFamily="18" charset="0"/>
                <a:cs typeface="Arial" panose="020B0604020202020204" pitchFamily="34" charset="0"/>
              </a:rPr>
              <a: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Dưới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vua</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là</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tể</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tướng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và</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hai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quan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đại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thần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một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văn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một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võ</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Dưới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đại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thần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là</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các</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quan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đứng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đầu</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ba</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cấp</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châu-huyện-làng</a:t>
            </a:r>
            <a:r>
              <a:rPr lang="en-US" sz="2800" b="1" dirty="0" smtClean="0">
                <a:latin typeface="Arial" panose="020B0604020202020204" pitchFamily="34" charset="0"/>
                <a:ea typeface="Times New Roman" panose="02020603050405020304" pitchFamily="18" charset="0"/>
                <a:cs typeface="Arial" panose="020B0604020202020204" pitchFamily="34" charset="0"/>
              </a:rPr>
              <a:t>.</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44000"/>
              </a:lnSpc>
              <a:spcAft>
                <a:spcPts val="500"/>
              </a:spcAft>
            </a:pPr>
            <a:endParaRPr lang="en-US" sz="800" b="1" dirty="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8350955" y="39567"/>
            <a:ext cx="768163" cy="676715"/>
          </a:xfrm>
          <a:prstGeom prst="rect">
            <a:avLst/>
          </a:prstGeom>
        </p:spPr>
      </p:pic>
    </p:spTree>
    <p:extLst>
      <p:ext uri="{BB962C8B-B14F-4D97-AF65-F5344CB8AC3E}">
        <p14:creationId xmlns:p14="http://schemas.microsoft.com/office/powerpoint/2010/main" val="2905354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8D1EA08-981E-4673-93F8-8F89FBCA9A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25968" y="143069"/>
            <a:ext cx="9148043" cy="6705600"/>
          </a:xfrm>
        </p:spPr>
      </p:pic>
      <p:pic>
        <p:nvPicPr>
          <p:cNvPr id="4" name="Picture 3" descr="D:\NĂM HỌC 2021-2022\GIÁO ÁN DỰ ÁN\cau-hoi-2-trang-92-lich-su-lop-6-canh-dieu.png"/>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1"/>
            <a:ext cx="5181600" cy="3886200"/>
          </a:xfrm>
          <a:prstGeom prst="rect">
            <a:avLst/>
          </a:prstGeom>
          <a:noFill/>
          <a:ln>
            <a:noFill/>
          </a:ln>
        </p:spPr>
      </p:pic>
      <p:pic>
        <p:nvPicPr>
          <p:cNvPr id="6" name="Picture 5"/>
          <p:cNvPicPr>
            <a:picLocks noChangeAspect="1"/>
          </p:cNvPicPr>
          <p:nvPr/>
        </p:nvPicPr>
        <p:blipFill>
          <a:blip r:embed="rId5"/>
          <a:stretch>
            <a:fillRect/>
          </a:stretch>
        </p:blipFill>
        <p:spPr>
          <a:xfrm>
            <a:off x="8261564" y="153955"/>
            <a:ext cx="762066" cy="676715"/>
          </a:xfrm>
          <a:prstGeom prst="rect">
            <a:avLst/>
          </a:prstGeom>
        </p:spPr>
      </p:pic>
    </p:spTree>
    <p:extLst>
      <p:ext uri="{BB962C8B-B14F-4D97-AF65-F5344CB8AC3E}">
        <p14:creationId xmlns:p14="http://schemas.microsoft.com/office/powerpoint/2010/main" val="345063965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724400" y="685800"/>
            <a:ext cx="3733800" cy="1754326"/>
          </a:xfrm>
          <a:prstGeom prst="rect">
            <a:avLst/>
          </a:prstGeom>
          <a:noFill/>
        </p:spPr>
        <p:txBody>
          <a:bodyPr wrap="square" rtlCol="0">
            <a:spAutoFit/>
          </a:bodyPr>
          <a:lstStyle/>
          <a:p>
            <a:pPr algn="just"/>
            <a:r>
              <a:rPr lang="nl-NL" b="1" dirty="0">
                <a:solidFill>
                  <a:srgbClr val="00B0F0"/>
                </a:solidFill>
                <a:latin typeface="Arial" panose="020B0604020202020204" pitchFamily="34" charset="0"/>
                <a:cs typeface="Arial" panose="020B0604020202020204" pitchFamily="34" charset="0"/>
              </a:rPr>
              <a:t>a. Hoạt động kinh </a:t>
            </a:r>
            <a:r>
              <a:rPr lang="nl-NL" b="1" dirty="0" smtClean="0">
                <a:solidFill>
                  <a:srgbClr val="00B0F0"/>
                </a:solidFill>
                <a:latin typeface="Arial" panose="020B0604020202020204" pitchFamily="34" charset="0"/>
                <a:cs typeface="Arial" panose="020B0604020202020204" pitchFamily="34" charset="0"/>
              </a:rPr>
              <a:t>tế.</a:t>
            </a:r>
            <a:endParaRPr lang="en-US" dirty="0">
              <a:solidFill>
                <a:srgbClr val="00B0F0"/>
              </a:solidFill>
              <a:latin typeface="Arial" panose="020B0604020202020204" pitchFamily="34" charset="0"/>
              <a:cs typeface="Arial" panose="020B0604020202020204" pitchFamily="34" charset="0"/>
            </a:endParaRPr>
          </a:p>
          <a:p>
            <a:pPr algn="just"/>
            <a:r>
              <a:rPr lang="nl-NL" dirty="0">
                <a:solidFill>
                  <a:srgbClr val="00B0F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rùng và biển; buôn bán bằng đường biển.</a:t>
            </a:r>
            <a:endParaRPr lang="en-US" dirty="0">
              <a:solidFill>
                <a:srgbClr val="00B0F0"/>
              </a:solidFill>
              <a:latin typeface="Arial" panose="020B0604020202020204" pitchFamily="34" charset="0"/>
              <a:cs typeface="Arial" panose="020B0604020202020204" pitchFamily="34" charset="0"/>
            </a:endParaRPr>
          </a:p>
        </p:txBody>
      </p:sp>
      <p:sp>
        <p:nvSpPr>
          <p:cNvPr id="4" name="TextBox 3"/>
          <p:cNvSpPr txBox="1"/>
          <p:nvPr/>
        </p:nvSpPr>
        <p:spPr>
          <a:xfrm>
            <a:off x="4724400" y="2438400"/>
            <a:ext cx="3810000" cy="2031325"/>
          </a:xfrm>
          <a:prstGeom prst="rect">
            <a:avLst/>
          </a:prstGeom>
          <a:noFill/>
        </p:spPr>
        <p:txBody>
          <a:bodyPr wrap="square" rtlCol="0">
            <a:spAutoFit/>
          </a:bodyPr>
          <a:lstStyle/>
          <a:p>
            <a:pPr algn="just"/>
            <a:r>
              <a:rPr lang="en-US" b="1" dirty="0">
                <a:solidFill>
                  <a:srgbClr val="00B0F0"/>
                </a:solidFill>
                <a:latin typeface="Arial" panose="020B0604020202020204" pitchFamily="34" charset="0"/>
                <a:cs typeface="Arial" panose="020B0604020202020204" pitchFamily="34" charset="0"/>
              </a:rPr>
              <a:t>b. </a:t>
            </a:r>
            <a:r>
              <a:rPr lang="en-US" b="1" dirty="0" err="1">
                <a:solidFill>
                  <a:srgbClr val="00B0F0"/>
                </a:solidFill>
                <a:latin typeface="Arial" panose="020B0604020202020204" pitchFamily="34" charset="0"/>
                <a:cs typeface="Arial" panose="020B0604020202020204" pitchFamily="34" charset="0"/>
              </a:rPr>
              <a:t>Tổ</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chức</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xã</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hội</a:t>
            </a:r>
            <a:r>
              <a:rPr lang="vi-VN" b="1" dirty="0">
                <a:solidFill>
                  <a:srgbClr val="00B0F0"/>
                </a:solidFill>
                <a:latin typeface="Arial" panose="020B0604020202020204" pitchFamily="34" charset="0"/>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a:p>
            <a:pPr algn="just"/>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được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đồng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quyền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lực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tối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cao</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Dưới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tể</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tướng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hai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đại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Đơn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hành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chính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cấp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địa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phương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smtClean="0">
                <a:solidFill>
                  <a:srgbClr val="00B0F0"/>
                </a:solidFill>
                <a:latin typeface="Arial" panose="020B0604020202020204" pitchFamily="34" charset="0"/>
                <a:cs typeface="Arial" panose="020B0604020202020204" pitchFamily="34" charset="0"/>
              </a:rPr>
              <a:t>Châu</a:t>
            </a:r>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huyện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Đứng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đầu</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chức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smtClean="0">
                <a:solidFill>
                  <a:srgbClr val="00B0F0"/>
                </a:solidFill>
                <a:latin typeface="Arial" panose="020B0604020202020204" pitchFamily="34" charset="0"/>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149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sp>
        <p:nvSpPr>
          <p:cNvPr id="3" name="TextBox 2"/>
          <p:cNvSpPr txBox="1"/>
          <p:nvPr/>
        </p:nvSpPr>
        <p:spPr>
          <a:xfrm>
            <a:off x="228600" y="4953000"/>
            <a:ext cx="8915400" cy="707886"/>
          </a:xfrm>
          <a:prstGeom prst="rect">
            <a:avLst/>
          </a:prstGeom>
          <a:noFill/>
        </p:spPr>
        <p:txBody>
          <a:bodyPr wrap="square" rtlCol="0">
            <a:spAutoFit/>
          </a:bodyPr>
          <a:lstStyle/>
          <a:p>
            <a:pPr algn="ctr"/>
            <a:r>
              <a:rPr lang="nl-NL" sz="2000" b="1" dirty="0" smtClean="0">
                <a:solidFill>
                  <a:srgbClr val="0070C0"/>
                </a:solidFill>
                <a:latin typeface="Arial" panose="020B0604020202020204" pitchFamily="34" charset="0"/>
                <a:cs typeface="Arial" panose="020B0604020202020204" pitchFamily="34" charset="0"/>
              </a:rPr>
              <a:t>? </a:t>
            </a:r>
            <a:r>
              <a:rPr lang="nl-NL" sz="2000" b="1" dirty="0">
                <a:solidFill>
                  <a:srgbClr val="0070C0"/>
                </a:solidFill>
                <a:latin typeface="Arial" panose="020B0604020202020204" pitchFamily="34" charset="0"/>
                <a:cs typeface="Arial" panose="020B0604020202020204" pitchFamily="34" charset="0"/>
              </a:rPr>
              <a:t>Trong xã hội gồm có mấy tầng lớp? Kể tên các tầng lớp đó?</a:t>
            </a:r>
            <a:endParaRPr lang="en-US" sz="2000" b="1" dirty="0">
              <a:solidFill>
                <a:srgbClr val="0070C0"/>
              </a:solidFill>
              <a:latin typeface="Arial" panose="020B0604020202020204" pitchFamily="34" charset="0"/>
              <a:cs typeface="Arial" panose="020B0604020202020204" pitchFamily="34" charset="0"/>
            </a:endParaRPr>
          </a:p>
          <a:p>
            <a:pPr algn="ctr"/>
            <a:endParaRPr lang="en-US" sz="2000" b="1" dirty="0" smtClean="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375837" y="76200"/>
            <a:ext cx="768163" cy="676715"/>
          </a:xfrm>
          <a:prstGeom prst="rect">
            <a:avLst/>
          </a:prstGeom>
        </p:spPr>
      </p:pic>
    </p:spTree>
    <p:extLst>
      <p:ext uri="{BB962C8B-B14F-4D97-AF65-F5344CB8AC3E}">
        <p14:creationId xmlns:p14="http://schemas.microsoft.com/office/powerpoint/2010/main" val="124625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724400" y="685800"/>
            <a:ext cx="3886200" cy="1754326"/>
          </a:xfrm>
          <a:prstGeom prst="rect">
            <a:avLst/>
          </a:prstGeom>
          <a:noFill/>
        </p:spPr>
        <p:txBody>
          <a:bodyPr wrap="square" rtlCol="0">
            <a:spAutoFit/>
          </a:bodyPr>
          <a:lstStyle/>
          <a:p>
            <a:pPr algn="just"/>
            <a:r>
              <a:rPr lang="nl-NL" b="1" dirty="0">
                <a:solidFill>
                  <a:srgbClr val="00B0F0"/>
                </a:solidFill>
                <a:latin typeface="Arial" panose="020B0604020202020204" pitchFamily="34" charset="0"/>
                <a:cs typeface="Arial" panose="020B0604020202020204" pitchFamily="34" charset="0"/>
              </a:rPr>
              <a:t>a. Hoạt động kinh </a:t>
            </a:r>
            <a:r>
              <a:rPr lang="nl-NL" b="1" dirty="0" smtClean="0">
                <a:solidFill>
                  <a:srgbClr val="00B0F0"/>
                </a:solidFill>
                <a:latin typeface="Arial" panose="020B0604020202020204" pitchFamily="34" charset="0"/>
                <a:cs typeface="Arial" panose="020B0604020202020204" pitchFamily="34" charset="0"/>
              </a:rPr>
              <a:t>tế.</a:t>
            </a:r>
            <a:endParaRPr lang="en-US" dirty="0">
              <a:solidFill>
                <a:srgbClr val="00B0F0"/>
              </a:solidFill>
              <a:latin typeface="Arial" panose="020B0604020202020204" pitchFamily="34" charset="0"/>
              <a:cs typeface="Arial" panose="020B0604020202020204" pitchFamily="34" charset="0"/>
            </a:endParaRPr>
          </a:p>
          <a:p>
            <a:pPr algn="just"/>
            <a:r>
              <a:rPr lang="nl-NL" dirty="0">
                <a:solidFill>
                  <a:srgbClr val="00B0F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rùng và biển; buôn bán bằng đường biển.</a:t>
            </a:r>
            <a:endParaRPr lang="en-US" dirty="0">
              <a:solidFill>
                <a:srgbClr val="00B0F0"/>
              </a:solidFill>
              <a:latin typeface="Arial" panose="020B0604020202020204" pitchFamily="34" charset="0"/>
              <a:cs typeface="Arial" panose="020B0604020202020204" pitchFamily="34" charset="0"/>
            </a:endParaRPr>
          </a:p>
        </p:txBody>
      </p:sp>
      <p:sp>
        <p:nvSpPr>
          <p:cNvPr id="4" name="TextBox 3"/>
          <p:cNvSpPr txBox="1"/>
          <p:nvPr/>
        </p:nvSpPr>
        <p:spPr>
          <a:xfrm>
            <a:off x="4724400" y="2438400"/>
            <a:ext cx="3886200" cy="2031325"/>
          </a:xfrm>
          <a:prstGeom prst="rect">
            <a:avLst/>
          </a:prstGeom>
          <a:noFill/>
        </p:spPr>
        <p:txBody>
          <a:bodyPr wrap="square" rtlCol="0">
            <a:spAutoFit/>
          </a:bodyPr>
          <a:lstStyle/>
          <a:p>
            <a:pPr algn="just"/>
            <a:r>
              <a:rPr lang="en-US" b="1" dirty="0">
                <a:solidFill>
                  <a:srgbClr val="00B0F0"/>
                </a:solidFill>
                <a:latin typeface="Arial" panose="020B0604020202020204" pitchFamily="34" charset="0"/>
                <a:cs typeface="Arial" panose="020B0604020202020204" pitchFamily="34" charset="0"/>
              </a:rPr>
              <a:t>b. </a:t>
            </a:r>
            <a:r>
              <a:rPr lang="en-US" b="1" dirty="0" err="1">
                <a:solidFill>
                  <a:srgbClr val="00B0F0"/>
                </a:solidFill>
                <a:latin typeface="Arial" panose="020B0604020202020204" pitchFamily="34" charset="0"/>
                <a:cs typeface="Arial" panose="020B0604020202020204" pitchFamily="34" charset="0"/>
              </a:rPr>
              <a:t>Tổ</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chức</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xã</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hội</a:t>
            </a:r>
            <a:r>
              <a:rPr lang="vi-VN" b="1" dirty="0">
                <a:solidFill>
                  <a:srgbClr val="00B0F0"/>
                </a:solidFill>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a:p>
            <a:pPr algn="just"/>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được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đồng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quyền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lực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tối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cao</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Dưới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tể</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tướng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hai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đại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Đơn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hành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chính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cấp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địa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phương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Chân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huyện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Đứng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đầu</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chức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smtClean="0">
                <a:solidFill>
                  <a:srgbClr val="00B0F0"/>
                </a:solidFill>
                <a:latin typeface="Arial" panose="020B0604020202020204" pitchFamily="34" charset="0"/>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p:txBody>
      </p:sp>
      <p:sp>
        <p:nvSpPr>
          <p:cNvPr id="5" name="TextBox 4"/>
          <p:cNvSpPr txBox="1"/>
          <p:nvPr/>
        </p:nvSpPr>
        <p:spPr>
          <a:xfrm>
            <a:off x="4724400" y="4419600"/>
            <a:ext cx="3886200" cy="923330"/>
          </a:xfrm>
          <a:prstGeom prst="rect">
            <a:avLst/>
          </a:prstGeom>
          <a:noFill/>
        </p:spPr>
        <p:txBody>
          <a:bodyPr wrap="square" rtlCol="0">
            <a:spAutoFit/>
          </a:bodyPr>
          <a:lstStyle/>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Xã</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hội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gồm</a:t>
            </a:r>
            <a:r>
              <a:rPr lang="en-US" dirty="0">
                <a:solidFill>
                  <a:srgbClr val="00B0F0"/>
                </a:solidFill>
                <a:latin typeface="Arial" panose="020B0604020202020204" pitchFamily="34" charset="0"/>
                <a:cs typeface="Arial" panose="020B0604020202020204" pitchFamily="34" charset="0"/>
              </a:rPr>
              <a:t> 4 </a:t>
            </a:r>
            <a:r>
              <a:rPr lang="en-US" dirty="0" err="1">
                <a:solidFill>
                  <a:srgbClr val="00B0F0"/>
                </a:solidFill>
                <a:latin typeface="Arial" panose="020B0604020202020204" pitchFamily="34" charset="0"/>
                <a:cs typeface="Arial" panose="020B0604020202020204" pitchFamily="34" charset="0"/>
              </a:rPr>
              <a:t>tầng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lớp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Tăng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lữ</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Quý</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tộc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Dân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tự</a:t>
            </a:r>
            <a:r>
              <a:rPr lang="en-US" dirty="0">
                <a:solidFill>
                  <a:srgbClr val="00B0F0"/>
                </a:solidFill>
                <a:latin typeface="Arial" panose="020B0604020202020204" pitchFamily="34" charset="0"/>
                <a:cs typeface="Arial" panose="020B0604020202020204" pitchFamily="34" charset="0"/>
              </a:rPr>
              <a:t> do- </a:t>
            </a:r>
            <a:r>
              <a:rPr lang="en-US" dirty="0" err="1">
                <a:solidFill>
                  <a:srgbClr val="00B0F0"/>
                </a:solidFill>
                <a:latin typeface="Arial" panose="020B0604020202020204" pitchFamily="34" charset="0"/>
                <a:cs typeface="Arial" panose="020B0604020202020204" pitchFamily="34" charset="0"/>
              </a:rPr>
              <a:t>Bộ</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phận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nhỏ</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nô</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lệ</a:t>
            </a:r>
            <a:r>
              <a:rPr lang="en-US" dirty="0">
                <a:solidFill>
                  <a:srgbClr val="00B0F0"/>
                </a:solidFill>
                <a:latin typeface="Arial" panose="020B0604020202020204" pitchFamily="34" charset="0"/>
                <a:cs typeface="Arial" panose="020B0604020202020204" pitchFamily="34" charset="0"/>
              </a:rPr>
              <a:t>.</a:t>
            </a:r>
            <a:endParaRPr lang="en-US" dirty="0" smtClean="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08537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hoá tiêu </a:t>
            </a:r>
            <a:r>
              <a:rPr lang="nl-NL" sz="2800" b="1" dirty="0" smtClean="0">
                <a:solidFill>
                  <a:srgbClr val="92D050"/>
                </a:solidFill>
              </a:rPr>
              <a:t>biểu</a:t>
            </a:r>
            <a:endParaRPr lang="en-US" sz="2800" dirty="0">
              <a:solidFill>
                <a:srgbClr val="92D050"/>
              </a:solidFill>
            </a:endParaRPr>
          </a:p>
        </p:txBody>
      </p:sp>
      <p:pic>
        <p:nvPicPr>
          <p:cNvPr id="7" name="Picture 6" descr="D:\NĂM HỌC 2021-2022\TỔNG HỢP\maxresdefaul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7273" y="685800"/>
            <a:ext cx="3757128" cy="2438400"/>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273" y="3124200"/>
            <a:ext cx="2080727" cy="2524125"/>
          </a:xfrm>
          <a:prstGeom prst="rect">
            <a:avLst/>
          </a:prstGeom>
        </p:spPr>
      </p:pic>
    </p:spTree>
    <p:extLst>
      <p:ext uri="{BB962C8B-B14F-4D97-AF65-F5344CB8AC3E}">
        <p14:creationId xmlns:p14="http://schemas.microsoft.com/office/powerpoint/2010/main" val="184190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par>
                                <p:cTn id="13" presetID="1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plus(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572000"/>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id="{B24580CB-6B21-44FA-ACD8-715A373D6D62}"/>
              </a:ext>
            </a:extLst>
          </p:cNvPr>
          <p:cNvSpPr/>
          <p:nvPr/>
        </p:nvSpPr>
        <p:spPr>
          <a:xfrm>
            <a:off x="0" y="2286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600200"/>
            <a:ext cx="7162800" cy="830997"/>
          </a:xfrm>
          <a:prstGeom prst="rect">
            <a:avLst/>
          </a:prstGeom>
          <a:no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bảng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với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 </a:t>
            </a:r>
            <a:r>
              <a:rPr lang="en-US" sz="2400" b="1" dirty="0" err="1" smtClean="0">
                <a:latin typeface="Arial" panose="020B0604020202020204" pitchFamily="34" charset="0"/>
                <a:cs typeface="Arial" panose="020B0604020202020204" pitchFamily="34" charset="0"/>
              </a:rPr>
              <a:t>Thành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tựu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hóa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biểu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Cham-pa</a:t>
            </a:r>
            <a:endParaRPr lang="en-US" sz="24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12817849"/>
              </p:ext>
            </p:extLst>
          </p:nvPr>
        </p:nvGraphicFramePr>
        <p:xfrm>
          <a:off x="1371600" y="2895600"/>
          <a:ext cx="6096000" cy="15019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609600">
                <a:tc>
                  <a:txBody>
                    <a:bodyPr/>
                    <a:lstStyle/>
                    <a:p>
                      <a:pPr algn="ctr"/>
                      <a:r>
                        <a:rPr lang="en-US" sz="3200" dirty="0" smtClean="0">
                          <a:latin typeface="Arial" panose="020B0604020202020204" pitchFamily="34" charset="0"/>
                          <a:cs typeface="Arial" panose="020B0604020202020204" pitchFamily="34" charset="0"/>
                        </a:rPr>
                        <a:t>K </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 W</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H</a:t>
                      </a:r>
                      <a:endParaRPr lang="en-US" sz="3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8923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1"/>
                  </a:ext>
                </a:extLst>
              </a:tr>
            </a:tbl>
          </a:graphicData>
        </a:graphic>
      </p:graphicFrame>
      <p:pic>
        <p:nvPicPr>
          <p:cNvPr id="13" name="Picture 12"/>
          <p:cNvPicPr>
            <a:picLocks noChangeAspect="1"/>
          </p:cNvPicPr>
          <p:nvPr/>
        </p:nvPicPr>
        <p:blipFill>
          <a:blip r:embed="rId4"/>
          <a:stretch>
            <a:fillRect/>
          </a:stretch>
        </p:blipFill>
        <p:spPr>
          <a:xfrm>
            <a:off x="8366199" y="0"/>
            <a:ext cx="762066" cy="676715"/>
          </a:xfrm>
          <a:prstGeom prst="rect">
            <a:avLst/>
          </a:prstGeom>
        </p:spPr>
      </p:pic>
    </p:spTree>
    <p:extLst>
      <p:ext uri="{BB962C8B-B14F-4D97-AF65-F5344CB8AC3E}">
        <p14:creationId xmlns:p14="http://schemas.microsoft.com/office/powerpoint/2010/main" val="396737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hoá tiêu </a:t>
            </a:r>
            <a:r>
              <a:rPr lang="nl-NL" sz="2800" b="1" dirty="0" smtClean="0">
                <a:solidFill>
                  <a:srgbClr val="92D050"/>
                </a:solidFill>
              </a:rPr>
              <a:t>biểu</a:t>
            </a:r>
            <a:endParaRPr lang="en-US" sz="2800" dirty="0">
              <a:solidFill>
                <a:srgbClr val="92D050"/>
              </a:solidFill>
            </a:endParaRPr>
          </a:p>
        </p:txBody>
      </p:sp>
      <p:sp>
        <p:nvSpPr>
          <p:cNvPr id="2" name="TextBox 1"/>
          <p:cNvSpPr txBox="1"/>
          <p:nvPr/>
        </p:nvSpPr>
        <p:spPr>
          <a:xfrm>
            <a:off x="4804064" y="838200"/>
            <a:ext cx="3657600" cy="4401205"/>
          </a:xfrm>
          <a:prstGeom prst="rect">
            <a:avLst/>
          </a:prstGeom>
          <a:noFill/>
        </p:spPr>
        <p:txBody>
          <a:bodyPr wrap="square" rtlCol="0">
            <a:spAutoFit/>
          </a:bodyPr>
          <a:lstStyle/>
          <a:p>
            <a:pPr algn="just"/>
            <a:r>
              <a:rPr lang="nl-NL" sz="2000" b="1" dirty="0">
                <a:solidFill>
                  <a:srgbClr val="00B050"/>
                </a:solidFill>
              </a:rPr>
              <a:t>- Chữ viết</a:t>
            </a:r>
            <a:endParaRPr lang="en-US" sz="2000" dirty="0">
              <a:solidFill>
                <a:srgbClr val="00B050"/>
              </a:solidFill>
            </a:endParaRPr>
          </a:p>
          <a:p>
            <a:pPr algn="just"/>
            <a:r>
              <a:rPr lang="nl-NL" sz="2000" dirty="0">
                <a:solidFill>
                  <a:srgbClr val="00B050"/>
                </a:solidFill>
              </a:rPr>
              <a:t>     + Sáng tạo ra chữ viết riêng trên cơ sở chữ Phạn (chữ Chăm cổ, thế kỉ IV).</a:t>
            </a:r>
            <a:endParaRPr lang="en-US" sz="2000" dirty="0">
              <a:solidFill>
                <a:srgbClr val="00B050"/>
              </a:solidFill>
            </a:endParaRPr>
          </a:p>
          <a:p>
            <a:pPr algn="just"/>
            <a:r>
              <a:rPr lang="nl-NL" sz="2000" b="1" dirty="0">
                <a:solidFill>
                  <a:srgbClr val="00B050"/>
                </a:solidFill>
              </a:rPr>
              <a:t>- Tín ngưỡng và tôn giáo:</a:t>
            </a:r>
            <a:endParaRPr lang="en-US" sz="2000" dirty="0">
              <a:solidFill>
                <a:srgbClr val="00B050"/>
              </a:solidFill>
            </a:endParaRPr>
          </a:p>
          <a:p>
            <a:pPr algn="just"/>
            <a:r>
              <a:rPr lang="nl-NL" sz="2000" dirty="0">
                <a:solidFill>
                  <a:srgbClr val="00B050"/>
                </a:solidFill>
              </a:rPr>
              <a:t>+ Thờ thần tự nhiên (Mặt Trời, Núi, Nước, Lúa,...)</a:t>
            </a:r>
            <a:endParaRPr lang="en-US" sz="2000" dirty="0">
              <a:solidFill>
                <a:srgbClr val="00B050"/>
              </a:solidFill>
            </a:endParaRPr>
          </a:p>
          <a:p>
            <a:pPr algn="just"/>
            <a:r>
              <a:rPr lang="nl-NL" sz="2000" dirty="0">
                <a:solidFill>
                  <a:srgbClr val="00B050"/>
                </a:solidFill>
              </a:rPr>
              <a:t>+ Du nhập Phật giáo, Ấn Độ giáo.</a:t>
            </a:r>
            <a:endParaRPr lang="en-US" sz="2000" dirty="0">
              <a:solidFill>
                <a:srgbClr val="00B050"/>
              </a:solidFill>
            </a:endParaRPr>
          </a:p>
          <a:p>
            <a:pPr algn="just"/>
            <a:r>
              <a:rPr lang="nl-NL" sz="2000" b="1" dirty="0">
                <a:solidFill>
                  <a:srgbClr val="00B050"/>
                </a:solidFill>
              </a:rPr>
              <a:t>- Kiến trúc và điêu khắc:</a:t>
            </a:r>
            <a:r>
              <a:rPr lang="nl-NL" sz="2000" dirty="0">
                <a:solidFill>
                  <a:srgbClr val="00B050"/>
                </a:solidFill>
              </a:rPr>
              <a:t> Gắn với các công trình tôn giáo đặc sắc, trở thành di sản văn hoá tiêu biểu (Thánh địa Mỹ Sơn,...).</a:t>
            </a:r>
            <a:endParaRPr lang="en-US" sz="2000" dirty="0">
              <a:solidFill>
                <a:srgbClr val="00B050"/>
              </a:solidFill>
            </a:endParaRPr>
          </a:p>
          <a:p>
            <a:pPr algn="just"/>
            <a:r>
              <a:rPr lang="nl-NL" sz="2000" b="1" dirty="0">
                <a:solidFill>
                  <a:srgbClr val="00B050"/>
                </a:solidFill>
              </a:rPr>
              <a:t>- Lễ hội:</a:t>
            </a:r>
            <a:r>
              <a:rPr lang="nl-NL" sz="2000" dirty="0">
                <a:solidFill>
                  <a:srgbClr val="00B050"/>
                </a:solidFill>
              </a:rPr>
              <a:t> Có nhiều lễ hội, tiêu biểu nhất là Ka-tê.</a:t>
            </a:r>
            <a:endParaRPr lang="en-US" sz="2000" dirty="0" smtClean="0">
              <a:solidFill>
                <a:srgbClr val="00B05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536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anim calcmode="lin" valueType="num">
                                      <p:cBhvr>
                                        <p:cTn id="16"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7" dur="2000" fill="hold"/>
                                        <p:tgtEl>
                                          <p:spTgt spid="2">
                                            <p:txEl>
                                              <p:pRg st="2" end="2"/>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anim calcmode="lin" valueType="num">
                                      <p:cBhvr>
                                        <p:cTn id="21"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2" dur="2000" fill="hold"/>
                                        <p:tgtEl>
                                          <p:spTgt spid="2">
                                            <p:txEl>
                                              <p:pRg st="3" end="3"/>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anim calcmode="lin" valueType="num">
                                      <p:cBhvr>
                                        <p:cTn id="26"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heel(1)">
                                      <p:cBhvr>
                                        <p:cTn id="40"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873712"/>
            <a:ext cx="5256584" cy="3491393"/>
          </a:xfrm>
          <a:prstGeom prst="rect">
            <a:avLst/>
          </a:prstGeom>
        </p:spPr>
      </p:pic>
      <p:sp>
        <p:nvSpPr>
          <p:cNvPr id="30" name="TextBox 68"/>
          <p:cNvSpPr txBox="1">
            <a:spLocks/>
          </p:cNvSpPr>
          <p:nvPr/>
        </p:nvSpPr>
        <p:spPr>
          <a:xfrm>
            <a:off x="4483468" y="2902673"/>
            <a:ext cx="2608813" cy="1620125"/>
          </a:xfrm>
          <a:prstGeom prst="rect">
            <a:avLst/>
          </a:prstGeom>
        </p:spPr>
        <p:txBody>
          <a:bodyPr vert="horz" wrap="square" lIns="0" tIns="72000" rIns="0" bIns="0" anchor="t" anchorCtr="1">
            <a:normAutofit/>
          </a:bodyPr>
          <a:lstStyle/>
          <a:p>
            <a:pPr>
              <a:lnSpc>
                <a:spcPct val="120000"/>
              </a:lnSpc>
              <a:defRPr/>
            </a:pPr>
            <a:endParaRPr lang="zh-CN" altLang="en-US" sz="1000" dirty="0">
              <a:solidFill>
                <a:srgbClr val="000000">
                  <a:lumMod val="75000"/>
                  <a:lumOff val="25000"/>
                </a:srgb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sp>
        <p:nvSpPr>
          <p:cNvPr id="2" name="TextBox 1">
            <a:extLst>
              <a:ext uri="{FF2B5EF4-FFF2-40B4-BE49-F238E27FC236}">
                <a16:creationId xmlns:a16="http://schemas.microsoft.com/office/drawing/2014/main" id="{65CDB1A3-9A7A-4425-A5F7-336080DB8C40}"/>
              </a:ext>
            </a:extLst>
          </p:cNvPr>
          <p:cNvSpPr txBox="1"/>
          <p:nvPr/>
        </p:nvSpPr>
        <p:spPr>
          <a:xfrm>
            <a:off x="3505200" y="1792766"/>
            <a:ext cx="3082280" cy="584775"/>
          </a:xfrm>
          <a:prstGeom prst="rect">
            <a:avLst/>
          </a:prstGeom>
          <a:noFill/>
        </p:spPr>
        <p:txBody>
          <a:bodyPr wrap="square" rtlCol="0">
            <a:spAutoFit/>
          </a:bodyPr>
          <a:lstStyle/>
          <a:p>
            <a:pPr algn="ctr">
              <a:defRPr/>
            </a:pPr>
            <a:r>
              <a:rPr 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p>
        </p:txBody>
      </p:sp>
      <p:pic>
        <p:nvPicPr>
          <p:cNvPr id="3" name="Picture 2"/>
          <p:cNvPicPr>
            <a:picLocks noChangeAspect="1"/>
          </p:cNvPicPr>
          <p:nvPr/>
        </p:nvPicPr>
        <p:blipFill>
          <a:blip r:embed="rId5"/>
          <a:stretch>
            <a:fillRect/>
          </a:stretch>
        </p:blipFill>
        <p:spPr>
          <a:xfrm>
            <a:off x="8375837" y="76200"/>
            <a:ext cx="768163" cy="676715"/>
          </a:xfrm>
          <a:prstGeom prst="rect">
            <a:avLst/>
          </a:prstGeom>
        </p:spPr>
      </p:pic>
    </p:spTree>
    <p:extLst>
      <p:ext uri="{BB962C8B-B14F-4D97-AF65-F5344CB8AC3E}">
        <p14:creationId xmlns:p14="http://schemas.microsoft.com/office/powerpoint/2010/main" val="901116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4223498"/>
              </p:ext>
            </p:extLst>
          </p:nvPr>
        </p:nvGraphicFramePr>
        <p:xfrm>
          <a:off x="914400" y="1950085"/>
          <a:ext cx="7315200" cy="2164715"/>
        </p:xfrm>
        <a:graphic>
          <a:graphicData uri="http://schemas.openxmlformats.org/drawingml/2006/table">
            <a:tbl>
              <a:tblPr/>
              <a:tblGrid>
                <a:gridCol w="17526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402590">
                <a:tc>
                  <a:txBody>
                    <a:bodyPr/>
                    <a:lstStyle/>
                    <a:p>
                      <a:pPr algn="just">
                        <a:lnSpc>
                          <a:spcPct val="130000"/>
                        </a:lnSpc>
                        <a:spcBef>
                          <a:spcPts val="300"/>
                        </a:spcBef>
                        <a:spcAft>
                          <a:spcPts val="0"/>
                        </a:spcAft>
                      </a:pP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kinh tế</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 sống xã hội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 </a:t>
                      </a:r>
                      <a:r>
                        <a:rPr lang="nl-NL" sz="1400" b="1" dirty="0">
                          <a:solidFill>
                            <a:srgbClr val="34191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 ngưỡng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extLst>
                  <a:ext uri="{0D108BD9-81ED-4DB2-BD59-A6C34878D82A}">
                    <a16:rowId xmlns:a16="http://schemas.microsoft.com/office/drawing/2014/main" val="10000"/>
                  </a:ext>
                </a:extLst>
              </a:tr>
              <a:tr h="678180">
                <a:tc>
                  <a:txBody>
                    <a:bodyPr/>
                    <a:lstStyle/>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 dân Chăm-pa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83945">
                <a:tc>
                  <a:txBody>
                    <a:bodyPr/>
                    <a:lstStyle/>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 dân Văn Lang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Âu Lạc</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3" name="Rectangle 1"/>
          <p:cNvSpPr>
            <a:spLocks noChangeArrowheads="1"/>
          </p:cNvSpPr>
          <p:nvPr/>
        </p:nvSpPr>
        <p:spPr bwMode="auto">
          <a:xfrm>
            <a:off x="228600" y="3054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nl-NL" altLang="en-US" sz="2400" b="1" i="0" u="none" strike="noStrike" cap="none" normalizeH="0" baseline="0" dirty="0" smtClean="0">
                <a:ln>
                  <a:noFill/>
                </a:ln>
                <a:solidFill>
                  <a:srgbClr val="000000"/>
                </a:solidFill>
                <a:effectLst/>
                <a:ea typeface="Arial" panose="020B0604020202020204" pitchFamily="34" charset="0"/>
                <a:cs typeface="Arial" panose="020B0604020202020204" pitchFamily="34" charset="0"/>
              </a:rPr>
              <a:t>Lập bảng tóm tắt và kết hợp so sánh hoạt động kinh tế, đời sống xã hội, văn hoá - tín ngưỡng của cư dân Chăm-pa và cư dân Văn Lang - Âu Lạc như bảng như sau:</a:t>
            </a:r>
            <a:endParaRPr kumimoji="0" lang="en-US" altLang="en-US" sz="2400" b="1" i="0" u="none" strike="noStrike" cap="none" normalizeH="0" baseline="0" dirty="0" smtClean="0">
              <a:ln>
                <a:noFill/>
              </a:ln>
              <a:solidFill>
                <a:schemeClr val="tx1"/>
              </a:solidFill>
              <a:effectLst/>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cs typeface="Arial" panose="020B0604020202020204" pitchFamily="34" charset="0"/>
            </a:endParaRP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spTree>
    <p:extLst>
      <p:ext uri="{BB962C8B-B14F-4D97-AF65-F5344CB8AC3E}">
        <p14:creationId xmlns:p14="http://schemas.microsoft.com/office/powerpoint/2010/main" val="3993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3671328" y="2917148"/>
            <a:ext cx="2492349" cy="519439"/>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51435" tIns="25718" rIns="51435" bIns="25718">
            <a:spAutoFit/>
            <a:sp3d extrusionH="57150" prstMaterial="softEdge">
              <a:bevelT w="25400" h="38100"/>
            </a:sp3d>
          </a:bodyPr>
          <a:lstStyle/>
          <a:p>
            <a:pPr algn="ctr"/>
            <a:r>
              <a:rPr lang="en-US" sz="3038" b="1" dirty="0">
                <a:ln/>
                <a:solidFill>
                  <a:prstClr val="white"/>
                </a:solidFill>
                <a:latin typeface="Tahoma" panose="020B0604030504040204" pitchFamily="34" charset="0"/>
                <a:cs typeface="Tahoma" panose="020B0604030504040204" pitchFamily="34" charset="0"/>
              </a:rPr>
              <a:t>KHỞI ĐỘNG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9" y="0"/>
            <a:ext cx="1143001" cy="838201"/>
          </a:xfrm>
          <a:prstGeom prst="rect">
            <a:avLst/>
          </a:prstGeom>
        </p:spPr>
      </p:pic>
    </p:spTree>
    <p:extLst>
      <p:ext uri="{BB962C8B-B14F-4D97-AF65-F5344CB8AC3E}">
        <p14:creationId xmlns:p14="http://schemas.microsoft.com/office/powerpoint/2010/main" val="9027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9600" y="1"/>
            <a:ext cx="914400" cy="609600"/>
          </a:xfrm>
          <a:prstGeom prst="rect">
            <a:avLst/>
          </a:prstGeom>
        </p:spPr>
      </p:pic>
      <p:sp>
        <p:nvSpPr>
          <p:cNvPr id="2" name="TextBox 1"/>
          <p:cNvSpPr txBox="1"/>
          <p:nvPr/>
        </p:nvSpPr>
        <p:spPr>
          <a:xfrm>
            <a:off x="3352800" y="2438400"/>
            <a:ext cx="2743200"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 DỤNG</a:t>
            </a:r>
          </a:p>
        </p:txBody>
      </p:sp>
    </p:spTree>
    <p:extLst>
      <p:ext uri="{BB962C8B-B14F-4D97-AF65-F5344CB8AC3E}">
        <p14:creationId xmlns:p14="http://schemas.microsoft.com/office/powerpoint/2010/main" val="73086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490480" y="470688"/>
            <a:ext cx="7903732" cy="5530062"/>
          </a:xfrm>
          <a:prstGeom prst="rect">
            <a:avLst/>
          </a:prstGeom>
        </p:spPr>
      </p:pic>
      <p:pic>
        <p:nvPicPr>
          <p:cNvPr id="5" name="Picture 4">
            <a:extLst>
              <a:ext uri="{FF2B5EF4-FFF2-40B4-BE49-F238E27FC236}">
                <a16:creationId xmlns:a16="http://schemas.microsoft.com/office/drawing/2014/main"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0" y="620688"/>
            <a:ext cx="9144000" cy="5530062"/>
          </a:xfrm>
          <a:prstGeom prst="rect">
            <a:avLst/>
          </a:prstGeom>
        </p:spPr>
      </p:pic>
      <p:sp>
        <p:nvSpPr>
          <p:cNvPr id="7" name="TextBox 6">
            <a:extLst>
              <a:ext uri="{FF2B5EF4-FFF2-40B4-BE49-F238E27FC236}">
                <a16:creationId xmlns:a16="http://schemas.microsoft.com/office/drawing/2014/main" id="{797EEE10-6A6D-48B3-B644-39327E648A85}"/>
              </a:ext>
            </a:extLst>
          </p:cNvPr>
          <p:cNvSpPr txBox="1"/>
          <p:nvPr/>
        </p:nvSpPr>
        <p:spPr>
          <a:xfrm>
            <a:off x="1043608" y="1828800"/>
            <a:ext cx="4366592" cy="2492990"/>
          </a:xfrm>
          <a:prstGeom prst="rect">
            <a:avLst/>
          </a:prstGeom>
          <a:noFill/>
        </p:spPr>
        <p:txBody>
          <a:bodyPr wrap="square">
            <a:spAutoFit/>
          </a:bodyPr>
          <a:lstStyle/>
          <a:p>
            <a:pPr lvl="0" algn="just">
              <a:lnSpc>
                <a:spcPct val="130000"/>
              </a:lnSpc>
              <a:spcBef>
                <a:spcPts val="300"/>
              </a:spcBef>
            </a:pPr>
            <a:r>
              <a:rPr lang="en-US" sz="2400" b="1" dirty="0" err="1">
                <a:solidFill>
                  <a:srgbClr val="000000"/>
                </a:solidFill>
                <a:latin typeface="Times New Roman" panose="02020603050405020304" pitchFamily="18" charset="0"/>
                <a:ea typeface="Calibri" panose="020F0502020204030204" pitchFamily="34" charset="0"/>
              </a:rPr>
              <a:t>Hãy</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sưu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tầm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tư</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liệu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một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đoạn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giới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thiệu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một</a:t>
            </a:r>
            <a:r>
              <a:rPr lang="en-US" sz="2400" b="1" dirty="0">
                <a:solidFill>
                  <a:srgbClr val="000000"/>
                </a:solidFill>
                <a:latin typeface="Times New Roman" panose="02020603050405020304" pitchFamily="18" charset="0"/>
                <a:ea typeface="Calibri" panose="020F0502020204030204" pitchFamily="34" charset="0"/>
              </a:rPr>
              <a:t> di </a:t>
            </a:r>
            <a:r>
              <a:rPr lang="en-US" sz="2400" b="1" dirty="0" err="1">
                <a:solidFill>
                  <a:srgbClr val="000000"/>
                </a:solidFill>
                <a:latin typeface="Times New Roman" panose="02020603050405020304" pitchFamily="18" charset="0"/>
                <a:ea typeface="Calibri" panose="020F0502020204030204" pitchFamily="34" charset="0"/>
              </a:rPr>
              <a:t>tích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văn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hoá</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Chăm</a:t>
            </a:r>
            <a:r>
              <a:rPr lang="en-US" sz="2400" b="1" dirty="0">
                <a:solidFill>
                  <a:srgbClr val="000000"/>
                </a:solidFill>
                <a:latin typeface="Times New Roman" panose="02020603050405020304" pitchFamily="18" charset="0"/>
                <a:ea typeface="Calibri" panose="020F0502020204030204" pitchFamily="34" charset="0"/>
              </a:rPr>
              <a:t> ở </a:t>
            </a:r>
            <a:r>
              <a:rPr lang="en-US" sz="2400" b="1" dirty="0" err="1">
                <a:solidFill>
                  <a:srgbClr val="000000"/>
                </a:solidFill>
                <a:latin typeface="Times New Roman" panose="02020603050405020304" pitchFamily="18" charset="0"/>
                <a:ea typeface="Calibri" panose="020F0502020204030204" pitchFamily="34" charset="0"/>
              </a:rPr>
              <a:t>nước</a:t>
            </a:r>
            <a:r>
              <a:rPr lang="en-US" sz="2400" b="1" dirty="0">
                <a:solidFill>
                  <a:srgbClr val="000000"/>
                </a:solidFill>
                <a:latin typeface="Times New Roman" panose="02020603050405020304" pitchFamily="18" charset="0"/>
                <a:ea typeface="Calibri" panose="020F0502020204030204" pitchFamily="34" charset="0"/>
              </a:rPr>
              <a:t> ta. Theo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cần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phải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bảo</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tồn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phát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huy</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giá</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di </a:t>
            </a:r>
            <a:r>
              <a:rPr lang="en-US" sz="2400" b="1" dirty="0" err="1">
                <a:solidFill>
                  <a:srgbClr val="000000"/>
                </a:solidFill>
                <a:latin typeface="Times New Roman" panose="02020603050405020304" pitchFamily="18" charset="0"/>
                <a:ea typeface="Calibri" panose="020F0502020204030204" pitchFamily="34" charset="0"/>
              </a:rPr>
              <a:t>tích</a:t>
            </a:r>
            <a:r>
              <a:rPr lang="en-US" sz="2400" b="1"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7954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6" name="Rectangle 5"/>
          <p:cNvSpPr/>
          <p:nvPr/>
        </p:nvSpPr>
        <p:spPr>
          <a:xfrm>
            <a:off x="2768926" y="2438400"/>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ED1E28"/>
                </a:solidFill>
              </a:rPr>
              <a:t>TẠM BIỆT</a:t>
            </a:r>
          </a:p>
          <a:p>
            <a:pPr algn="ctr"/>
            <a:r>
              <a:rPr lang="en-US" sz="3600" b="1" dirty="0" smtClean="0">
                <a:ln/>
                <a:solidFill>
                  <a:srgbClr val="ED1E28"/>
                </a:solidFill>
              </a:rPr>
              <a:t>CHÚC </a:t>
            </a:r>
            <a:r>
              <a:rPr lang="en-US" sz="3600" b="1" dirty="0">
                <a:ln/>
                <a:solidFill>
                  <a:srgbClr val="ED1E28"/>
                </a:solidFill>
              </a:rPr>
              <a:t>CÁC EM HỌC TỐT</a:t>
            </a:r>
          </a:p>
        </p:txBody>
      </p:sp>
      <p:sp>
        <p:nvSpPr>
          <p:cNvPr id="8" name="Rectangle 7"/>
          <p:cNvSpPr/>
          <p:nvPr/>
        </p:nvSpPr>
        <p:spPr>
          <a:xfrm>
            <a:off x="0" y="914400"/>
            <a:ext cx="2438400" cy="300082"/>
          </a:xfrm>
          <a:prstGeom prst="rect">
            <a:avLst/>
          </a:prstGeom>
        </p:spPr>
        <p:txBody>
          <a:bodyPr wrap="square">
            <a:spAutoFit/>
          </a:bodyPr>
          <a:lstStyle/>
          <a:p>
            <a:r>
              <a:rPr lang="en-US" sz="1350" b="1" dirty="0">
                <a:solidFill>
                  <a:srgbClr val="FF0000"/>
                </a:solidFill>
                <a:latin typeface="Tahoma" panose="020B0604030504040204" pitchFamily="34" charset="0"/>
                <a:cs typeface="Tahoma" panose="020B0604030504040204" pitchFamily="34" charset="0"/>
              </a:rPr>
              <a:t>TRƯỜNG THCS </a:t>
            </a:r>
            <a:r>
              <a:rPr lang="en-US" sz="1350" b="1" dirty="0" smtClean="0">
                <a:solidFill>
                  <a:srgbClr val="FF0000"/>
                </a:solidFill>
                <a:latin typeface="Tahoma" panose="020B0604030504040204" pitchFamily="34" charset="0"/>
                <a:cs typeface="Tahoma" panose="020B0604030504040204" pitchFamily="34" charset="0"/>
              </a:rPr>
              <a:t>CẨM ĐOÀI</a:t>
            </a:r>
            <a:endParaRPr lang="en-US" sz="1350" b="1" dirty="0">
              <a:solidFill>
                <a:srgbClr val="FF0000"/>
              </a:solidFill>
              <a:latin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8382000" y="54183"/>
            <a:ext cx="762000" cy="676715"/>
          </a:xfrm>
          <a:prstGeom prst="rect">
            <a:avLst/>
          </a:prstGeom>
        </p:spPr>
      </p:pic>
    </p:spTree>
    <p:extLst>
      <p:ext uri="{BB962C8B-B14F-4D97-AF65-F5344CB8AC3E}">
        <p14:creationId xmlns:p14="http://schemas.microsoft.com/office/powerpoint/2010/main" val="160727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ac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4" name="Picture 3" descr="D:\NĂM HỌC 2021-2022\TỔNG HỢP\maxresdefaul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722416"/>
            <a:ext cx="4128231" cy="4535384"/>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04801" y="722416"/>
            <a:ext cx="4495800" cy="4535384"/>
          </a:xfrm>
          <a:prstGeom prst="rect">
            <a:avLst/>
          </a:prstGeom>
          <a:noFill/>
        </p:spPr>
      </p:pic>
      <p:sp>
        <p:nvSpPr>
          <p:cNvPr id="2" name="Rectangle 1"/>
          <p:cNvSpPr/>
          <p:nvPr/>
        </p:nvSpPr>
        <p:spPr>
          <a:xfrm>
            <a:off x="1143000" y="5576804"/>
            <a:ext cx="7239000" cy="1052596"/>
          </a:xfrm>
          <a:prstGeom prst="rect">
            <a:avLst/>
          </a:prstGeom>
        </p:spPr>
        <p:txBody>
          <a:bodyPr wrap="square">
            <a:spAutoFit/>
          </a:bodyPr>
          <a:lstStyle/>
          <a:p>
            <a:pPr algn="ctr">
              <a:lnSpc>
                <a:spcPct val="130000"/>
              </a:lnSpc>
              <a:spcBef>
                <a:spcPts val="300"/>
              </a:spcBef>
              <a:spcAft>
                <a:spcPts val="0"/>
              </a:spcAft>
            </a:pP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hình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con </a:t>
            </a:r>
            <a:r>
              <a:rPr lang="en-US" sz="2400" b="1" dirty="0" err="1">
                <a:solidFill>
                  <a:srgbClr val="000000"/>
                </a:solidFill>
                <a:latin typeface="Times New Roman" panose="02020603050405020304" pitchFamily="18" charset="0"/>
                <a:ea typeface="Calibri" panose="020F0502020204030204" pitchFamily="34" charset="0"/>
              </a:rPr>
              <a:t>người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gắn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những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trên</a:t>
            </a:r>
            <a:r>
              <a:rPr lang="en-US" sz="2400" b="1" dirty="0" smtClean="0">
                <a:solidFill>
                  <a:srgbClr val="000000"/>
                </a:solidFill>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5"/>
          <a:stretch>
            <a:fillRect/>
          </a:stretch>
        </p:blipFill>
        <p:spPr>
          <a:xfrm>
            <a:off x="25828" y="5830755"/>
            <a:ext cx="926672" cy="79864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9600" y="1"/>
            <a:ext cx="914400" cy="609600"/>
          </a:xfrm>
          <a:prstGeom prst="rect">
            <a:avLst/>
          </a:prstGeom>
        </p:spPr>
      </p:pic>
    </p:spTree>
    <p:extLst>
      <p:ext uri="{BB962C8B-B14F-4D97-AF65-F5344CB8AC3E}">
        <p14:creationId xmlns:p14="http://schemas.microsoft.com/office/powerpoint/2010/main" val="7732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10" name="Picture 9"/>
          <p:cNvPicPr>
            <a:picLocks noChangeAspect="1"/>
          </p:cNvPicPr>
          <p:nvPr/>
        </p:nvPicPr>
        <p:blipFill>
          <a:blip r:embed="rId6"/>
          <a:stretch>
            <a:fillRect/>
          </a:stretch>
        </p:blipFill>
        <p:spPr>
          <a:xfrm>
            <a:off x="2971800" y="2508534"/>
            <a:ext cx="2999492" cy="72548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9600" y="1"/>
            <a:ext cx="914400" cy="609600"/>
          </a:xfrm>
          <a:prstGeom prst="rect">
            <a:avLst/>
          </a:prstGeom>
        </p:spPr>
      </p:pic>
    </p:spTree>
    <p:extLst>
      <p:ext uri="{BB962C8B-B14F-4D97-AF65-F5344CB8AC3E}">
        <p14:creationId xmlns:p14="http://schemas.microsoft.com/office/powerpoint/2010/main" val="1889615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0"/>
            <a:ext cx="8686800" cy="677108"/>
          </a:xfrm>
          <a:prstGeom prst="rect">
            <a:avLst/>
          </a:prstGeom>
          <a:noFill/>
        </p:spPr>
        <p:txBody>
          <a:bodyPr wrap="square" rtlCol="0">
            <a:spAutoFit/>
          </a:bodyPr>
          <a:lstStyle/>
          <a:p>
            <a:pPr algn="ctr"/>
            <a:r>
              <a:rPr lang="nl-NL" sz="2000" b="1" dirty="0">
                <a:solidFill>
                  <a:srgbClr val="000000"/>
                </a:solidFill>
                <a:latin typeface="Arial"/>
              </a:rPr>
              <a:t>BÀI 19. VƯƠNG QUỐC CHAM-PA TỪ THẾ KÌ II ĐẾN THẾ KÌ X</a:t>
            </a:r>
            <a:endParaRPr lang="en-US" sz="2000" b="1" dirty="0">
              <a:solidFill>
                <a:srgbClr val="000000"/>
              </a:solidFill>
              <a:latin typeface="Arial"/>
            </a:endParaRPr>
          </a:p>
          <a:p>
            <a:pPr algn="ctr"/>
            <a:endParaRPr lang="en-US" dirty="0">
              <a:solidFill>
                <a:srgbClr val="000000"/>
              </a:solidFill>
              <a:latin typeface="Arial"/>
            </a:endParaRPr>
          </a:p>
        </p:txBody>
      </p:sp>
      <p:sp>
        <p:nvSpPr>
          <p:cNvPr id="12" name="TextBox 11"/>
          <p:cNvSpPr txBox="1"/>
          <p:nvPr/>
        </p:nvSpPr>
        <p:spPr>
          <a:xfrm>
            <a:off x="0" y="762000"/>
            <a:ext cx="4648200" cy="923330"/>
          </a:xfrm>
          <a:prstGeom prst="rect">
            <a:avLst/>
          </a:prstGeom>
          <a:noFill/>
        </p:spPr>
        <p:txBody>
          <a:bodyPr wrap="square" rtlCol="0">
            <a:spAutoFit/>
          </a:bodyPr>
          <a:lstStyle/>
          <a:p>
            <a:pPr algn="just"/>
            <a:r>
              <a:rPr lang="nl-NL" b="1" dirty="0" smtClean="0">
                <a:solidFill>
                  <a:srgbClr val="000000"/>
                </a:solidFill>
                <a:latin typeface="Arial"/>
              </a:rPr>
              <a:t>1. Quá </a:t>
            </a:r>
            <a:r>
              <a:rPr lang="nl-NL" b="1" dirty="0">
                <a:solidFill>
                  <a:srgbClr val="000000"/>
                </a:solidFill>
                <a:latin typeface="Arial"/>
              </a:rPr>
              <a:t>trình hình thành và bước đầu phát triển của Vương quốc Chăm-pa</a:t>
            </a:r>
            <a:endParaRPr lang="en-US" dirty="0">
              <a:solidFill>
                <a:srgbClr val="000000"/>
              </a:solidFill>
              <a:latin typeface="Arial"/>
            </a:endParaRPr>
          </a:p>
          <a:p>
            <a:pPr algn="just"/>
            <a:endParaRPr lang="en-US" dirty="0">
              <a:solidFill>
                <a:srgbClr val="000000"/>
              </a:solidFill>
              <a:latin typeface="Arial"/>
            </a:endParaRPr>
          </a:p>
        </p:txBody>
      </p:sp>
      <p:cxnSp>
        <p:nvCxnSpPr>
          <p:cNvPr id="13" name="Straight Connector 12"/>
          <p:cNvCxnSpPr/>
          <p:nvPr/>
        </p:nvCxnSpPr>
        <p:spPr>
          <a:xfrm>
            <a:off x="4648200" y="990600"/>
            <a:ext cx="0" cy="5867400"/>
          </a:xfrm>
          <a:prstGeom prst="line">
            <a:avLst/>
          </a:prstGeom>
          <a:noFill/>
          <a:ln w="9525" cap="flat" cmpd="sng" algn="ctr">
            <a:solidFill>
              <a:srgbClr val="000000"/>
            </a:solidFill>
            <a:prstDash val="solid"/>
          </a:ln>
          <a:effectLst/>
        </p:spPr>
      </p:cxnSp>
      <p:pic>
        <p:nvPicPr>
          <p:cNvPr id="14" name="Picture 13"/>
          <p:cNvPicPr>
            <a:picLocks noChangeAspect="1"/>
          </p:cNvPicPr>
          <p:nvPr/>
        </p:nvPicPr>
        <p:blipFill>
          <a:blip r:embed="rId2"/>
          <a:stretch>
            <a:fillRect/>
          </a:stretch>
        </p:blipFill>
        <p:spPr>
          <a:xfrm>
            <a:off x="4724400" y="990600"/>
            <a:ext cx="4419600" cy="5376926"/>
          </a:xfrm>
          <a:prstGeom prst="rect">
            <a:avLst/>
          </a:prstGeom>
        </p:spPr>
      </p:pic>
      <p:sp>
        <p:nvSpPr>
          <p:cNvPr id="15" name="TextBox 14"/>
          <p:cNvSpPr txBox="1"/>
          <p:nvPr/>
        </p:nvSpPr>
        <p:spPr>
          <a:xfrm>
            <a:off x="0" y="1371600"/>
            <a:ext cx="4648200" cy="1938992"/>
          </a:xfrm>
          <a:prstGeom prst="rect">
            <a:avLst/>
          </a:prstGeom>
          <a:noFill/>
        </p:spPr>
        <p:txBody>
          <a:bodyPr wrap="square" rtlCol="0">
            <a:spAutoFit/>
          </a:bodyPr>
          <a:lstStyle/>
          <a:p>
            <a:pPr algn="just"/>
            <a:r>
              <a:rPr lang="nl-NL" sz="2000" b="1" dirty="0">
                <a:solidFill>
                  <a:srgbClr val="00B0F0"/>
                </a:solidFill>
                <a:latin typeface="Arial" panose="020B0604020202020204" pitchFamily="34" charset="0"/>
                <a:cs typeface="Arial" panose="020B0604020202020204" pitchFamily="34" charset="0"/>
              </a:rPr>
              <a:t>a. Vương quốc Chăm-pa ra đời</a:t>
            </a:r>
            <a:endParaRPr lang="en-US" sz="2000" dirty="0">
              <a:solidFill>
                <a:srgbClr val="00B0F0"/>
              </a:solidFill>
              <a:latin typeface="Arial" panose="020B0604020202020204" pitchFamily="34" charset="0"/>
              <a:cs typeface="Arial" panose="020B0604020202020204" pitchFamily="34" charset="0"/>
            </a:endParaRPr>
          </a:p>
          <a:p>
            <a:pPr lvl="0" algn="just"/>
            <a:r>
              <a:rPr lang="nl-NL" sz="2000" dirty="0">
                <a:solidFill>
                  <a:srgbClr val="00B0F0"/>
                </a:solidFill>
                <a:latin typeface="Arial" panose="020B0604020202020204" pitchFamily="34" charset="0"/>
                <a:cs typeface="Arial" panose="020B0604020202020204" pitchFamily="34" charset="0"/>
              </a:rPr>
              <a:t>Năm 192, nhân dân huyện Tượng Lâm (quận Nhật Nam) đã nổi dậy lật đổ ách thống trị của nhà Hán, giành độc lập, lập nước Lâm Ấp (sau gọi là Chăm-pa).</a:t>
            </a:r>
            <a:endParaRPr lang="en-US" sz="2000" dirty="0">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1" y="3236655"/>
            <a:ext cx="4648199" cy="2554545"/>
          </a:xfrm>
          <a:prstGeom prst="rect">
            <a:avLst/>
          </a:prstGeom>
          <a:noFill/>
        </p:spPr>
        <p:txBody>
          <a:bodyPr wrap="square" rtlCol="0">
            <a:spAutoFit/>
          </a:bodyPr>
          <a:lstStyle/>
          <a:p>
            <a:pPr algn="just"/>
            <a:r>
              <a:rPr lang="nl-NL" sz="2000" b="1" dirty="0">
                <a:solidFill>
                  <a:srgbClr val="00B0F0"/>
                </a:solidFill>
                <a:latin typeface="Arial" panose="020B0604020202020204" pitchFamily="34" charset="0"/>
                <a:cs typeface="Arial" panose="020B0604020202020204" pitchFamily="34" charset="0"/>
              </a:rPr>
              <a:t>b. Chặng đường mười thế kỉ đầu tiên</a:t>
            </a:r>
            <a:endParaRPr lang="en-US" sz="2000" dirty="0">
              <a:solidFill>
                <a:srgbClr val="00B0F0"/>
              </a:solidFill>
              <a:latin typeface="Arial" panose="020B0604020202020204" pitchFamily="34" charset="0"/>
              <a:cs typeface="Arial" panose="020B0604020202020204" pitchFamily="34" charset="0"/>
            </a:endParaRPr>
          </a:p>
          <a:p>
            <a:pPr algn="just"/>
            <a:r>
              <a:rPr lang="nl-NL" sz="2000" dirty="0">
                <a:solidFill>
                  <a:srgbClr val="00B0F0"/>
                </a:solidFill>
                <a:latin typeface="Arial" panose="020B0604020202020204" pitchFamily="34" charset="0"/>
                <a:cs typeface="Arial" panose="020B0604020202020204" pitchFamily="34" charset="0"/>
              </a:rPr>
              <a:t>- Phát triển qua nhiều giai đoạn, gắn liền với việc di chuyển kinh đô.</a:t>
            </a:r>
            <a:endParaRPr lang="en-US" sz="2000" dirty="0">
              <a:solidFill>
                <a:srgbClr val="00B0F0"/>
              </a:solidFill>
              <a:latin typeface="Arial" panose="020B0604020202020204" pitchFamily="34" charset="0"/>
              <a:cs typeface="Arial" panose="020B0604020202020204" pitchFamily="34" charset="0"/>
            </a:endParaRPr>
          </a:p>
          <a:p>
            <a:pPr algn="just"/>
            <a:r>
              <a:rPr lang="nl-NL" sz="2000" dirty="0">
                <a:solidFill>
                  <a:srgbClr val="00B0F0"/>
                </a:solidFill>
                <a:latin typeface="Arial" panose="020B0604020202020204" pitchFamily="34" charset="0"/>
                <a:cs typeface="Arial" panose="020B0604020202020204" pitchFamily="34" charset="0"/>
              </a:rPr>
              <a:t>- Lãnh thổ dần được mở rộng và thống nhất, trải dài từ phía nam dãy Hoành Sơn đến vùng Quảng Ngãi, Bình Định ngày nay. </a:t>
            </a:r>
            <a:endParaRPr lang="en-US" sz="2000" dirty="0" smtClean="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
            <a:ext cx="762000" cy="677108"/>
          </a:xfrm>
          <a:prstGeom prst="rect">
            <a:avLst/>
          </a:prstGeom>
        </p:spPr>
      </p:pic>
    </p:spTree>
    <p:extLst>
      <p:ext uri="{BB962C8B-B14F-4D97-AF65-F5344CB8AC3E}">
        <p14:creationId xmlns:p14="http://schemas.microsoft.com/office/powerpoint/2010/main" val="409101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circle(in)">
                                      <p:cBhvr>
                                        <p:cTn id="27" dur="20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2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circle(in)">
                                      <p:cBhvr>
                                        <p:cTn id="37" dur="20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childTnLst>
                                </p:cTn>
                              </p:par>
                              <p:par>
                                <p:cTn id="42" presetID="6"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7" name="TextBox 6">
            <a:extLst>
              <a:ext uri="{FF2B5EF4-FFF2-40B4-BE49-F238E27FC236}">
                <a16:creationId xmlns:a16="http://schemas.microsoft.com/office/drawing/2014/main" id="{AA0E38B9-C5C2-49A4-9A8E-6DCC16A334AC}"/>
              </a:ext>
            </a:extLst>
          </p:cNvPr>
          <p:cNvSpPr txBox="1"/>
          <p:nvPr/>
        </p:nvSpPr>
        <p:spPr>
          <a:xfrm>
            <a:off x="883469" y="1942155"/>
            <a:ext cx="3863865" cy="1569660"/>
          </a:xfrm>
          <a:prstGeom prst="rect">
            <a:avLst/>
          </a:prstGeom>
          <a:noFill/>
        </p:spPr>
        <p:txBody>
          <a:bodyPr wrap="square" rtlCol="0">
            <a:spAutoFit/>
          </a:bodyPr>
          <a:lstStyle/>
          <a:p>
            <a:pPr algn="just"/>
            <a:r>
              <a:rPr lang="nl-NL" sz="2400" b="1" dirty="0" smtClean="0">
                <a:solidFill>
                  <a:srgbClr val="0070C0"/>
                </a:solidFill>
                <a:latin typeface="Arial"/>
              </a:rPr>
              <a:t>BÀI </a:t>
            </a:r>
            <a:r>
              <a:rPr lang="nl-NL" sz="2400" b="1" dirty="0">
                <a:solidFill>
                  <a:srgbClr val="0070C0"/>
                </a:solidFill>
                <a:latin typeface="Arial"/>
              </a:rPr>
              <a:t>19. VƯƠNG QUỐC CHAM-PA TỪ THẾ KÌ II ĐẾN THẾ KÌ X</a:t>
            </a:r>
            <a:endParaRPr lang="en-US" sz="2400" b="1" dirty="0">
              <a:solidFill>
                <a:srgbClr val="0070C0"/>
              </a:solidFill>
              <a:latin typeface="Arial"/>
            </a:endParaRPr>
          </a:p>
          <a:p>
            <a:pPr algn="just">
              <a:defRPr/>
            </a:pPr>
            <a:endParaRPr lang="en-US" sz="24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id="{83EFB622-DB97-4C2C-AFD4-06D07E46FA3E}"/>
              </a:ext>
            </a:extLst>
          </p:cNvPr>
          <p:cNvSpPr txBox="1"/>
          <p:nvPr/>
        </p:nvSpPr>
        <p:spPr>
          <a:xfrm>
            <a:off x="4747333" y="762000"/>
            <a:ext cx="3863267" cy="1815882"/>
          </a:xfrm>
          <a:prstGeom prst="rect">
            <a:avLst/>
          </a:prstGeom>
          <a:noFill/>
        </p:spPr>
        <p:txBody>
          <a:bodyPr wrap="square" rtlCol="0">
            <a:spAutoFit/>
          </a:bodyPr>
          <a:lstStyle/>
          <a:p>
            <a:pPr algn="just"/>
            <a:r>
              <a:rPr lang="nl-NL" sz="2800" b="1" dirty="0">
                <a:solidFill>
                  <a:srgbClr val="00B0F0"/>
                </a:solidFill>
                <a:latin typeface="Arial"/>
              </a:rPr>
              <a:t>1. Quá trình hình thành và bước đầu phát triển của Vương quốc </a:t>
            </a:r>
            <a:r>
              <a:rPr lang="nl-NL" sz="2800" b="1" dirty="0" smtClean="0">
                <a:solidFill>
                  <a:srgbClr val="00B0F0"/>
                </a:solidFill>
                <a:latin typeface="Arial"/>
              </a:rPr>
              <a:t>Chăm-pa.</a:t>
            </a:r>
            <a:endParaRPr lang="en-US" sz="2800" dirty="0">
              <a:solidFill>
                <a:srgbClr val="00B0F0"/>
              </a:solidFill>
              <a:latin typeface="Arial"/>
            </a:endParaRPr>
          </a:p>
        </p:txBody>
      </p:sp>
      <p:sp>
        <p:nvSpPr>
          <p:cNvPr id="3" name="TextBox 2"/>
          <p:cNvSpPr txBox="1"/>
          <p:nvPr/>
        </p:nvSpPr>
        <p:spPr>
          <a:xfrm>
            <a:off x="4724400" y="25908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8641042" y="54183"/>
            <a:ext cx="762066" cy="676715"/>
          </a:xfrm>
          <a:prstGeom prst="rect">
            <a:avLst/>
          </a:prstGeom>
        </p:spPr>
      </p:pic>
    </p:spTree>
    <p:extLst>
      <p:ext uri="{BB962C8B-B14F-4D97-AF65-F5344CB8AC3E}">
        <p14:creationId xmlns:p14="http://schemas.microsoft.com/office/powerpoint/2010/main" val="802302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762000"/>
            <a:ext cx="6096000" cy="4495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9322" y="0"/>
            <a:ext cx="762000" cy="677108"/>
          </a:xfrm>
          <a:prstGeom prst="rect">
            <a:avLst/>
          </a:prstGeom>
        </p:spPr>
      </p:pic>
    </p:spTree>
    <p:extLst>
      <p:ext uri="{BB962C8B-B14F-4D97-AF65-F5344CB8AC3E}">
        <p14:creationId xmlns:p14="http://schemas.microsoft.com/office/powerpoint/2010/main" val="720401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id="{B24580CB-6B21-44FA-ACD8-715A373D6D62}"/>
              </a:ext>
            </a:extLst>
          </p:cNvPr>
          <p:cNvSpPr/>
          <p:nvPr/>
        </p:nvSpPr>
        <p:spPr>
          <a:xfrm>
            <a:off x="0" y="5334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2" name="Equal 1"/>
          <p:cNvSpPr/>
          <p:nvPr/>
        </p:nvSpPr>
        <p:spPr>
          <a:xfrm>
            <a:off x="304800" y="1066800"/>
            <a:ext cx="8458200" cy="4038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47800" y="19050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Khái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nét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trong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người</a:t>
            </a:r>
            <a:r>
              <a:rPr lang="en-US" sz="2000" dirty="0">
                <a:solidFill>
                  <a:schemeClr val="bg1"/>
                </a:solidFill>
                <a:latin typeface="Arial" panose="020B0604020202020204" pitchFamily="34" charset="0"/>
                <a:cs typeface="Arial" panose="020B0604020202020204" pitchFamily="34" charset="0"/>
              </a:rPr>
              <a:t> Cham-pa.</a:t>
            </a:r>
          </a:p>
          <a:p>
            <a:pPr algn="just"/>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47800" y="32766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So </a:t>
            </a:r>
            <a:r>
              <a:rPr lang="en-US" sz="2000" dirty="0" err="1">
                <a:solidFill>
                  <a:schemeClr val="bg1"/>
                </a:solidFill>
                <a:latin typeface="Arial" panose="020B0604020202020204" pitchFamily="34" charset="0"/>
                <a:cs typeface="Arial" panose="020B0604020202020204" pitchFamily="34" charset="0"/>
              </a:rPr>
              <a:t>sánh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Cham-pa </a:t>
            </a:r>
            <a:r>
              <a:rPr lang="en-US" sz="2000" dirty="0" err="1">
                <a:solidFill>
                  <a:schemeClr val="bg1"/>
                </a:solidFill>
                <a:latin typeface="Arial" panose="020B0604020202020204" pitchFamily="34" charset="0"/>
                <a:cs typeface="Arial" panose="020B0604020202020204" pitchFamily="34" charset="0"/>
              </a:rPr>
              <a:t>với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Lang- </a:t>
            </a:r>
            <a:r>
              <a:rPr lang="en-US" sz="2000" dirty="0" err="1">
                <a:solidFill>
                  <a:schemeClr val="bg1"/>
                </a:solidFill>
                <a:latin typeface="Arial" panose="020B0604020202020204" pitchFamily="34" charset="0"/>
                <a:cs typeface="Arial" panose="020B0604020202020204" pitchFamily="34" charset="0"/>
              </a:rPr>
              <a:t>Âu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Lạc</a:t>
            </a:r>
            <a:r>
              <a:rPr lang="en-US" sz="2000" dirty="0">
                <a:solidFill>
                  <a:schemeClr val="bg1"/>
                </a:solidFill>
                <a:latin typeface="Arial" panose="020B0604020202020204" pitchFamily="34" charset="0"/>
                <a:cs typeface="Arial" panose="020B0604020202020204" pitchFamily="34" charset="0"/>
              </a:rPr>
              <a:t>.</a:t>
            </a:r>
          </a:p>
          <a:p>
            <a:pPr algn="just"/>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048000" y="4481044"/>
            <a:ext cx="2895601" cy="1310156"/>
          </a:xfrm>
          <a:prstGeom prst="rect">
            <a:avLst/>
          </a:prstGeom>
        </p:spPr>
      </p:pic>
      <p:pic>
        <p:nvPicPr>
          <p:cNvPr id="13" name="Picture 12"/>
          <p:cNvPicPr>
            <a:picLocks noChangeAspect="1"/>
          </p:cNvPicPr>
          <p:nvPr/>
        </p:nvPicPr>
        <p:blipFill>
          <a:blip r:embed="rId5"/>
          <a:stretch>
            <a:fillRect/>
          </a:stretch>
        </p:blipFill>
        <p:spPr>
          <a:xfrm>
            <a:off x="8385044" y="42642"/>
            <a:ext cx="762066" cy="676715"/>
          </a:xfrm>
          <a:prstGeom prst="rect">
            <a:avLst/>
          </a:prstGeom>
        </p:spPr>
      </p:pic>
    </p:spTree>
    <p:extLst>
      <p:ext uri="{BB962C8B-B14F-4D97-AF65-F5344CB8AC3E}">
        <p14:creationId xmlns:p14="http://schemas.microsoft.com/office/powerpoint/2010/main" val="93430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762000"/>
            <a:ext cx="3733800" cy="1754326"/>
          </a:xfrm>
          <a:prstGeom prst="rect">
            <a:avLst/>
          </a:prstGeom>
          <a:noFill/>
        </p:spPr>
        <p:txBody>
          <a:bodyPr wrap="square" rtlCol="0">
            <a:spAutoFit/>
          </a:bodyPr>
          <a:lstStyle/>
          <a:p>
            <a:pPr algn="just"/>
            <a:r>
              <a:rPr lang="nl-NL" b="1" dirty="0">
                <a:solidFill>
                  <a:srgbClr val="00B0F0"/>
                </a:solidFill>
                <a:latin typeface="Arial" panose="020B0604020202020204" pitchFamily="34" charset="0"/>
                <a:cs typeface="Arial" panose="020B0604020202020204" pitchFamily="34" charset="0"/>
              </a:rPr>
              <a:t>a. Hoạt động kinh tế</a:t>
            </a:r>
            <a:endParaRPr lang="en-US" dirty="0">
              <a:solidFill>
                <a:srgbClr val="00B0F0"/>
              </a:solidFill>
              <a:latin typeface="Arial" panose="020B0604020202020204" pitchFamily="34" charset="0"/>
              <a:cs typeface="Arial" panose="020B0604020202020204" pitchFamily="34" charset="0"/>
            </a:endParaRPr>
          </a:p>
          <a:p>
            <a:pPr algn="just"/>
            <a:r>
              <a:rPr lang="nl-NL" dirty="0">
                <a:solidFill>
                  <a:srgbClr val="00B0F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a:t>
            </a:r>
            <a:r>
              <a:rPr lang="nl-NL" dirty="0" smtClean="0">
                <a:solidFill>
                  <a:srgbClr val="00B0F0"/>
                </a:solidFill>
                <a:latin typeface="Arial" panose="020B0604020202020204" pitchFamily="34" charset="0"/>
                <a:cs typeface="Arial" panose="020B0604020202020204" pitchFamily="34" charset="0"/>
              </a:rPr>
              <a:t>rừng </a:t>
            </a:r>
            <a:r>
              <a:rPr lang="nl-NL" dirty="0">
                <a:solidFill>
                  <a:srgbClr val="00B0F0"/>
                </a:solidFill>
                <a:latin typeface="Arial" panose="020B0604020202020204" pitchFamily="34" charset="0"/>
                <a:cs typeface="Arial" panose="020B0604020202020204" pitchFamily="34" charset="0"/>
              </a:rPr>
              <a:t>và biển; buôn bán bằng đường biển.</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03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9.xml><?xml version="1.0" encoding="utf-8"?>
<a:theme xmlns:a="http://schemas.openxmlformats.org/drawingml/2006/main" name="3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656</TotalTime>
  <Words>902</Words>
  <Application>Microsoft Office PowerPoint</Application>
  <PresentationFormat>On-screen Show (4:3)</PresentationFormat>
  <Paragraphs>81</Paragraphs>
  <Slides>22</Slides>
  <Notes>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22</vt:i4>
      </vt:variant>
    </vt:vector>
  </HeadingPairs>
  <TitlesOfParts>
    <vt:vector size="41" baseType="lpstr">
      <vt:lpstr>微软雅黑</vt:lpstr>
      <vt:lpstr>宋体</vt:lpstr>
      <vt:lpstr>.VnArial Narrow</vt:lpstr>
      <vt:lpstr>Arial</vt:lpstr>
      <vt:lpstr>Calibri</vt:lpstr>
      <vt:lpstr>Calibri Light</vt:lpstr>
      <vt:lpstr>Tahoma</vt:lpstr>
      <vt:lpstr>Times New Roman</vt:lpstr>
      <vt:lpstr>Webdings</vt:lpstr>
      <vt:lpstr>Wingdings</vt:lpstr>
      <vt:lpstr>3_Office Theme</vt:lpstr>
      <vt:lpstr>4_Office Theme</vt:lpstr>
      <vt:lpstr>1_Default Design</vt:lpstr>
      <vt:lpstr>第一PPT，www.1ppt.com</vt:lpstr>
      <vt:lpstr>6_Office Theme</vt:lpstr>
      <vt:lpstr>1_第一PPT，www.1ppt.com</vt:lpstr>
      <vt:lpstr>24_Office Theme</vt:lpstr>
      <vt:lpstr>2_第一PPT，www.1ppt.com</vt:lpstr>
      <vt:lpstr>3_第一PPT，www.1ppt.com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minhkhanh.t93@gmail.com</cp:lastModifiedBy>
  <cp:revision>63</cp:revision>
  <dcterms:created xsi:type="dcterms:W3CDTF">2021-04-18T07:45:22Z</dcterms:created>
  <dcterms:modified xsi:type="dcterms:W3CDTF">2023-02-28T13:58:44Z</dcterms:modified>
</cp:coreProperties>
</file>