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7" r:id="rId3"/>
    <p:sldId id="337" r:id="rId4"/>
    <p:sldId id="272" r:id="rId5"/>
    <p:sldId id="331" r:id="rId6"/>
    <p:sldId id="273" r:id="rId7"/>
    <p:sldId id="317" r:id="rId8"/>
    <p:sldId id="338" r:id="rId9"/>
    <p:sldId id="339" r:id="rId10"/>
    <p:sldId id="319" r:id="rId11"/>
    <p:sldId id="333" r:id="rId12"/>
    <p:sldId id="320" r:id="rId13"/>
    <p:sldId id="321" r:id="rId14"/>
    <p:sldId id="322" r:id="rId15"/>
    <p:sldId id="340" r:id="rId16"/>
    <p:sldId id="341" r:id="rId17"/>
    <p:sldId id="33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0066CC"/>
    <a:srgbClr val="FFCCFF"/>
    <a:srgbClr val="FFFF99"/>
    <a:srgbClr val="000099"/>
    <a:srgbClr val="CC0066"/>
    <a:srgbClr val="339933"/>
    <a:srgbClr val="00FF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3" autoAdjust="0"/>
  </p:normalViewPr>
  <p:slideViewPr>
    <p:cSldViewPr>
      <p:cViewPr varScale="1">
        <p:scale>
          <a:sx n="62" d="100"/>
          <a:sy n="62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E687A-80C0-4FD2-94B2-AF95B918CD6B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4E1CE-CA97-49C5-9B22-89F6910E7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55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28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47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62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86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5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85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0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15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31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20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0DB41-C71C-41E3-9574-6F4878C455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56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97D2-34FE-4208-8017-0DBBEBB87E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49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5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BA47B-1233-4800-921C-65CF4383B4E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4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5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2.gif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9277352" y="3781517"/>
            <a:ext cx="1390651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1488114" y="4620117"/>
            <a:ext cx="1581151" cy="6667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1524000" y="5210177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265888" y="1847480"/>
            <a:ext cx="4787533" cy="97406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30">
              <a:defRPr/>
            </a:pPr>
            <a:r>
              <a:rPr lang="vi-VN" altLang="zh-CN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altLang="zh-CN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4145231" y="5436409"/>
            <a:ext cx="4130156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30"/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Nguyễn Thị Nhung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60965" y="3277058"/>
            <a:ext cx="4184163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3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799924" y="960096"/>
            <a:ext cx="7719461" cy="4112121"/>
          </a:xfrm>
          <a:prstGeom prst="rect">
            <a:avLst/>
          </a:prstGeom>
        </p:spPr>
        <p:txBody>
          <a:bodyPr spcFirstLastPara="1" wrap="none" lIns="68485" tIns="34288" rIns="68485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72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663" y="1717831"/>
            <a:ext cx="1729280" cy="32356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9DC967-09B2-B41B-8EEF-748502EFD16A}"/>
              </a:ext>
            </a:extLst>
          </p:cNvPr>
          <p:cNvSpPr/>
          <p:nvPr/>
        </p:nvSpPr>
        <p:spPr>
          <a:xfrm>
            <a:off x="1557891" y="3208261"/>
            <a:ext cx="8424309" cy="97406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vi-VN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 (T1)</a:t>
            </a:r>
            <a:endParaRPr lang="en-GB" sz="3733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131339"/>
            <a:ext cx="8458200" cy="440120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entury Gothic" pitchFamily="34" charset="0"/>
              </a:rPr>
              <a:t>  	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so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sánh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, ta so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sánh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như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sau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    -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Nếu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chục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lớn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hơn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thì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đó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lớn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hơn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   -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Nếu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chục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bằng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nhau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thì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đơn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vị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lớn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hơn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thì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đó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lớn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hơn</a:t>
            </a:r>
            <a:r>
              <a:rPr lang="en-US" sz="4000" b="1" i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1" y="-29813"/>
            <a:ext cx="86105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GB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GB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89458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/>
          <a:stretch/>
        </p:blipFill>
        <p:spPr bwMode="auto">
          <a:xfrm>
            <a:off x="1549400" y="533400"/>
            <a:ext cx="9015966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57384" y="2819400"/>
            <a:ext cx="1638817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70100" y="1604962"/>
            <a:ext cx="2403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72624" y="4038600"/>
            <a:ext cx="1638817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72624" y="5257800"/>
            <a:ext cx="1638817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87555" y="2599493"/>
            <a:ext cx="98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8993" y="2613452"/>
            <a:ext cx="1338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32939" y="2613452"/>
            <a:ext cx="4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33664" y="3776990"/>
            <a:ext cx="919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12700" y="3793254"/>
            <a:ext cx="123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11549" y="3853190"/>
            <a:ext cx="4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14392" y="5040415"/>
            <a:ext cx="1057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42349" y="5051852"/>
            <a:ext cx="107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02460" y="5181600"/>
            <a:ext cx="43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5" name="Oval 34"/>
          <p:cNvSpPr/>
          <p:nvPr/>
        </p:nvSpPr>
        <p:spPr>
          <a:xfrm>
            <a:off x="6248400" y="198596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457157" y="1985962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78396" y="197643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87153" y="1976436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07595" y="1583531"/>
            <a:ext cx="648217" cy="490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42350" y="1600200"/>
            <a:ext cx="64821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96000" y="3276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239000" y="3276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160168" y="444366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443121" y="4443664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227383" y="4456671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465122" y="4445892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100621" y="5715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393602" y="5698906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211097" y="570141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52202" y="5689380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19" grpId="0" animBg="1"/>
      <p:bldP spid="20" grpId="0" animBg="1"/>
      <p:bldP spid="39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52600" y="76201"/>
            <a:ext cx="2636420" cy="113217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604210" y="4038600"/>
            <a:ext cx="1043990" cy="1028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52010" y="3733800"/>
            <a:ext cx="1043990" cy="1028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601200" y="4419600"/>
            <a:ext cx="1043990" cy="1028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4531360" y="2844809"/>
            <a:ext cx="464458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19386" y="4259580"/>
            <a:ext cx="476433" cy="6571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31360" y="5715000"/>
            <a:ext cx="464458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86800" y="2844809"/>
            <a:ext cx="457200" cy="609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86800" y="4343401"/>
            <a:ext cx="457200" cy="457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86800" y="5715001"/>
            <a:ext cx="457200" cy="6023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695450" y="140590"/>
            <a:ext cx="2851150" cy="12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05" b="47046"/>
          <a:stretch/>
        </p:blipFill>
        <p:spPr>
          <a:xfrm>
            <a:off x="2075935" y="1486931"/>
            <a:ext cx="8077200" cy="4073599"/>
          </a:xfrm>
          <a:prstGeom prst="rect">
            <a:avLst/>
          </a:prstGeom>
        </p:spPr>
      </p:pic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611312" y="98848"/>
            <a:ext cx="2457450" cy="89175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848600" y="2514600"/>
            <a:ext cx="1905000" cy="2667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7" t="13759" b="50000"/>
          <a:stretch/>
        </p:blipFill>
        <p:spPr>
          <a:xfrm>
            <a:off x="2743201" y="2365805"/>
            <a:ext cx="7638535" cy="31947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4200" y="2555270"/>
            <a:ext cx="2209800" cy="2815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37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6337"/>
          <a:stretch/>
        </p:blipFill>
        <p:spPr>
          <a:xfrm>
            <a:off x="1933833" y="930876"/>
            <a:ext cx="8382000" cy="4953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953000" y="2590800"/>
            <a:ext cx="2133600" cy="3505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6" t="20291" b="9036"/>
          <a:stretch/>
        </p:blipFill>
        <p:spPr>
          <a:xfrm>
            <a:off x="1998125" y="2412657"/>
            <a:ext cx="8043351" cy="40900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67600" y="2971800"/>
            <a:ext cx="1981200" cy="327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879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6586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90800" y="1524000"/>
            <a:ext cx="7772400" cy="32766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DẶN DÒ:</a:t>
            </a:r>
          </a:p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16 - 17.</a:t>
            </a:r>
          </a:p>
        </p:txBody>
      </p:sp>
    </p:spTree>
    <p:extLst>
      <p:ext uri="{BB962C8B-B14F-4D97-AF65-F5344CB8AC3E}">
        <p14:creationId xmlns:p14="http://schemas.microsoft.com/office/powerpoint/2010/main" val="186105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15824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6393" y="2862830"/>
            <a:ext cx="6286500" cy="120015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en-US" sz="1350" b="1" kern="0" dirty="0" err="1">
                <a:solidFill>
                  <a:srgbClr val="FF0066"/>
                </a:solidFill>
                <a:latin typeface="UTM Avo" panose="02040603050506020204" pitchFamily="18" charset="0"/>
              </a:rPr>
              <a:t>K</a:t>
            </a:r>
            <a:r>
              <a:rPr lang="en-US" sz="1350" b="1" kern="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</a:t>
            </a:r>
            <a:r>
              <a:rPr lang="en-US" sz="1350" b="1" kern="0" dirty="0" err="1">
                <a:solidFill>
                  <a:schemeClr val="accent4"/>
                </a:solidFill>
                <a:latin typeface="UTM Avo" panose="02040603050506020204" pitchFamily="18" charset="0"/>
              </a:rPr>
              <a:t>ởi</a:t>
            </a:r>
            <a:r>
              <a:rPr lang="en-US" sz="1350" b="1" kern="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350" b="1" kern="0" dirty="0" err="1">
                <a:solidFill>
                  <a:srgbClr val="00B0F0"/>
                </a:solidFill>
                <a:latin typeface="UTM Avo" panose="02040603050506020204" pitchFamily="18" charset="0"/>
              </a:rPr>
              <a:t>động</a:t>
            </a:r>
            <a:endParaRPr lang="vi-VN" sz="135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137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-152400"/>
            <a:ext cx="2590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9" descr="15234304-rabbit-carto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03226"/>
            <a:ext cx="1180464" cy="213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8610600" y="2813050"/>
            <a:ext cx="1828800" cy="914400"/>
          </a:xfrm>
          <a:prstGeom prst="wedgeEllipseCallout">
            <a:avLst>
              <a:gd name="adj1" fmla="val -30458"/>
              <a:gd name="adj2" fmla="val 756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STOP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709305"/>
              </p:ext>
            </p:extLst>
          </p:nvPr>
        </p:nvGraphicFramePr>
        <p:xfrm>
          <a:off x="9151257" y="4883892"/>
          <a:ext cx="1727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24113" imgH="3238500" progId="">
                  <p:embed/>
                </p:oleObj>
              </mc:Choice>
              <mc:Fallback>
                <p:oleObj r:id="rId4" imgW="2424113" imgH="32385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1257" y="4883892"/>
                        <a:ext cx="17272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640960"/>
              </p:ext>
            </p:extLst>
          </p:nvPr>
        </p:nvGraphicFramePr>
        <p:xfrm>
          <a:off x="3803558" y="4944360"/>
          <a:ext cx="1727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24113" imgH="3238500" progId="">
                  <p:embed/>
                </p:oleObj>
              </mc:Choice>
              <mc:Fallback>
                <p:oleObj r:id="rId6" imgW="2424113" imgH="323850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558" y="4944360"/>
                        <a:ext cx="17272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789176" y="5739701"/>
            <a:ext cx="2362200" cy="701675"/>
            <a:chOff x="0" y="0"/>
            <a:chExt cx="2875" cy="1114"/>
          </a:xfrm>
        </p:grpSpPr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912" y="292"/>
              <a:ext cx="858" cy="822"/>
              <a:chOff x="0" y="-1"/>
              <a:chExt cx="858" cy="822"/>
            </a:xfrm>
          </p:grpSpPr>
          <p:grpSp>
            <p:nvGrpSpPr>
              <p:cNvPr id="211" name="Group 32"/>
              <p:cNvGrpSpPr>
                <a:grpSpLocks/>
              </p:cNvGrpSpPr>
              <p:nvPr/>
            </p:nvGrpSpPr>
            <p:grpSpPr bwMode="auto">
              <a:xfrm>
                <a:off x="10" y="-1"/>
                <a:ext cx="848" cy="822"/>
                <a:chOff x="1" y="-1"/>
                <a:chExt cx="848" cy="822"/>
              </a:xfrm>
            </p:grpSpPr>
            <p:sp>
              <p:nvSpPr>
                <p:cNvPr id="268" name="Freeform 15"/>
                <p:cNvSpPr>
                  <a:spLocks noChangeArrowheads="1"/>
                </p:cNvSpPr>
                <p:nvPr/>
              </p:nvSpPr>
              <p:spPr bwMode="auto">
                <a:xfrm>
                  <a:off x="136" y="733"/>
                  <a:ext cx="597" cy="88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7"/>
                    <a:gd name="T100" fmla="*/ 0 h 87"/>
                    <a:gd name="T101" fmla="*/ 597 w 5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9" name="Freeform 16"/>
                <p:cNvSpPr>
                  <a:spLocks/>
                </p:cNvSpPr>
                <p:nvPr/>
              </p:nvSpPr>
              <p:spPr bwMode="auto">
                <a:xfrm>
                  <a:off x="464" y="173"/>
                  <a:ext cx="89" cy="610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607"/>
                    <a:gd name="T29" fmla="*/ 90 w 90"/>
                    <a:gd name="T30" fmla="*/ 607 h 6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0" name="Freeform 17"/>
                <p:cNvSpPr>
                  <a:spLocks/>
                </p:cNvSpPr>
                <p:nvPr/>
              </p:nvSpPr>
              <p:spPr bwMode="auto">
                <a:xfrm>
                  <a:off x="466" y="188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95"/>
                    <a:gd name="T29" fmla="*/ 91 w 91"/>
                    <a:gd name="T30" fmla="*/ 595 h 5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1" name="Freeform 18"/>
                <p:cNvSpPr>
                  <a:spLocks noChangeArrowheads="1"/>
                </p:cNvSpPr>
                <p:nvPr/>
              </p:nvSpPr>
              <p:spPr bwMode="auto">
                <a:xfrm>
                  <a:off x="323" y="196"/>
                  <a:ext cx="234" cy="81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2" name="Freeform 19"/>
                <p:cNvSpPr>
                  <a:spLocks/>
                </p:cNvSpPr>
                <p:nvPr/>
              </p:nvSpPr>
              <p:spPr bwMode="auto">
                <a:xfrm>
                  <a:off x="323" y="191"/>
                  <a:ext cx="234" cy="81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3" name="Freeform 20"/>
                <p:cNvSpPr>
                  <a:spLocks noChangeArrowheads="1"/>
                </p:cNvSpPr>
                <p:nvPr/>
              </p:nvSpPr>
              <p:spPr bwMode="auto">
                <a:xfrm>
                  <a:off x="290" y="181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4" name="Freeform 21"/>
                <p:cNvSpPr>
                  <a:spLocks/>
                </p:cNvSpPr>
                <p:nvPr/>
              </p:nvSpPr>
              <p:spPr bwMode="auto">
                <a:xfrm>
                  <a:off x="290" y="176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5" name="Freeform 22"/>
                <p:cNvSpPr>
                  <a:spLocks noChangeArrowheads="1"/>
                </p:cNvSpPr>
                <p:nvPr/>
              </p:nvSpPr>
              <p:spPr bwMode="auto">
                <a:xfrm>
                  <a:off x="403" y="196"/>
                  <a:ext cx="139" cy="134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2"/>
                    <a:gd name="T83" fmla="*/ 140 w 140"/>
                    <a:gd name="T84" fmla="*/ 132 h 1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6" name="Freeform 23"/>
                <p:cNvSpPr>
                  <a:spLocks/>
                </p:cNvSpPr>
                <p:nvPr/>
              </p:nvSpPr>
              <p:spPr bwMode="auto">
                <a:xfrm>
                  <a:off x="403" y="191"/>
                  <a:ext cx="139" cy="134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3"/>
                    <a:gd name="T83" fmla="*/ 140 w 140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7" name="Freeform 24"/>
                <p:cNvSpPr>
                  <a:spLocks noChangeArrowheads="1"/>
                </p:cNvSpPr>
                <p:nvPr/>
              </p:nvSpPr>
              <p:spPr bwMode="auto">
                <a:xfrm>
                  <a:off x="491" y="196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4"/>
                    <a:gd name="T86" fmla="*/ 68 w 68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8" name="Freeform 25"/>
                <p:cNvSpPr>
                  <a:spLocks/>
                </p:cNvSpPr>
                <p:nvPr/>
              </p:nvSpPr>
              <p:spPr bwMode="auto">
                <a:xfrm>
                  <a:off x="491" y="191"/>
                  <a:ext cx="68" cy="156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9" name="Freeform 26"/>
                <p:cNvSpPr>
                  <a:spLocks noChangeArrowheads="1"/>
                </p:cNvSpPr>
                <p:nvPr/>
              </p:nvSpPr>
              <p:spPr bwMode="auto">
                <a:xfrm>
                  <a:off x="362" y="191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1"/>
                    <a:gd name="T86" fmla="*/ 180 w 180"/>
                    <a:gd name="T87" fmla="*/ 121 h 1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0" name="Freeform 27"/>
                <p:cNvSpPr>
                  <a:spLocks/>
                </p:cNvSpPr>
                <p:nvPr/>
              </p:nvSpPr>
              <p:spPr bwMode="auto">
                <a:xfrm>
                  <a:off x="362" y="186"/>
                  <a:ext cx="180" cy="121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1" name="Freeform 28"/>
                <p:cNvSpPr>
                  <a:spLocks noChangeArrowheads="1"/>
                </p:cNvSpPr>
                <p:nvPr/>
              </p:nvSpPr>
              <p:spPr bwMode="auto">
                <a:xfrm>
                  <a:off x="304" y="181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8"/>
                    <a:gd name="T110" fmla="*/ 232 w 232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2" name="Freeform 29"/>
                <p:cNvSpPr>
                  <a:spLocks/>
                </p:cNvSpPr>
                <p:nvPr/>
              </p:nvSpPr>
              <p:spPr bwMode="auto">
                <a:xfrm>
                  <a:off x="304" y="176"/>
                  <a:ext cx="232" cy="71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3" name="Freeform 30"/>
                <p:cNvSpPr>
                  <a:spLocks noChangeArrowheads="1"/>
                </p:cNvSpPr>
                <p:nvPr/>
              </p:nvSpPr>
              <p:spPr bwMode="auto">
                <a:xfrm>
                  <a:off x="447" y="191"/>
                  <a:ext cx="104" cy="154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3"/>
                    <a:gd name="T83" fmla="*/ 103 w 103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4" name="Freeform 31"/>
                <p:cNvSpPr>
                  <a:spLocks/>
                </p:cNvSpPr>
                <p:nvPr/>
              </p:nvSpPr>
              <p:spPr bwMode="auto">
                <a:xfrm>
                  <a:off x="447" y="186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4"/>
                    <a:gd name="T83" fmla="*/ 102 w 102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5" name="Freeform 32"/>
                <p:cNvSpPr>
                  <a:spLocks noChangeArrowheads="1"/>
                </p:cNvSpPr>
                <p:nvPr/>
              </p:nvSpPr>
              <p:spPr bwMode="auto">
                <a:xfrm>
                  <a:off x="443" y="183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6" name="Freeform 33"/>
                <p:cNvSpPr>
                  <a:spLocks/>
                </p:cNvSpPr>
                <p:nvPr/>
              </p:nvSpPr>
              <p:spPr bwMode="auto">
                <a:xfrm>
                  <a:off x="441" y="181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7" name="Freeform 34"/>
                <p:cNvSpPr>
                  <a:spLocks noChangeArrowheads="1"/>
                </p:cNvSpPr>
                <p:nvPr/>
              </p:nvSpPr>
              <p:spPr bwMode="auto">
                <a:xfrm>
                  <a:off x="464" y="188"/>
                  <a:ext cx="73" cy="50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49"/>
                    <a:gd name="T86" fmla="*/ 74 w 74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8" name="Freeform 35"/>
                <p:cNvSpPr>
                  <a:spLocks/>
                </p:cNvSpPr>
                <p:nvPr/>
              </p:nvSpPr>
              <p:spPr bwMode="auto">
                <a:xfrm>
                  <a:off x="464" y="186"/>
                  <a:ext cx="71" cy="50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9"/>
                    <a:gd name="T86" fmla="*/ 72 w 72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9" name="Freeform 36"/>
                <p:cNvSpPr>
                  <a:spLocks noChangeArrowheads="1"/>
                </p:cNvSpPr>
                <p:nvPr/>
              </p:nvSpPr>
              <p:spPr bwMode="auto">
                <a:xfrm>
                  <a:off x="509" y="196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3"/>
                    <a:gd name="T83" fmla="*/ 39 w 39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0" name="Freeform 37"/>
                <p:cNvSpPr>
                  <a:spLocks/>
                </p:cNvSpPr>
                <p:nvPr/>
              </p:nvSpPr>
              <p:spPr bwMode="auto">
                <a:xfrm>
                  <a:off x="507" y="193"/>
                  <a:ext cx="39" cy="45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1" name="Freeform 38"/>
                <p:cNvSpPr>
                  <a:spLocks noChangeArrowheads="1"/>
                </p:cNvSpPr>
                <p:nvPr/>
              </p:nvSpPr>
              <p:spPr bwMode="auto">
                <a:xfrm>
                  <a:off x="393" y="22"/>
                  <a:ext cx="133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2" name="Freeform 39"/>
                <p:cNvSpPr>
                  <a:spLocks/>
                </p:cNvSpPr>
                <p:nvPr/>
              </p:nvSpPr>
              <p:spPr bwMode="auto">
                <a:xfrm>
                  <a:off x="403" y="22"/>
                  <a:ext cx="129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3" name="Freeform 40"/>
                <p:cNvSpPr>
                  <a:spLocks noChangeArrowheads="1"/>
                </p:cNvSpPr>
                <p:nvPr/>
              </p:nvSpPr>
              <p:spPr bwMode="auto">
                <a:xfrm>
                  <a:off x="491" y="2"/>
                  <a:ext cx="56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4" name="Freeform 41"/>
                <p:cNvSpPr>
                  <a:spLocks/>
                </p:cNvSpPr>
                <p:nvPr/>
              </p:nvSpPr>
              <p:spPr bwMode="auto">
                <a:xfrm>
                  <a:off x="499" y="2"/>
                  <a:ext cx="54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5" name="Freeform 42"/>
                <p:cNvSpPr>
                  <a:spLocks noChangeArrowheads="1"/>
                </p:cNvSpPr>
                <p:nvPr/>
              </p:nvSpPr>
              <p:spPr bwMode="auto">
                <a:xfrm>
                  <a:off x="312" y="72"/>
                  <a:ext cx="211" cy="86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6" name="Freeform 43"/>
                <p:cNvSpPr>
                  <a:spLocks/>
                </p:cNvSpPr>
                <p:nvPr/>
              </p:nvSpPr>
              <p:spPr bwMode="auto">
                <a:xfrm>
                  <a:off x="319" y="72"/>
                  <a:ext cx="211" cy="86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7" name="Freeform 44"/>
                <p:cNvSpPr>
                  <a:spLocks noChangeArrowheads="1"/>
                </p:cNvSpPr>
                <p:nvPr/>
              </p:nvSpPr>
              <p:spPr bwMode="auto">
                <a:xfrm>
                  <a:off x="277" y="128"/>
                  <a:ext cx="247" cy="43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2"/>
                    <a:gd name="T86" fmla="*/ 247 w 247"/>
                    <a:gd name="T87" fmla="*/ 42 h 4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8" name="Freeform 45"/>
                <p:cNvSpPr>
                  <a:spLocks/>
                </p:cNvSpPr>
                <p:nvPr/>
              </p:nvSpPr>
              <p:spPr bwMode="auto">
                <a:xfrm>
                  <a:off x="285" y="128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9" name="Oval 46"/>
                <p:cNvSpPr>
                  <a:spLocks noChangeArrowheads="1"/>
                </p:cNvSpPr>
                <p:nvPr/>
              </p:nvSpPr>
              <p:spPr bwMode="auto">
                <a:xfrm>
                  <a:off x="287" y="158"/>
                  <a:ext cx="236" cy="2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0" name="Oval 47"/>
                <p:cNvSpPr>
                  <a:spLocks noChangeArrowheads="1"/>
                </p:cNvSpPr>
                <p:nvPr/>
              </p:nvSpPr>
              <p:spPr bwMode="auto">
                <a:xfrm>
                  <a:off x="294" y="158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1" name="Freeform 48"/>
                <p:cNvSpPr>
                  <a:spLocks noChangeArrowheads="1"/>
                </p:cNvSpPr>
                <p:nvPr/>
              </p:nvSpPr>
              <p:spPr bwMode="auto">
                <a:xfrm>
                  <a:off x="339" y="47"/>
                  <a:ext cx="193" cy="111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2" name="Freeform 49"/>
                <p:cNvSpPr>
                  <a:spLocks/>
                </p:cNvSpPr>
                <p:nvPr/>
              </p:nvSpPr>
              <p:spPr bwMode="auto">
                <a:xfrm>
                  <a:off x="348" y="47"/>
                  <a:ext cx="191" cy="111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3" name="Freeform 50"/>
                <p:cNvSpPr>
                  <a:spLocks noChangeArrowheads="1"/>
                </p:cNvSpPr>
                <p:nvPr/>
              </p:nvSpPr>
              <p:spPr bwMode="auto">
                <a:xfrm>
                  <a:off x="437" y="9"/>
                  <a:ext cx="110" cy="146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5"/>
                    <a:gd name="T110" fmla="*/ 110 w 110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4" name="Freeform 51"/>
                <p:cNvSpPr>
                  <a:spLocks/>
                </p:cNvSpPr>
                <p:nvPr/>
              </p:nvSpPr>
              <p:spPr bwMode="auto">
                <a:xfrm>
                  <a:off x="445" y="9"/>
                  <a:ext cx="110" cy="146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5"/>
                    <a:gd name="T110" fmla="*/ 109 w 109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5" name="Freeform 52"/>
                <p:cNvSpPr>
                  <a:spLocks noChangeArrowheads="1"/>
                </p:cNvSpPr>
                <p:nvPr/>
              </p:nvSpPr>
              <p:spPr bwMode="auto">
                <a:xfrm>
                  <a:off x="287" y="100"/>
                  <a:ext cx="245" cy="66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6" name="Freeform 53"/>
                <p:cNvSpPr>
                  <a:spLocks/>
                </p:cNvSpPr>
                <p:nvPr/>
              </p:nvSpPr>
              <p:spPr bwMode="auto">
                <a:xfrm>
                  <a:off x="294" y="100"/>
                  <a:ext cx="245" cy="63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7" name="Freeform 54"/>
                <p:cNvSpPr>
                  <a:spLocks noChangeArrowheads="1"/>
                </p:cNvSpPr>
                <p:nvPr/>
              </p:nvSpPr>
              <p:spPr bwMode="auto">
                <a:xfrm>
                  <a:off x="503" y="98"/>
                  <a:ext cx="41" cy="53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8" name="Freeform 55"/>
                <p:cNvSpPr>
                  <a:spLocks/>
                </p:cNvSpPr>
                <p:nvPr/>
              </p:nvSpPr>
              <p:spPr bwMode="auto">
                <a:xfrm>
                  <a:off x="507" y="95"/>
                  <a:ext cx="41" cy="55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9" name="Freeform 56"/>
                <p:cNvSpPr>
                  <a:spLocks noChangeArrowheads="1"/>
                </p:cNvSpPr>
                <p:nvPr/>
              </p:nvSpPr>
              <p:spPr bwMode="auto">
                <a:xfrm>
                  <a:off x="459" y="110"/>
                  <a:ext cx="75" cy="45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"/>
                    <a:gd name="T85" fmla="*/ 0 h 46"/>
                    <a:gd name="T86" fmla="*/ 76 w 76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0" name="Freeform 57"/>
                <p:cNvSpPr>
                  <a:spLocks/>
                </p:cNvSpPr>
                <p:nvPr/>
              </p:nvSpPr>
              <p:spPr bwMode="auto">
                <a:xfrm>
                  <a:off x="460" y="110"/>
                  <a:ext cx="79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1" name="Freeform 58"/>
                <p:cNvSpPr>
                  <a:spLocks noChangeArrowheads="1"/>
                </p:cNvSpPr>
                <p:nvPr/>
              </p:nvSpPr>
              <p:spPr bwMode="auto">
                <a:xfrm>
                  <a:off x="455" y="138"/>
                  <a:ext cx="70" cy="25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4"/>
                    <a:gd name="T83" fmla="*/ 70 w 70"/>
                    <a:gd name="T84" fmla="*/ 24 h 2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2" name="Freeform 59"/>
                <p:cNvSpPr>
                  <a:spLocks/>
                </p:cNvSpPr>
                <p:nvPr/>
              </p:nvSpPr>
              <p:spPr bwMode="auto">
                <a:xfrm>
                  <a:off x="457" y="135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3" name="Oval 60"/>
                <p:cNvSpPr>
                  <a:spLocks noChangeArrowheads="1"/>
                </p:cNvSpPr>
                <p:nvPr/>
              </p:nvSpPr>
              <p:spPr bwMode="auto">
                <a:xfrm>
                  <a:off x="428" y="168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4" name="Oval 61"/>
                <p:cNvSpPr>
                  <a:spLocks noChangeArrowheads="1"/>
                </p:cNvSpPr>
                <p:nvPr/>
              </p:nvSpPr>
              <p:spPr bwMode="auto">
                <a:xfrm>
                  <a:off x="430" y="166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5" name="Freeform 62"/>
                <p:cNvSpPr>
                  <a:spLocks noChangeArrowheads="1"/>
                </p:cNvSpPr>
                <p:nvPr/>
              </p:nvSpPr>
              <p:spPr bwMode="auto">
                <a:xfrm>
                  <a:off x="567" y="193"/>
                  <a:ext cx="234" cy="83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6" name="Freeform 63"/>
                <p:cNvSpPr>
                  <a:spLocks/>
                </p:cNvSpPr>
                <p:nvPr/>
              </p:nvSpPr>
              <p:spPr bwMode="auto">
                <a:xfrm>
                  <a:off x="567" y="188"/>
                  <a:ext cx="234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3"/>
                    <a:gd name="T107" fmla="*/ 233 w 233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7" name="Freeform 64"/>
                <p:cNvSpPr>
                  <a:spLocks noChangeArrowheads="1"/>
                </p:cNvSpPr>
                <p:nvPr/>
              </p:nvSpPr>
              <p:spPr bwMode="auto">
                <a:xfrm>
                  <a:off x="596" y="178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8" name="Freeform 65"/>
                <p:cNvSpPr>
                  <a:spLocks/>
                </p:cNvSpPr>
                <p:nvPr/>
              </p:nvSpPr>
              <p:spPr bwMode="auto">
                <a:xfrm>
                  <a:off x="596" y="176"/>
                  <a:ext cx="238" cy="33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4"/>
                    <a:gd name="T98" fmla="*/ 238 w 238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9" name="Freeform 66"/>
                <p:cNvSpPr>
                  <a:spLocks noChangeArrowheads="1"/>
                </p:cNvSpPr>
                <p:nvPr/>
              </p:nvSpPr>
              <p:spPr bwMode="auto">
                <a:xfrm>
                  <a:off x="582" y="193"/>
                  <a:ext cx="139" cy="134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0" name="Freeform 67"/>
                <p:cNvSpPr>
                  <a:spLocks/>
                </p:cNvSpPr>
                <p:nvPr/>
              </p:nvSpPr>
              <p:spPr bwMode="auto">
                <a:xfrm>
                  <a:off x="582" y="188"/>
                  <a:ext cx="139" cy="134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1" name="Freeform 68"/>
                <p:cNvSpPr>
                  <a:spLocks noChangeArrowheads="1"/>
                </p:cNvSpPr>
                <p:nvPr/>
              </p:nvSpPr>
              <p:spPr bwMode="auto">
                <a:xfrm>
                  <a:off x="563" y="193"/>
                  <a:ext cx="68" cy="156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5"/>
                    <a:gd name="T86" fmla="*/ 68 w 68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2" name="Freeform 69"/>
                <p:cNvSpPr>
                  <a:spLocks/>
                </p:cNvSpPr>
                <p:nvPr/>
              </p:nvSpPr>
              <p:spPr bwMode="auto">
                <a:xfrm>
                  <a:off x="563" y="188"/>
                  <a:ext cx="70" cy="156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3" name="Oval 70"/>
                <p:cNvSpPr>
                  <a:spLocks noChangeArrowheads="1"/>
                </p:cNvSpPr>
                <p:nvPr/>
              </p:nvSpPr>
              <p:spPr bwMode="auto">
                <a:xfrm>
                  <a:off x="542" y="204"/>
                  <a:ext cx="41" cy="14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4" name="Oval 71"/>
                <p:cNvSpPr>
                  <a:spLocks noChangeArrowheads="1"/>
                </p:cNvSpPr>
                <p:nvPr/>
              </p:nvSpPr>
              <p:spPr bwMode="auto">
                <a:xfrm>
                  <a:off x="542" y="198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5" name="Freeform 72"/>
                <p:cNvSpPr>
                  <a:spLocks noChangeArrowheads="1"/>
                </p:cNvSpPr>
                <p:nvPr/>
              </p:nvSpPr>
              <p:spPr bwMode="auto">
                <a:xfrm>
                  <a:off x="582" y="188"/>
                  <a:ext cx="180" cy="121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6" name="Freeform 73"/>
                <p:cNvSpPr>
                  <a:spLocks/>
                </p:cNvSpPr>
                <p:nvPr/>
              </p:nvSpPr>
              <p:spPr bwMode="auto">
                <a:xfrm>
                  <a:off x="582" y="183"/>
                  <a:ext cx="180" cy="121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7" name="Freeform 74"/>
                <p:cNvSpPr>
                  <a:spLocks noChangeArrowheads="1"/>
                </p:cNvSpPr>
                <p:nvPr/>
              </p:nvSpPr>
              <p:spPr bwMode="auto">
                <a:xfrm>
                  <a:off x="586" y="178"/>
                  <a:ext cx="232" cy="71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8" name="Freeform 75"/>
                <p:cNvSpPr>
                  <a:spLocks/>
                </p:cNvSpPr>
                <p:nvPr/>
              </p:nvSpPr>
              <p:spPr bwMode="auto">
                <a:xfrm>
                  <a:off x="586" y="173"/>
                  <a:ext cx="232" cy="71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9" name="Freeform 76"/>
                <p:cNvSpPr>
                  <a:spLocks noChangeArrowheads="1"/>
                </p:cNvSpPr>
                <p:nvPr/>
              </p:nvSpPr>
              <p:spPr bwMode="auto">
                <a:xfrm>
                  <a:off x="573" y="188"/>
                  <a:ext cx="102" cy="154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3"/>
                    <a:gd name="T83" fmla="*/ 102 w 102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0" name="Freeform 77"/>
                <p:cNvSpPr>
                  <a:spLocks/>
                </p:cNvSpPr>
                <p:nvPr/>
              </p:nvSpPr>
              <p:spPr bwMode="auto">
                <a:xfrm>
                  <a:off x="574" y="183"/>
                  <a:ext cx="102" cy="156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4"/>
                    <a:gd name="T83" fmla="*/ 103 w 103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1" name="Freeform 78"/>
                <p:cNvSpPr>
                  <a:spLocks noChangeArrowheads="1"/>
                </p:cNvSpPr>
                <p:nvPr/>
              </p:nvSpPr>
              <p:spPr bwMode="auto">
                <a:xfrm>
                  <a:off x="596" y="183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2" name="Freeform 79"/>
                <p:cNvSpPr>
                  <a:spLocks/>
                </p:cNvSpPr>
                <p:nvPr/>
              </p:nvSpPr>
              <p:spPr bwMode="auto">
                <a:xfrm>
                  <a:off x="598" y="181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3" name="Freeform 80"/>
                <p:cNvSpPr>
                  <a:spLocks noChangeArrowheads="1"/>
                </p:cNvSpPr>
                <p:nvPr/>
              </p:nvSpPr>
              <p:spPr bwMode="auto">
                <a:xfrm>
                  <a:off x="586" y="188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3"/>
                    <a:gd name="T85" fmla="*/ 0 h 48"/>
                    <a:gd name="T86" fmla="*/ 73 w 73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4" name="Freeform 81"/>
                <p:cNvSpPr>
                  <a:spLocks/>
                </p:cNvSpPr>
                <p:nvPr/>
              </p:nvSpPr>
              <p:spPr bwMode="auto">
                <a:xfrm>
                  <a:off x="588" y="186"/>
                  <a:ext cx="71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8"/>
                    <a:gd name="T86" fmla="*/ 72 w 72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5" name="Freeform 82"/>
                <p:cNvSpPr>
                  <a:spLocks noChangeArrowheads="1"/>
                </p:cNvSpPr>
                <p:nvPr/>
              </p:nvSpPr>
              <p:spPr bwMode="auto">
                <a:xfrm>
                  <a:off x="576" y="193"/>
                  <a:ext cx="39" cy="45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6" name="Freeform 83"/>
                <p:cNvSpPr>
                  <a:spLocks/>
                </p:cNvSpPr>
                <p:nvPr/>
              </p:nvSpPr>
              <p:spPr bwMode="auto">
                <a:xfrm>
                  <a:off x="578" y="193"/>
                  <a:ext cx="39" cy="45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7" name="Oval 84"/>
                <p:cNvSpPr>
                  <a:spLocks noChangeArrowheads="1"/>
                </p:cNvSpPr>
                <p:nvPr/>
              </p:nvSpPr>
              <p:spPr bwMode="auto">
                <a:xfrm>
                  <a:off x="551" y="196"/>
                  <a:ext cx="14" cy="5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8" name="Oval 85"/>
                <p:cNvSpPr>
                  <a:spLocks noChangeArrowheads="1"/>
                </p:cNvSpPr>
                <p:nvPr/>
              </p:nvSpPr>
              <p:spPr bwMode="auto">
                <a:xfrm>
                  <a:off x="555" y="193"/>
                  <a:ext cx="14" cy="5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9" name="Freeform 86"/>
                <p:cNvSpPr>
                  <a:spLocks noChangeArrowheads="1"/>
                </p:cNvSpPr>
                <p:nvPr/>
              </p:nvSpPr>
              <p:spPr bwMode="auto">
                <a:xfrm>
                  <a:off x="598" y="20"/>
                  <a:ext cx="131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0" name="Freeform 87"/>
                <p:cNvSpPr>
                  <a:spLocks/>
                </p:cNvSpPr>
                <p:nvPr/>
              </p:nvSpPr>
              <p:spPr bwMode="auto">
                <a:xfrm>
                  <a:off x="590" y="20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1" name="Freeform 88"/>
                <p:cNvSpPr>
                  <a:spLocks noChangeArrowheads="1"/>
                </p:cNvSpPr>
                <p:nvPr/>
              </p:nvSpPr>
              <p:spPr bwMode="auto">
                <a:xfrm>
                  <a:off x="576" y="-1"/>
                  <a:ext cx="56" cy="149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2" name="Freeform 89"/>
                <p:cNvSpPr>
                  <a:spLocks/>
                </p:cNvSpPr>
                <p:nvPr/>
              </p:nvSpPr>
              <p:spPr bwMode="auto">
                <a:xfrm>
                  <a:off x="571" y="-1"/>
                  <a:ext cx="54" cy="149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3" name="Freeform 90"/>
                <p:cNvSpPr>
                  <a:spLocks noChangeArrowheads="1"/>
                </p:cNvSpPr>
                <p:nvPr/>
              </p:nvSpPr>
              <p:spPr bwMode="auto">
                <a:xfrm>
                  <a:off x="602" y="70"/>
                  <a:ext cx="209" cy="86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0"/>
                    <a:gd name="T82" fmla="*/ 0 h 87"/>
                    <a:gd name="T83" fmla="*/ 210 w 210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4" name="Freeform 91"/>
                <p:cNvSpPr>
                  <a:spLocks/>
                </p:cNvSpPr>
                <p:nvPr/>
              </p:nvSpPr>
              <p:spPr bwMode="auto">
                <a:xfrm>
                  <a:off x="592" y="70"/>
                  <a:ext cx="213" cy="86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5" name="Freeform 92"/>
                <p:cNvSpPr>
                  <a:spLocks noChangeArrowheads="1"/>
                </p:cNvSpPr>
                <p:nvPr/>
              </p:nvSpPr>
              <p:spPr bwMode="auto">
                <a:xfrm>
                  <a:off x="600" y="125"/>
                  <a:ext cx="247" cy="45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6" name="Freeform 93"/>
                <p:cNvSpPr>
                  <a:spLocks/>
                </p:cNvSpPr>
                <p:nvPr/>
              </p:nvSpPr>
              <p:spPr bwMode="auto">
                <a:xfrm>
                  <a:off x="592" y="125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7" name="Oval 94"/>
                <p:cNvSpPr>
                  <a:spLocks noChangeArrowheads="1"/>
                </p:cNvSpPr>
                <p:nvPr/>
              </p:nvSpPr>
              <p:spPr bwMode="auto">
                <a:xfrm>
                  <a:off x="547" y="-1"/>
                  <a:ext cx="41" cy="14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8" name="Oval 95"/>
                <p:cNvSpPr>
                  <a:spLocks noChangeArrowheads="1"/>
                </p:cNvSpPr>
                <p:nvPr/>
              </p:nvSpPr>
              <p:spPr bwMode="auto">
                <a:xfrm>
                  <a:off x="540" y="-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9" name="Oval 96"/>
                <p:cNvSpPr>
                  <a:spLocks noChangeArrowheads="1"/>
                </p:cNvSpPr>
                <p:nvPr/>
              </p:nvSpPr>
              <p:spPr bwMode="auto">
                <a:xfrm>
                  <a:off x="602" y="156"/>
                  <a:ext cx="234" cy="2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0" name="Oval 97"/>
                <p:cNvSpPr>
                  <a:spLocks noChangeArrowheads="1"/>
                </p:cNvSpPr>
                <p:nvPr/>
              </p:nvSpPr>
              <p:spPr bwMode="auto">
                <a:xfrm>
                  <a:off x="592" y="156"/>
                  <a:ext cx="238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1" name="Freeform 98"/>
                <p:cNvSpPr>
                  <a:spLocks noChangeArrowheads="1"/>
                </p:cNvSpPr>
                <p:nvPr/>
              </p:nvSpPr>
              <p:spPr bwMode="auto">
                <a:xfrm>
                  <a:off x="590" y="45"/>
                  <a:ext cx="193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2" name="Freeform 99"/>
                <p:cNvSpPr>
                  <a:spLocks/>
                </p:cNvSpPr>
                <p:nvPr/>
              </p:nvSpPr>
              <p:spPr bwMode="auto">
                <a:xfrm>
                  <a:off x="584" y="45"/>
                  <a:ext cx="191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3" name="Freeform 100"/>
                <p:cNvSpPr>
                  <a:spLocks noChangeArrowheads="1"/>
                </p:cNvSpPr>
                <p:nvPr/>
              </p:nvSpPr>
              <p:spPr bwMode="auto">
                <a:xfrm>
                  <a:off x="576" y="9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4"/>
                    <a:gd name="T110" fmla="*/ 110 w 110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4" name="Freeform 101"/>
                <p:cNvSpPr>
                  <a:spLocks/>
                </p:cNvSpPr>
                <p:nvPr/>
              </p:nvSpPr>
              <p:spPr bwMode="auto">
                <a:xfrm>
                  <a:off x="569" y="9"/>
                  <a:ext cx="108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4"/>
                    <a:gd name="T110" fmla="*/ 109 w 109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5" name="Freeform 102"/>
                <p:cNvSpPr>
                  <a:spLocks noChangeArrowheads="1"/>
                </p:cNvSpPr>
                <p:nvPr/>
              </p:nvSpPr>
              <p:spPr bwMode="auto">
                <a:xfrm>
                  <a:off x="592" y="98"/>
                  <a:ext cx="245" cy="66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6" name="Freeform 103"/>
                <p:cNvSpPr>
                  <a:spLocks/>
                </p:cNvSpPr>
                <p:nvPr/>
              </p:nvSpPr>
              <p:spPr bwMode="auto">
                <a:xfrm>
                  <a:off x="584" y="98"/>
                  <a:ext cx="245" cy="66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5"/>
                    <a:gd name="T83" fmla="*/ 245 w 245"/>
                    <a:gd name="T84" fmla="*/ 65 h 6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7" name="Oval 104"/>
                <p:cNvSpPr>
                  <a:spLocks noChangeArrowheads="1"/>
                </p:cNvSpPr>
                <p:nvPr/>
              </p:nvSpPr>
              <p:spPr bwMode="auto">
                <a:xfrm>
                  <a:off x="553" y="72"/>
                  <a:ext cx="19" cy="7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8" name="Oval 105"/>
                <p:cNvSpPr>
                  <a:spLocks noChangeArrowheads="1"/>
                </p:cNvSpPr>
                <p:nvPr/>
              </p:nvSpPr>
              <p:spPr bwMode="auto">
                <a:xfrm>
                  <a:off x="549" y="72"/>
                  <a:ext cx="19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9" name="Freeform 106"/>
                <p:cNvSpPr>
                  <a:spLocks noChangeArrowheads="1"/>
                </p:cNvSpPr>
                <p:nvPr/>
              </p:nvSpPr>
              <p:spPr bwMode="auto">
                <a:xfrm>
                  <a:off x="580" y="95"/>
                  <a:ext cx="39" cy="53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54"/>
                    <a:gd name="T110" fmla="*/ 39 w 39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0" name="Freeform 107"/>
                <p:cNvSpPr>
                  <a:spLocks/>
                </p:cNvSpPr>
                <p:nvPr/>
              </p:nvSpPr>
              <p:spPr bwMode="auto">
                <a:xfrm>
                  <a:off x="576" y="95"/>
                  <a:ext cx="41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3"/>
                    <a:gd name="T110" fmla="*/ 40 w 40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1" name="Freeform 108"/>
                <p:cNvSpPr>
                  <a:spLocks noChangeArrowheads="1"/>
                </p:cNvSpPr>
                <p:nvPr/>
              </p:nvSpPr>
              <p:spPr bwMode="auto">
                <a:xfrm>
                  <a:off x="588" y="110"/>
                  <a:ext cx="77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2" name="Freeform 109"/>
                <p:cNvSpPr>
                  <a:spLocks/>
                </p:cNvSpPr>
                <p:nvPr/>
              </p:nvSpPr>
              <p:spPr bwMode="auto">
                <a:xfrm>
                  <a:off x="584" y="108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7"/>
                    <a:gd name="T85" fmla="*/ 0 h 45"/>
                    <a:gd name="T86" fmla="*/ 77 w 77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3" name="Freeform 110"/>
                <p:cNvSpPr>
                  <a:spLocks noChangeArrowheads="1"/>
                </p:cNvSpPr>
                <p:nvPr/>
              </p:nvSpPr>
              <p:spPr bwMode="auto">
                <a:xfrm>
                  <a:off x="600" y="135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4" name="Freeform 111"/>
                <p:cNvSpPr>
                  <a:spLocks/>
                </p:cNvSpPr>
                <p:nvPr/>
              </p:nvSpPr>
              <p:spPr bwMode="auto">
                <a:xfrm>
                  <a:off x="598" y="135"/>
                  <a:ext cx="70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25"/>
                    <a:gd name="T83" fmla="*/ 71 w 71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5" name="Oval 112"/>
                <p:cNvSpPr>
                  <a:spLocks noChangeArrowheads="1"/>
                </p:cNvSpPr>
                <p:nvPr/>
              </p:nvSpPr>
              <p:spPr bwMode="auto">
                <a:xfrm>
                  <a:off x="603" y="166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6" name="Oval 113"/>
                <p:cNvSpPr>
                  <a:spLocks noChangeArrowheads="1"/>
                </p:cNvSpPr>
                <p:nvPr/>
              </p:nvSpPr>
              <p:spPr bwMode="auto">
                <a:xfrm>
                  <a:off x="602" y="163"/>
                  <a:ext cx="91" cy="1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7" name="Oval 114"/>
                <p:cNvSpPr>
                  <a:spLocks noChangeArrowheads="1"/>
                </p:cNvSpPr>
                <p:nvPr/>
              </p:nvSpPr>
              <p:spPr bwMode="auto">
                <a:xfrm>
                  <a:off x="505" y="135"/>
                  <a:ext cx="108" cy="66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8" name="Oval 115"/>
                <p:cNvSpPr>
                  <a:spLocks noChangeArrowheads="1"/>
                </p:cNvSpPr>
                <p:nvPr/>
              </p:nvSpPr>
              <p:spPr bwMode="auto">
                <a:xfrm>
                  <a:off x="516" y="143"/>
                  <a:ext cx="87" cy="53"/>
                </a:xfrm>
                <a:prstGeom prst="ellipse">
                  <a:avLst/>
                </a:prstGeom>
                <a:solidFill>
                  <a:srgbClr val="FFA04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9" name="Oval 116"/>
                <p:cNvSpPr>
                  <a:spLocks noChangeArrowheads="1"/>
                </p:cNvSpPr>
                <p:nvPr/>
              </p:nvSpPr>
              <p:spPr bwMode="auto">
                <a:xfrm>
                  <a:off x="551" y="193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0" name="Oval 117"/>
                <p:cNvSpPr>
                  <a:spLocks noChangeArrowheads="1"/>
                </p:cNvSpPr>
                <p:nvPr/>
              </p:nvSpPr>
              <p:spPr bwMode="auto">
                <a:xfrm>
                  <a:off x="557" y="193"/>
                  <a:ext cx="8" cy="5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1" name="Oval 118"/>
                <p:cNvSpPr>
                  <a:spLocks noChangeArrowheads="1"/>
                </p:cNvSpPr>
                <p:nvPr/>
              </p:nvSpPr>
              <p:spPr bwMode="auto">
                <a:xfrm>
                  <a:off x="559" y="188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2" name="Oval 119"/>
                <p:cNvSpPr>
                  <a:spLocks noChangeArrowheads="1"/>
                </p:cNvSpPr>
                <p:nvPr/>
              </p:nvSpPr>
              <p:spPr bwMode="auto">
                <a:xfrm>
                  <a:off x="569" y="191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3" name="Oval 120"/>
                <p:cNvSpPr>
                  <a:spLocks noChangeArrowheads="1"/>
                </p:cNvSpPr>
                <p:nvPr/>
              </p:nvSpPr>
              <p:spPr bwMode="auto">
                <a:xfrm>
                  <a:off x="569" y="188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4" name="Oval 121"/>
                <p:cNvSpPr>
                  <a:spLocks noChangeArrowheads="1"/>
                </p:cNvSpPr>
                <p:nvPr/>
              </p:nvSpPr>
              <p:spPr bwMode="auto">
                <a:xfrm>
                  <a:off x="576" y="188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5" name="Oval 122"/>
                <p:cNvSpPr>
                  <a:spLocks noChangeArrowheads="1"/>
                </p:cNvSpPr>
                <p:nvPr/>
              </p:nvSpPr>
              <p:spPr bwMode="auto">
                <a:xfrm>
                  <a:off x="584" y="183"/>
                  <a:ext cx="6" cy="5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6" name="Oval 123"/>
                <p:cNvSpPr>
                  <a:spLocks noChangeArrowheads="1"/>
                </p:cNvSpPr>
                <p:nvPr/>
              </p:nvSpPr>
              <p:spPr bwMode="auto">
                <a:xfrm>
                  <a:off x="578" y="183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7" name="Oval 124"/>
                <p:cNvSpPr>
                  <a:spLocks noChangeArrowheads="1"/>
                </p:cNvSpPr>
                <p:nvPr/>
              </p:nvSpPr>
              <p:spPr bwMode="auto">
                <a:xfrm>
                  <a:off x="590" y="181"/>
                  <a:ext cx="8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8" name="Oval 125"/>
                <p:cNvSpPr>
                  <a:spLocks noChangeArrowheads="1"/>
                </p:cNvSpPr>
                <p:nvPr/>
              </p:nvSpPr>
              <p:spPr bwMode="auto">
                <a:xfrm>
                  <a:off x="582" y="178"/>
                  <a:ext cx="6" cy="5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9" name="Oval 126"/>
                <p:cNvSpPr>
                  <a:spLocks noChangeArrowheads="1"/>
                </p:cNvSpPr>
                <p:nvPr/>
              </p:nvSpPr>
              <p:spPr bwMode="auto">
                <a:xfrm>
                  <a:off x="598" y="173"/>
                  <a:ext cx="6" cy="5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0" name="Oval 127"/>
                <p:cNvSpPr>
                  <a:spLocks noChangeArrowheads="1"/>
                </p:cNvSpPr>
                <p:nvPr/>
              </p:nvSpPr>
              <p:spPr bwMode="auto">
                <a:xfrm>
                  <a:off x="588" y="176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1" name="Oval 128"/>
                <p:cNvSpPr>
                  <a:spLocks noChangeArrowheads="1"/>
                </p:cNvSpPr>
                <p:nvPr/>
              </p:nvSpPr>
              <p:spPr bwMode="auto">
                <a:xfrm>
                  <a:off x="573" y="183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2" name="Oval 129"/>
                <p:cNvSpPr>
                  <a:spLocks noChangeArrowheads="1"/>
                </p:cNvSpPr>
                <p:nvPr/>
              </p:nvSpPr>
              <p:spPr bwMode="auto">
                <a:xfrm>
                  <a:off x="596" y="171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3" name="Oval 130"/>
                <p:cNvSpPr>
                  <a:spLocks noChangeArrowheads="1"/>
                </p:cNvSpPr>
                <p:nvPr/>
              </p:nvSpPr>
              <p:spPr bwMode="auto">
                <a:xfrm>
                  <a:off x="598" y="166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4" name="Oval 131"/>
                <p:cNvSpPr>
                  <a:spLocks noChangeArrowheads="1"/>
                </p:cNvSpPr>
                <p:nvPr/>
              </p:nvSpPr>
              <p:spPr bwMode="auto">
                <a:xfrm>
                  <a:off x="590" y="173"/>
                  <a:ext cx="6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5" name="Oval 132"/>
                <p:cNvSpPr>
                  <a:spLocks noChangeArrowheads="1"/>
                </p:cNvSpPr>
                <p:nvPr/>
              </p:nvSpPr>
              <p:spPr bwMode="auto">
                <a:xfrm>
                  <a:off x="592" y="168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6" name="Oval 133"/>
                <p:cNvSpPr>
                  <a:spLocks noChangeArrowheads="1"/>
                </p:cNvSpPr>
                <p:nvPr/>
              </p:nvSpPr>
              <p:spPr bwMode="auto">
                <a:xfrm>
                  <a:off x="594" y="161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7" name="Freeform 134"/>
                <p:cNvSpPr>
                  <a:spLocks/>
                </p:cNvSpPr>
                <p:nvPr/>
              </p:nvSpPr>
              <p:spPr bwMode="auto">
                <a:xfrm>
                  <a:off x="511" y="478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4"/>
                    <a:gd name="T82" fmla="*/ 0 h 101"/>
                    <a:gd name="T83" fmla="*/ 214 w 214"/>
                    <a:gd name="T84" fmla="*/ 101 h 1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8" name="Freeform 135"/>
                <p:cNvSpPr>
                  <a:spLocks/>
                </p:cNvSpPr>
                <p:nvPr/>
              </p:nvSpPr>
              <p:spPr bwMode="auto">
                <a:xfrm>
                  <a:off x="348" y="574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3"/>
                    <a:gd name="T49" fmla="*/ 0 h 204"/>
                    <a:gd name="T50" fmla="*/ 143 w 143"/>
                    <a:gd name="T51" fmla="*/ 204 h 2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9" name="Freeform 136"/>
                <p:cNvSpPr>
                  <a:spLocks/>
                </p:cNvSpPr>
                <p:nvPr/>
              </p:nvSpPr>
              <p:spPr bwMode="auto">
                <a:xfrm>
                  <a:off x="460" y="554"/>
                  <a:ext cx="178" cy="232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7"/>
                    <a:gd name="T76" fmla="*/ 0 h 234"/>
                    <a:gd name="T77" fmla="*/ 177 w 177"/>
                    <a:gd name="T78" fmla="*/ 234 h 2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0" name="Freeform 137"/>
                <p:cNvSpPr>
                  <a:spLocks/>
                </p:cNvSpPr>
                <p:nvPr/>
              </p:nvSpPr>
              <p:spPr bwMode="auto">
                <a:xfrm>
                  <a:off x="459" y="561"/>
                  <a:ext cx="390" cy="232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0"/>
                    <a:gd name="T151" fmla="*/ 0 h 231"/>
                    <a:gd name="T152" fmla="*/ 390 w 390"/>
                    <a:gd name="T153" fmla="*/ 231 h 2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1" name="Freeform 138"/>
                <p:cNvSpPr>
                  <a:spLocks/>
                </p:cNvSpPr>
                <p:nvPr/>
              </p:nvSpPr>
              <p:spPr bwMode="auto">
                <a:xfrm>
                  <a:off x="207" y="571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7"/>
                    <a:gd name="T91" fmla="*/ 0 h 219"/>
                    <a:gd name="T92" fmla="*/ 257 w 257"/>
                    <a:gd name="T93" fmla="*/ 219 h 2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2" name="Freeform 139"/>
                <p:cNvSpPr>
                  <a:spLocks/>
                </p:cNvSpPr>
                <p:nvPr/>
              </p:nvSpPr>
              <p:spPr bwMode="auto">
                <a:xfrm>
                  <a:off x="296" y="425"/>
                  <a:ext cx="226" cy="111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6"/>
                    <a:gd name="T70" fmla="*/ 0 h 110"/>
                    <a:gd name="T71" fmla="*/ 226 w 226"/>
                    <a:gd name="T72" fmla="*/ 110 h 11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3" name="Freeform 140"/>
                <p:cNvSpPr>
                  <a:spLocks/>
                </p:cNvSpPr>
                <p:nvPr/>
              </p:nvSpPr>
              <p:spPr bwMode="auto">
                <a:xfrm>
                  <a:off x="534" y="400"/>
                  <a:ext cx="184" cy="81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3"/>
                    <a:gd name="T70" fmla="*/ 0 h 80"/>
                    <a:gd name="T71" fmla="*/ 183 w 183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4" name="Freeform 141"/>
                <p:cNvSpPr>
                  <a:spLocks/>
                </p:cNvSpPr>
                <p:nvPr/>
              </p:nvSpPr>
              <p:spPr bwMode="auto">
                <a:xfrm>
                  <a:off x="389" y="370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7"/>
                    <a:gd name="T70" fmla="*/ 0 h 68"/>
                    <a:gd name="T71" fmla="*/ 147 w 147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5" name="Freeform 142"/>
                <p:cNvSpPr>
                  <a:spLocks/>
                </p:cNvSpPr>
                <p:nvPr/>
              </p:nvSpPr>
              <p:spPr bwMode="auto">
                <a:xfrm>
                  <a:off x="258" y="501"/>
                  <a:ext cx="232" cy="111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3"/>
                    <a:gd name="T70" fmla="*/ 0 h 113"/>
                    <a:gd name="T71" fmla="*/ 233 w 233"/>
                    <a:gd name="T72" fmla="*/ 113 h 1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6" name="Freeform 143"/>
                <p:cNvSpPr>
                  <a:spLocks/>
                </p:cNvSpPr>
                <p:nvPr/>
              </p:nvSpPr>
              <p:spPr bwMode="auto">
                <a:xfrm>
                  <a:off x="238" y="675"/>
                  <a:ext cx="151" cy="101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1"/>
                    <a:gd name="T91" fmla="*/ 0 h 102"/>
                    <a:gd name="T92" fmla="*/ 151 w 151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7" name="Freeform 144"/>
                <p:cNvSpPr>
                  <a:spLocks/>
                </p:cNvSpPr>
                <p:nvPr/>
              </p:nvSpPr>
              <p:spPr bwMode="auto">
                <a:xfrm>
                  <a:off x="93" y="680"/>
                  <a:ext cx="178" cy="103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8" name="Freeform 145"/>
                <p:cNvSpPr>
                  <a:spLocks/>
                </p:cNvSpPr>
                <p:nvPr/>
              </p:nvSpPr>
              <p:spPr bwMode="auto">
                <a:xfrm>
                  <a:off x="82" y="594"/>
                  <a:ext cx="160" cy="81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9" name="Freeform 146"/>
                <p:cNvSpPr>
                  <a:spLocks/>
                </p:cNvSpPr>
                <p:nvPr/>
              </p:nvSpPr>
              <p:spPr bwMode="auto">
                <a:xfrm>
                  <a:off x="236" y="534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0" name="Freeform 147"/>
                <p:cNvSpPr>
                  <a:spLocks/>
                </p:cNvSpPr>
                <p:nvPr/>
              </p:nvSpPr>
              <p:spPr bwMode="auto">
                <a:xfrm>
                  <a:off x="229" y="488"/>
                  <a:ext cx="102" cy="48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7"/>
                    <a:gd name="T71" fmla="*/ 102 w 10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1" name="Freeform 148"/>
                <p:cNvSpPr>
                  <a:spLocks/>
                </p:cNvSpPr>
                <p:nvPr/>
              </p:nvSpPr>
              <p:spPr bwMode="auto">
                <a:xfrm>
                  <a:off x="169" y="380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06"/>
                    <a:gd name="T29" fmla="*/ 91 w 91"/>
                    <a:gd name="T30" fmla="*/ 406 h 4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2" name="Freeform 149"/>
                <p:cNvSpPr>
                  <a:spLocks noChangeArrowheads="1"/>
                </p:cNvSpPr>
                <p:nvPr/>
              </p:nvSpPr>
              <p:spPr bwMode="auto">
                <a:xfrm>
                  <a:off x="192" y="382"/>
                  <a:ext cx="162" cy="58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1"/>
                    <a:gd name="T103" fmla="*/ 0 h 57"/>
                    <a:gd name="T104" fmla="*/ 161 w 161"/>
                    <a:gd name="T105" fmla="*/ 57 h 5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3" name="Freeform 150"/>
                <p:cNvSpPr>
                  <a:spLocks/>
                </p:cNvSpPr>
                <p:nvPr/>
              </p:nvSpPr>
              <p:spPr bwMode="auto">
                <a:xfrm>
                  <a:off x="192" y="380"/>
                  <a:ext cx="162" cy="58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4" name="Freeform 151"/>
                <p:cNvSpPr>
                  <a:spLocks noChangeArrowheads="1"/>
                </p:cNvSpPr>
                <p:nvPr/>
              </p:nvSpPr>
              <p:spPr bwMode="auto">
                <a:xfrm>
                  <a:off x="211" y="375"/>
                  <a:ext cx="166" cy="23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5" name="Freeform 152"/>
                <p:cNvSpPr>
                  <a:spLocks/>
                </p:cNvSpPr>
                <p:nvPr/>
              </p:nvSpPr>
              <p:spPr bwMode="auto">
                <a:xfrm>
                  <a:off x="211" y="370"/>
                  <a:ext cx="166" cy="25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6" name="Freeform 153"/>
                <p:cNvSpPr>
                  <a:spLocks noChangeArrowheads="1"/>
                </p:cNvSpPr>
                <p:nvPr/>
              </p:nvSpPr>
              <p:spPr bwMode="auto">
                <a:xfrm>
                  <a:off x="203" y="385"/>
                  <a:ext cx="97" cy="91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2"/>
                    <a:gd name="T83" fmla="*/ 97 w 97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7" name="Freeform 154"/>
                <p:cNvSpPr>
                  <a:spLocks/>
                </p:cNvSpPr>
                <p:nvPr/>
              </p:nvSpPr>
              <p:spPr bwMode="auto">
                <a:xfrm>
                  <a:off x="203" y="382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1"/>
                    <a:gd name="T83" fmla="*/ 97 w 97"/>
                    <a:gd name="T84" fmla="*/ 91 h 9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8" name="Freeform 155"/>
                <p:cNvSpPr>
                  <a:spLocks noChangeArrowheads="1"/>
                </p:cNvSpPr>
                <p:nvPr/>
              </p:nvSpPr>
              <p:spPr bwMode="auto">
                <a:xfrm>
                  <a:off x="190" y="385"/>
                  <a:ext cx="46" cy="106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9" name="Freeform 156"/>
                <p:cNvSpPr>
                  <a:spLocks/>
                </p:cNvSpPr>
                <p:nvPr/>
              </p:nvSpPr>
              <p:spPr bwMode="auto">
                <a:xfrm>
                  <a:off x="190" y="380"/>
                  <a:ext cx="48" cy="108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0" name="Freeform 157"/>
                <p:cNvSpPr>
                  <a:spLocks noChangeArrowheads="1"/>
                </p:cNvSpPr>
                <p:nvPr/>
              </p:nvSpPr>
              <p:spPr bwMode="auto">
                <a:xfrm>
                  <a:off x="203" y="380"/>
                  <a:ext cx="124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1" name="Freeform 158"/>
                <p:cNvSpPr>
                  <a:spLocks/>
                </p:cNvSpPr>
                <p:nvPr/>
              </p:nvSpPr>
              <p:spPr bwMode="auto">
                <a:xfrm>
                  <a:off x="203" y="377"/>
                  <a:ext cx="124" cy="83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2" name="Freeform 159"/>
                <p:cNvSpPr>
                  <a:spLocks noChangeArrowheads="1"/>
                </p:cNvSpPr>
                <p:nvPr/>
              </p:nvSpPr>
              <p:spPr bwMode="auto">
                <a:xfrm>
                  <a:off x="207" y="375"/>
                  <a:ext cx="158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3" name="Freeform 160"/>
                <p:cNvSpPr>
                  <a:spLocks/>
                </p:cNvSpPr>
                <p:nvPr/>
              </p:nvSpPr>
              <p:spPr bwMode="auto">
                <a:xfrm>
                  <a:off x="207" y="370"/>
                  <a:ext cx="158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4" name="Freeform 161"/>
                <p:cNvSpPr>
                  <a:spLocks noChangeArrowheads="1"/>
                </p:cNvSpPr>
                <p:nvPr/>
              </p:nvSpPr>
              <p:spPr bwMode="auto">
                <a:xfrm>
                  <a:off x="196" y="380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5" name="Freeform 162"/>
                <p:cNvSpPr>
                  <a:spLocks/>
                </p:cNvSpPr>
                <p:nvPr/>
              </p:nvSpPr>
              <p:spPr bwMode="auto">
                <a:xfrm>
                  <a:off x="198" y="377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6" name="Freeform 163"/>
                <p:cNvSpPr>
                  <a:spLocks noChangeArrowheads="1"/>
                </p:cNvSpPr>
                <p:nvPr/>
              </p:nvSpPr>
              <p:spPr bwMode="auto">
                <a:xfrm>
                  <a:off x="213" y="375"/>
                  <a:ext cx="58" cy="18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9"/>
                    <a:gd name="T109" fmla="*/ 0 h 17"/>
                    <a:gd name="T110" fmla="*/ 59 w 59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7" name="Freeform 164"/>
                <p:cNvSpPr>
                  <a:spLocks/>
                </p:cNvSpPr>
                <p:nvPr/>
              </p:nvSpPr>
              <p:spPr bwMode="auto">
                <a:xfrm>
                  <a:off x="213" y="375"/>
                  <a:ext cx="60" cy="18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0"/>
                    <a:gd name="T106" fmla="*/ 0 h 17"/>
                    <a:gd name="T107" fmla="*/ 60 w 60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8" name="Freeform 165"/>
                <p:cNvSpPr>
                  <a:spLocks noChangeArrowheads="1"/>
                </p:cNvSpPr>
                <p:nvPr/>
              </p:nvSpPr>
              <p:spPr bwMode="auto">
                <a:xfrm>
                  <a:off x="205" y="377"/>
                  <a:ext cx="52" cy="35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4"/>
                    <a:gd name="T86" fmla="*/ 51 w 51"/>
                    <a:gd name="T87" fmla="*/ 34 h 3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9" name="Freeform 166"/>
                <p:cNvSpPr>
                  <a:spLocks/>
                </p:cNvSpPr>
                <p:nvPr/>
              </p:nvSpPr>
              <p:spPr bwMode="auto">
                <a:xfrm>
                  <a:off x="207" y="377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0" name="Freeform 167"/>
                <p:cNvSpPr>
                  <a:spLocks noChangeArrowheads="1"/>
                </p:cNvSpPr>
                <p:nvPr/>
              </p:nvSpPr>
              <p:spPr bwMode="auto">
                <a:xfrm>
                  <a:off x="198" y="385"/>
                  <a:ext cx="27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"/>
                    <a:gd name="T82" fmla="*/ 0 h 30"/>
                    <a:gd name="T83" fmla="*/ 28 w 28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1" name="Freeform 168"/>
                <p:cNvSpPr>
                  <a:spLocks/>
                </p:cNvSpPr>
                <p:nvPr/>
              </p:nvSpPr>
              <p:spPr bwMode="auto">
                <a:xfrm>
                  <a:off x="200" y="382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30"/>
                    <a:gd name="T80" fmla="*/ 27 w 27"/>
                    <a:gd name="T81" fmla="*/ 30 h 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2" name="Freeform 169"/>
                <p:cNvSpPr>
                  <a:spLocks noChangeArrowheads="1"/>
                </p:cNvSpPr>
                <p:nvPr/>
              </p:nvSpPr>
              <p:spPr bwMode="auto">
                <a:xfrm>
                  <a:off x="213" y="264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3" name="Freeform 170"/>
                <p:cNvSpPr>
                  <a:spLocks/>
                </p:cNvSpPr>
                <p:nvPr/>
              </p:nvSpPr>
              <p:spPr bwMode="auto">
                <a:xfrm>
                  <a:off x="209" y="264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4" name="Freeform 171"/>
                <p:cNvSpPr>
                  <a:spLocks noChangeArrowheads="1"/>
                </p:cNvSpPr>
                <p:nvPr/>
              </p:nvSpPr>
              <p:spPr bwMode="auto">
                <a:xfrm>
                  <a:off x="200" y="249"/>
                  <a:ext cx="39" cy="103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104"/>
                    <a:gd name="T98" fmla="*/ 38 w 38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5" name="Freeform 172"/>
                <p:cNvSpPr>
                  <a:spLocks/>
                </p:cNvSpPr>
                <p:nvPr/>
              </p:nvSpPr>
              <p:spPr bwMode="auto">
                <a:xfrm>
                  <a:off x="194" y="249"/>
                  <a:ext cx="39" cy="103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104"/>
                    <a:gd name="T98" fmla="*/ 37 w 37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6" name="Freeform 173"/>
                <p:cNvSpPr>
                  <a:spLocks noChangeArrowheads="1"/>
                </p:cNvSpPr>
                <p:nvPr/>
              </p:nvSpPr>
              <p:spPr bwMode="auto">
                <a:xfrm>
                  <a:off x="215" y="297"/>
                  <a:ext cx="147" cy="63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7" name="Freeform 174"/>
                <p:cNvSpPr>
                  <a:spLocks/>
                </p:cNvSpPr>
                <p:nvPr/>
              </p:nvSpPr>
              <p:spPr bwMode="auto">
                <a:xfrm>
                  <a:off x="209" y="297"/>
                  <a:ext cx="147" cy="63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8" name="Freeform 175"/>
                <p:cNvSpPr>
                  <a:spLocks noChangeArrowheads="1"/>
                </p:cNvSpPr>
                <p:nvPr/>
              </p:nvSpPr>
              <p:spPr bwMode="auto">
                <a:xfrm>
                  <a:off x="215" y="337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2"/>
                    <a:gd name="T85" fmla="*/ 0 h 30"/>
                    <a:gd name="T86" fmla="*/ 172 w 172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9" name="Freeform 176"/>
                <p:cNvSpPr>
                  <a:spLocks/>
                </p:cNvSpPr>
                <p:nvPr/>
              </p:nvSpPr>
              <p:spPr bwMode="auto">
                <a:xfrm>
                  <a:off x="209" y="337"/>
                  <a:ext cx="172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0" name="Oval 177"/>
                <p:cNvSpPr>
                  <a:spLocks noChangeArrowheads="1"/>
                </p:cNvSpPr>
                <p:nvPr/>
              </p:nvSpPr>
              <p:spPr bwMode="auto">
                <a:xfrm>
                  <a:off x="215" y="357"/>
                  <a:ext cx="162" cy="1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1" name="Oval 178"/>
                <p:cNvSpPr>
                  <a:spLocks noChangeArrowheads="1"/>
                </p:cNvSpPr>
                <p:nvPr/>
              </p:nvSpPr>
              <p:spPr bwMode="auto">
                <a:xfrm>
                  <a:off x="209" y="357"/>
                  <a:ext cx="164" cy="1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2" name="Freeform 179"/>
                <p:cNvSpPr>
                  <a:spLocks noChangeArrowheads="1"/>
                </p:cNvSpPr>
                <p:nvPr/>
              </p:nvSpPr>
              <p:spPr bwMode="auto">
                <a:xfrm>
                  <a:off x="209" y="28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3" name="Freeform 180"/>
                <p:cNvSpPr>
                  <a:spLocks/>
                </p:cNvSpPr>
                <p:nvPr/>
              </p:nvSpPr>
              <p:spPr bwMode="auto">
                <a:xfrm>
                  <a:off x="203" y="28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4" name="Freeform 181"/>
                <p:cNvSpPr>
                  <a:spLocks noChangeArrowheads="1"/>
                </p:cNvSpPr>
                <p:nvPr/>
              </p:nvSpPr>
              <p:spPr bwMode="auto">
                <a:xfrm>
                  <a:off x="200" y="256"/>
                  <a:ext cx="75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1"/>
                    <a:gd name="T110" fmla="*/ 76 w 76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5" name="Freeform 182"/>
                <p:cNvSpPr>
                  <a:spLocks/>
                </p:cNvSpPr>
                <p:nvPr/>
              </p:nvSpPr>
              <p:spPr bwMode="auto">
                <a:xfrm>
                  <a:off x="194" y="256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5"/>
                    <a:gd name="T109" fmla="*/ 0 h 101"/>
                    <a:gd name="T110" fmla="*/ 75 w 75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6" name="Freeform 183"/>
                <p:cNvSpPr>
                  <a:spLocks noChangeArrowheads="1"/>
                </p:cNvSpPr>
                <p:nvPr/>
              </p:nvSpPr>
              <p:spPr bwMode="auto">
                <a:xfrm>
                  <a:off x="209" y="317"/>
                  <a:ext cx="170" cy="45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0"/>
                    <a:gd name="T82" fmla="*/ 0 h 44"/>
                    <a:gd name="T83" fmla="*/ 170 w 170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7" name="Freeform 184"/>
                <p:cNvSpPr>
                  <a:spLocks/>
                </p:cNvSpPr>
                <p:nvPr/>
              </p:nvSpPr>
              <p:spPr bwMode="auto">
                <a:xfrm>
                  <a:off x="205" y="317"/>
                  <a:ext cx="168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8" name="Freeform 185"/>
                <p:cNvSpPr>
                  <a:spLocks noChangeArrowheads="1"/>
                </p:cNvSpPr>
                <p:nvPr/>
              </p:nvSpPr>
              <p:spPr bwMode="auto">
                <a:xfrm>
                  <a:off x="202" y="314"/>
                  <a:ext cx="27" cy="38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9" name="Freeform 186"/>
                <p:cNvSpPr>
                  <a:spLocks/>
                </p:cNvSpPr>
                <p:nvPr/>
              </p:nvSpPr>
              <p:spPr bwMode="auto">
                <a:xfrm>
                  <a:off x="200" y="314"/>
                  <a:ext cx="27" cy="38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"/>
                    <a:gd name="T109" fmla="*/ 0 h 37"/>
                    <a:gd name="T110" fmla="*/ 27 w 27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0" name="Freeform 187"/>
                <p:cNvSpPr>
                  <a:spLocks noChangeArrowheads="1"/>
                </p:cNvSpPr>
                <p:nvPr/>
              </p:nvSpPr>
              <p:spPr bwMode="auto">
                <a:xfrm>
                  <a:off x="207" y="324"/>
                  <a:ext cx="52" cy="33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2"/>
                    <a:gd name="T86" fmla="*/ 53 w 53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1" name="Freeform 188"/>
                <p:cNvSpPr>
                  <a:spLocks/>
                </p:cNvSpPr>
                <p:nvPr/>
              </p:nvSpPr>
              <p:spPr bwMode="auto">
                <a:xfrm>
                  <a:off x="205" y="324"/>
                  <a:ext cx="54" cy="30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1"/>
                    <a:gd name="T86" fmla="*/ 54 w 54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2" name="Freeform 189"/>
                <p:cNvSpPr>
                  <a:spLocks noChangeArrowheads="1"/>
                </p:cNvSpPr>
                <p:nvPr/>
              </p:nvSpPr>
              <p:spPr bwMode="auto">
                <a:xfrm>
                  <a:off x="215" y="345"/>
                  <a:ext cx="48" cy="15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3" name="Freeform 190"/>
                <p:cNvSpPr>
                  <a:spLocks/>
                </p:cNvSpPr>
                <p:nvPr/>
              </p:nvSpPr>
              <p:spPr bwMode="auto">
                <a:xfrm>
                  <a:off x="213" y="342"/>
                  <a:ext cx="50" cy="18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17"/>
                    <a:gd name="T83" fmla="*/ 50 w 50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4" name="Oval 191"/>
                <p:cNvSpPr>
                  <a:spLocks noChangeArrowheads="1"/>
                </p:cNvSpPr>
                <p:nvPr/>
              </p:nvSpPr>
              <p:spPr bwMode="auto">
                <a:xfrm>
                  <a:off x="217" y="365"/>
                  <a:ext cx="64" cy="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5" name="Oval 192"/>
                <p:cNvSpPr>
                  <a:spLocks noChangeArrowheads="1"/>
                </p:cNvSpPr>
                <p:nvPr/>
              </p:nvSpPr>
              <p:spPr bwMode="auto">
                <a:xfrm>
                  <a:off x="215" y="362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6" name="Freeform 193"/>
                <p:cNvSpPr>
                  <a:spLocks noChangeArrowheads="1"/>
                </p:cNvSpPr>
                <p:nvPr/>
              </p:nvSpPr>
              <p:spPr bwMode="auto">
                <a:xfrm>
                  <a:off x="24" y="382"/>
                  <a:ext cx="160" cy="58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7" name="Freeform 194"/>
                <p:cNvSpPr>
                  <a:spLocks/>
                </p:cNvSpPr>
                <p:nvPr/>
              </p:nvSpPr>
              <p:spPr bwMode="auto">
                <a:xfrm>
                  <a:off x="24" y="377"/>
                  <a:ext cx="160" cy="58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8" name="Freeform 195"/>
                <p:cNvSpPr>
                  <a:spLocks noChangeArrowheads="1"/>
                </p:cNvSpPr>
                <p:nvPr/>
              </p:nvSpPr>
              <p:spPr bwMode="auto">
                <a:xfrm>
                  <a:off x="1" y="372"/>
                  <a:ext cx="164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5"/>
                    <a:gd name="T98" fmla="*/ 165 w 165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9" name="Freeform 196"/>
                <p:cNvSpPr>
                  <a:spLocks/>
                </p:cNvSpPr>
                <p:nvPr/>
              </p:nvSpPr>
              <p:spPr bwMode="auto">
                <a:xfrm>
                  <a:off x="1" y="370"/>
                  <a:ext cx="164" cy="23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0" name="Freeform 197"/>
                <p:cNvSpPr>
                  <a:spLocks noChangeArrowheads="1"/>
                </p:cNvSpPr>
                <p:nvPr/>
              </p:nvSpPr>
              <p:spPr bwMode="auto">
                <a:xfrm>
                  <a:off x="78" y="382"/>
                  <a:ext cx="97" cy="93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1" name="Freeform 198"/>
                <p:cNvSpPr>
                  <a:spLocks/>
                </p:cNvSpPr>
                <p:nvPr/>
              </p:nvSpPr>
              <p:spPr bwMode="auto">
                <a:xfrm>
                  <a:off x="78" y="380"/>
                  <a:ext cx="97" cy="91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2" name="Freeform 199"/>
                <p:cNvSpPr>
                  <a:spLocks noChangeArrowheads="1"/>
                </p:cNvSpPr>
                <p:nvPr/>
              </p:nvSpPr>
              <p:spPr bwMode="auto">
                <a:xfrm>
                  <a:off x="140" y="382"/>
                  <a:ext cx="48" cy="108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3" name="Freeform 200"/>
                <p:cNvSpPr>
                  <a:spLocks/>
                </p:cNvSpPr>
                <p:nvPr/>
              </p:nvSpPr>
              <p:spPr bwMode="auto">
                <a:xfrm>
                  <a:off x="140" y="380"/>
                  <a:ext cx="48" cy="106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8"/>
                    <a:gd name="T85" fmla="*/ 0 h 107"/>
                    <a:gd name="T86" fmla="*/ 48 w 48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4" name="Oval 201"/>
                <p:cNvSpPr>
                  <a:spLocks noChangeArrowheads="1"/>
                </p:cNvSpPr>
                <p:nvPr/>
              </p:nvSpPr>
              <p:spPr bwMode="auto">
                <a:xfrm>
                  <a:off x="175" y="387"/>
                  <a:ext cx="27" cy="10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5" name="Oval 202"/>
                <p:cNvSpPr>
                  <a:spLocks noChangeArrowheads="1"/>
                </p:cNvSpPr>
                <p:nvPr/>
              </p:nvSpPr>
              <p:spPr bwMode="auto">
                <a:xfrm>
                  <a:off x="175" y="385"/>
                  <a:ext cx="27" cy="101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6" name="Freeform 203"/>
                <p:cNvSpPr>
                  <a:spLocks noChangeArrowheads="1"/>
                </p:cNvSpPr>
                <p:nvPr/>
              </p:nvSpPr>
              <p:spPr bwMode="auto">
                <a:xfrm>
                  <a:off x="51" y="380"/>
                  <a:ext cx="126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7" name="Freeform 204"/>
                <p:cNvSpPr>
                  <a:spLocks/>
                </p:cNvSpPr>
                <p:nvPr/>
              </p:nvSpPr>
              <p:spPr bwMode="auto">
                <a:xfrm>
                  <a:off x="51" y="375"/>
                  <a:ext cx="126" cy="86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8" name="Freeform 205"/>
                <p:cNvSpPr>
                  <a:spLocks noChangeArrowheads="1"/>
                </p:cNvSpPr>
                <p:nvPr/>
              </p:nvSpPr>
              <p:spPr bwMode="auto">
                <a:xfrm>
                  <a:off x="10" y="372"/>
                  <a:ext cx="162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9" name="Freeform 206"/>
                <p:cNvSpPr>
                  <a:spLocks/>
                </p:cNvSpPr>
                <p:nvPr/>
              </p:nvSpPr>
              <p:spPr bwMode="auto">
                <a:xfrm>
                  <a:off x="10" y="370"/>
                  <a:ext cx="162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0" name="Freeform 207"/>
                <p:cNvSpPr>
                  <a:spLocks noChangeArrowheads="1"/>
                </p:cNvSpPr>
                <p:nvPr/>
              </p:nvSpPr>
              <p:spPr bwMode="auto">
                <a:xfrm>
                  <a:off x="111" y="380"/>
                  <a:ext cx="70" cy="106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107"/>
                    <a:gd name="T83" fmla="*/ 70 w 70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1" name="Freeform 208"/>
                <p:cNvSpPr>
                  <a:spLocks/>
                </p:cNvSpPr>
                <p:nvPr/>
              </p:nvSpPr>
              <p:spPr bwMode="auto">
                <a:xfrm>
                  <a:off x="109" y="375"/>
                  <a:ext cx="71" cy="108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7"/>
                    <a:gd name="T83" fmla="*/ 71 w 71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2" name="Freeform 209"/>
                <p:cNvSpPr>
                  <a:spLocks noChangeArrowheads="1"/>
                </p:cNvSpPr>
                <p:nvPr/>
              </p:nvSpPr>
              <p:spPr bwMode="auto">
                <a:xfrm>
                  <a:off x="105" y="375"/>
                  <a:ext cx="60" cy="18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17"/>
                    <a:gd name="T110" fmla="*/ 60 w 60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3" name="Freeform 210"/>
                <p:cNvSpPr>
                  <a:spLocks/>
                </p:cNvSpPr>
                <p:nvPr/>
              </p:nvSpPr>
              <p:spPr bwMode="auto">
                <a:xfrm>
                  <a:off x="105" y="375"/>
                  <a:ext cx="58" cy="15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17"/>
                    <a:gd name="T110" fmla="*/ 58 w 58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4" name="Freeform 211"/>
                <p:cNvSpPr>
                  <a:spLocks noChangeArrowheads="1"/>
                </p:cNvSpPr>
                <p:nvPr/>
              </p:nvSpPr>
              <p:spPr bwMode="auto">
                <a:xfrm>
                  <a:off x="122" y="377"/>
                  <a:ext cx="50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3"/>
                    <a:gd name="T86" fmla="*/ 51 w 51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5" name="Freeform 212"/>
                <p:cNvSpPr>
                  <a:spLocks/>
                </p:cNvSpPr>
                <p:nvPr/>
              </p:nvSpPr>
              <p:spPr bwMode="auto">
                <a:xfrm>
                  <a:off x="120" y="377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6" name="Freeform 213"/>
                <p:cNvSpPr>
                  <a:spLocks noChangeArrowheads="1"/>
                </p:cNvSpPr>
                <p:nvPr/>
              </p:nvSpPr>
              <p:spPr bwMode="auto">
                <a:xfrm>
                  <a:off x="151" y="382"/>
                  <a:ext cx="27" cy="30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1"/>
                    <a:gd name="T83" fmla="*/ 27 w 27"/>
                    <a:gd name="T84" fmla="*/ 31 h 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7" name="Freeform 214"/>
                <p:cNvSpPr>
                  <a:spLocks/>
                </p:cNvSpPr>
                <p:nvPr/>
              </p:nvSpPr>
              <p:spPr bwMode="auto">
                <a:xfrm>
                  <a:off x="151" y="382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0"/>
                    <a:gd name="T83" fmla="*/ 27 w 27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</p:grpSp>
          <p:sp>
            <p:nvSpPr>
              <p:cNvPr id="212" name="Oval 215"/>
              <p:cNvSpPr>
                <a:spLocks noChangeArrowheads="1"/>
              </p:cNvSpPr>
              <p:nvPr/>
            </p:nvSpPr>
            <p:spPr bwMode="auto">
              <a:xfrm>
                <a:off x="193" y="382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3" name="Oval 216"/>
              <p:cNvSpPr>
                <a:spLocks noChangeArrowheads="1"/>
              </p:cNvSpPr>
              <p:nvPr/>
            </p:nvSpPr>
            <p:spPr bwMode="auto">
              <a:xfrm>
                <a:off x="191" y="382"/>
                <a:ext cx="10" cy="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4" name="Freeform 217"/>
              <p:cNvSpPr>
                <a:spLocks noChangeArrowheads="1"/>
              </p:cNvSpPr>
              <p:nvPr/>
            </p:nvSpPr>
            <p:spPr bwMode="auto">
              <a:xfrm>
                <a:off x="81" y="261"/>
                <a:ext cx="91" cy="103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5" name="Freeform 218"/>
              <p:cNvSpPr>
                <a:spLocks/>
              </p:cNvSpPr>
              <p:nvPr/>
            </p:nvSpPr>
            <p:spPr bwMode="auto">
              <a:xfrm>
                <a:off x="87" y="261"/>
                <a:ext cx="91" cy="103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6" name="Freeform 219"/>
              <p:cNvSpPr>
                <a:spLocks noChangeArrowheads="1"/>
              </p:cNvSpPr>
              <p:nvPr/>
            </p:nvSpPr>
            <p:spPr bwMode="auto">
              <a:xfrm>
                <a:off x="149" y="246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7" name="Freeform 220"/>
              <p:cNvSpPr>
                <a:spLocks/>
              </p:cNvSpPr>
              <p:nvPr/>
            </p:nvSpPr>
            <p:spPr bwMode="auto">
              <a:xfrm>
                <a:off x="153" y="246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8" name="Freeform 221"/>
              <p:cNvSpPr>
                <a:spLocks noChangeArrowheads="1"/>
              </p:cNvSpPr>
              <p:nvPr/>
            </p:nvSpPr>
            <p:spPr bwMode="auto">
              <a:xfrm>
                <a:off x="23" y="297"/>
                <a:ext cx="147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9" name="Freeform 222"/>
              <p:cNvSpPr>
                <a:spLocks/>
              </p:cNvSpPr>
              <p:nvPr/>
            </p:nvSpPr>
            <p:spPr bwMode="auto">
              <a:xfrm>
                <a:off x="29" y="297"/>
                <a:ext cx="147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0" name="Freeform 223"/>
              <p:cNvSpPr>
                <a:spLocks noChangeArrowheads="1"/>
              </p:cNvSpPr>
              <p:nvPr/>
            </p:nvSpPr>
            <p:spPr bwMode="auto">
              <a:xfrm>
                <a:off x="0" y="335"/>
                <a:ext cx="172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1" name="Freeform 224"/>
              <p:cNvSpPr>
                <a:spLocks/>
              </p:cNvSpPr>
              <p:nvPr/>
            </p:nvSpPr>
            <p:spPr bwMode="auto">
              <a:xfrm>
                <a:off x="6" y="335"/>
                <a:ext cx="170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2" name="Oval 225"/>
              <p:cNvSpPr>
                <a:spLocks noChangeArrowheads="1"/>
              </p:cNvSpPr>
              <p:nvPr/>
            </p:nvSpPr>
            <p:spPr bwMode="auto">
              <a:xfrm>
                <a:off x="178" y="246"/>
                <a:ext cx="29" cy="10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3" name="Oval 226"/>
              <p:cNvSpPr>
                <a:spLocks noChangeArrowheads="1"/>
              </p:cNvSpPr>
              <p:nvPr/>
            </p:nvSpPr>
            <p:spPr bwMode="auto">
              <a:xfrm>
                <a:off x="184" y="246"/>
                <a:ext cx="29" cy="10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4" name="Oval 227"/>
              <p:cNvSpPr>
                <a:spLocks noChangeArrowheads="1"/>
              </p:cNvSpPr>
              <p:nvPr/>
            </p:nvSpPr>
            <p:spPr bwMode="auto">
              <a:xfrm>
                <a:off x="6" y="357"/>
                <a:ext cx="164" cy="1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5" name="Oval 228"/>
              <p:cNvSpPr>
                <a:spLocks noChangeArrowheads="1"/>
              </p:cNvSpPr>
              <p:nvPr/>
            </p:nvSpPr>
            <p:spPr bwMode="auto">
              <a:xfrm>
                <a:off x="12" y="357"/>
                <a:ext cx="164" cy="1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6" name="Freeform 229"/>
              <p:cNvSpPr>
                <a:spLocks noChangeArrowheads="1"/>
              </p:cNvSpPr>
              <p:nvPr/>
            </p:nvSpPr>
            <p:spPr bwMode="auto">
              <a:xfrm>
                <a:off x="44" y="279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7" name="Freeform 230"/>
              <p:cNvSpPr>
                <a:spLocks/>
              </p:cNvSpPr>
              <p:nvPr/>
            </p:nvSpPr>
            <p:spPr bwMode="auto">
              <a:xfrm>
                <a:off x="48" y="279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8" name="Freeform 231"/>
              <p:cNvSpPr>
                <a:spLocks noChangeArrowheads="1"/>
              </p:cNvSpPr>
              <p:nvPr/>
            </p:nvSpPr>
            <p:spPr bwMode="auto">
              <a:xfrm>
                <a:off x="112" y="254"/>
                <a:ext cx="75" cy="101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100"/>
                  <a:gd name="T110" fmla="*/ 76 w 76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9" name="Freeform 232"/>
              <p:cNvSpPr>
                <a:spLocks/>
              </p:cNvSpPr>
              <p:nvPr/>
            </p:nvSpPr>
            <p:spPr bwMode="auto">
              <a:xfrm>
                <a:off x="116" y="254"/>
                <a:ext cx="77" cy="101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100"/>
                  <a:gd name="T110" fmla="*/ 77 w 77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0" name="Freeform 233"/>
              <p:cNvSpPr>
                <a:spLocks noChangeArrowheads="1"/>
              </p:cNvSpPr>
              <p:nvPr/>
            </p:nvSpPr>
            <p:spPr bwMode="auto">
              <a:xfrm>
                <a:off x="8" y="317"/>
                <a:ext cx="168" cy="43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4"/>
                  <a:gd name="T83" fmla="*/ 169 w 16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1" name="Freeform 234"/>
              <p:cNvSpPr>
                <a:spLocks/>
              </p:cNvSpPr>
              <p:nvPr/>
            </p:nvSpPr>
            <p:spPr bwMode="auto">
              <a:xfrm>
                <a:off x="12" y="314"/>
                <a:ext cx="170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5"/>
                  <a:gd name="T83" fmla="*/ 169 w 169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2" name="Oval 235"/>
              <p:cNvSpPr>
                <a:spLocks noChangeArrowheads="1"/>
              </p:cNvSpPr>
              <p:nvPr/>
            </p:nvSpPr>
            <p:spPr bwMode="auto">
              <a:xfrm>
                <a:off x="189" y="299"/>
                <a:ext cx="14" cy="5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3" name="Oval 236"/>
              <p:cNvSpPr>
                <a:spLocks noChangeArrowheads="1"/>
              </p:cNvSpPr>
              <p:nvPr/>
            </p:nvSpPr>
            <p:spPr bwMode="auto">
              <a:xfrm>
                <a:off x="191" y="299"/>
                <a:ext cx="14" cy="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4" name="Freeform 237"/>
              <p:cNvSpPr>
                <a:spLocks noChangeArrowheads="1"/>
              </p:cNvSpPr>
              <p:nvPr/>
            </p:nvSpPr>
            <p:spPr bwMode="auto">
              <a:xfrm>
                <a:off x="156" y="314"/>
                <a:ext cx="27" cy="35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5" name="Freeform 238"/>
              <p:cNvSpPr>
                <a:spLocks/>
              </p:cNvSpPr>
              <p:nvPr/>
            </p:nvSpPr>
            <p:spPr bwMode="auto">
              <a:xfrm>
                <a:off x="158" y="314"/>
                <a:ext cx="29" cy="35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6" name="Freeform 239"/>
              <p:cNvSpPr>
                <a:spLocks noChangeArrowheads="1"/>
              </p:cNvSpPr>
              <p:nvPr/>
            </p:nvSpPr>
            <p:spPr bwMode="auto">
              <a:xfrm>
                <a:off x="126" y="324"/>
                <a:ext cx="54" cy="30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32"/>
                  <a:gd name="T86" fmla="*/ 54 w 54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7" name="Freeform 240"/>
              <p:cNvSpPr>
                <a:spLocks/>
              </p:cNvSpPr>
              <p:nvPr/>
            </p:nvSpPr>
            <p:spPr bwMode="auto">
              <a:xfrm>
                <a:off x="127" y="324"/>
                <a:ext cx="54" cy="30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31"/>
                  <a:gd name="T86" fmla="*/ 53 w 53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8" name="Freeform 241"/>
              <p:cNvSpPr>
                <a:spLocks noChangeArrowheads="1"/>
              </p:cNvSpPr>
              <p:nvPr/>
            </p:nvSpPr>
            <p:spPr bwMode="auto">
              <a:xfrm>
                <a:off x="122" y="342"/>
                <a:ext cx="50" cy="18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17"/>
                  <a:gd name="T83" fmla="*/ 49 w 49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9" name="Freeform 242"/>
              <p:cNvSpPr>
                <a:spLocks/>
              </p:cNvSpPr>
              <p:nvPr/>
            </p:nvSpPr>
            <p:spPr bwMode="auto">
              <a:xfrm>
                <a:off x="124" y="342"/>
                <a:ext cx="48" cy="18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7"/>
                  <a:gd name="T83" fmla="*/ 48 w 4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0" name="Oval 243"/>
              <p:cNvSpPr>
                <a:spLocks noChangeArrowheads="1"/>
              </p:cNvSpPr>
              <p:nvPr/>
            </p:nvSpPr>
            <p:spPr bwMode="auto">
              <a:xfrm>
                <a:off x="104" y="362"/>
                <a:ext cx="64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1" name="Oval 244"/>
              <p:cNvSpPr>
                <a:spLocks noChangeArrowheads="1"/>
              </p:cNvSpPr>
              <p:nvPr/>
            </p:nvSpPr>
            <p:spPr bwMode="auto">
              <a:xfrm>
                <a:off x="106" y="362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2" name="Oval 245"/>
              <p:cNvSpPr>
                <a:spLocks noChangeArrowheads="1"/>
              </p:cNvSpPr>
              <p:nvPr/>
            </p:nvSpPr>
            <p:spPr bwMode="auto">
              <a:xfrm>
                <a:off x="160" y="342"/>
                <a:ext cx="75" cy="4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3" name="Oval 246"/>
              <p:cNvSpPr>
                <a:spLocks noChangeArrowheads="1"/>
              </p:cNvSpPr>
              <p:nvPr/>
            </p:nvSpPr>
            <p:spPr bwMode="auto">
              <a:xfrm>
                <a:off x="168" y="347"/>
                <a:ext cx="60" cy="35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4" name="Oval 247"/>
              <p:cNvSpPr>
                <a:spLocks noChangeArrowheads="1"/>
              </p:cNvSpPr>
              <p:nvPr/>
            </p:nvSpPr>
            <p:spPr bwMode="auto">
              <a:xfrm>
                <a:off x="201" y="382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5" name="Oval 248"/>
              <p:cNvSpPr>
                <a:spLocks noChangeArrowheads="1"/>
              </p:cNvSpPr>
              <p:nvPr/>
            </p:nvSpPr>
            <p:spPr bwMode="auto">
              <a:xfrm>
                <a:off x="195" y="382"/>
                <a:ext cx="4" cy="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6" name="Oval 249"/>
              <p:cNvSpPr>
                <a:spLocks noChangeArrowheads="1"/>
              </p:cNvSpPr>
              <p:nvPr/>
            </p:nvSpPr>
            <p:spPr bwMode="auto">
              <a:xfrm>
                <a:off x="195" y="377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7" name="Oval 250"/>
              <p:cNvSpPr>
                <a:spLocks noChangeArrowheads="1"/>
              </p:cNvSpPr>
              <p:nvPr/>
            </p:nvSpPr>
            <p:spPr bwMode="auto">
              <a:xfrm>
                <a:off x="187" y="382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8" name="Oval 251"/>
              <p:cNvSpPr>
                <a:spLocks noChangeArrowheads="1"/>
              </p:cNvSpPr>
              <p:nvPr/>
            </p:nvSpPr>
            <p:spPr bwMode="auto">
              <a:xfrm>
                <a:off x="189" y="377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9" name="Oval 252"/>
              <p:cNvSpPr>
                <a:spLocks noChangeArrowheads="1"/>
              </p:cNvSpPr>
              <p:nvPr/>
            </p:nvSpPr>
            <p:spPr bwMode="auto">
              <a:xfrm>
                <a:off x="182" y="377"/>
                <a:ext cx="4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0" name="Oval 253"/>
              <p:cNvSpPr>
                <a:spLocks noChangeArrowheads="1"/>
              </p:cNvSpPr>
              <p:nvPr/>
            </p:nvSpPr>
            <p:spPr bwMode="auto">
              <a:xfrm>
                <a:off x="176" y="377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1" name="Oval 254"/>
              <p:cNvSpPr>
                <a:spLocks noChangeArrowheads="1"/>
              </p:cNvSpPr>
              <p:nvPr/>
            </p:nvSpPr>
            <p:spPr bwMode="auto">
              <a:xfrm>
                <a:off x="172" y="375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2" name="Oval 255"/>
              <p:cNvSpPr>
                <a:spLocks noChangeArrowheads="1"/>
              </p:cNvSpPr>
              <p:nvPr/>
            </p:nvSpPr>
            <p:spPr bwMode="auto">
              <a:xfrm>
                <a:off x="180" y="372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3" name="Oval 256"/>
              <p:cNvSpPr>
                <a:spLocks noChangeArrowheads="1"/>
              </p:cNvSpPr>
              <p:nvPr/>
            </p:nvSpPr>
            <p:spPr bwMode="auto">
              <a:xfrm>
                <a:off x="168" y="370"/>
                <a:ext cx="4" cy="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4" name="Oval 257"/>
              <p:cNvSpPr>
                <a:spLocks noChangeArrowheads="1"/>
              </p:cNvSpPr>
              <p:nvPr/>
            </p:nvSpPr>
            <p:spPr bwMode="auto">
              <a:xfrm>
                <a:off x="176" y="370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5" name="Oval 258"/>
              <p:cNvSpPr>
                <a:spLocks noChangeArrowheads="1"/>
              </p:cNvSpPr>
              <p:nvPr/>
            </p:nvSpPr>
            <p:spPr bwMode="auto">
              <a:xfrm>
                <a:off x="187" y="375"/>
                <a:ext cx="0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6" name="Oval 259"/>
              <p:cNvSpPr>
                <a:spLocks noChangeArrowheads="1"/>
              </p:cNvSpPr>
              <p:nvPr/>
            </p:nvSpPr>
            <p:spPr bwMode="auto">
              <a:xfrm>
                <a:off x="170" y="367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7" name="Oval 260"/>
              <p:cNvSpPr>
                <a:spLocks noChangeArrowheads="1"/>
              </p:cNvSpPr>
              <p:nvPr/>
            </p:nvSpPr>
            <p:spPr bwMode="auto">
              <a:xfrm>
                <a:off x="170" y="362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8" name="Oval 261"/>
              <p:cNvSpPr>
                <a:spLocks noChangeArrowheads="1"/>
              </p:cNvSpPr>
              <p:nvPr/>
            </p:nvSpPr>
            <p:spPr bwMode="auto">
              <a:xfrm>
                <a:off x="174" y="367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9" name="Oval 262"/>
              <p:cNvSpPr>
                <a:spLocks noChangeArrowheads="1"/>
              </p:cNvSpPr>
              <p:nvPr/>
            </p:nvSpPr>
            <p:spPr bwMode="auto">
              <a:xfrm>
                <a:off x="174" y="365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0" name="Oval 263"/>
              <p:cNvSpPr>
                <a:spLocks noChangeArrowheads="1"/>
              </p:cNvSpPr>
              <p:nvPr/>
            </p:nvSpPr>
            <p:spPr bwMode="auto">
              <a:xfrm>
                <a:off x="172" y="360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1" name="Freeform 264"/>
              <p:cNvSpPr>
                <a:spLocks/>
              </p:cNvSpPr>
              <p:nvPr/>
            </p:nvSpPr>
            <p:spPr bwMode="auto">
              <a:xfrm>
                <a:off x="60" y="687"/>
                <a:ext cx="214" cy="111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10"/>
                  <a:gd name="T152" fmla="*/ 215 w 215"/>
                  <a:gd name="T153" fmla="*/ 110 h 1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2" name="Freeform 265"/>
              <p:cNvSpPr>
                <a:spLocks/>
              </p:cNvSpPr>
              <p:nvPr/>
            </p:nvSpPr>
            <p:spPr bwMode="auto">
              <a:xfrm>
                <a:off x="263" y="695"/>
                <a:ext cx="180" cy="101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"/>
                  <a:gd name="T91" fmla="*/ 0 h 102"/>
                  <a:gd name="T92" fmla="*/ 179 w 179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3" name="Freeform 266"/>
              <p:cNvSpPr>
                <a:spLocks/>
              </p:cNvSpPr>
              <p:nvPr/>
            </p:nvSpPr>
            <p:spPr bwMode="auto">
              <a:xfrm>
                <a:off x="126" y="503"/>
                <a:ext cx="112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50"/>
                  <a:gd name="T71" fmla="*/ 113 w 113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4" name="Freeform 267"/>
              <p:cNvSpPr>
                <a:spLocks/>
              </p:cNvSpPr>
              <p:nvPr/>
            </p:nvSpPr>
            <p:spPr bwMode="auto">
              <a:xfrm>
                <a:off x="114" y="541"/>
                <a:ext cx="133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66"/>
                  <a:gd name="T71" fmla="*/ 135 w 135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5" name="Freeform 268"/>
              <p:cNvSpPr>
                <a:spLocks/>
              </p:cNvSpPr>
              <p:nvPr/>
            </p:nvSpPr>
            <p:spPr bwMode="auto">
              <a:xfrm>
                <a:off x="35" y="650"/>
                <a:ext cx="218" cy="81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80"/>
                  <a:gd name="T71" fmla="*/ 219 w 219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6" name="Freeform 269"/>
              <p:cNvSpPr>
                <a:spLocks/>
              </p:cNvSpPr>
              <p:nvPr/>
            </p:nvSpPr>
            <p:spPr bwMode="auto">
              <a:xfrm>
                <a:off x="253" y="650"/>
                <a:ext cx="230" cy="78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0"/>
                  <a:gd name="T70" fmla="*/ 0 h 77"/>
                  <a:gd name="T71" fmla="*/ 230 w 230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7" name="Freeform 270"/>
              <p:cNvSpPr>
                <a:spLocks/>
              </p:cNvSpPr>
              <p:nvPr/>
            </p:nvSpPr>
            <p:spPr bwMode="auto">
              <a:xfrm>
                <a:off x="247" y="594"/>
                <a:ext cx="160" cy="81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9"/>
                  <a:gd name="T71" fmla="*/ 161 w 161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  <p:grpSp>
          <p:nvGrpSpPr>
            <p:cNvPr id="11" name="Group 289"/>
            <p:cNvGrpSpPr>
              <a:grpSpLocks/>
            </p:cNvGrpSpPr>
            <p:nvPr/>
          </p:nvGrpSpPr>
          <p:grpSpPr bwMode="auto">
            <a:xfrm>
              <a:off x="1633" y="0"/>
              <a:ext cx="1242" cy="1112"/>
              <a:chOff x="0" y="0"/>
              <a:chExt cx="1242" cy="1112"/>
            </a:xfrm>
          </p:grpSpPr>
          <p:sp>
            <p:nvSpPr>
              <p:cNvPr id="106" name="Freeform 272"/>
              <p:cNvSpPr>
                <a:spLocks/>
              </p:cNvSpPr>
              <p:nvPr/>
            </p:nvSpPr>
            <p:spPr bwMode="auto">
              <a:xfrm>
                <a:off x="581" y="471"/>
                <a:ext cx="270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1"/>
                  <a:gd name="T121" fmla="*/ 0 h 640"/>
                  <a:gd name="T122" fmla="*/ 271 w 271"/>
                  <a:gd name="T123" fmla="*/ 640 h 6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7" name="Freeform 273"/>
              <p:cNvSpPr>
                <a:spLocks/>
              </p:cNvSpPr>
              <p:nvPr/>
            </p:nvSpPr>
            <p:spPr bwMode="auto">
              <a:xfrm>
                <a:off x="794" y="207"/>
                <a:ext cx="131" cy="905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904"/>
                  <a:gd name="T167" fmla="*/ 132 w 132"/>
                  <a:gd name="T168" fmla="*/ 904 h 9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8" name="Freeform 274"/>
              <p:cNvSpPr>
                <a:spLocks/>
              </p:cNvSpPr>
              <p:nvPr/>
            </p:nvSpPr>
            <p:spPr bwMode="auto">
              <a:xfrm>
                <a:off x="805" y="272"/>
                <a:ext cx="437" cy="839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838"/>
                  <a:gd name="T134" fmla="*/ 437 w 437"/>
                  <a:gd name="T135" fmla="*/ 838 h 8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9" name="Freeform 275"/>
              <p:cNvSpPr>
                <a:spLocks/>
              </p:cNvSpPr>
              <p:nvPr/>
            </p:nvSpPr>
            <p:spPr bwMode="auto">
              <a:xfrm>
                <a:off x="560" y="88"/>
                <a:ext cx="180" cy="136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135"/>
                  <a:gd name="T104" fmla="*/ 180 w 180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0" name="Freeform 276"/>
              <p:cNvSpPr>
                <a:spLocks/>
              </p:cNvSpPr>
              <p:nvPr/>
            </p:nvSpPr>
            <p:spPr bwMode="auto">
              <a:xfrm>
                <a:off x="583" y="96"/>
                <a:ext cx="149" cy="123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4"/>
                  <a:gd name="T116" fmla="*/ 150 w 150"/>
                  <a:gd name="T117" fmla="*/ 124 h 1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1" name="Freeform 277"/>
              <p:cNvSpPr>
                <a:spLocks/>
              </p:cNvSpPr>
              <p:nvPr/>
            </p:nvSpPr>
            <p:spPr bwMode="auto">
              <a:xfrm>
                <a:off x="769" y="13"/>
                <a:ext cx="143" cy="171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73"/>
                  <a:gd name="T104" fmla="*/ 143 w 143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2" name="Freeform 278"/>
              <p:cNvSpPr>
                <a:spLocks noChangeArrowheads="1"/>
              </p:cNvSpPr>
              <p:nvPr/>
            </p:nvSpPr>
            <p:spPr bwMode="auto">
              <a:xfrm>
                <a:off x="786" y="48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29"/>
                  <a:gd name="T89" fmla="*/ 108 w 108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3" name="Freeform 279"/>
              <p:cNvSpPr>
                <a:spLocks/>
              </p:cNvSpPr>
              <p:nvPr/>
            </p:nvSpPr>
            <p:spPr bwMode="auto">
              <a:xfrm>
                <a:off x="728" y="197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197"/>
                  <a:gd name="T86" fmla="*/ 143 w 143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4" name="Freeform 280"/>
              <p:cNvSpPr>
                <a:spLocks noChangeArrowheads="1"/>
              </p:cNvSpPr>
              <p:nvPr/>
            </p:nvSpPr>
            <p:spPr bwMode="auto">
              <a:xfrm>
                <a:off x="730" y="204"/>
                <a:ext cx="118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71"/>
                  <a:gd name="T86" fmla="*/ 117 w 117"/>
                  <a:gd name="T87" fmla="*/ 171 h 1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5" name="Freeform 281"/>
              <p:cNvSpPr>
                <a:spLocks/>
              </p:cNvSpPr>
              <p:nvPr/>
            </p:nvSpPr>
            <p:spPr bwMode="auto">
              <a:xfrm>
                <a:off x="577" y="174"/>
                <a:ext cx="201" cy="129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8"/>
                  <a:gd name="T101" fmla="*/ 201 w 20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6" name="Freeform 282"/>
              <p:cNvSpPr>
                <a:spLocks noChangeArrowheads="1"/>
              </p:cNvSpPr>
              <p:nvPr/>
            </p:nvSpPr>
            <p:spPr bwMode="auto">
              <a:xfrm>
                <a:off x="610" y="179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108"/>
                  <a:gd name="T83" fmla="*/ 162 w 162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7" name="Freeform 283"/>
              <p:cNvSpPr>
                <a:spLocks/>
              </p:cNvSpPr>
              <p:nvPr/>
            </p:nvSpPr>
            <p:spPr bwMode="auto">
              <a:xfrm>
                <a:off x="794" y="111"/>
                <a:ext cx="185" cy="131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8" name="Freeform 284"/>
              <p:cNvSpPr>
                <a:spLocks noChangeArrowheads="1"/>
              </p:cNvSpPr>
              <p:nvPr/>
            </p:nvSpPr>
            <p:spPr bwMode="auto">
              <a:xfrm>
                <a:off x="798" y="139"/>
                <a:ext cx="164" cy="98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0"/>
                  <a:gd name="T131" fmla="*/ 164 w 164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9" name="Freeform 285"/>
              <p:cNvSpPr>
                <a:spLocks/>
              </p:cNvSpPr>
              <p:nvPr/>
            </p:nvSpPr>
            <p:spPr bwMode="auto">
              <a:xfrm>
                <a:off x="662" y="0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0" name="Freeform 286"/>
              <p:cNvSpPr>
                <a:spLocks noChangeArrowheads="1"/>
              </p:cNvSpPr>
              <p:nvPr/>
            </p:nvSpPr>
            <p:spPr bwMode="auto">
              <a:xfrm>
                <a:off x="707" y="40"/>
                <a:ext cx="99" cy="139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138"/>
                  <a:gd name="T89" fmla="*/ 99 w 99"/>
                  <a:gd name="T90" fmla="*/ 138 h 1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1" name="Freeform 287"/>
              <p:cNvSpPr>
                <a:spLocks/>
              </p:cNvSpPr>
              <p:nvPr/>
            </p:nvSpPr>
            <p:spPr bwMode="auto">
              <a:xfrm>
                <a:off x="705" y="144"/>
                <a:ext cx="114" cy="88"/>
              </a:xfrm>
              <a:custGeom>
                <a:avLst/>
                <a:gdLst>
                  <a:gd name="T0" fmla="*/ 137 w 273"/>
                  <a:gd name="T1" fmla="*/ 209 h 209"/>
                  <a:gd name="T2" fmla="*/ 273 w 273"/>
                  <a:gd name="T3" fmla="*/ 105 h 209"/>
                  <a:gd name="T4" fmla="*/ 135 w 273"/>
                  <a:gd name="T5" fmla="*/ 1 h 209"/>
                  <a:gd name="T6" fmla="*/ 0 w 273"/>
                  <a:gd name="T7" fmla="*/ 80 h 209"/>
                  <a:gd name="T8" fmla="*/ 135 w 273"/>
                  <a:gd name="T9" fmla="*/ 106 h 209"/>
                  <a:gd name="T10" fmla="*/ 137 w 273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3"/>
                  <a:gd name="T19" fmla="*/ 0 h 209"/>
                  <a:gd name="T20" fmla="*/ 273 w 273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2" name="Freeform 288"/>
              <p:cNvSpPr>
                <a:spLocks/>
              </p:cNvSpPr>
              <p:nvPr/>
            </p:nvSpPr>
            <p:spPr bwMode="auto">
              <a:xfrm>
                <a:off x="631" y="121"/>
                <a:ext cx="153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166"/>
                  <a:gd name="T113" fmla="*/ 154 w 154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3" name="Freeform 289"/>
              <p:cNvSpPr>
                <a:spLocks noChangeArrowheads="1"/>
              </p:cNvSpPr>
              <p:nvPr/>
            </p:nvSpPr>
            <p:spPr bwMode="auto">
              <a:xfrm>
                <a:off x="643" y="181"/>
                <a:ext cx="44" cy="15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16"/>
                  <a:gd name="T38" fmla="*/ 44 w 4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4" name="Freeform 290"/>
              <p:cNvSpPr>
                <a:spLocks noChangeArrowheads="1"/>
              </p:cNvSpPr>
              <p:nvPr/>
            </p:nvSpPr>
            <p:spPr bwMode="auto">
              <a:xfrm>
                <a:off x="653" y="212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5" name="Freeform 291"/>
              <p:cNvSpPr>
                <a:spLocks noChangeArrowheads="1"/>
              </p:cNvSpPr>
              <p:nvPr/>
            </p:nvSpPr>
            <p:spPr bwMode="auto">
              <a:xfrm>
                <a:off x="680" y="219"/>
                <a:ext cx="21" cy="40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39"/>
                  <a:gd name="T35" fmla="*/ 21 w 2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6" name="Freeform 292"/>
              <p:cNvSpPr>
                <a:spLocks noChangeArrowheads="1"/>
              </p:cNvSpPr>
              <p:nvPr/>
            </p:nvSpPr>
            <p:spPr bwMode="auto">
              <a:xfrm>
                <a:off x="657" y="169"/>
                <a:ext cx="39" cy="18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7"/>
                  <a:gd name="T32" fmla="*/ 38 w 3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7" name="Freeform 293"/>
              <p:cNvSpPr>
                <a:spLocks noChangeArrowheads="1"/>
              </p:cNvSpPr>
              <p:nvPr/>
            </p:nvSpPr>
            <p:spPr bwMode="auto">
              <a:xfrm>
                <a:off x="682" y="146"/>
                <a:ext cx="14" cy="25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8" name="Freeform 294"/>
              <p:cNvSpPr>
                <a:spLocks noChangeArrowheads="1"/>
              </p:cNvSpPr>
              <p:nvPr/>
            </p:nvSpPr>
            <p:spPr bwMode="auto">
              <a:xfrm>
                <a:off x="703" y="224"/>
                <a:ext cx="8" cy="48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9" name="Freeform 295"/>
              <p:cNvSpPr>
                <a:spLocks noChangeArrowheads="1"/>
              </p:cNvSpPr>
              <p:nvPr/>
            </p:nvSpPr>
            <p:spPr bwMode="auto">
              <a:xfrm>
                <a:off x="726" y="219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8"/>
                  <a:gd name="T23" fmla="*/ 15 w 1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0" name="Freeform 296"/>
              <p:cNvSpPr>
                <a:spLocks noChangeArrowheads="1"/>
              </p:cNvSpPr>
              <p:nvPr/>
            </p:nvSpPr>
            <p:spPr bwMode="auto">
              <a:xfrm>
                <a:off x="732" y="214"/>
                <a:ext cx="37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0"/>
                  <a:gd name="T29" fmla="*/ 35 w 3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1" name="Freeform 297"/>
              <p:cNvSpPr>
                <a:spLocks noChangeArrowheads="1"/>
              </p:cNvSpPr>
              <p:nvPr/>
            </p:nvSpPr>
            <p:spPr bwMode="auto">
              <a:xfrm>
                <a:off x="736" y="161"/>
                <a:ext cx="10" cy="18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2" name="Freeform 298"/>
              <p:cNvSpPr>
                <a:spLocks noChangeArrowheads="1"/>
              </p:cNvSpPr>
              <p:nvPr/>
            </p:nvSpPr>
            <p:spPr bwMode="auto">
              <a:xfrm>
                <a:off x="720" y="149"/>
                <a:ext cx="4" cy="25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3" name="Freeform 299"/>
              <p:cNvSpPr>
                <a:spLocks noChangeArrowheads="1"/>
              </p:cNvSpPr>
              <p:nvPr/>
            </p:nvSpPr>
            <p:spPr bwMode="auto">
              <a:xfrm>
                <a:off x="744" y="184"/>
                <a:ext cx="25" cy="5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"/>
                  <a:gd name="T20" fmla="*/ 24 w 2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4" name="Freeform 300"/>
              <p:cNvSpPr>
                <a:spLocks noChangeArrowheads="1"/>
              </p:cNvSpPr>
              <p:nvPr/>
            </p:nvSpPr>
            <p:spPr bwMode="auto">
              <a:xfrm>
                <a:off x="682" y="179"/>
                <a:ext cx="58" cy="43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44"/>
                  <a:gd name="T107" fmla="*/ 57 w 57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5" name="Freeform 301"/>
              <p:cNvSpPr>
                <a:spLocks/>
              </p:cNvSpPr>
              <p:nvPr/>
            </p:nvSpPr>
            <p:spPr bwMode="auto">
              <a:xfrm>
                <a:off x="672" y="207"/>
                <a:ext cx="27" cy="25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6" name="Freeform 302"/>
              <p:cNvSpPr>
                <a:spLocks/>
              </p:cNvSpPr>
              <p:nvPr/>
            </p:nvSpPr>
            <p:spPr bwMode="auto">
              <a:xfrm>
                <a:off x="689" y="207"/>
                <a:ext cx="15" cy="35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7" name="Freeform 303"/>
              <p:cNvSpPr>
                <a:spLocks/>
              </p:cNvSpPr>
              <p:nvPr/>
            </p:nvSpPr>
            <p:spPr bwMode="auto">
              <a:xfrm>
                <a:off x="701" y="207"/>
                <a:ext cx="10" cy="30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8" name="Oval 304"/>
              <p:cNvSpPr>
                <a:spLocks noChangeArrowheads="1"/>
              </p:cNvSpPr>
              <p:nvPr/>
            </p:nvSpPr>
            <p:spPr bwMode="auto">
              <a:xfrm>
                <a:off x="668" y="227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9" name="Oval 305"/>
              <p:cNvSpPr>
                <a:spLocks noChangeArrowheads="1"/>
              </p:cNvSpPr>
              <p:nvPr/>
            </p:nvSpPr>
            <p:spPr bwMode="auto">
              <a:xfrm>
                <a:off x="687" y="24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0" name="Oval 306"/>
              <p:cNvSpPr>
                <a:spLocks noChangeArrowheads="1"/>
              </p:cNvSpPr>
              <p:nvPr/>
            </p:nvSpPr>
            <p:spPr bwMode="auto">
              <a:xfrm>
                <a:off x="697" y="234"/>
                <a:ext cx="10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1" name="Freeform 307"/>
              <p:cNvSpPr>
                <a:spLocks/>
              </p:cNvSpPr>
              <p:nvPr/>
            </p:nvSpPr>
            <p:spPr bwMode="auto">
              <a:xfrm>
                <a:off x="390" y="542"/>
                <a:ext cx="321" cy="570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569"/>
                  <a:gd name="T134" fmla="*/ 320 w 320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2" name="Freeform 308"/>
              <p:cNvSpPr>
                <a:spLocks/>
              </p:cNvSpPr>
              <p:nvPr/>
            </p:nvSpPr>
            <p:spPr bwMode="auto">
              <a:xfrm>
                <a:off x="280" y="328"/>
                <a:ext cx="118" cy="784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8"/>
                  <a:gd name="T166" fmla="*/ 0 h 783"/>
                  <a:gd name="T167" fmla="*/ 118 w 118"/>
                  <a:gd name="T168" fmla="*/ 783 h 7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3" name="Freeform 309"/>
              <p:cNvSpPr>
                <a:spLocks/>
              </p:cNvSpPr>
              <p:nvPr/>
            </p:nvSpPr>
            <p:spPr bwMode="auto">
              <a:xfrm>
                <a:off x="0" y="421"/>
                <a:ext cx="388" cy="691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9"/>
                  <a:gd name="T133" fmla="*/ 0 h 690"/>
                  <a:gd name="T134" fmla="*/ 389 w 389"/>
                  <a:gd name="T135" fmla="*/ 690 h 6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4" name="Freeform 310"/>
              <p:cNvSpPr>
                <a:spLocks/>
              </p:cNvSpPr>
              <p:nvPr/>
            </p:nvSpPr>
            <p:spPr bwMode="auto">
              <a:xfrm>
                <a:off x="436" y="250"/>
                <a:ext cx="178" cy="136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9"/>
                  <a:gd name="T103" fmla="*/ 0 h 135"/>
                  <a:gd name="T104" fmla="*/ 179 w 179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5" name="Freeform 311"/>
              <p:cNvSpPr>
                <a:spLocks/>
              </p:cNvSpPr>
              <p:nvPr/>
            </p:nvSpPr>
            <p:spPr bwMode="auto">
              <a:xfrm>
                <a:off x="442" y="257"/>
                <a:ext cx="149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3"/>
                  <a:gd name="T116" fmla="*/ 150 w 150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6" name="Freeform 312"/>
              <p:cNvSpPr>
                <a:spLocks/>
              </p:cNvSpPr>
              <p:nvPr/>
            </p:nvSpPr>
            <p:spPr bwMode="auto">
              <a:xfrm>
                <a:off x="264" y="174"/>
                <a:ext cx="143" cy="174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73"/>
                  <a:gd name="T104" fmla="*/ 144 w 144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7" name="Freeform 313"/>
              <p:cNvSpPr>
                <a:spLocks noChangeArrowheads="1"/>
              </p:cNvSpPr>
              <p:nvPr/>
            </p:nvSpPr>
            <p:spPr bwMode="auto">
              <a:xfrm>
                <a:off x="280" y="209"/>
                <a:ext cx="110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9"/>
                  <a:gd name="T88" fmla="*/ 0 h 129"/>
                  <a:gd name="T89" fmla="*/ 109 w 109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8" name="Freeform 314"/>
              <p:cNvSpPr>
                <a:spLocks/>
              </p:cNvSpPr>
              <p:nvPr/>
            </p:nvSpPr>
            <p:spPr bwMode="auto">
              <a:xfrm>
                <a:off x="305" y="358"/>
                <a:ext cx="141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97"/>
                  <a:gd name="T86" fmla="*/ 142 w 142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9" name="Freeform 315"/>
              <p:cNvSpPr>
                <a:spLocks noChangeArrowheads="1"/>
              </p:cNvSpPr>
              <p:nvPr/>
            </p:nvSpPr>
            <p:spPr bwMode="auto">
              <a:xfrm>
                <a:off x="326" y="365"/>
                <a:ext cx="118" cy="171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8"/>
                  <a:gd name="T85" fmla="*/ 0 h 172"/>
                  <a:gd name="T86" fmla="*/ 118 w 118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0" name="Freeform 316"/>
              <p:cNvSpPr>
                <a:spLocks/>
              </p:cNvSpPr>
              <p:nvPr/>
            </p:nvSpPr>
            <p:spPr bwMode="auto">
              <a:xfrm>
                <a:off x="396" y="335"/>
                <a:ext cx="201" cy="131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9"/>
                  <a:gd name="T101" fmla="*/ 201 w 20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1" name="Freeform 317"/>
              <p:cNvSpPr>
                <a:spLocks noChangeArrowheads="1"/>
              </p:cNvSpPr>
              <p:nvPr/>
            </p:nvSpPr>
            <p:spPr bwMode="auto">
              <a:xfrm>
                <a:off x="402" y="340"/>
                <a:ext cx="164" cy="108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109"/>
                  <a:gd name="T83" fmla="*/ 163 w 163"/>
                  <a:gd name="T84" fmla="*/ 109 h 1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2" name="Freeform 318"/>
              <p:cNvSpPr>
                <a:spLocks/>
              </p:cNvSpPr>
              <p:nvPr/>
            </p:nvSpPr>
            <p:spPr bwMode="auto">
              <a:xfrm>
                <a:off x="195" y="272"/>
                <a:ext cx="185" cy="131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3" name="Freeform 319"/>
              <p:cNvSpPr>
                <a:spLocks noChangeArrowheads="1"/>
              </p:cNvSpPr>
              <p:nvPr/>
            </p:nvSpPr>
            <p:spPr bwMode="auto">
              <a:xfrm>
                <a:off x="214" y="300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1"/>
                  <a:gd name="T131" fmla="*/ 164 w 164"/>
                  <a:gd name="T132" fmla="*/ 101 h 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4" name="Freeform 320"/>
              <p:cNvSpPr>
                <a:spLocks/>
              </p:cNvSpPr>
              <p:nvPr/>
            </p:nvSpPr>
            <p:spPr bwMode="auto">
              <a:xfrm>
                <a:off x="361" y="161"/>
                <a:ext cx="153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5" name="Freeform 321"/>
              <p:cNvSpPr>
                <a:spLocks noChangeArrowheads="1"/>
              </p:cNvSpPr>
              <p:nvPr/>
            </p:nvSpPr>
            <p:spPr bwMode="auto">
              <a:xfrm>
                <a:off x="371" y="202"/>
                <a:ext cx="97" cy="139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137"/>
                  <a:gd name="T89" fmla="*/ 98 w 98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6" name="Freeform 322"/>
              <p:cNvSpPr>
                <a:spLocks/>
              </p:cNvSpPr>
              <p:nvPr/>
            </p:nvSpPr>
            <p:spPr bwMode="auto">
              <a:xfrm>
                <a:off x="353" y="305"/>
                <a:ext cx="114" cy="88"/>
              </a:xfrm>
              <a:custGeom>
                <a:avLst/>
                <a:gdLst>
                  <a:gd name="T0" fmla="*/ 272 w 272"/>
                  <a:gd name="T1" fmla="*/ 80 h 209"/>
                  <a:gd name="T2" fmla="*/ 138 w 272"/>
                  <a:gd name="T3" fmla="*/ 0 h 209"/>
                  <a:gd name="T4" fmla="*/ 0 w 272"/>
                  <a:gd name="T5" fmla="*/ 104 h 209"/>
                  <a:gd name="T6" fmla="*/ 138 w 272"/>
                  <a:gd name="T7" fmla="*/ 209 h 209"/>
                  <a:gd name="T8" fmla="*/ 139 w 272"/>
                  <a:gd name="T9" fmla="*/ 208 h 209"/>
                  <a:gd name="T10" fmla="*/ 138 w 272"/>
                  <a:gd name="T11" fmla="*/ 105 h 209"/>
                  <a:gd name="T12" fmla="*/ 272 w 272"/>
                  <a:gd name="T13" fmla="*/ 80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209"/>
                  <a:gd name="T23" fmla="*/ 272 w 27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7" name="Freeform 323"/>
              <p:cNvSpPr>
                <a:spLocks/>
              </p:cNvSpPr>
              <p:nvPr/>
            </p:nvSpPr>
            <p:spPr bwMode="auto">
              <a:xfrm>
                <a:off x="390" y="282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166"/>
                  <a:gd name="T113" fmla="*/ 155 w 155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8" name="Freeform 324"/>
              <p:cNvSpPr>
                <a:spLocks noChangeArrowheads="1"/>
              </p:cNvSpPr>
              <p:nvPr/>
            </p:nvSpPr>
            <p:spPr bwMode="auto">
              <a:xfrm>
                <a:off x="488" y="343"/>
                <a:ext cx="44" cy="15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"/>
                  <a:gd name="T38" fmla="*/ 45 w 45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9" name="Freeform 325"/>
              <p:cNvSpPr>
                <a:spLocks noChangeArrowheads="1"/>
              </p:cNvSpPr>
              <p:nvPr/>
            </p:nvSpPr>
            <p:spPr bwMode="auto">
              <a:xfrm>
                <a:off x="485" y="373"/>
                <a:ext cx="39" cy="28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27"/>
                  <a:gd name="T38" fmla="*/ 38 w 38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0" name="Freeform 326"/>
              <p:cNvSpPr>
                <a:spLocks noChangeArrowheads="1"/>
              </p:cNvSpPr>
              <p:nvPr/>
            </p:nvSpPr>
            <p:spPr bwMode="auto">
              <a:xfrm>
                <a:off x="475" y="381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0"/>
                  <a:gd name="T35" fmla="*/ 21 w 21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1" name="Freeform 327"/>
              <p:cNvSpPr>
                <a:spLocks noChangeArrowheads="1"/>
              </p:cNvSpPr>
              <p:nvPr/>
            </p:nvSpPr>
            <p:spPr bwMode="auto">
              <a:xfrm>
                <a:off x="481" y="330"/>
                <a:ext cx="39" cy="18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7"/>
                  <a:gd name="T32" fmla="*/ 39 w 3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2" name="Freeform 328"/>
              <p:cNvSpPr>
                <a:spLocks noChangeArrowheads="1"/>
              </p:cNvSpPr>
              <p:nvPr/>
            </p:nvSpPr>
            <p:spPr bwMode="auto">
              <a:xfrm>
                <a:off x="481" y="307"/>
                <a:ext cx="14" cy="28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3" name="Freeform 329"/>
              <p:cNvSpPr>
                <a:spLocks noChangeArrowheads="1"/>
              </p:cNvSpPr>
              <p:nvPr/>
            </p:nvSpPr>
            <p:spPr bwMode="auto">
              <a:xfrm>
                <a:off x="463" y="386"/>
                <a:ext cx="8" cy="50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4" name="Freeform 330"/>
              <p:cNvSpPr>
                <a:spLocks noChangeArrowheads="1"/>
              </p:cNvSpPr>
              <p:nvPr/>
            </p:nvSpPr>
            <p:spPr bwMode="auto">
              <a:xfrm>
                <a:off x="432" y="381"/>
                <a:ext cx="15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8"/>
                  <a:gd name="T23" fmla="*/ 16 w 1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5" name="Freeform 331"/>
              <p:cNvSpPr>
                <a:spLocks noChangeArrowheads="1"/>
              </p:cNvSpPr>
              <p:nvPr/>
            </p:nvSpPr>
            <p:spPr bwMode="auto">
              <a:xfrm>
                <a:off x="407" y="376"/>
                <a:ext cx="35" cy="20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1"/>
                  <a:gd name="T29" fmla="*/ 36 w 3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6" name="Freeform 332"/>
              <p:cNvSpPr>
                <a:spLocks noChangeArrowheads="1"/>
              </p:cNvSpPr>
              <p:nvPr/>
            </p:nvSpPr>
            <p:spPr bwMode="auto">
              <a:xfrm>
                <a:off x="431" y="320"/>
                <a:ext cx="8" cy="23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1"/>
                  <a:gd name="T17" fmla="*/ 9 w 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7" name="Freeform 333"/>
              <p:cNvSpPr>
                <a:spLocks noChangeArrowheads="1"/>
              </p:cNvSpPr>
              <p:nvPr/>
            </p:nvSpPr>
            <p:spPr bwMode="auto">
              <a:xfrm>
                <a:off x="452" y="310"/>
                <a:ext cx="4" cy="25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6"/>
                  <a:gd name="T20" fmla="*/ 3 w 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8" name="Freeform 334"/>
              <p:cNvSpPr>
                <a:spLocks noChangeArrowheads="1"/>
              </p:cNvSpPr>
              <p:nvPr/>
            </p:nvSpPr>
            <p:spPr bwMode="auto">
              <a:xfrm>
                <a:off x="407" y="345"/>
                <a:ext cx="23" cy="5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"/>
                  <a:gd name="T20" fmla="*/ 24 w 2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9" name="Freeform 335"/>
              <p:cNvSpPr>
                <a:spLocks noChangeArrowheads="1"/>
              </p:cNvSpPr>
              <p:nvPr/>
            </p:nvSpPr>
            <p:spPr bwMode="auto">
              <a:xfrm>
                <a:off x="436" y="340"/>
                <a:ext cx="56" cy="43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44"/>
                  <a:gd name="T107" fmla="*/ 56 w 5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0" name="Freeform 336"/>
              <p:cNvSpPr>
                <a:spLocks/>
              </p:cNvSpPr>
              <p:nvPr/>
            </p:nvSpPr>
            <p:spPr bwMode="auto">
              <a:xfrm>
                <a:off x="477" y="368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1" name="Freeform 337"/>
              <p:cNvSpPr>
                <a:spLocks/>
              </p:cNvSpPr>
              <p:nvPr/>
            </p:nvSpPr>
            <p:spPr bwMode="auto">
              <a:xfrm>
                <a:off x="469" y="368"/>
                <a:ext cx="15" cy="38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7"/>
                  <a:gd name="T20" fmla="*/ 15 w 15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2" name="Freeform 338"/>
              <p:cNvSpPr>
                <a:spLocks/>
              </p:cNvSpPr>
              <p:nvPr/>
            </p:nvSpPr>
            <p:spPr bwMode="auto">
              <a:xfrm>
                <a:off x="465" y="368"/>
                <a:ext cx="8" cy="30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3" name="Oval 339"/>
              <p:cNvSpPr>
                <a:spLocks noChangeArrowheads="1"/>
              </p:cNvSpPr>
              <p:nvPr/>
            </p:nvSpPr>
            <p:spPr bwMode="auto">
              <a:xfrm>
                <a:off x="496" y="388"/>
                <a:ext cx="10" cy="10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4" name="Oval 340"/>
              <p:cNvSpPr>
                <a:spLocks noChangeArrowheads="1"/>
              </p:cNvSpPr>
              <p:nvPr/>
            </p:nvSpPr>
            <p:spPr bwMode="auto">
              <a:xfrm>
                <a:off x="477" y="403"/>
                <a:ext cx="10" cy="10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5" name="Oval 341"/>
              <p:cNvSpPr>
                <a:spLocks noChangeArrowheads="1"/>
              </p:cNvSpPr>
              <p:nvPr/>
            </p:nvSpPr>
            <p:spPr bwMode="auto">
              <a:xfrm>
                <a:off x="467" y="396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6" name="Freeform 342"/>
              <p:cNvSpPr>
                <a:spLocks/>
              </p:cNvSpPr>
              <p:nvPr/>
            </p:nvSpPr>
            <p:spPr bwMode="auto">
              <a:xfrm>
                <a:off x="388" y="741"/>
                <a:ext cx="238" cy="370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371"/>
                  <a:gd name="T134" fmla="*/ 237 w 237"/>
                  <a:gd name="T135" fmla="*/ 371 h 3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7" name="Freeform 343"/>
              <p:cNvSpPr>
                <a:spLocks/>
              </p:cNvSpPr>
              <p:nvPr/>
            </p:nvSpPr>
            <p:spPr bwMode="auto">
              <a:xfrm>
                <a:off x="620" y="602"/>
                <a:ext cx="21" cy="509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510"/>
                  <a:gd name="T95" fmla="*/ 22 w 22"/>
                  <a:gd name="T96" fmla="*/ 510 h 5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8" name="Freeform 344"/>
              <p:cNvSpPr>
                <a:spLocks/>
              </p:cNvSpPr>
              <p:nvPr/>
            </p:nvSpPr>
            <p:spPr bwMode="auto">
              <a:xfrm>
                <a:off x="628" y="663"/>
                <a:ext cx="286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7"/>
                  <a:gd name="T133" fmla="*/ 0 h 449"/>
                  <a:gd name="T134" fmla="*/ 287 w 287"/>
                  <a:gd name="T135" fmla="*/ 449 h 4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9" name="Freeform 345"/>
              <p:cNvSpPr>
                <a:spLocks/>
              </p:cNvSpPr>
              <p:nvPr/>
            </p:nvSpPr>
            <p:spPr bwMode="auto">
              <a:xfrm>
                <a:off x="454" y="537"/>
                <a:ext cx="153" cy="113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2"/>
                  <a:gd name="T103" fmla="*/ 0 h 114"/>
                  <a:gd name="T104" fmla="*/ 152 w 15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0" name="Freeform 346"/>
              <p:cNvSpPr>
                <a:spLocks/>
              </p:cNvSpPr>
              <p:nvPr/>
            </p:nvSpPr>
            <p:spPr bwMode="auto">
              <a:xfrm>
                <a:off x="473" y="544"/>
                <a:ext cx="128" cy="103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104"/>
                  <a:gd name="T116" fmla="*/ 128 w 128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1" name="Freeform 347"/>
              <p:cNvSpPr>
                <a:spLocks/>
              </p:cNvSpPr>
              <p:nvPr/>
            </p:nvSpPr>
            <p:spPr bwMode="auto">
              <a:xfrm>
                <a:off x="630" y="471"/>
                <a:ext cx="122" cy="149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47"/>
                  <a:gd name="T104" fmla="*/ 122 w 122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2" name="Freeform 348"/>
              <p:cNvSpPr>
                <a:spLocks noChangeArrowheads="1"/>
              </p:cNvSpPr>
              <p:nvPr/>
            </p:nvSpPr>
            <p:spPr bwMode="auto">
              <a:xfrm>
                <a:off x="645" y="502"/>
                <a:ext cx="93" cy="111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10"/>
                  <a:gd name="T89" fmla="*/ 93 w 93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3" name="Freeform 349"/>
              <p:cNvSpPr>
                <a:spLocks/>
              </p:cNvSpPr>
              <p:nvPr/>
            </p:nvSpPr>
            <p:spPr bwMode="auto">
              <a:xfrm>
                <a:off x="597" y="630"/>
                <a:ext cx="120" cy="166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1"/>
                  <a:gd name="T85" fmla="*/ 0 h 167"/>
                  <a:gd name="T86" fmla="*/ 121 w 121"/>
                  <a:gd name="T87" fmla="*/ 167 h 1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4" name="Freeform 350"/>
              <p:cNvSpPr>
                <a:spLocks noChangeArrowheads="1"/>
              </p:cNvSpPr>
              <p:nvPr/>
            </p:nvSpPr>
            <p:spPr bwMode="auto">
              <a:xfrm>
                <a:off x="599" y="635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146"/>
                  <a:gd name="T86" fmla="*/ 100 w 100"/>
                  <a:gd name="T87" fmla="*/ 146 h 1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5" name="Freeform 351"/>
              <p:cNvSpPr>
                <a:spLocks/>
              </p:cNvSpPr>
              <p:nvPr/>
            </p:nvSpPr>
            <p:spPr bwMode="auto">
              <a:xfrm>
                <a:off x="469" y="612"/>
                <a:ext cx="170" cy="106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108"/>
                  <a:gd name="T101" fmla="*/ 171 w 17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6" name="Freeform 352"/>
              <p:cNvSpPr>
                <a:spLocks noChangeArrowheads="1"/>
              </p:cNvSpPr>
              <p:nvPr/>
            </p:nvSpPr>
            <p:spPr bwMode="auto">
              <a:xfrm>
                <a:off x="496" y="612"/>
                <a:ext cx="139" cy="93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8"/>
                  <a:gd name="T82" fmla="*/ 0 h 92"/>
                  <a:gd name="T83" fmla="*/ 138 w 138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7" name="Freeform 353"/>
              <p:cNvSpPr>
                <a:spLocks/>
              </p:cNvSpPr>
              <p:nvPr/>
            </p:nvSpPr>
            <p:spPr bwMode="auto">
              <a:xfrm>
                <a:off x="653" y="557"/>
                <a:ext cx="158" cy="108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9"/>
                  <a:gd name="T103" fmla="*/ 0 h 109"/>
                  <a:gd name="T104" fmla="*/ 159 w 159"/>
                  <a:gd name="T105" fmla="*/ 109 h 1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8" name="Freeform 354"/>
              <p:cNvSpPr>
                <a:spLocks noChangeArrowheads="1"/>
              </p:cNvSpPr>
              <p:nvPr/>
            </p:nvSpPr>
            <p:spPr bwMode="auto">
              <a:xfrm>
                <a:off x="655" y="580"/>
                <a:ext cx="139" cy="86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9"/>
                  <a:gd name="T130" fmla="*/ 0 h 85"/>
                  <a:gd name="T131" fmla="*/ 139 w 139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9" name="Freeform 355"/>
              <p:cNvSpPr>
                <a:spLocks/>
              </p:cNvSpPr>
              <p:nvPr/>
            </p:nvSpPr>
            <p:spPr bwMode="auto">
              <a:xfrm>
                <a:off x="541" y="461"/>
                <a:ext cx="128" cy="156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"/>
                  <a:gd name="T103" fmla="*/ 0 h 154"/>
                  <a:gd name="T104" fmla="*/ 128 w 128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0" name="Freeform 356"/>
              <p:cNvSpPr>
                <a:spLocks noChangeArrowheads="1"/>
              </p:cNvSpPr>
              <p:nvPr/>
            </p:nvSpPr>
            <p:spPr bwMode="auto">
              <a:xfrm>
                <a:off x="579" y="497"/>
                <a:ext cx="83" cy="116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17"/>
                  <a:gd name="T89" fmla="*/ 84 w 84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1" name="Oval 357"/>
              <p:cNvSpPr>
                <a:spLocks noChangeArrowheads="1"/>
              </p:cNvSpPr>
              <p:nvPr/>
            </p:nvSpPr>
            <p:spPr bwMode="auto">
              <a:xfrm>
                <a:off x="599" y="577"/>
                <a:ext cx="77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2" name="Freeform 358"/>
              <p:cNvSpPr>
                <a:spLocks/>
              </p:cNvSpPr>
              <p:nvPr/>
            </p:nvSpPr>
            <p:spPr bwMode="auto">
              <a:xfrm>
                <a:off x="595" y="507"/>
                <a:ext cx="131" cy="141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40"/>
                  <a:gd name="T113" fmla="*/ 131 w 131"/>
                  <a:gd name="T114" fmla="*/ 140 h 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3" name="Freeform 359"/>
              <p:cNvSpPr>
                <a:spLocks noChangeArrowheads="1"/>
              </p:cNvSpPr>
              <p:nvPr/>
            </p:nvSpPr>
            <p:spPr bwMode="auto">
              <a:xfrm>
                <a:off x="678" y="557"/>
                <a:ext cx="39" cy="15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4" name="Freeform 360"/>
              <p:cNvSpPr>
                <a:spLocks noChangeArrowheads="1"/>
              </p:cNvSpPr>
              <p:nvPr/>
            </p:nvSpPr>
            <p:spPr bwMode="auto">
              <a:xfrm>
                <a:off x="674" y="585"/>
                <a:ext cx="35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3"/>
                  <a:gd name="T38" fmla="*/ 33 w 3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" name="Freeform 361"/>
              <p:cNvSpPr>
                <a:spLocks noChangeArrowheads="1"/>
              </p:cNvSpPr>
              <p:nvPr/>
            </p:nvSpPr>
            <p:spPr bwMode="auto">
              <a:xfrm>
                <a:off x="666" y="590"/>
                <a:ext cx="17" cy="35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4"/>
                  <a:gd name="T35" fmla="*/ 18 w 18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6" name="Freeform 362"/>
              <p:cNvSpPr>
                <a:spLocks noChangeArrowheads="1"/>
              </p:cNvSpPr>
              <p:nvPr/>
            </p:nvSpPr>
            <p:spPr bwMode="auto">
              <a:xfrm>
                <a:off x="670" y="547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5"/>
                  <a:gd name="T32" fmla="*/ 33 w 33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7" name="Freeform 363"/>
              <p:cNvSpPr>
                <a:spLocks noChangeArrowheads="1"/>
              </p:cNvSpPr>
              <p:nvPr/>
            </p:nvSpPr>
            <p:spPr bwMode="auto">
              <a:xfrm>
                <a:off x="670" y="529"/>
                <a:ext cx="14" cy="20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2"/>
                  <a:gd name="T23" fmla="*/ 12 w 1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8" name="Freeform 364"/>
              <p:cNvSpPr>
                <a:spLocks noChangeArrowheads="1"/>
              </p:cNvSpPr>
              <p:nvPr/>
            </p:nvSpPr>
            <p:spPr bwMode="auto">
              <a:xfrm>
                <a:off x="657" y="595"/>
                <a:ext cx="8" cy="40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9" name="Freeform 365"/>
              <p:cNvSpPr>
                <a:spLocks noChangeArrowheads="1"/>
              </p:cNvSpPr>
              <p:nvPr/>
            </p:nvSpPr>
            <p:spPr bwMode="auto">
              <a:xfrm>
                <a:off x="631" y="590"/>
                <a:ext cx="12" cy="33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2"/>
                  <a:gd name="T23" fmla="*/ 13 w 1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0" name="Freeform 366"/>
              <p:cNvSpPr>
                <a:spLocks noChangeArrowheads="1"/>
              </p:cNvSpPr>
              <p:nvPr/>
            </p:nvSpPr>
            <p:spPr bwMode="auto">
              <a:xfrm>
                <a:off x="608" y="587"/>
                <a:ext cx="31" cy="15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7"/>
                  <a:gd name="T29" fmla="*/ 30 w 30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1" name="Freeform 367"/>
              <p:cNvSpPr>
                <a:spLocks noChangeArrowheads="1"/>
              </p:cNvSpPr>
              <p:nvPr/>
            </p:nvSpPr>
            <p:spPr bwMode="auto">
              <a:xfrm>
                <a:off x="628" y="539"/>
                <a:ext cx="8" cy="18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7"/>
                  <a:gd name="T17" fmla="*/ 8 w 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2" name="Freeform 368"/>
              <p:cNvSpPr>
                <a:spLocks noChangeArrowheads="1"/>
              </p:cNvSpPr>
              <p:nvPr/>
            </p:nvSpPr>
            <p:spPr bwMode="auto">
              <a:xfrm>
                <a:off x="647" y="529"/>
                <a:ext cx="4" cy="25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3" name="Freeform 369"/>
              <p:cNvSpPr>
                <a:spLocks noChangeArrowheads="1"/>
              </p:cNvSpPr>
              <p:nvPr/>
            </p:nvSpPr>
            <p:spPr bwMode="auto">
              <a:xfrm>
                <a:off x="608" y="560"/>
                <a:ext cx="21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"/>
                  <a:gd name="T20" fmla="*/ 20 w 2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4" name="Freeform 370"/>
              <p:cNvSpPr>
                <a:spLocks noChangeArrowheads="1"/>
              </p:cNvSpPr>
              <p:nvPr/>
            </p:nvSpPr>
            <p:spPr bwMode="auto">
              <a:xfrm>
                <a:off x="633" y="554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38"/>
                  <a:gd name="T107" fmla="*/ 48 w 48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5" name="Freeform 371"/>
              <p:cNvSpPr>
                <a:spLocks/>
              </p:cNvSpPr>
              <p:nvPr/>
            </p:nvSpPr>
            <p:spPr bwMode="auto">
              <a:xfrm>
                <a:off x="668" y="580"/>
                <a:ext cx="21" cy="23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6" name="Freeform 372"/>
              <p:cNvSpPr>
                <a:spLocks/>
              </p:cNvSpPr>
              <p:nvPr/>
            </p:nvSpPr>
            <p:spPr bwMode="auto">
              <a:xfrm>
                <a:off x="662" y="580"/>
                <a:ext cx="12" cy="33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1"/>
                  <a:gd name="T20" fmla="*/ 12 w 1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7" name="Freeform 373"/>
              <p:cNvSpPr>
                <a:spLocks/>
              </p:cNvSpPr>
              <p:nvPr/>
            </p:nvSpPr>
            <p:spPr bwMode="auto">
              <a:xfrm>
                <a:off x="658" y="580"/>
                <a:ext cx="6" cy="25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4"/>
                  <a:gd name="T20" fmla="*/ 7 w 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8" name="Oval 374"/>
              <p:cNvSpPr>
                <a:spLocks noChangeArrowheads="1"/>
              </p:cNvSpPr>
              <p:nvPr/>
            </p:nvSpPr>
            <p:spPr bwMode="auto">
              <a:xfrm>
                <a:off x="686" y="597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9" name="Oval 375"/>
              <p:cNvSpPr>
                <a:spLocks noChangeArrowheads="1"/>
              </p:cNvSpPr>
              <p:nvPr/>
            </p:nvSpPr>
            <p:spPr bwMode="auto">
              <a:xfrm>
                <a:off x="668" y="610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0" name="Oval 376"/>
              <p:cNvSpPr>
                <a:spLocks noChangeArrowheads="1"/>
              </p:cNvSpPr>
              <p:nvPr/>
            </p:nvSpPr>
            <p:spPr bwMode="auto">
              <a:xfrm>
                <a:off x="660" y="602"/>
                <a:ext cx="6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  <p:grpSp>
          <p:nvGrpSpPr>
            <p:cNvPr id="12" name="Group 395"/>
            <p:cNvGrpSpPr>
              <a:grpSpLocks/>
            </p:cNvGrpSpPr>
            <p:nvPr/>
          </p:nvGrpSpPr>
          <p:grpSpPr bwMode="auto">
            <a:xfrm>
              <a:off x="0" y="292"/>
              <a:ext cx="956" cy="817"/>
              <a:chOff x="0" y="0"/>
              <a:chExt cx="956" cy="817"/>
            </a:xfrm>
          </p:grpSpPr>
          <p:sp>
            <p:nvSpPr>
              <p:cNvPr id="13" name="Freeform 378"/>
              <p:cNvSpPr>
                <a:spLocks/>
              </p:cNvSpPr>
              <p:nvPr/>
            </p:nvSpPr>
            <p:spPr bwMode="auto">
              <a:xfrm>
                <a:off x="0" y="285"/>
                <a:ext cx="220" cy="529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530"/>
                  <a:gd name="T101" fmla="*/ 220 w 220"/>
                  <a:gd name="T102" fmla="*/ 530 h 5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" name="Freeform 379"/>
              <p:cNvSpPr>
                <a:spLocks noChangeArrowheads="1"/>
              </p:cNvSpPr>
              <p:nvPr/>
            </p:nvSpPr>
            <p:spPr bwMode="auto">
              <a:xfrm>
                <a:off x="37" y="376"/>
                <a:ext cx="102" cy="388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389"/>
                  <a:gd name="T59" fmla="*/ 104 w 104"/>
                  <a:gd name="T60" fmla="*/ 389 h 3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" name="Freeform 380"/>
              <p:cNvSpPr>
                <a:spLocks/>
              </p:cNvSpPr>
              <p:nvPr/>
            </p:nvSpPr>
            <p:spPr bwMode="auto">
              <a:xfrm>
                <a:off x="172" y="217"/>
                <a:ext cx="52" cy="597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598"/>
                  <a:gd name="T155" fmla="*/ 53 w 53"/>
                  <a:gd name="T156" fmla="*/ 598 h 5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" name="Freeform 381"/>
              <p:cNvSpPr>
                <a:spLocks/>
              </p:cNvSpPr>
              <p:nvPr/>
            </p:nvSpPr>
            <p:spPr bwMode="auto">
              <a:xfrm>
                <a:off x="182" y="177"/>
                <a:ext cx="66" cy="45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"/>
                  <a:gd name="T61" fmla="*/ 0 h 47"/>
                  <a:gd name="T62" fmla="*/ 67 w 67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" name="Freeform 382"/>
              <p:cNvSpPr>
                <a:spLocks/>
              </p:cNvSpPr>
              <p:nvPr/>
            </p:nvSpPr>
            <p:spPr bwMode="auto">
              <a:xfrm>
                <a:off x="211" y="262"/>
                <a:ext cx="299" cy="554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555"/>
                  <a:gd name="T101" fmla="*/ 298 w 298"/>
                  <a:gd name="T102" fmla="*/ 555 h 5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" name="Freeform 383"/>
              <p:cNvSpPr>
                <a:spLocks noChangeArrowheads="1"/>
              </p:cNvSpPr>
              <p:nvPr/>
            </p:nvSpPr>
            <p:spPr bwMode="auto">
              <a:xfrm>
                <a:off x="242" y="303"/>
                <a:ext cx="187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8"/>
                  <a:gd name="T46" fmla="*/ 0 h 340"/>
                  <a:gd name="T47" fmla="*/ 188 w 188"/>
                  <a:gd name="T48" fmla="*/ 340 h 3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" name="Freeform 384"/>
              <p:cNvSpPr>
                <a:spLocks/>
              </p:cNvSpPr>
              <p:nvPr/>
            </p:nvSpPr>
            <p:spPr bwMode="auto">
              <a:xfrm>
                <a:off x="83" y="308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509"/>
                  <a:gd name="T95" fmla="*/ 133 w 133"/>
                  <a:gd name="T96" fmla="*/ 509 h 5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" name="Freeform 385"/>
              <p:cNvSpPr>
                <a:spLocks noChangeArrowheads="1"/>
              </p:cNvSpPr>
              <p:nvPr/>
            </p:nvSpPr>
            <p:spPr bwMode="auto">
              <a:xfrm>
                <a:off x="108" y="459"/>
                <a:ext cx="71" cy="340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342"/>
                  <a:gd name="T47" fmla="*/ 72 w 72"/>
                  <a:gd name="T48" fmla="*/ 342 h 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" name="Freeform 386"/>
              <p:cNvSpPr>
                <a:spLocks/>
              </p:cNvSpPr>
              <p:nvPr/>
            </p:nvSpPr>
            <p:spPr bwMode="auto">
              <a:xfrm>
                <a:off x="203" y="0"/>
                <a:ext cx="62" cy="78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79"/>
                  <a:gd name="T41" fmla="*/ 62 w 62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" name="Freeform 387"/>
              <p:cNvSpPr>
                <a:spLocks noChangeArrowheads="1"/>
              </p:cNvSpPr>
              <p:nvPr/>
            </p:nvSpPr>
            <p:spPr bwMode="auto">
              <a:xfrm>
                <a:off x="209" y="5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8"/>
                  <a:gd name="T38" fmla="*/ 41 w 41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" name="Freeform 388"/>
              <p:cNvSpPr>
                <a:spLocks noChangeArrowheads="1"/>
              </p:cNvSpPr>
              <p:nvPr/>
            </p:nvSpPr>
            <p:spPr bwMode="auto">
              <a:xfrm>
                <a:off x="236" y="10"/>
                <a:ext cx="27" cy="43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4"/>
                  <a:gd name="T35" fmla="*/ 28 w 2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" name="Freeform 389"/>
              <p:cNvSpPr>
                <a:spLocks/>
              </p:cNvSpPr>
              <p:nvPr/>
            </p:nvSpPr>
            <p:spPr bwMode="auto">
              <a:xfrm>
                <a:off x="151" y="10"/>
                <a:ext cx="100" cy="174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" name="Freeform 390"/>
              <p:cNvSpPr>
                <a:spLocks/>
              </p:cNvSpPr>
              <p:nvPr/>
            </p:nvSpPr>
            <p:spPr bwMode="auto">
              <a:xfrm>
                <a:off x="197" y="10"/>
                <a:ext cx="100" cy="176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" name="Freeform 391"/>
              <p:cNvSpPr>
                <a:spLocks noChangeArrowheads="1"/>
              </p:cNvSpPr>
              <p:nvPr/>
            </p:nvSpPr>
            <p:spPr bwMode="auto">
              <a:xfrm>
                <a:off x="157" y="73"/>
                <a:ext cx="25" cy="101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03"/>
                  <a:gd name="T44" fmla="*/ 24 w 2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7" name="Freeform 392"/>
              <p:cNvSpPr>
                <a:spLocks noChangeArrowheads="1"/>
              </p:cNvSpPr>
              <p:nvPr/>
            </p:nvSpPr>
            <p:spPr bwMode="auto">
              <a:xfrm>
                <a:off x="236" y="15"/>
                <a:ext cx="58" cy="48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9"/>
                  <a:gd name="T62" fmla="*/ 59 w 59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8" name="Freeform 393"/>
              <p:cNvSpPr>
                <a:spLocks noChangeArrowheads="1"/>
              </p:cNvSpPr>
              <p:nvPr/>
            </p:nvSpPr>
            <p:spPr bwMode="auto">
              <a:xfrm>
                <a:off x="178" y="15"/>
                <a:ext cx="44" cy="28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30"/>
                  <a:gd name="T41" fmla="*/ 44 w 44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9" name="Freeform 394"/>
              <p:cNvSpPr>
                <a:spLocks noChangeArrowheads="1"/>
              </p:cNvSpPr>
              <p:nvPr/>
            </p:nvSpPr>
            <p:spPr bwMode="auto">
              <a:xfrm>
                <a:off x="201" y="106"/>
                <a:ext cx="15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73"/>
                  <a:gd name="T56" fmla="*/ 16 w 16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0" name="Freeform 395"/>
              <p:cNvSpPr>
                <a:spLocks noChangeArrowheads="1"/>
              </p:cNvSpPr>
              <p:nvPr/>
            </p:nvSpPr>
            <p:spPr bwMode="auto">
              <a:xfrm>
                <a:off x="274" y="76"/>
                <a:ext cx="19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3"/>
                  <a:gd name="T41" fmla="*/ 20 w 20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1" name="Oval 396"/>
              <p:cNvSpPr>
                <a:spLocks noChangeArrowheads="1"/>
              </p:cNvSpPr>
              <p:nvPr/>
            </p:nvSpPr>
            <p:spPr bwMode="auto">
              <a:xfrm>
                <a:off x="236" y="131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2" name="Oval 397"/>
              <p:cNvSpPr>
                <a:spLocks noChangeArrowheads="1"/>
              </p:cNvSpPr>
              <p:nvPr/>
            </p:nvSpPr>
            <p:spPr bwMode="auto">
              <a:xfrm>
                <a:off x="245" y="106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3" name="Oval 398"/>
              <p:cNvSpPr>
                <a:spLocks noChangeArrowheads="1"/>
              </p:cNvSpPr>
              <p:nvPr/>
            </p:nvSpPr>
            <p:spPr bwMode="auto">
              <a:xfrm>
                <a:off x="187" y="78"/>
                <a:ext cx="2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4" name="Oval 399"/>
              <p:cNvSpPr>
                <a:spLocks noChangeArrowheads="1"/>
              </p:cNvSpPr>
              <p:nvPr/>
            </p:nvSpPr>
            <p:spPr bwMode="auto">
              <a:xfrm>
                <a:off x="180" y="129"/>
                <a:ext cx="4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" name="Oval 400"/>
              <p:cNvSpPr>
                <a:spLocks noChangeArrowheads="1"/>
              </p:cNvSpPr>
              <p:nvPr/>
            </p:nvSpPr>
            <p:spPr bwMode="auto">
              <a:xfrm>
                <a:off x="242" y="159"/>
                <a:ext cx="4" cy="3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6" name="Oval 401"/>
              <p:cNvSpPr>
                <a:spLocks noChangeArrowheads="1"/>
              </p:cNvSpPr>
              <p:nvPr/>
            </p:nvSpPr>
            <p:spPr bwMode="auto">
              <a:xfrm>
                <a:off x="236" y="129"/>
                <a:ext cx="4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7" name="Oval 402"/>
              <p:cNvSpPr>
                <a:spLocks noChangeArrowheads="1"/>
              </p:cNvSpPr>
              <p:nvPr/>
            </p:nvSpPr>
            <p:spPr bwMode="auto">
              <a:xfrm>
                <a:off x="245" y="106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8" name="Oval 403"/>
              <p:cNvSpPr>
                <a:spLocks noChangeArrowheads="1"/>
              </p:cNvSpPr>
              <p:nvPr/>
            </p:nvSpPr>
            <p:spPr bwMode="auto">
              <a:xfrm>
                <a:off x="185" y="78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9" name="Oval 404"/>
              <p:cNvSpPr>
                <a:spLocks noChangeArrowheads="1"/>
              </p:cNvSpPr>
              <p:nvPr/>
            </p:nvSpPr>
            <p:spPr bwMode="auto">
              <a:xfrm>
                <a:off x="178" y="129"/>
                <a:ext cx="4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0" name="Oval 405"/>
              <p:cNvSpPr>
                <a:spLocks noChangeArrowheads="1"/>
              </p:cNvSpPr>
              <p:nvPr/>
            </p:nvSpPr>
            <p:spPr bwMode="auto">
              <a:xfrm>
                <a:off x="240" y="1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1" name="Oval 406"/>
              <p:cNvSpPr>
                <a:spLocks noChangeArrowheads="1"/>
              </p:cNvSpPr>
              <p:nvPr/>
            </p:nvSpPr>
            <p:spPr bwMode="auto">
              <a:xfrm>
                <a:off x="236" y="13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2" name="Oval 407"/>
              <p:cNvSpPr>
                <a:spLocks noChangeArrowheads="1"/>
              </p:cNvSpPr>
              <p:nvPr/>
            </p:nvSpPr>
            <p:spPr bwMode="auto">
              <a:xfrm>
                <a:off x="185" y="8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3" name="Oval 408"/>
              <p:cNvSpPr>
                <a:spLocks noChangeArrowheads="1"/>
              </p:cNvSpPr>
              <p:nvPr/>
            </p:nvSpPr>
            <p:spPr bwMode="auto">
              <a:xfrm>
                <a:off x="178" y="129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4" name="Oval 409"/>
              <p:cNvSpPr>
                <a:spLocks noChangeArrowheads="1"/>
              </p:cNvSpPr>
              <p:nvPr/>
            </p:nvSpPr>
            <p:spPr bwMode="auto">
              <a:xfrm>
                <a:off x="242" y="159"/>
                <a:ext cx="0" cy="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5" name="Freeform 410"/>
              <p:cNvSpPr>
                <a:spLocks/>
              </p:cNvSpPr>
              <p:nvPr/>
            </p:nvSpPr>
            <p:spPr bwMode="auto">
              <a:xfrm>
                <a:off x="412" y="356"/>
                <a:ext cx="278" cy="459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6" name="Freeform 411"/>
              <p:cNvSpPr>
                <a:spLocks noChangeArrowheads="1"/>
              </p:cNvSpPr>
              <p:nvPr/>
            </p:nvSpPr>
            <p:spPr bwMode="auto">
              <a:xfrm>
                <a:off x="441" y="391"/>
                <a:ext cx="174" cy="280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" name="Freeform 412"/>
              <p:cNvSpPr>
                <a:spLocks/>
              </p:cNvSpPr>
              <p:nvPr/>
            </p:nvSpPr>
            <p:spPr bwMode="auto">
              <a:xfrm>
                <a:off x="245" y="381"/>
                <a:ext cx="207" cy="436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438"/>
                  <a:gd name="T101" fmla="*/ 206 w 20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" name="Freeform 413"/>
              <p:cNvSpPr>
                <a:spLocks noChangeArrowheads="1"/>
              </p:cNvSpPr>
              <p:nvPr/>
            </p:nvSpPr>
            <p:spPr bwMode="auto">
              <a:xfrm>
                <a:off x="280" y="454"/>
                <a:ext cx="97" cy="320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22"/>
                  <a:gd name="T59" fmla="*/ 97 w 97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" name="Freeform 414"/>
              <p:cNvSpPr>
                <a:spLocks/>
              </p:cNvSpPr>
              <p:nvPr/>
            </p:nvSpPr>
            <p:spPr bwMode="auto">
              <a:xfrm>
                <a:off x="384" y="323"/>
                <a:ext cx="50" cy="494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495"/>
                  <a:gd name="T158" fmla="*/ 50 w 50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" name="Freeform 415"/>
              <p:cNvSpPr>
                <a:spLocks/>
              </p:cNvSpPr>
              <p:nvPr/>
            </p:nvSpPr>
            <p:spPr bwMode="auto">
              <a:xfrm>
                <a:off x="363" y="283"/>
                <a:ext cx="62" cy="45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43"/>
                  <a:gd name="T62" fmla="*/ 62 w 62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" name="Freeform 416"/>
              <p:cNvSpPr>
                <a:spLocks/>
              </p:cNvSpPr>
              <p:nvPr/>
            </p:nvSpPr>
            <p:spPr bwMode="auto">
              <a:xfrm>
                <a:off x="417" y="399"/>
                <a:ext cx="124" cy="418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4"/>
                  <a:gd name="T94" fmla="*/ 0 h 420"/>
                  <a:gd name="T95" fmla="*/ 124 w 124"/>
                  <a:gd name="T96" fmla="*/ 420 h 4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" name="Freeform 417"/>
              <p:cNvSpPr>
                <a:spLocks noChangeArrowheads="1"/>
              </p:cNvSpPr>
              <p:nvPr/>
            </p:nvSpPr>
            <p:spPr bwMode="auto">
              <a:xfrm>
                <a:off x="452" y="522"/>
                <a:ext cx="66" cy="280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7"/>
                  <a:gd name="T46" fmla="*/ 0 h 282"/>
                  <a:gd name="T47" fmla="*/ 67 w 67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" name="Freeform 418"/>
              <p:cNvSpPr>
                <a:spLocks/>
              </p:cNvSpPr>
              <p:nvPr/>
            </p:nvSpPr>
            <p:spPr bwMode="auto">
              <a:xfrm>
                <a:off x="344" y="104"/>
                <a:ext cx="62" cy="78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79"/>
                  <a:gd name="T41" fmla="*/ 63 w 63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" name="Freeform 419"/>
              <p:cNvSpPr>
                <a:spLocks noChangeArrowheads="1"/>
              </p:cNvSpPr>
              <p:nvPr/>
            </p:nvSpPr>
            <p:spPr bwMode="auto">
              <a:xfrm>
                <a:off x="359" y="109"/>
                <a:ext cx="43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48"/>
                  <a:gd name="T38" fmla="*/ 42 w 42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" name="Freeform 420"/>
              <p:cNvSpPr>
                <a:spLocks noChangeArrowheads="1"/>
              </p:cNvSpPr>
              <p:nvPr/>
            </p:nvSpPr>
            <p:spPr bwMode="auto">
              <a:xfrm>
                <a:off x="346" y="111"/>
                <a:ext cx="27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5"/>
                  <a:gd name="T35" fmla="*/ 28 w 2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" name="Freeform 421"/>
              <p:cNvSpPr>
                <a:spLocks/>
              </p:cNvSpPr>
              <p:nvPr/>
            </p:nvSpPr>
            <p:spPr bwMode="auto">
              <a:xfrm>
                <a:off x="357" y="111"/>
                <a:ext cx="100" cy="176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" name="Freeform 422"/>
              <p:cNvSpPr>
                <a:spLocks/>
              </p:cNvSpPr>
              <p:nvPr/>
            </p:nvSpPr>
            <p:spPr bwMode="auto">
              <a:xfrm>
                <a:off x="311" y="111"/>
                <a:ext cx="100" cy="176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" name="Freeform 423"/>
              <p:cNvSpPr>
                <a:spLocks noChangeArrowheads="1"/>
              </p:cNvSpPr>
              <p:nvPr/>
            </p:nvSpPr>
            <p:spPr bwMode="auto">
              <a:xfrm>
                <a:off x="429" y="174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03"/>
                  <a:gd name="T44" fmla="*/ 23 w 23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" name="Freeform 424"/>
              <p:cNvSpPr>
                <a:spLocks noChangeArrowheads="1"/>
              </p:cNvSpPr>
              <p:nvPr/>
            </p:nvSpPr>
            <p:spPr bwMode="auto">
              <a:xfrm>
                <a:off x="315" y="119"/>
                <a:ext cx="58" cy="48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49"/>
                  <a:gd name="T62" fmla="*/ 58 w 58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" name="Freeform 425"/>
              <p:cNvSpPr>
                <a:spLocks noChangeArrowheads="1"/>
              </p:cNvSpPr>
              <p:nvPr/>
            </p:nvSpPr>
            <p:spPr bwMode="auto">
              <a:xfrm>
                <a:off x="386" y="116"/>
                <a:ext cx="44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0"/>
                  <a:gd name="T41" fmla="*/ 45 w 4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" name="Freeform 426"/>
              <p:cNvSpPr>
                <a:spLocks noChangeArrowheads="1"/>
              </p:cNvSpPr>
              <p:nvPr/>
            </p:nvSpPr>
            <p:spPr bwMode="auto">
              <a:xfrm>
                <a:off x="390" y="21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73"/>
                  <a:gd name="T56" fmla="*/ 17 w 17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" name="Freeform 427"/>
              <p:cNvSpPr>
                <a:spLocks noChangeArrowheads="1"/>
              </p:cNvSpPr>
              <p:nvPr/>
            </p:nvSpPr>
            <p:spPr bwMode="auto">
              <a:xfrm>
                <a:off x="315" y="179"/>
                <a:ext cx="19" cy="93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4"/>
                  <a:gd name="T41" fmla="*/ 20 w 20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" name="Oval 428"/>
              <p:cNvSpPr>
                <a:spLocks noChangeArrowheads="1"/>
              </p:cNvSpPr>
              <p:nvPr/>
            </p:nvSpPr>
            <p:spPr bwMode="auto">
              <a:xfrm>
                <a:off x="365" y="235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" name="Oval 429"/>
              <p:cNvSpPr>
                <a:spLocks noChangeArrowheads="1"/>
              </p:cNvSpPr>
              <p:nvPr/>
            </p:nvSpPr>
            <p:spPr bwMode="auto">
              <a:xfrm>
                <a:off x="357" y="210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" name="Oval 430"/>
              <p:cNvSpPr>
                <a:spLocks noChangeArrowheads="1"/>
              </p:cNvSpPr>
              <p:nvPr/>
            </p:nvSpPr>
            <p:spPr bwMode="auto">
              <a:xfrm>
                <a:off x="417" y="182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" name="Oval 431"/>
              <p:cNvSpPr>
                <a:spLocks noChangeArrowheads="1"/>
              </p:cNvSpPr>
              <p:nvPr/>
            </p:nvSpPr>
            <p:spPr bwMode="auto">
              <a:xfrm>
                <a:off x="423" y="232"/>
                <a:ext cx="6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" name="Oval 432"/>
              <p:cNvSpPr>
                <a:spLocks noChangeArrowheads="1"/>
              </p:cNvSpPr>
              <p:nvPr/>
            </p:nvSpPr>
            <p:spPr bwMode="auto">
              <a:xfrm>
                <a:off x="361" y="260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" name="Oval 433"/>
              <p:cNvSpPr>
                <a:spLocks noChangeArrowheads="1"/>
              </p:cNvSpPr>
              <p:nvPr/>
            </p:nvSpPr>
            <p:spPr bwMode="auto">
              <a:xfrm>
                <a:off x="367" y="232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" name="Oval 434"/>
              <p:cNvSpPr>
                <a:spLocks noChangeArrowheads="1"/>
              </p:cNvSpPr>
              <p:nvPr/>
            </p:nvSpPr>
            <p:spPr bwMode="auto">
              <a:xfrm>
                <a:off x="359" y="210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" name="Oval 435"/>
              <p:cNvSpPr>
                <a:spLocks noChangeArrowheads="1"/>
              </p:cNvSpPr>
              <p:nvPr/>
            </p:nvSpPr>
            <p:spPr bwMode="auto">
              <a:xfrm>
                <a:off x="419" y="182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" name="Oval 436"/>
              <p:cNvSpPr>
                <a:spLocks noChangeArrowheads="1"/>
              </p:cNvSpPr>
              <p:nvPr/>
            </p:nvSpPr>
            <p:spPr bwMode="auto">
              <a:xfrm>
                <a:off x="425" y="232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" name="Oval 437"/>
              <p:cNvSpPr>
                <a:spLocks noChangeArrowheads="1"/>
              </p:cNvSpPr>
              <p:nvPr/>
            </p:nvSpPr>
            <p:spPr bwMode="auto">
              <a:xfrm>
                <a:off x="363" y="260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3" name="Oval 438"/>
              <p:cNvSpPr>
                <a:spLocks noChangeArrowheads="1"/>
              </p:cNvSpPr>
              <p:nvPr/>
            </p:nvSpPr>
            <p:spPr bwMode="auto">
              <a:xfrm>
                <a:off x="369" y="235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4" name="Oval 439"/>
              <p:cNvSpPr>
                <a:spLocks noChangeArrowheads="1"/>
              </p:cNvSpPr>
              <p:nvPr/>
            </p:nvSpPr>
            <p:spPr bwMode="auto">
              <a:xfrm>
                <a:off x="419" y="182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5" name="Oval 440"/>
              <p:cNvSpPr>
                <a:spLocks noChangeArrowheads="1"/>
              </p:cNvSpPr>
              <p:nvPr/>
            </p:nvSpPr>
            <p:spPr bwMode="auto">
              <a:xfrm>
                <a:off x="427" y="232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6" name="Oval 441"/>
              <p:cNvSpPr>
                <a:spLocks noChangeArrowheads="1"/>
              </p:cNvSpPr>
              <p:nvPr/>
            </p:nvSpPr>
            <p:spPr bwMode="auto">
              <a:xfrm>
                <a:off x="365" y="260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7" name="Freeform 442"/>
              <p:cNvSpPr>
                <a:spLocks/>
              </p:cNvSpPr>
              <p:nvPr/>
            </p:nvSpPr>
            <p:spPr bwMode="auto">
              <a:xfrm>
                <a:off x="703" y="348"/>
                <a:ext cx="68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63"/>
                  <a:gd name="T35" fmla="*/ 67 w 6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8" name="Freeform 443"/>
              <p:cNvSpPr>
                <a:spLocks/>
              </p:cNvSpPr>
              <p:nvPr/>
            </p:nvSpPr>
            <p:spPr bwMode="auto">
              <a:xfrm>
                <a:off x="566" y="525"/>
                <a:ext cx="390" cy="292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1"/>
                  <a:gd name="T94" fmla="*/ 0 h 294"/>
                  <a:gd name="T95" fmla="*/ 391 w 391"/>
                  <a:gd name="T96" fmla="*/ 294 h 2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9" name="Freeform 444"/>
              <p:cNvSpPr>
                <a:spLocks noChangeArrowheads="1"/>
              </p:cNvSpPr>
              <p:nvPr/>
            </p:nvSpPr>
            <p:spPr bwMode="auto">
              <a:xfrm>
                <a:off x="584" y="555"/>
                <a:ext cx="290" cy="214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8"/>
                  <a:gd name="T46" fmla="*/ 0 h 216"/>
                  <a:gd name="T47" fmla="*/ 288 w 288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0" name="Freeform 445"/>
              <p:cNvSpPr>
                <a:spLocks/>
              </p:cNvSpPr>
              <p:nvPr/>
            </p:nvSpPr>
            <p:spPr bwMode="auto">
              <a:xfrm>
                <a:off x="564" y="396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3"/>
                  <a:gd name="T124" fmla="*/ 0 h 421"/>
                  <a:gd name="T125" fmla="*/ 153 w 153"/>
                  <a:gd name="T126" fmla="*/ 421 h 4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1" name="Freeform 446"/>
              <p:cNvSpPr>
                <a:spLocks/>
              </p:cNvSpPr>
              <p:nvPr/>
            </p:nvSpPr>
            <p:spPr bwMode="auto">
              <a:xfrm>
                <a:off x="299" y="358"/>
                <a:ext cx="278" cy="459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2" name="Freeform 447"/>
              <p:cNvSpPr>
                <a:spLocks noChangeArrowheads="1"/>
              </p:cNvSpPr>
              <p:nvPr/>
            </p:nvSpPr>
            <p:spPr bwMode="auto">
              <a:xfrm>
                <a:off x="375" y="391"/>
                <a:ext cx="174" cy="282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3" name="Freeform 448"/>
              <p:cNvSpPr>
                <a:spLocks/>
              </p:cNvSpPr>
              <p:nvPr/>
            </p:nvSpPr>
            <p:spPr bwMode="auto">
              <a:xfrm>
                <a:off x="790" y="265"/>
                <a:ext cx="104" cy="76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75"/>
                  <a:gd name="T50" fmla="*/ 105 w 105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4" name="Freeform 449"/>
              <p:cNvSpPr>
                <a:spLocks noChangeArrowheads="1"/>
              </p:cNvSpPr>
              <p:nvPr/>
            </p:nvSpPr>
            <p:spPr bwMode="auto">
              <a:xfrm>
                <a:off x="798" y="27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38"/>
                  <a:gd name="T44" fmla="*/ 85 w 85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5" name="Freeform 450"/>
              <p:cNvSpPr>
                <a:spLocks noChangeArrowheads="1"/>
              </p:cNvSpPr>
              <p:nvPr/>
            </p:nvSpPr>
            <p:spPr bwMode="auto">
              <a:xfrm>
                <a:off x="819" y="283"/>
                <a:ext cx="68" cy="30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1"/>
                  <a:gd name="T41" fmla="*/ 68 w 68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6" name="Freeform 451"/>
              <p:cNvSpPr>
                <a:spLocks/>
              </p:cNvSpPr>
              <p:nvPr/>
            </p:nvSpPr>
            <p:spPr bwMode="auto">
              <a:xfrm>
                <a:off x="725" y="298"/>
                <a:ext cx="185" cy="106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5"/>
                  <a:gd name="T109" fmla="*/ 0 h 104"/>
                  <a:gd name="T110" fmla="*/ 185 w 185"/>
                  <a:gd name="T111" fmla="*/ 104 h 1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7" name="Freeform 452"/>
              <p:cNvSpPr>
                <a:spLocks noChangeArrowheads="1"/>
              </p:cNvSpPr>
              <p:nvPr/>
            </p:nvSpPr>
            <p:spPr bwMode="auto">
              <a:xfrm>
                <a:off x="839" y="303"/>
                <a:ext cx="62" cy="20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9"/>
                  <a:gd name="T41" fmla="*/ 61 w 61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8" name="Freeform 453"/>
              <p:cNvSpPr>
                <a:spLocks noChangeArrowheads="1"/>
              </p:cNvSpPr>
              <p:nvPr/>
            </p:nvSpPr>
            <p:spPr bwMode="auto">
              <a:xfrm>
                <a:off x="738" y="361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8"/>
                  <a:gd name="T65" fmla="*/ 116 w 11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9" name="Freeform 454"/>
              <p:cNvSpPr>
                <a:spLocks/>
              </p:cNvSpPr>
              <p:nvPr/>
            </p:nvSpPr>
            <p:spPr bwMode="auto">
              <a:xfrm>
                <a:off x="707" y="240"/>
                <a:ext cx="131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144"/>
                  <a:gd name="T95" fmla="*/ 133 w 133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0" name="Freeform 455"/>
              <p:cNvSpPr>
                <a:spLocks noChangeArrowheads="1"/>
              </p:cNvSpPr>
              <p:nvPr/>
            </p:nvSpPr>
            <p:spPr bwMode="auto">
              <a:xfrm>
                <a:off x="709" y="280"/>
                <a:ext cx="52" cy="53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54"/>
                  <a:gd name="T44" fmla="*/ 51 w 51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1" name="Freeform 456"/>
              <p:cNvSpPr>
                <a:spLocks noChangeArrowheads="1"/>
              </p:cNvSpPr>
              <p:nvPr/>
            </p:nvSpPr>
            <p:spPr bwMode="auto">
              <a:xfrm>
                <a:off x="786" y="250"/>
                <a:ext cx="48" cy="25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7"/>
                  <a:gd name="T38" fmla="*/ 47 w 4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2" name="Oval 457"/>
              <p:cNvSpPr>
                <a:spLocks noChangeArrowheads="1"/>
              </p:cNvSpPr>
              <p:nvPr/>
            </p:nvSpPr>
            <p:spPr bwMode="auto">
              <a:xfrm>
                <a:off x="750" y="341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3" name="Oval 458"/>
              <p:cNvSpPr>
                <a:spLocks noChangeArrowheads="1"/>
              </p:cNvSpPr>
              <p:nvPr/>
            </p:nvSpPr>
            <p:spPr bwMode="auto">
              <a:xfrm>
                <a:off x="748" y="341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4" name="Oval 459"/>
              <p:cNvSpPr>
                <a:spLocks noChangeArrowheads="1"/>
              </p:cNvSpPr>
              <p:nvPr/>
            </p:nvSpPr>
            <p:spPr bwMode="auto">
              <a:xfrm>
                <a:off x="750" y="343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5" name="Oval 460"/>
              <p:cNvSpPr>
                <a:spLocks noChangeArrowheads="1"/>
              </p:cNvSpPr>
              <p:nvPr/>
            </p:nvSpPr>
            <p:spPr bwMode="auto">
              <a:xfrm>
                <a:off x="869" y="288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6" name="Oval 461"/>
              <p:cNvSpPr>
                <a:spLocks noChangeArrowheads="1"/>
              </p:cNvSpPr>
              <p:nvPr/>
            </p:nvSpPr>
            <p:spPr bwMode="auto">
              <a:xfrm>
                <a:off x="869" y="288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7" name="Oval 462"/>
              <p:cNvSpPr>
                <a:spLocks noChangeArrowheads="1"/>
              </p:cNvSpPr>
              <p:nvPr/>
            </p:nvSpPr>
            <p:spPr bwMode="auto">
              <a:xfrm>
                <a:off x="846" y="351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8" name="Oval 463"/>
              <p:cNvSpPr>
                <a:spLocks noChangeArrowheads="1"/>
              </p:cNvSpPr>
              <p:nvPr/>
            </p:nvSpPr>
            <p:spPr bwMode="auto">
              <a:xfrm>
                <a:off x="846" y="348"/>
                <a:ext cx="2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9" name="Oval 464"/>
              <p:cNvSpPr>
                <a:spLocks noChangeArrowheads="1"/>
              </p:cNvSpPr>
              <p:nvPr/>
            </p:nvSpPr>
            <p:spPr bwMode="auto">
              <a:xfrm>
                <a:off x="846" y="35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0" name="Oval 465"/>
              <p:cNvSpPr>
                <a:spLocks noChangeArrowheads="1"/>
              </p:cNvSpPr>
              <p:nvPr/>
            </p:nvSpPr>
            <p:spPr bwMode="auto">
              <a:xfrm>
                <a:off x="813" y="283"/>
                <a:ext cx="6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1" name="Oval 466"/>
              <p:cNvSpPr>
                <a:spLocks noChangeArrowheads="1"/>
              </p:cNvSpPr>
              <p:nvPr/>
            </p:nvSpPr>
            <p:spPr bwMode="auto">
              <a:xfrm>
                <a:off x="811" y="28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2" name="Oval 467"/>
              <p:cNvSpPr>
                <a:spLocks noChangeArrowheads="1"/>
              </p:cNvSpPr>
              <p:nvPr/>
            </p:nvSpPr>
            <p:spPr bwMode="auto">
              <a:xfrm>
                <a:off x="813" y="283"/>
                <a:ext cx="0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3" name="Oval 468"/>
              <p:cNvSpPr>
                <a:spLocks noChangeArrowheads="1"/>
              </p:cNvSpPr>
              <p:nvPr/>
            </p:nvSpPr>
            <p:spPr bwMode="auto">
              <a:xfrm>
                <a:off x="754" y="368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4" name="Oval 469"/>
              <p:cNvSpPr>
                <a:spLocks noChangeArrowheads="1"/>
              </p:cNvSpPr>
              <p:nvPr/>
            </p:nvSpPr>
            <p:spPr bwMode="auto">
              <a:xfrm>
                <a:off x="754" y="366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5" name="Oval 470"/>
              <p:cNvSpPr>
                <a:spLocks noChangeArrowheads="1"/>
              </p:cNvSpPr>
              <p:nvPr/>
            </p:nvSpPr>
            <p:spPr bwMode="auto">
              <a:xfrm>
                <a:off x="754" y="368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</p:grpSp>
      <p:grpSp>
        <p:nvGrpSpPr>
          <p:cNvPr id="468" name="Group 30"/>
          <p:cNvGrpSpPr>
            <a:grpSpLocks/>
          </p:cNvGrpSpPr>
          <p:nvPr/>
        </p:nvGrpSpPr>
        <p:grpSpPr bwMode="auto">
          <a:xfrm>
            <a:off x="1600200" y="6001658"/>
            <a:ext cx="2362200" cy="701675"/>
            <a:chOff x="0" y="0"/>
            <a:chExt cx="2875" cy="1114"/>
          </a:xfrm>
        </p:grpSpPr>
        <p:grpSp>
          <p:nvGrpSpPr>
            <p:cNvPr id="469" name="Group 31"/>
            <p:cNvGrpSpPr>
              <a:grpSpLocks/>
            </p:cNvGrpSpPr>
            <p:nvPr/>
          </p:nvGrpSpPr>
          <p:grpSpPr bwMode="auto">
            <a:xfrm>
              <a:off x="912" y="292"/>
              <a:ext cx="858" cy="822"/>
              <a:chOff x="0" y="-1"/>
              <a:chExt cx="858" cy="822"/>
            </a:xfrm>
          </p:grpSpPr>
          <p:grpSp>
            <p:nvGrpSpPr>
              <p:cNvPr id="670" name="Group 32"/>
              <p:cNvGrpSpPr>
                <a:grpSpLocks/>
              </p:cNvGrpSpPr>
              <p:nvPr/>
            </p:nvGrpSpPr>
            <p:grpSpPr bwMode="auto">
              <a:xfrm>
                <a:off x="10" y="-1"/>
                <a:ext cx="848" cy="822"/>
                <a:chOff x="1" y="-1"/>
                <a:chExt cx="848" cy="822"/>
              </a:xfrm>
            </p:grpSpPr>
            <p:sp>
              <p:nvSpPr>
                <p:cNvPr id="727" name="Freeform 15"/>
                <p:cNvSpPr>
                  <a:spLocks noChangeArrowheads="1"/>
                </p:cNvSpPr>
                <p:nvPr/>
              </p:nvSpPr>
              <p:spPr bwMode="auto">
                <a:xfrm>
                  <a:off x="136" y="733"/>
                  <a:ext cx="597" cy="88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7"/>
                    <a:gd name="T100" fmla="*/ 0 h 87"/>
                    <a:gd name="T101" fmla="*/ 597 w 5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28" name="Freeform 16"/>
                <p:cNvSpPr>
                  <a:spLocks/>
                </p:cNvSpPr>
                <p:nvPr/>
              </p:nvSpPr>
              <p:spPr bwMode="auto">
                <a:xfrm>
                  <a:off x="464" y="173"/>
                  <a:ext cx="89" cy="610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607"/>
                    <a:gd name="T29" fmla="*/ 90 w 90"/>
                    <a:gd name="T30" fmla="*/ 607 h 6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29" name="Freeform 17"/>
                <p:cNvSpPr>
                  <a:spLocks/>
                </p:cNvSpPr>
                <p:nvPr/>
              </p:nvSpPr>
              <p:spPr bwMode="auto">
                <a:xfrm>
                  <a:off x="466" y="188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95"/>
                    <a:gd name="T29" fmla="*/ 91 w 91"/>
                    <a:gd name="T30" fmla="*/ 595 h 5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0" name="Freeform 18"/>
                <p:cNvSpPr>
                  <a:spLocks noChangeArrowheads="1"/>
                </p:cNvSpPr>
                <p:nvPr/>
              </p:nvSpPr>
              <p:spPr bwMode="auto">
                <a:xfrm>
                  <a:off x="323" y="196"/>
                  <a:ext cx="234" cy="81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1" name="Freeform 19"/>
                <p:cNvSpPr>
                  <a:spLocks/>
                </p:cNvSpPr>
                <p:nvPr/>
              </p:nvSpPr>
              <p:spPr bwMode="auto">
                <a:xfrm>
                  <a:off x="323" y="191"/>
                  <a:ext cx="234" cy="81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2" name="Freeform 20"/>
                <p:cNvSpPr>
                  <a:spLocks noChangeArrowheads="1"/>
                </p:cNvSpPr>
                <p:nvPr/>
              </p:nvSpPr>
              <p:spPr bwMode="auto">
                <a:xfrm>
                  <a:off x="290" y="181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3" name="Freeform 21"/>
                <p:cNvSpPr>
                  <a:spLocks/>
                </p:cNvSpPr>
                <p:nvPr/>
              </p:nvSpPr>
              <p:spPr bwMode="auto">
                <a:xfrm>
                  <a:off x="290" y="176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4" name="Freeform 22"/>
                <p:cNvSpPr>
                  <a:spLocks noChangeArrowheads="1"/>
                </p:cNvSpPr>
                <p:nvPr/>
              </p:nvSpPr>
              <p:spPr bwMode="auto">
                <a:xfrm>
                  <a:off x="403" y="196"/>
                  <a:ext cx="139" cy="134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2"/>
                    <a:gd name="T83" fmla="*/ 140 w 140"/>
                    <a:gd name="T84" fmla="*/ 132 h 1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5" name="Freeform 23"/>
                <p:cNvSpPr>
                  <a:spLocks/>
                </p:cNvSpPr>
                <p:nvPr/>
              </p:nvSpPr>
              <p:spPr bwMode="auto">
                <a:xfrm>
                  <a:off x="403" y="191"/>
                  <a:ext cx="139" cy="134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3"/>
                    <a:gd name="T83" fmla="*/ 140 w 140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6" name="Freeform 24"/>
                <p:cNvSpPr>
                  <a:spLocks noChangeArrowheads="1"/>
                </p:cNvSpPr>
                <p:nvPr/>
              </p:nvSpPr>
              <p:spPr bwMode="auto">
                <a:xfrm>
                  <a:off x="491" y="196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4"/>
                    <a:gd name="T86" fmla="*/ 68 w 68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7" name="Freeform 25"/>
                <p:cNvSpPr>
                  <a:spLocks/>
                </p:cNvSpPr>
                <p:nvPr/>
              </p:nvSpPr>
              <p:spPr bwMode="auto">
                <a:xfrm>
                  <a:off x="491" y="191"/>
                  <a:ext cx="68" cy="156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8" name="Freeform 26"/>
                <p:cNvSpPr>
                  <a:spLocks noChangeArrowheads="1"/>
                </p:cNvSpPr>
                <p:nvPr/>
              </p:nvSpPr>
              <p:spPr bwMode="auto">
                <a:xfrm>
                  <a:off x="362" y="191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1"/>
                    <a:gd name="T86" fmla="*/ 180 w 180"/>
                    <a:gd name="T87" fmla="*/ 121 h 1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9" name="Freeform 27"/>
                <p:cNvSpPr>
                  <a:spLocks/>
                </p:cNvSpPr>
                <p:nvPr/>
              </p:nvSpPr>
              <p:spPr bwMode="auto">
                <a:xfrm>
                  <a:off x="362" y="186"/>
                  <a:ext cx="180" cy="121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0" name="Freeform 28"/>
                <p:cNvSpPr>
                  <a:spLocks noChangeArrowheads="1"/>
                </p:cNvSpPr>
                <p:nvPr/>
              </p:nvSpPr>
              <p:spPr bwMode="auto">
                <a:xfrm>
                  <a:off x="304" y="181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8"/>
                    <a:gd name="T110" fmla="*/ 232 w 232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1" name="Freeform 29"/>
                <p:cNvSpPr>
                  <a:spLocks/>
                </p:cNvSpPr>
                <p:nvPr/>
              </p:nvSpPr>
              <p:spPr bwMode="auto">
                <a:xfrm>
                  <a:off x="304" y="176"/>
                  <a:ext cx="232" cy="71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2" name="Freeform 30"/>
                <p:cNvSpPr>
                  <a:spLocks noChangeArrowheads="1"/>
                </p:cNvSpPr>
                <p:nvPr/>
              </p:nvSpPr>
              <p:spPr bwMode="auto">
                <a:xfrm>
                  <a:off x="447" y="191"/>
                  <a:ext cx="104" cy="154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3"/>
                    <a:gd name="T83" fmla="*/ 103 w 103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3" name="Freeform 31"/>
                <p:cNvSpPr>
                  <a:spLocks/>
                </p:cNvSpPr>
                <p:nvPr/>
              </p:nvSpPr>
              <p:spPr bwMode="auto">
                <a:xfrm>
                  <a:off x="447" y="186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4"/>
                    <a:gd name="T83" fmla="*/ 102 w 102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4" name="Freeform 32"/>
                <p:cNvSpPr>
                  <a:spLocks noChangeArrowheads="1"/>
                </p:cNvSpPr>
                <p:nvPr/>
              </p:nvSpPr>
              <p:spPr bwMode="auto">
                <a:xfrm>
                  <a:off x="443" y="183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5" name="Freeform 33"/>
                <p:cNvSpPr>
                  <a:spLocks/>
                </p:cNvSpPr>
                <p:nvPr/>
              </p:nvSpPr>
              <p:spPr bwMode="auto">
                <a:xfrm>
                  <a:off x="441" y="181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6" name="Freeform 34"/>
                <p:cNvSpPr>
                  <a:spLocks noChangeArrowheads="1"/>
                </p:cNvSpPr>
                <p:nvPr/>
              </p:nvSpPr>
              <p:spPr bwMode="auto">
                <a:xfrm>
                  <a:off x="464" y="188"/>
                  <a:ext cx="73" cy="50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49"/>
                    <a:gd name="T86" fmla="*/ 74 w 74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7" name="Freeform 35"/>
                <p:cNvSpPr>
                  <a:spLocks/>
                </p:cNvSpPr>
                <p:nvPr/>
              </p:nvSpPr>
              <p:spPr bwMode="auto">
                <a:xfrm>
                  <a:off x="464" y="186"/>
                  <a:ext cx="71" cy="50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9"/>
                    <a:gd name="T86" fmla="*/ 72 w 72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8" name="Freeform 36"/>
                <p:cNvSpPr>
                  <a:spLocks noChangeArrowheads="1"/>
                </p:cNvSpPr>
                <p:nvPr/>
              </p:nvSpPr>
              <p:spPr bwMode="auto">
                <a:xfrm>
                  <a:off x="509" y="196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3"/>
                    <a:gd name="T83" fmla="*/ 39 w 39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9" name="Freeform 37"/>
                <p:cNvSpPr>
                  <a:spLocks/>
                </p:cNvSpPr>
                <p:nvPr/>
              </p:nvSpPr>
              <p:spPr bwMode="auto">
                <a:xfrm>
                  <a:off x="507" y="193"/>
                  <a:ext cx="39" cy="45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0" name="Freeform 38"/>
                <p:cNvSpPr>
                  <a:spLocks noChangeArrowheads="1"/>
                </p:cNvSpPr>
                <p:nvPr/>
              </p:nvSpPr>
              <p:spPr bwMode="auto">
                <a:xfrm>
                  <a:off x="393" y="22"/>
                  <a:ext cx="133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1" name="Freeform 39"/>
                <p:cNvSpPr>
                  <a:spLocks/>
                </p:cNvSpPr>
                <p:nvPr/>
              </p:nvSpPr>
              <p:spPr bwMode="auto">
                <a:xfrm>
                  <a:off x="403" y="22"/>
                  <a:ext cx="129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2" name="Freeform 40"/>
                <p:cNvSpPr>
                  <a:spLocks noChangeArrowheads="1"/>
                </p:cNvSpPr>
                <p:nvPr/>
              </p:nvSpPr>
              <p:spPr bwMode="auto">
                <a:xfrm>
                  <a:off x="491" y="2"/>
                  <a:ext cx="56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3" name="Freeform 41"/>
                <p:cNvSpPr>
                  <a:spLocks/>
                </p:cNvSpPr>
                <p:nvPr/>
              </p:nvSpPr>
              <p:spPr bwMode="auto">
                <a:xfrm>
                  <a:off x="499" y="2"/>
                  <a:ext cx="54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4" name="Freeform 42"/>
                <p:cNvSpPr>
                  <a:spLocks noChangeArrowheads="1"/>
                </p:cNvSpPr>
                <p:nvPr/>
              </p:nvSpPr>
              <p:spPr bwMode="auto">
                <a:xfrm>
                  <a:off x="312" y="72"/>
                  <a:ext cx="211" cy="86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5" name="Freeform 43"/>
                <p:cNvSpPr>
                  <a:spLocks/>
                </p:cNvSpPr>
                <p:nvPr/>
              </p:nvSpPr>
              <p:spPr bwMode="auto">
                <a:xfrm>
                  <a:off x="319" y="72"/>
                  <a:ext cx="211" cy="86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6" name="Freeform 44"/>
                <p:cNvSpPr>
                  <a:spLocks noChangeArrowheads="1"/>
                </p:cNvSpPr>
                <p:nvPr/>
              </p:nvSpPr>
              <p:spPr bwMode="auto">
                <a:xfrm>
                  <a:off x="277" y="128"/>
                  <a:ext cx="247" cy="43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2"/>
                    <a:gd name="T86" fmla="*/ 247 w 247"/>
                    <a:gd name="T87" fmla="*/ 42 h 4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7" name="Freeform 45"/>
                <p:cNvSpPr>
                  <a:spLocks/>
                </p:cNvSpPr>
                <p:nvPr/>
              </p:nvSpPr>
              <p:spPr bwMode="auto">
                <a:xfrm>
                  <a:off x="285" y="128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8" name="Oval 46"/>
                <p:cNvSpPr>
                  <a:spLocks noChangeArrowheads="1"/>
                </p:cNvSpPr>
                <p:nvPr/>
              </p:nvSpPr>
              <p:spPr bwMode="auto">
                <a:xfrm>
                  <a:off x="287" y="158"/>
                  <a:ext cx="236" cy="2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9" name="Oval 47"/>
                <p:cNvSpPr>
                  <a:spLocks noChangeArrowheads="1"/>
                </p:cNvSpPr>
                <p:nvPr/>
              </p:nvSpPr>
              <p:spPr bwMode="auto">
                <a:xfrm>
                  <a:off x="294" y="158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0" name="Freeform 48"/>
                <p:cNvSpPr>
                  <a:spLocks noChangeArrowheads="1"/>
                </p:cNvSpPr>
                <p:nvPr/>
              </p:nvSpPr>
              <p:spPr bwMode="auto">
                <a:xfrm>
                  <a:off x="339" y="47"/>
                  <a:ext cx="193" cy="111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1" name="Freeform 49"/>
                <p:cNvSpPr>
                  <a:spLocks/>
                </p:cNvSpPr>
                <p:nvPr/>
              </p:nvSpPr>
              <p:spPr bwMode="auto">
                <a:xfrm>
                  <a:off x="348" y="47"/>
                  <a:ext cx="191" cy="111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2" name="Freeform 50"/>
                <p:cNvSpPr>
                  <a:spLocks noChangeArrowheads="1"/>
                </p:cNvSpPr>
                <p:nvPr/>
              </p:nvSpPr>
              <p:spPr bwMode="auto">
                <a:xfrm>
                  <a:off x="437" y="9"/>
                  <a:ext cx="110" cy="146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5"/>
                    <a:gd name="T110" fmla="*/ 110 w 110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3" name="Freeform 51"/>
                <p:cNvSpPr>
                  <a:spLocks/>
                </p:cNvSpPr>
                <p:nvPr/>
              </p:nvSpPr>
              <p:spPr bwMode="auto">
                <a:xfrm>
                  <a:off x="445" y="9"/>
                  <a:ext cx="110" cy="146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5"/>
                    <a:gd name="T110" fmla="*/ 109 w 109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4" name="Freeform 52"/>
                <p:cNvSpPr>
                  <a:spLocks noChangeArrowheads="1"/>
                </p:cNvSpPr>
                <p:nvPr/>
              </p:nvSpPr>
              <p:spPr bwMode="auto">
                <a:xfrm>
                  <a:off x="287" y="100"/>
                  <a:ext cx="245" cy="66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5" name="Freeform 53"/>
                <p:cNvSpPr>
                  <a:spLocks/>
                </p:cNvSpPr>
                <p:nvPr/>
              </p:nvSpPr>
              <p:spPr bwMode="auto">
                <a:xfrm>
                  <a:off x="294" y="100"/>
                  <a:ext cx="245" cy="63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6" name="Freeform 54"/>
                <p:cNvSpPr>
                  <a:spLocks noChangeArrowheads="1"/>
                </p:cNvSpPr>
                <p:nvPr/>
              </p:nvSpPr>
              <p:spPr bwMode="auto">
                <a:xfrm>
                  <a:off x="503" y="98"/>
                  <a:ext cx="41" cy="53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7" name="Freeform 55"/>
                <p:cNvSpPr>
                  <a:spLocks/>
                </p:cNvSpPr>
                <p:nvPr/>
              </p:nvSpPr>
              <p:spPr bwMode="auto">
                <a:xfrm>
                  <a:off x="507" y="95"/>
                  <a:ext cx="41" cy="55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8" name="Freeform 56"/>
                <p:cNvSpPr>
                  <a:spLocks noChangeArrowheads="1"/>
                </p:cNvSpPr>
                <p:nvPr/>
              </p:nvSpPr>
              <p:spPr bwMode="auto">
                <a:xfrm>
                  <a:off x="459" y="110"/>
                  <a:ext cx="75" cy="45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"/>
                    <a:gd name="T85" fmla="*/ 0 h 46"/>
                    <a:gd name="T86" fmla="*/ 76 w 76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9" name="Freeform 57"/>
                <p:cNvSpPr>
                  <a:spLocks/>
                </p:cNvSpPr>
                <p:nvPr/>
              </p:nvSpPr>
              <p:spPr bwMode="auto">
                <a:xfrm>
                  <a:off x="460" y="110"/>
                  <a:ext cx="79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0" name="Freeform 58"/>
                <p:cNvSpPr>
                  <a:spLocks noChangeArrowheads="1"/>
                </p:cNvSpPr>
                <p:nvPr/>
              </p:nvSpPr>
              <p:spPr bwMode="auto">
                <a:xfrm>
                  <a:off x="455" y="138"/>
                  <a:ext cx="70" cy="25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4"/>
                    <a:gd name="T83" fmla="*/ 70 w 70"/>
                    <a:gd name="T84" fmla="*/ 24 h 2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1" name="Freeform 59"/>
                <p:cNvSpPr>
                  <a:spLocks/>
                </p:cNvSpPr>
                <p:nvPr/>
              </p:nvSpPr>
              <p:spPr bwMode="auto">
                <a:xfrm>
                  <a:off x="457" y="135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2" name="Oval 60"/>
                <p:cNvSpPr>
                  <a:spLocks noChangeArrowheads="1"/>
                </p:cNvSpPr>
                <p:nvPr/>
              </p:nvSpPr>
              <p:spPr bwMode="auto">
                <a:xfrm>
                  <a:off x="428" y="168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3" name="Oval 61"/>
                <p:cNvSpPr>
                  <a:spLocks noChangeArrowheads="1"/>
                </p:cNvSpPr>
                <p:nvPr/>
              </p:nvSpPr>
              <p:spPr bwMode="auto">
                <a:xfrm>
                  <a:off x="430" y="166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4" name="Freeform 62"/>
                <p:cNvSpPr>
                  <a:spLocks noChangeArrowheads="1"/>
                </p:cNvSpPr>
                <p:nvPr/>
              </p:nvSpPr>
              <p:spPr bwMode="auto">
                <a:xfrm>
                  <a:off x="567" y="193"/>
                  <a:ext cx="234" cy="83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5" name="Freeform 63"/>
                <p:cNvSpPr>
                  <a:spLocks/>
                </p:cNvSpPr>
                <p:nvPr/>
              </p:nvSpPr>
              <p:spPr bwMode="auto">
                <a:xfrm>
                  <a:off x="567" y="188"/>
                  <a:ext cx="234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3"/>
                    <a:gd name="T107" fmla="*/ 233 w 233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6" name="Freeform 64"/>
                <p:cNvSpPr>
                  <a:spLocks noChangeArrowheads="1"/>
                </p:cNvSpPr>
                <p:nvPr/>
              </p:nvSpPr>
              <p:spPr bwMode="auto">
                <a:xfrm>
                  <a:off x="596" y="178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7" name="Freeform 65"/>
                <p:cNvSpPr>
                  <a:spLocks/>
                </p:cNvSpPr>
                <p:nvPr/>
              </p:nvSpPr>
              <p:spPr bwMode="auto">
                <a:xfrm>
                  <a:off x="596" y="176"/>
                  <a:ext cx="238" cy="33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4"/>
                    <a:gd name="T98" fmla="*/ 238 w 238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8" name="Freeform 66"/>
                <p:cNvSpPr>
                  <a:spLocks noChangeArrowheads="1"/>
                </p:cNvSpPr>
                <p:nvPr/>
              </p:nvSpPr>
              <p:spPr bwMode="auto">
                <a:xfrm>
                  <a:off x="582" y="193"/>
                  <a:ext cx="139" cy="134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9" name="Freeform 67"/>
                <p:cNvSpPr>
                  <a:spLocks/>
                </p:cNvSpPr>
                <p:nvPr/>
              </p:nvSpPr>
              <p:spPr bwMode="auto">
                <a:xfrm>
                  <a:off x="582" y="188"/>
                  <a:ext cx="139" cy="134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0" name="Freeform 68"/>
                <p:cNvSpPr>
                  <a:spLocks noChangeArrowheads="1"/>
                </p:cNvSpPr>
                <p:nvPr/>
              </p:nvSpPr>
              <p:spPr bwMode="auto">
                <a:xfrm>
                  <a:off x="563" y="193"/>
                  <a:ext cx="68" cy="156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5"/>
                    <a:gd name="T86" fmla="*/ 68 w 68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1" name="Freeform 69"/>
                <p:cNvSpPr>
                  <a:spLocks/>
                </p:cNvSpPr>
                <p:nvPr/>
              </p:nvSpPr>
              <p:spPr bwMode="auto">
                <a:xfrm>
                  <a:off x="563" y="188"/>
                  <a:ext cx="70" cy="156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2" name="Oval 70"/>
                <p:cNvSpPr>
                  <a:spLocks noChangeArrowheads="1"/>
                </p:cNvSpPr>
                <p:nvPr/>
              </p:nvSpPr>
              <p:spPr bwMode="auto">
                <a:xfrm>
                  <a:off x="542" y="204"/>
                  <a:ext cx="41" cy="14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3" name="Oval 71"/>
                <p:cNvSpPr>
                  <a:spLocks noChangeArrowheads="1"/>
                </p:cNvSpPr>
                <p:nvPr/>
              </p:nvSpPr>
              <p:spPr bwMode="auto">
                <a:xfrm>
                  <a:off x="542" y="198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4" name="Freeform 72"/>
                <p:cNvSpPr>
                  <a:spLocks noChangeArrowheads="1"/>
                </p:cNvSpPr>
                <p:nvPr/>
              </p:nvSpPr>
              <p:spPr bwMode="auto">
                <a:xfrm>
                  <a:off x="582" y="188"/>
                  <a:ext cx="180" cy="121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5" name="Freeform 73"/>
                <p:cNvSpPr>
                  <a:spLocks/>
                </p:cNvSpPr>
                <p:nvPr/>
              </p:nvSpPr>
              <p:spPr bwMode="auto">
                <a:xfrm>
                  <a:off x="582" y="183"/>
                  <a:ext cx="180" cy="121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6" name="Freeform 74"/>
                <p:cNvSpPr>
                  <a:spLocks noChangeArrowheads="1"/>
                </p:cNvSpPr>
                <p:nvPr/>
              </p:nvSpPr>
              <p:spPr bwMode="auto">
                <a:xfrm>
                  <a:off x="586" y="178"/>
                  <a:ext cx="232" cy="71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7" name="Freeform 75"/>
                <p:cNvSpPr>
                  <a:spLocks/>
                </p:cNvSpPr>
                <p:nvPr/>
              </p:nvSpPr>
              <p:spPr bwMode="auto">
                <a:xfrm>
                  <a:off x="586" y="173"/>
                  <a:ext cx="232" cy="71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8" name="Freeform 76"/>
                <p:cNvSpPr>
                  <a:spLocks noChangeArrowheads="1"/>
                </p:cNvSpPr>
                <p:nvPr/>
              </p:nvSpPr>
              <p:spPr bwMode="auto">
                <a:xfrm>
                  <a:off x="573" y="188"/>
                  <a:ext cx="102" cy="154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3"/>
                    <a:gd name="T83" fmla="*/ 102 w 102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9" name="Freeform 77"/>
                <p:cNvSpPr>
                  <a:spLocks/>
                </p:cNvSpPr>
                <p:nvPr/>
              </p:nvSpPr>
              <p:spPr bwMode="auto">
                <a:xfrm>
                  <a:off x="574" y="183"/>
                  <a:ext cx="102" cy="156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4"/>
                    <a:gd name="T83" fmla="*/ 103 w 103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0" name="Freeform 78"/>
                <p:cNvSpPr>
                  <a:spLocks noChangeArrowheads="1"/>
                </p:cNvSpPr>
                <p:nvPr/>
              </p:nvSpPr>
              <p:spPr bwMode="auto">
                <a:xfrm>
                  <a:off x="596" y="183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1" name="Freeform 79"/>
                <p:cNvSpPr>
                  <a:spLocks/>
                </p:cNvSpPr>
                <p:nvPr/>
              </p:nvSpPr>
              <p:spPr bwMode="auto">
                <a:xfrm>
                  <a:off x="598" y="181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2" name="Freeform 80"/>
                <p:cNvSpPr>
                  <a:spLocks noChangeArrowheads="1"/>
                </p:cNvSpPr>
                <p:nvPr/>
              </p:nvSpPr>
              <p:spPr bwMode="auto">
                <a:xfrm>
                  <a:off x="586" y="188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3"/>
                    <a:gd name="T85" fmla="*/ 0 h 48"/>
                    <a:gd name="T86" fmla="*/ 73 w 73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3" name="Freeform 81"/>
                <p:cNvSpPr>
                  <a:spLocks/>
                </p:cNvSpPr>
                <p:nvPr/>
              </p:nvSpPr>
              <p:spPr bwMode="auto">
                <a:xfrm>
                  <a:off x="588" y="186"/>
                  <a:ext cx="71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8"/>
                    <a:gd name="T86" fmla="*/ 72 w 72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4" name="Freeform 82"/>
                <p:cNvSpPr>
                  <a:spLocks noChangeArrowheads="1"/>
                </p:cNvSpPr>
                <p:nvPr/>
              </p:nvSpPr>
              <p:spPr bwMode="auto">
                <a:xfrm>
                  <a:off x="576" y="193"/>
                  <a:ext cx="39" cy="45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5" name="Freeform 83"/>
                <p:cNvSpPr>
                  <a:spLocks/>
                </p:cNvSpPr>
                <p:nvPr/>
              </p:nvSpPr>
              <p:spPr bwMode="auto">
                <a:xfrm>
                  <a:off x="578" y="193"/>
                  <a:ext cx="39" cy="45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6" name="Oval 84"/>
                <p:cNvSpPr>
                  <a:spLocks noChangeArrowheads="1"/>
                </p:cNvSpPr>
                <p:nvPr/>
              </p:nvSpPr>
              <p:spPr bwMode="auto">
                <a:xfrm>
                  <a:off x="551" y="196"/>
                  <a:ext cx="14" cy="5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7" name="Oval 85"/>
                <p:cNvSpPr>
                  <a:spLocks noChangeArrowheads="1"/>
                </p:cNvSpPr>
                <p:nvPr/>
              </p:nvSpPr>
              <p:spPr bwMode="auto">
                <a:xfrm>
                  <a:off x="555" y="193"/>
                  <a:ext cx="14" cy="5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8" name="Freeform 86"/>
                <p:cNvSpPr>
                  <a:spLocks noChangeArrowheads="1"/>
                </p:cNvSpPr>
                <p:nvPr/>
              </p:nvSpPr>
              <p:spPr bwMode="auto">
                <a:xfrm>
                  <a:off x="598" y="20"/>
                  <a:ext cx="131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9" name="Freeform 87"/>
                <p:cNvSpPr>
                  <a:spLocks/>
                </p:cNvSpPr>
                <p:nvPr/>
              </p:nvSpPr>
              <p:spPr bwMode="auto">
                <a:xfrm>
                  <a:off x="590" y="20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0" name="Freeform 88"/>
                <p:cNvSpPr>
                  <a:spLocks noChangeArrowheads="1"/>
                </p:cNvSpPr>
                <p:nvPr/>
              </p:nvSpPr>
              <p:spPr bwMode="auto">
                <a:xfrm>
                  <a:off x="576" y="-1"/>
                  <a:ext cx="56" cy="149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1" name="Freeform 89"/>
                <p:cNvSpPr>
                  <a:spLocks/>
                </p:cNvSpPr>
                <p:nvPr/>
              </p:nvSpPr>
              <p:spPr bwMode="auto">
                <a:xfrm>
                  <a:off x="571" y="-1"/>
                  <a:ext cx="54" cy="149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2" name="Freeform 90"/>
                <p:cNvSpPr>
                  <a:spLocks noChangeArrowheads="1"/>
                </p:cNvSpPr>
                <p:nvPr/>
              </p:nvSpPr>
              <p:spPr bwMode="auto">
                <a:xfrm>
                  <a:off x="602" y="70"/>
                  <a:ext cx="209" cy="86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0"/>
                    <a:gd name="T82" fmla="*/ 0 h 87"/>
                    <a:gd name="T83" fmla="*/ 210 w 210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3" name="Freeform 91"/>
                <p:cNvSpPr>
                  <a:spLocks/>
                </p:cNvSpPr>
                <p:nvPr/>
              </p:nvSpPr>
              <p:spPr bwMode="auto">
                <a:xfrm>
                  <a:off x="592" y="70"/>
                  <a:ext cx="213" cy="86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4" name="Freeform 92"/>
                <p:cNvSpPr>
                  <a:spLocks noChangeArrowheads="1"/>
                </p:cNvSpPr>
                <p:nvPr/>
              </p:nvSpPr>
              <p:spPr bwMode="auto">
                <a:xfrm>
                  <a:off x="600" y="125"/>
                  <a:ext cx="247" cy="45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5" name="Freeform 93"/>
                <p:cNvSpPr>
                  <a:spLocks/>
                </p:cNvSpPr>
                <p:nvPr/>
              </p:nvSpPr>
              <p:spPr bwMode="auto">
                <a:xfrm>
                  <a:off x="592" y="125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6" name="Oval 94"/>
                <p:cNvSpPr>
                  <a:spLocks noChangeArrowheads="1"/>
                </p:cNvSpPr>
                <p:nvPr/>
              </p:nvSpPr>
              <p:spPr bwMode="auto">
                <a:xfrm>
                  <a:off x="547" y="-1"/>
                  <a:ext cx="41" cy="14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7" name="Oval 95"/>
                <p:cNvSpPr>
                  <a:spLocks noChangeArrowheads="1"/>
                </p:cNvSpPr>
                <p:nvPr/>
              </p:nvSpPr>
              <p:spPr bwMode="auto">
                <a:xfrm>
                  <a:off x="540" y="-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8" name="Oval 96"/>
                <p:cNvSpPr>
                  <a:spLocks noChangeArrowheads="1"/>
                </p:cNvSpPr>
                <p:nvPr/>
              </p:nvSpPr>
              <p:spPr bwMode="auto">
                <a:xfrm>
                  <a:off x="602" y="156"/>
                  <a:ext cx="234" cy="2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9" name="Oval 97"/>
                <p:cNvSpPr>
                  <a:spLocks noChangeArrowheads="1"/>
                </p:cNvSpPr>
                <p:nvPr/>
              </p:nvSpPr>
              <p:spPr bwMode="auto">
                <a:xfrm>
                  <a:off x="592" y="156"/>
                  <a:ext cx="238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0" name="Freeform 98"/>
                <p:cNvSpPr>
                  <a:spLocks noChangeArrowheads="1"/>
                </p:cNvSpPr>
                <p:nvPr/>
              </p:nvSpPr>
              <p:spPr bwMode="auto">
                <a:xfrm>
                  <a:off x="590" y="45"/>
                  <a:ext cx="193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1" name="Freeform 99"/>
                <p:cNvSpPr>
                  <a:spLocks/>
                </p:cNvSpPr>
                <p:nvPr/>
              </p:nvSpPr>
              <p:spPr bwMode="auto">
                <a:xfrm>
                  <a:off x="584" y="45"/>
                  <a:ext cx="191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2" name="Freeform 100"/>
                <p:cNvSpPr>
                  <a:spLocks noChangeArrowheads="1"/>
                </p:cNvSpPr>
                <p:nvPr/>
              </p:nvSpPr>
              <p:spPr bwMode="auto">
                <a:xfrm>
                  <a:off x="576" y="9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4"/>
                    <a:gd name="T110" fmla="*/ 110 w 110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3" name="Freeform 101"/>
                <p:cNvSpPr>
                  <a:spLocks/>
                </p:cNvSpPr>
                <p:nvPr/>
              </p:nvSpPr>
              <p:spPr bwMode="auto">
                <a:xfrm>
                  <a:off x="569" y="9"/>
                  <a:ext cx="108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4"/>
                    <a:gd name="T110" fmla="*/ 109 w 109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4" name="Freeform 102"/>
                <p:cNvSpPr>
                  <a:spLocks noChangeArrowheads="1"/>
                </p:cNvSpPr>
                <p:nvPr/>
              </p:nvSpPr>
              <p:spPr bwMode="auto">
                <a:xfrm>
                  <a:off x="592" y="98"/>
                  <a:ext cx="245" cy="66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5" name="Freeform 103"/>
                <p:cNvSpPr>
                  <a:spLocks/>
                </p:cNvSpPr>
                <p:nvPr/>
              </p:nvSpPr>
              <p:spPr bwMode="auto">
                <a:xfrm>
                  <a:off x="584" y="98"/>
                  <a:ext cx="245" cy="66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5"/>
                    <a:gd name="T83" fmla="*/ 245 w 245"/>
                    <a:gd name="T84" fmla="*/ 65 h 6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6" name="Oval 104"/>
                <p:cNvSpPr>
                  <a:spLocks noChangeArrowheads="1"/>
                </p:cNvSpPr>
                <p:nvPr/>
              </p:nvSpPr>
              <p:spPr bwMode="auto">
                <a:xfrm>
                  <a:off x="553" y="72"/>
                  <a:ext cx="19" cy="7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7" name="Oval 105"/>
                <p:cNvSpPr>
                  <a:spLocks noChangeArrowheads="1"/>
                </p:cNvSpPr>
                <p:nvPr/>
              </p:nvSpPr>
              <p:spPr bwMode="auto">
                <a:xfrm>
                  <a:off x="549" y="72"/>
                  <a:ext cx="19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8" name="Freeform 106"/>
                <p:cNvSpPr>
                  <a:spLocks noChangeArrowheads="1"/>
                </p:cNvSpPr>
                <p:nvPr/>
              </p:nvSpPr>
              <p:spPr bwMode="auto">
                <a:xfrm>
                  <a:off x="580" y="95"/>
                  <a:ext cx="39" cy="53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54"/>
                    <a:gd name="T110" fmla="*/ 39 w 39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9" name="Freeform 107"/>
                <p:cNvSpPr>
                  <a:spLocks/>
                </p:cNvSpPr>
                <p:nvPr/>
              </p:nvSpPr>
              <p:spPr bwMode="auto">
                <a:xfrm>
                  <a:off x="576" y="95"/>
                  <a:ext cx="41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3"/>
                    <a:gd name="T110" fmla="*/ 40 w 40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0" name="Freeform 108"/>
                <p:cNvSpPr>
                  <a:spLocks noChangeArrowheads="1"/>
                </p:cNvSpPr>
                <p:nvPr/>
              </p:nvSpPr>
              <p:spPr bwMode="auto">
                <a:xfrm>
                  <a:off x="588" y="110"/>
                  <a:ext cx="77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1" name="Freeform 109"/>
                <p:cNvSpPr>
                  <a:spLocks/>
                </p:cNvSpPr>
                <p:nvPr/>
              </p:nvSpPr>
              <p:spPr bwMode="auto">
                <a:xfrm>
                  <a:off x="584" y="108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7"/>
                    <a:gd name="T85" fmla="*/ 0 h 45"/>
                    <a:gd name="T86" fmla="*/ 77 w 77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2" name="Freeform 110"/>
                <p:cNvSpPr>
                  <a:spLocks noChangeArrowheads="1"/>
                </p:cNvSpPr>
                <p:nvPr/>
              </p:nvSpPr>
              <p:spPr bwMode="auto">
                <a:xfrm>
                  <a:off x="600" y="135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3" name="Freeform 111"/>
                <p:cNvSpPr>
                  <a:spLocks/>
                </p:cNvSpPr>
                <p:nvPr/>
              </p:nvSpPr>
              <p:spPr bwMode="auto">
                <a:xfrm>
                  <a:off x="598" y="135"/>
                  <a:ext cx="70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25"/>
                    <a:gd name="T83" fmla="*/ 71 w 71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4" name="Oval 112"/>
                <p:cNvSpPr>
                  <a:spLocks noChangeArrowheads="1"/>
                </p:cNvSpPr>
                <p:nvPr/>
              </p:nvSpPr>
              <p:spPr bwMode="auto">
                <a:xfrm>
                  <a:off x="603" y="166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5" name="Oval 113"/>
                <p:cNvSpPr>
                  <a:spLocks noChangeArrowheads="1"/>
                </p:cNvSpPr>
                <p:nvPr/>
              </p:nvSpPr>
              <p:spPr bwMode="auto">
                <a:xfrm>
                  <a:off x="602" y="163"/>
                  <a:ext cx="91" cy="1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6" name="Oval 114"/>
                <p:cNvSpPr>
                  <a:spLocks noChangeArrowheads="1"/>
                </p:cNvSpPr>
                <p:nvPr/>
              </p:nvSpPr>
              <p:spPr bwMode="auto">
                <a:xfrm>
                  <a:off x="505" y="135"/>
                  <a:ext cx="108" cy="66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7" name="Oval 115"/>
                <p:cNvSpPr>
                  <a:spLocks noChangeArrowheads="1"/>
                </p:cNvSpPr>
                <p:nvPr/>
              </p:nvSpPr>
              <p:spPr bwMode="auto">
                <a:xfrm>
                  <a:off x="516" y="143"/>
                  <a:ext cx="87" cy="53"/>
                </a:xfrm>
                <a:prstGeom prst="ellipse">
                  <a:avLst/>
                </a:prstGeom>
                <a:solidFill>
                  <a:srgbClr val="FFA04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8" name="Oval 116"/>
                <p:cNvSpPr>
                  <a:spLocks noChangeArrowheads="1"/>
                </p:cNvSpPr>
                <p:nvPr/>
              </p:nvSpPr>
              <p:spPr bwMode="auto">
                <a:xfrm>
                  <a:off x="551" y="193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9" name="Oval 117"/>
                <p:cNvSpPr>
                  <a:spLocks noChangeArrowheads="1"/>
                </p:cNvSpPr>
                <p:nvPr/>
              </p:nvSpPr>
              <p:spPr bwMode="auto">
                <a:xfrm>
                  <a:off x="557" y="193"/>
                  <a:ext cx="8" cy="5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0" name="Oval 118"/>
                <p:cNvSpPr>
                  <a:spLocks noChangeArrowheads="1"/>
                </p:cNvSpPr>
                <p:nvPr/>
              </p:nvSpPr>
              <p:spPr bwMode="auto">
                <a:xfrm>
                  <a:off x="559" y="188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1" name="Oval 119"/>
                <p:cNvSpPr>
                  <a:spLocks noChangeArrowheads="1"/>
                </p:cNvSpPr>
                <p:nvPr/>
              </p:nvSpPr>
              <p:spPr bwMode="auto">
                <a:xfrm>
                  <a:off x="569" y="191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2" name="Oval 120"/>
                <p:cNvSpPr>
                  <a:spLocks noChangeArrowheads="1"/>
                </p:cNvSpPr>
                <p:nvPr/>
              </p:nvSpPr>
              <p:spPr bwMode="auto">
                <a:xfrm>
                  <a:off x="569" y="188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3" name="Oval 121"/>
                <p:cNvSpPr>
                  <a:spLocks noChangeArrowheads="1"/>
                </p:cNvSpPr>
                <p:nvPr/>
              </p:nvSpPr>
              <p:spPr bwMode="auto">
                <a:xfrm>
                  <a:off x="576" y="188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4" name="Oval 122"/>
                <p:cNvSpPr>
                  <a:spLocks noChangeArrowheads="1"/>
                </p:cNvSpPr>
                <p:nvPr/>
              </p:nvSpPr>
              <p:spPr bwMode="auto">
                <a:xfrm>
                  <a:off x="584" y="183"/>
                  <a:ext cx="6" cy="5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5" name="Oval 123"/>
                <p:cNvSpPr>
                  <a:spLocks noChangeArrowheads="1"/>
                </p:cNvSpPr>
                <p:nvPr/>
              </p:nvSpPr>
              <p:spPr bwMode="auto">
                <a:xfrm>
                  <a:off x="578" y="183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6" name="Oval 124"/>
                <p:cNvSpPr>
                  <a:spLocks noChangeArrowheads="1"/>
                </p:cNvSpPr>
                <p:nvPr/>
              </p:nvSpPr>
              <p:spPr bwMode="auto">
                <a:xfrm>
                  <a:off x="590" y="181"/>
                  <a:ext cx="8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7" name="Oval 125"/>
                <p:cNvSpPr>
                  <a:spLocks noChangeArrowheads="1"/>
                </p:cNvSpPr>
                <p:nvPr/>
              </p:nvSpPr>
              <p:spPr bwMode="auto">
                <a:xfrm>
                  <a:off x="582" y="178"/>
                  <a:ext cx="6" cy="5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8" name="Oval 126"/>
                <p:cNvSpPr>
                  <a:spLocks noChangeArrowheads="1"/>
                </p:cNvSpPr>
                <p:nvPr/>
              </p:nvSpPr>
              <p:spPr bwMode="auto">
                <a:xfrm>
                  <a:off x="598" y="173"/>
                  <a:ext cx="6" cy="5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9" name="Oval 127"/>
                <p:cNvSpPr>
                  <a:spLocks noChangeArrowheads="1"/>
                </p:cNvSpPr>
                <p:nvPr/>
              </p:nvSpPr>
              <p:spPr bwMode="auto">
                <a:xfrm>
                  <a:off x="588" y="176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0" name="Oval 128"/>
                <p:cNvSpPr>
                  <a:spLocks noChangeArrowheads="1"/>
                </p:cNvSpPr>
                <p:nvPr/>
              </p:nvSpPr>
              <p:spPr bwMode="auto">
                <a:xfrm>
                  <a:off x="573" y="183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1" name="Oval 129"/>
                <p:cNvSpPr>
                  <a:spLocks noChangeArrowheads="1"/>
                </p:cNvSpPr>
                <p:nvPr/>
              </p:nvSpPr>
              <p:spPr bwMode="auto">
                <a:xfrm>
                  <a:off x="596" y="171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2" name="Oval 130"/>
                <p:cNvSpPr>
                  <a:spLocks noChangeArrowheads="1"/>
                </p:cNvSpPr>
                <p:nvPr/>
              </p:nvSpPr>
              <p:spPr bwMode="auto">
                <a:xfrm>
                  <a:off x="598" y="166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3" name="Oval 131"/>
                <p:cNvSpPr>
                  <a:spLocks noChangeArrowheads="1"/>
                </p:cNvSpPr>
                <p:nvPr/>
              </p:nvSpPr>
              <p:spPr bwMode="auto">
                <a:xfrm>
                  <a:off x="590" y="173"/>
                  <a:ext cx="6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4" name="Oval 132"/>
                <p:cNvSpPr>
                  <a:spLocks noChangeArrowheads="1"/>
                </p:cNvSpPr>
                <p:nvPr/>
              </p:nvSpPr>
              <p:spPr bwMode="auto">
                <a:xfrm>
                  <a:off x="592" y="168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5" name="Oval 133"/>
                <p:cNvSpPr>
                  <a:spLocks noChangeArrowheads="1"/>
                </p:cNvSpPr>
                <p:nvPr/>
              </p:nvSpPr>
              <p:spPr bwMode="auto">
                <a:xfrm>
                  <a:off x="594" y="161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6" name="Freeform 134"/>
                <p:cNvSpPr>
                  <a:spLocks/>
                </p:cNvSpPr>
                <p:nvPr/>
              </p:nvSpPr>
              <p:spPr bwMode="auto">
                <a:xfrm>
                  <a:off x="511" y="478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4"/>
                    <a:gd name="T82" fmla="*/ 0 h 101"/>
                    <a:gd name="T83" fmla="*/ 214 w 214"/>
                    <a:gd name="T84" fmla="*/ 101 h 1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7" name="Freeform 135"/>
                <p:cNvSpPr>
                  <a:spLocks/>
                </p:cNvSpPr>
                <p:nvPr/>
              </p:nvSpPr>
              <p:spPr bwMode="auto">
                <a:xfrm>
                  <a:off x="348" y="574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3"/>
                    <a:gd name="T49" fmla="*/ 0 h 204"/>
                    <a:gd name="T50" fmla="*/ 143 w 143"/>
                    <a:gd name="T51" fmla="*/ 204 h 2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8" name="Freeform 136"/>
                <p:cNvSpPr>
                  <a:spLocks/>
                </p:cNvSpPr>
                <p:nvPr/>
              </p:nvSpPr>
              <p:spPr bwMode="auto">
                <a:xfrm>
                  <a:off x="460" y="554"/>
                  <a:ext cx="178" cy="232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7"/>
                    <a:gd name="T76" fmla="*/ 0 h 234"/>
                    <a:gd name="T77" fmla="*/ 177 w 177"/>
                    <a:gd name="T78" fmla="*/ 234 h 2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9" name="Freeform 137"/>
                <p:cNvSpPr>
                  <a:spLocks/>
                </p:cNvSpPr>
                <p:nvPr/>
              </p:nvSpPr>
              <p:spPr bwMode="auto">
                <a:xfrm>
                  <a:off x="459" y="561"/>
                  <a:ext cx="390" cy="232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0"/>
                    <a:gd name="T151" fmla="*/ 0 h 231"/>
                    <a:gd name="T152" fmla="*/ 390 w 390"/>
                    <a:gd name="T153" fmla="*/ 231 h 2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0" name="Freeform 138"/>
                <p:cNvSpPr>
                  <a:spLocks/>
                </p:cNvSpPr>
                <p:nvPr/>
              </p:nvSpPr>
              <p:spPr bwMode="auto">
                <a:xfrm>
                  <a:off x="207" y="571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7"/>
                    <a:gd name="T91" fmla="*/ 0 h 219"/>
                    <a:gd name="T92" fmla="*/ 257 w 257"/>
                    <a:gd name="T93" fmla="*/ 219 h 2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1" name="Freeform 139"/>
                <p:cNvSpPr>
                  <a:spLocks/>
                </p:cNvSpPr>
                <p:nvPr/>
              </p:nvSpPr>
              <p:spPr bwMode="auto">
                <a:xfrm>
                  <a:off x="296" y="425"/>
                  <a:ext cx="226" cy="111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6"/>
                    <a:gd name="T70" fmla="*/ 0 h 110"/>
                    <a:gd name="T71" fmla="*/ 226 w 226"/>
                    <a:gd name="T72" fmla="*/ 110 h 11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2" name="Freeform 140"/>
                <p:cNvSpPr>
                  <a:spLocks/>
                </p:cNvSpPr>
                <p:nvPr/>
              </p:nvSpPr>
              <p:spPr bwMode="auto">
                <a:xfrm>
                  <a:off x="534" y="400"/>
                  <a:ext cx="184" cy="81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3"/>
                    <a:gd name="T70" fmla="*/ 0 h 80"/>
                    <a:gd name="T71" fmla="*/ 183 w 183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3" name="Freeform 141"/>
                <p:cNvSpPr>
                  <a:spLocks/>
                </p:cNvSpPr>
                <p:nvPr/>
              </p:nvSpPr>
              <p:spPr bwMode="auto">
                <a:xfrm>
                  <a:off x="389" y="370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7"/>
                    <a:gd name="T70" fmla="*/ 0 h 68"/>
                    <a:gd name="T71" fmla="*/ 147 w 147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4" name="Freeform 142"/>
                <p:cNvSpPr>
                  <a:spLocks/>
                </p:cNvSpPr>
                <p:nvPr/>
              </p:nvSpPr>
              <p:spPr bwMode="auto">
                <a:xfrm>
                  <a:off x="258" y="501"/>
                  <a:ext cx="232" cy="111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3"/>
                    <a:gd name="T70" fmla="*/ 0 h 113"/>
                    <a:gd name="T71" fmla="*/ 233 w 233"/>
                    <a:gd name="T72" fmla="*/ 113 h 1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5" name="Freeform 143"/>
                <p:cNvSpPr>
                  <a:spLocks/>
                </p:cNvSpPr>
                <p:nvPr/>
              </p:nvSpPr>
              <p:spPr bwMode="auto">
                <a:xfrm>
                  <a:off x="238" y="675"/>
                  <a:ext cx="151" cy="101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1"/>
                    <a:gd name="T91" fmla="*/ 0 h 102"/>
                    <a:gd name="T92" fmla="*/ 151 w 151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6" name="Freeform 144"/>
                <p:cNvSpPr>
                  <a:spLocks/>
                </p:cNvSpPr>
                <p:nvPr/>
              </p:nvSpPr>
              <p:spPr bwMode="auto">
                <a:xfrm>
                  <a:off x="93" y="680"/>
                  <a:ext cx="178" cy="103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7" name="Freeform 145"/>
                <p:cNvSpPr>
                  <a:spLocks/>
                </p:cNvSpPr>
                <p:nvPr/>
              </p:nvSpPr>
              <p:spPr bwMode="auto">
                <a:xfrm>
                  <a:off x="82" y="594"/>
                  <a:ext cx="160" cy="81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8" name="Freeform 146"/>
                <p:cNvSpPr>
                  <a:spLocks/>
                </p:cNvSpPr>
                <p:nvPr/>
              </p:nvSpPr>
              <p:spPr bwMode="auto">
                <a:xfrm>
                  <a:off x="236" y="534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9" name="Freeform 147"/>
                <p:cNvSpPr>
                  <a:spLocks/>
                </p:cNvSpPr>
                <p:nvPr/>
              </p:nvSpPr>
              <p:spPr bwMode="auto">
                <a:xfrm>
                  <a:off x="229" y="488"/>
                  <a:ext cx="102" cy="48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7"/>
                    <a:gd name="T71" fmla="*/ 102 w 10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0" name="Freeform 148"/>
                <p:cNvSpPr>
                  <a:spLocks/>
                </p:cNvSpPr>
                <p:nvPr/>
              </p:nvSpPr>
              <p:spPr bwMode="auto">
                <a:xfrm>
                  <a:off x="169" y="380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06"/>
                    <a:gd name="T29" fmla="*/ 91 w 91"/>
                    <a:gd name="T30" fmla="*/ 406 h 4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1" name="Freeform 149"/>
                <p:cNvSpPr>
                  <a:spLocks noChangeArrowheads="1"/>
                </p:cNvSpPr>
                <p:nvPr/>
              </p:nvSpPr>
              <p:spPr bwMode="auto">
                <a:xfrm>
                  <a:off x="192" y="382"/>
                  <a:ext cx="162" cy="58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1"/>
                    <a:gd name="T103" fmla="*/ 0 h 57"/>
                    <a:gd name="T104" fmla="*/ 161 w 161"/>
                    <a:gd name="T105" fmla="*/ 57 h 5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2" name="Freeform 150"/>
                <p:cNvSpPr>
                  <a:spLocks/>
                </p:cNvSpPr>
                <p:nvPr/>
              </p:nvSpPr>
              <p:spPr bwMode="auto">
                <a:xfrm>
                  <a:off x="192" y="380"/>
                  <a:ext cx="162" cy="58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3" name="Freeform 151"/>
                <p:cNvSpPr>
                  <a:spLocks noChangeArrowheads="1"/>
                </p:cNvSpPr>
                <p:nvPr/>
              </p:nvSpPr>
              <p:spPr bwMode="auto">
                <a:xfrm>
                  <a:off x="211" y="375"/>
                  <a:ext cx="166" cy="23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4" name="Freeform 152"/>
                <p:cNvSpPr>
                  <a:spLocks/>
                </p:cNvSpPr>
                <p:nvPr/>
              </p:nvSpPr>
              <p:spPr bwMode="auto">
                <a:xfrm>
                  <a:off x="211" y="370"/>
                  <a:ext cx="166" cy="25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5" name="Freeform 153"/>
                <p:cNvSpPr>
                  <a:spLocks noChangeArrowheads="1"/>
                </p:cNvSpPr>
                <p:nvPr/>
              </p:nvSpPr>
              <p:spPr bwMode="auto">
                <a:xfrm>
                  <a:off x="203" y="385"/>
                  <a:ext cx="97" cy="91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2"/>
                    <a:gd name="T83" fmla="*/ 97 w 97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6" name="Freeform 154"/>
                <p:cNvSpPr>
                  <a:spLocks/>
                </p:cNvSpPr>
                <p:nvPr/>
              </p:nvSpPr>
              <p:spPr bwMode="auto">
                <a:xfrm>
                  <a:off x="203" y="382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1"/>
                    <a:gd name="T83" fmla="*/ 97 w 97"/>
                    <a:gd name="T84" fmla="*/ 91 h 9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7" name="Freeform 155"/>
                <p:cNvSpPr>
                  <a:spLocks noChangeArrowheads="1"/>
                </p:cNvSpPr>
                <p:nvPr/>
              </p:nvSpPr>
              <p:spPr bwMode="auto">
                <a:xfrm>
                  <a:off x="190" y="385"/>
                  <a:ext cx="46" cy="106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8" name="Freeform 156"/>
                <p:cNvSpPr>
                  <a:spLocks/>
                </p:cNvSpPr>
                <p:nvPr/>
              </p:nvSpPr>
              <p:spPr bwMode="auto">
                <a:xfrm>
                  <a:off x="190" y="380"/>
                  <a:ext cx="48" cy="108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9" name="Freeform 157"/>
                <p:cNvSpPr>
                  <a:spLocks noChangeArrowheads="1"/>
                </p:cNvSpPr>
                <p:nvPr/>
              </p:nvSpPr>
              <p:spPr bwMode="auto">
                <a:xfrm>
                  <a:off x="203" y="380"/>
                  <a:ext cx="124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0" name="Freeform 158"/>
                <p:cNvSpPr>
                  <a:spLocks/>
                </p:cNvSpPr>
                <p:nvPr/>
              </p:nvSpPr>
              <p:spPr bwMode="auto">
                <a:xfrm>
                  <a:off x="203" y="377"/>
                  <a:ext cx="124" cy="83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1" name="Freeform 159"/>
                <p:cNvSpPr>
                  <a:spLocks noChangeArrowheads="1"/>
                </p:cNvSpPr>
                <p:nvPr/>
              </p:nvSpPr>
              <p:spPr bwMode="auto">
                <a:xfrm>
                  <a:off x="207" y="375"/>
                  <a:ext cx="158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2" name="Freeform 160"/>
                <p:cNvSpPr>
                  <a:spLocks/>
                </p:cNvSpPr>
                <p:nvPr/>
              </p:nvSpPr>
              <p:spPr bwMode="auto">
                <a:xfrm>
                  <a:off x="207" y="370"/>
                  <a:ext cx="158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3" name="Freeform 161"/>
                <p:cNvSpPr>
                  <a:spLocks noChangeArrowheads="1"/>
                </p:cNvSpPr>
                <p:nvPr/>
              </p:nvSpPr>
              <p:spPr bwMode="auto">
                <a:xfrm>
                  <a:off x="196" y="380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4" name="Freeform 162"/>
                <p:cNvSpPr>
                  <a:spLocks/>
                </p:cNvSpPr>
                <p:nvPr/>
              </p:nvSpPr>
              <p:spPr bwMode="auto">
                <a:xfrm>
                  <a:off x="198" y="377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5" name="Freeform 163"/>
                <p:cNvSpPr>
                  <a:spLocks noChangeArrowheads="1"/>
                </p:cNvSpPr>
                <p:nvPr/>
              </p:nvSpPr>
              <p:spPr bwMode="auto">
                <a:xfrm>
                  <a:off x="213" y="375"/>
                  <a:ext cx="58" cy="18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9"/>
                    <a:gd name="T109" fmla="*/ 0 h 17"/>
                    <a:gd name="T110" fmla="*/ 59 w 59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6" name="Freeform 164"/>
                <p:cNvSpPr>
                  <a:spLocks/>
                </p:cNvSpPr>
                <p:nvPr/>
              </p:nvSpPr>
              <p:spPr bwMode="auto">
                <a:xfrm>
                  <a:off x="213" y="375"/>
                  <a:ext cx="60" cy="18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0"/>
                    <a:gd name="T106" fmla="*/ 0 h 17"/>
                    <a:gd name="T107" fmla="*/ 60 w 60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7" name="Freeform 165"/>
                <p:cNvSpPr>
                  <a:spLocks noChangeArrowheads="1"/>
                </p:cNvSpPr>
                <p:nvPr/>
              </p:nvSpPr>
              <p:spPr bwMode="auto">
                <a:xfrm>
                  <a:off x="205" y="377"/>
                  <a:ext cx="52" cy="35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4"/>
                    <a:gd name="T86" fmla="*/ 51 w 51"/>
                    <a:gd name="T87" fmla="*/ 34 h 3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8" name="Freeform 166"/>
                <p:cNvSpPr>
                  <a:spLocks/>
                </p:cNvSpPr>
                <p:nvPr/>
              </p:nvSpPr>
              <p:spPr bwMode="auto">
                <a:xfrm>
                  <a:off x="207" y="377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9" name="Freeform 167"/>
                <p:cNvSpPr>
                  <a:spLocks noChangeArrowheads="1"/>
                </p:cNvSpPr>
                <p:nvPr/>
              </p:nvSpPr>
              <p:spPr bwMode="auto">
                <a:xfrm>
                  <a:off x="198" y="385"/>
                  <a:ext cx="27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"/>
                    <a:gd name="T82" fmla="*/ 0 h 30"/>
                    <a:gd name="T83" fmla="*/ 28 w 28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0" name="Freeform 168"/>
                <p:cNvSpPr>
                  <a:spLocks/>
                </p:cNvSpPr>
                <p:nvPr/>
              </p:nvSpPr>
              <p:spPr bwMode="auto">
                <a:xfrm>
                  <a:off x="200" y="382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30"/>
                    <a:gd name="T80" fmla="*/ 27 w 27"/>
                    <a:gd name="T81" fmla="*/ 30 h 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1" name="Freeform 169"/>
                <p:cNvSpPr>
                  <a:spLocks noChangeArrowheads="1"/>
                </p:cNvSpPr>
                <p:nvPr/>
              </p:nvSpPr>
              <p:spPr bwMode="auto">
                <a:xfrm>
                  <a:off x="213" y="264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2" name="Freeform 170"/>
                <p:cNvSpPr>
                  <a:spLocks/>
                </p:cNvSpPr>
                <p:nvPr/>
              </p:nvSpPr>
              <p:spPr bwMode="auto">
                <a:xfrm>
                  <a:off x="209" y="264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3" name="Freeform 171"/>
                <p:cNvSpPr>
                  <a:spLocks noChangeArrowheads="1"/>
                </p:cNvSpPr>
                <p:nvPr/>
              </p:nvSpPr>
              <p:spPr bwMode="auto">
                <a:xfrm>
                  <a:off x="200" y="249"/>
                  <a:ext cx="39" cy="103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104"/>
                    <a:gd name="T98" fmla="*/ 38 w 38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4" name="Freeform 172"/>
                <p:cNvSpPr>
                  <a:spLocks/>
                </p:cNvSpPr>
                <p:nvPr/>
              </p:nvSpPr>
              <p:spPr bwMode="auto">
                <a:xfrm>
                  <a:off x="194" y="249"/>
                  <a:ext cx="39" cy="103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104"/>
                    <a:gd name="T98" fmla="*/ 37 w 37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5" name="Freeform 173"/>
                <p:cNvSpPr>
                  <a:spLocks noChangeArrowheads="1"/>
                </p:cNvSpPr>
                <p:nvPr/>
              </p:nvSpPr>
              <p:spPr bwMode="auto">
                <a:xfrm>
                  <a:off x="215" y="297"/>
                  <a:ext cx="147" cy="63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6" name="Freeform 174"/>
                <p:cNvSpPr>
                  <a:spLocks/>
                </p:cNvSpPr>
                <p:nvPr/>
              </p:nvSpPr>
              <p:spPr bwMode="auto">
                <a:xfrm>
                  <a:off x="209" y="297"/>
                  <a:ext cx="147" cy="63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7" name="Freeform 175"/>
                <p:cNvSpPr>
                  <a:spLocks noChangeArrowheads="1"/>
                </p:cNvSpPr>
                <p:nvPr/>
              </p:nvSpPr>
              <p:spPr bwMode="auto">
                <a:xfrm>
                  <a:off x="215" y="337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2"/>
                    <a:gd name="T85" fmla="*/ 0 h 30"/>
                    <a:gd name="T86" fmla="*/ 172 w 172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8" name="Freeform 176"/>
                <p:cNvSpPr>
                  <a:spLocks/>
                </p:cNvSpPr>
                <p:nvPr/>
              </p:nvSpPr>
              <p:spPr bwMode="auto">
                <a:xfrm>
                  <a:off x="209" y="337"/>
                  <a:ext cx="172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9" name="Oval 177"/>
                <p:cNvSpPr>
                  <a:spLocks noChangeArrowheads="1"/>
                </p:cNvSpPr>
                <p:nvPr/>
              </p:nvSpPr>
              <p:spPr bwMode="auto">
                <a:xfrm>
                  <a:off x="215" y="357"/>
                  <a:ext cx="162" cy="1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0" name="Oval 178"/>
                <p:cNvSpPr>
                  <a:spLocks noChangeArrowheads="1"/>
                </p:cNvSpPr>
                <p:nvPr/>
              </p:nvSpPr>
              <p:spPr bwMode="auto">
                <a:xfrm>
                  <a:off x="209" y="357"/>
                  <a:ext cx="164" cy="1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1" name="Freeform 179"/>
                <p:cNvSpPr>
                  <a:spLocks noChangeArrowheads="1"/>
                </p:cNvSpPr>
                <p:nvPr/>
              </p:nvSpPr>
              <p:spPr bwMode="auto">
                <a:xfrm>
                  <a:off x="209" y="28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2" name="Freeform 180"/>
                <p:cNvSpPr>
                  <a:spLocks/>
                </p:cNvSpPr>
                <p:nvPr/>
              </p:nvSpPr>
              <p:spPr bwMode="auto">
                <a:xfrm>
                  <a:off x="203" y="28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3" name="Freeform 181"/>
                <p:cNvSpPr>
                  <a:spLocks noChangeArrowheads="1"/>
                </p:cNvSpPr>
                <p:nvPr/>
              </p:nvSpPr>
              <p:spPr bwMode="auto">
                <a:xfrm>
                  <a:off x="200" y="256"/>
                  <a:ext cx="75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1"/>
                    <a:gd name="T110" fmla="*/ 76 w 76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4" name="Freeform 182"/>
                <p:cNvSpPr>
                  <a:spLocks/>
                </p:cNvSpPr>
                <p:nvPr/>
              </p:nvSpPr>
              <p:spPr bwMode="auto">
                <a:xfrm>
                  <a:off x="194" y="256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5"/>
                    <a:gd name="T109" fmla="*/ 0 h 101"/>
                    <a:gd name="T110" fmla="*/ 75 w 75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5" name="Freeform 183"/>
                <p:cNvSpPr>
                  <a:spLocks noChangeArrowheads="1"/>
                </p:cNvSpPr>
                <p:nvPr/>
              </p:nvSpPr>
              <p:spPr bwMode="auto">
                <a:xfrm>
                  <a:off x="209" y="317"/>
                  <a:ext cx="170" cy="45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0"/>
                    <a:gd name="T82" fmla="*/ 0 h 44"/>
                    <a:gd name="T83" fmla="*/ 170 w 170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6" name="Freeform 184"/>
                <p:cNvSpPr>
                  <a:spLocks/>
                </p:cNvSpPr>
                <p:nvPr/>
              </p:nvSpPr>
              <p:spPr bwMode="auto">
                <a:xfrm>
                  <a:off x="205" y="317"/>
                  <a:ext cx="168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7" name="Freeform 185"/>
                <p:cNvSpPr>
                  <a:spLocks noChangeArrowheads="1"/>
                </p:cNvSpPr>
                <p:nvPr/>
              </p:nvSpPr>
              <p:spPr bwMode="auto">
                <a:xfrm>
                  <a:off x="202" y="314"/>
                  <a:ext cx="27" cy="38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8" name="Freeform 186"/>
                <p:cNvSpPr>
                  <a:spLocks/>
                </p:cNvSpPr>
                <p:nvPr/>
              </p:nvSpPr>
              <p:spPr bwMode="auto">
                <a:xfrm>
                  <a:off x="200" y="314"/>
                  <a:ext cx="27" cy="38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"/>
                    <a:gd name="T109" fmla="*/ 0 h 37"/>
                    <a:gd name="T110" fmla="*/ 27 w 27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9" name="Freeform 187"/>
                <p:cNvSpPr>
                  <a:spLocks noChangeArrowheads="1"/>
                </p:cNvSpPr>
                <p:nvPr/>
              </p:nvSpPr>
              <p:spPr bwMode="auto">
                <a:xfrm>
                  <a:off x="207" y="324"/>
                  <a:ext cx="52" cy="33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2"/>
                    <a:gd name="T86" fmla="*/ 53 w 53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0" name="Freeform 188"/>
                <p:cNvSpPr>
                  <a:spLocks/>
                </p:cNvSpPr>
                <p:nvPr/>
              </p:nvSpPr>
              <p:spPr bwMode="auto">
                <a:xfrm>
                  <a:off x="205" y="324"/>
                  <a:ext cx="54" cy="30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1"/>
                    <a:gd name="T86" fmla="*/ 54 w 54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1" name="Freeform 189"/>
                <p:cNvSpPr>
                  <a:spLocks noChangeArrowheads="1"/>
                </p:cNvSpPr>
                <p:nvPr/>
              </p:nvSpPr>
              <p:spPr bwMode="auto">
                <a:xfrm>
                  <a:off x="215" y="345"/>
                  <a:ext cx="48" cy="15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213" y="342"/>
                  <a:ext cx="50" cy="18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17"/>
                    <a:gd name="T83" fmla="*/ 50 w 50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3" name="Oval 191"/>
                <p:cNvSpPr>
                  <a:spLocks noChangeArrowheads="1"/>
                </p:cNvSpPr>
                <p:nvPr/>
              </p:nvSpPr>
              <p:spPr bwMode="auto">
                <a:xfrm>
                  <a:off x="217" y="365"/>
                  <a:ext cx="64" cy="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4" name="Oval 192"/>
                <p:cNvSpPr>
                  <a:spLocks noChangeArrowheads="1"/>
                </p:cNvSpPr>
                <p:nvPr/>
              </p:nvSpPr>
              <p:spPr bwMode="auto">
                <a:xfrm>
                  <a:off x="215" y="362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5" name="Freeform 193"/>
                <p:cNvSpPr>
                  <a:spLocks noChangeArrowheads="1"/>
                </p:cNvSpPr>
                <p:nvPr/>
              </p:nvSpPr>
              <p:spPr bwMode="auto">
                <a:xfrm>
                  <a:off x="24" y="382"/>
                  <a:ext cx="160" cy="58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6" name="Freeform 194"/>
                <p:cNvSpPr>
                  <a:spLocks/>
                </p:cNvSpPr>
                <p:nvPr/>
              </p:nvSpPr>
              <p:spPr bwMode="auto">
                <a:xfrm>
                  <a:off x="24" y="377"/>
                  <a:ext cx="160" cy="58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7" name="Freeform 195"/>
                <p:cNvSpPr>
                  <a:spLocks noChangeArrowheads="1"/>
                </p:cNvSpPr>
                <p:nvPr/>
              </p:nvSpPr>
              <p:spPr bwMode="auto">
                <a:xfrm>
                  <a:off x="1" y="372"/>
                  <a:ext cx="164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5"/>
                    <a:gd name="T98" fmla="*/ 165 w 165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8" name="Freeform 196"/>
                <p:cNvSpPr>
                  <a:spLocks/>
                </p:cNvSpPr>
                <p:nvPr/>
              </p:nvSpPr>
              <p:spPr bwMode="auto">
                <a:xfrm>
                  <a:off x="1" y="370"/>
                  <a:ext cx="164" cy="23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9" name="Freeform 197"/>
                <p:cNvSpPr>
                  <a:spLocks noChangeArrowheads="1"/>
                </p:cNvSpPr>
                <p:nvPr/>
              </p:nvSpPr>
              <p:spPr bwMode="auto">
                <a:xfrm>
                  <a:off x="78" y="382"/>
                  <a:ext cx="97" cy="93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0" name="Freeform 198"/>
                <p:cNvSpPr>
                  <a:spLocks/>
                </p:cNvSpPr>
                <p:nvPr/>
              </p:nvSpPr>
              <p:spPr bwMode="auto">
                <a:xfrm>
                  <a:off x="78" y="380"/>
                  <a:ext cx="97" cy="91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1" name="Freeform 199"/>
                <p:cNvSpPr>
                  <a:spLocks noChangeArrowheads="1"/>
                </p:cNvSpPr>
                <p:nvPr/>
              </p:nvSpPr>
              <p:spPr bwMode="auto">
                <a:xfrm>
                  <a:off x="140" y="382"/>
                  <a:ext cx="48" cy="108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2" name="Freeform 200"/>
                <p:cNvSpPr>
                  <a:spLocks/>
                </p:cNvSpPr>
                <p:nvPr/>
              </p:nvSpPr>
              <p:spPr bwMode="auto">
                <a:xfrm>
                  <a:off x="140" y="380"/>
                  <a:ext cx="48" cy="106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8"/>
                    <a:gd name="T85" fmla="*/ 0 h 107"/>
                    <a:gd name="T86" fmla="*/ 48 w 48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3" name="Oval 201"/>
                <p:cNvSpPr>
                  <a:spLocks noChangeArrowheads="1"/>
                </p:cNvSpPr>
                <p:nvPr/>
              </p:nvSpPr>
              <p:spPr bwMode="auto">
                <a:xfrm>
                  <a:off x="175" y="387"/>
                  <a:ext cx="27" cy="10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4" name="Oval 202"/>
                <p:cNvSpPr>
                  <a:spLocks noChangeArrowheads="1"/>
                </p:cNvSpPr>
                <p:nvPr/>
              </p:nvSpPr>
              <p:spPr bwMode="auto">
                <a:xfrm>
                  <a:off x="175" y="385"/>
                  <a:ext cx="27" cy="101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5" name="Freeform 203"/>
                <p:cNvSpPr>
                  <a:spLocks noChangeArrowheads="1"/>
                </p:cNvSpPr>
                <p:nvPr/>
              </p:nvSpPr>
              <p:spPr bwMode="auto">
                <a:xfrm>
                  <a:off x="51" y="380"/>
                  <a:ext cx="126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6" name="Freeform 204"/>
                <p:cNvSpPr>
                  <a:spLocks/>
                </p:cNvSpPr>
                <p:nvPr/>
              </p:nvSpPr>
              <p:spPr bwMode="auto">
                <a:xfrm>
                  <a:off x="51" y="375"/>
                  <a:ext cx="126" cy="86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7" name="Freeform 205"/>
                <p:cNvSpPr>
                  <a:spLocks noChangeArrowheads="1"/>
                </p:cNvSpPr>
                <p:nvPr/>
              </p:nvSpPr>
              <p:spPr bwMode="auto">
                <a:xfrm>
                  <a:off x="10" y="372"/>
                  <a:ext cx="162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8" name="Freeform 206"/>
                <p:cNvSpPr>
                  <a:spLocks/>
                </p:cNvSpPr>
                <p:nvPr/>
              </p:nvSpPr>
              <p:spPr bwMode="auto">
                <a:xfrm>
                  <a:off x="10" y="370"/>
                  <a:ext cx="162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9" name="Freeform 207"/>
                <p:cNvSpPr>
                  <a:spLocks noChangeArrowheads="1"/>
                </p:cNvSpPr>
                <p:nvPr/>
              </p:nvSpPr>
              <p:spPr bwMode="auto">
                <a:xfrm>
                  <a:off x="111" y="380"/>
                  <a:ext cx="70" cy="106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107"/>
                    <a:gd name="T83" fmla="*/ 70 w 70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0" name="Freeform 208"/>
                <p:cNvSpPr>
                  <a:spLocks/>
                </p:cNvSpPr>
                <p:nvPr/>
              </p:nvSpPr>
              <p:spPr bwMode="auto">
                <a:xfrm>
                  <a:off x="109" y="375"/>
                  <a:ext cx="71" cy="108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7"/>
                    <a:gd name="T83" fmla="*/ 71 w 71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1" name="Freeform 209"/>
                <p:cNvSpPr>
                  <a:spLocks noChangeArrowheads="1"/>
                </p:cNvSpPr>
                <p:nvPr/>
              </p:nvSpPr>
              <p:spPr bwMode="auto">
                <a:xfrm>
                  <a:off x="105" y="375"/>
                  <a:ext cx="60" cy="18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17"/>
                    <a:gd name="T110" fmla="*/ 60 w 60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2" name="Freeform 210"/>
                <p:cNvSpPr>
                  <a:spLocks/>
                </p:cNvSpPr>
                <p:nvPr/>
              </p:nvSpPr>
              <p:spPr bwMode="auto">
                <a:xfrm>
                  <a:off x="105" y="375"/>
                  <a:ext cx="58" cy="15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17"/>
                    <a:gd name="T110" fmla="*/ 58 w 58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3" name="Freeform 211"/>
                <p:cNvSpPr>
                  <a:spLocks noChangeArrowheads="1"/>
                </p:cNvSpPr>
                <p:nvPr/>
              </p:nvSpPr>
              <p:spPr bwMode="auto">
                <a:xfrm>
                  <a:off x="122" y="377"/>
                  <a:ext cx="50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3"/>
                    <a:gd name="T86" fmla="*/ 51 w 51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4" name="Freeform 212"/>
                <p:cNvSpPr>
                  <a:spLocks/>
                </p:cNvSpPr>
                <p:nvPr/>
              </p:nvSpPr>
              <p:spPr bwMode="auto">
                <a:xfrm>
                  <a:off x="120" y="377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5" name="Freeform 213"/>
                <p:cNvSpPr>
                  <a:spLocks noChangeArrowheads="1"/>
                </p:cNvSpPr>
                <p:nvPr/>
              </p:nvSpPr>
              <p:spPr bwMode="auto">
                <a:xfrm>
                  <a:off x="151" y="382"/>
                  <a:ext cx="27" cy="30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1"/>
                    <a:gd name="T83" fmla="*/ 27 w 27"/>
                    <a:gd name="T84" fmla="*/ 31 h 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6" name="Freeform 214"/>
                <p:cNvSpPr>
                  <a:spLocks/>
                </p:cNvSpPr>
                <p:nvPr/>
              </p:nvSpPr>
              <p:spPr bwMode="auto">
                <a:xfrm>
                  <a:off x="151" y="382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0"/>
                    <a:gd name="T83" fmla="*/ 27 w 27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</p:grpSp>
          <p:sp>
            <p:nvSpPr>
              <p:cNvPr id="671" name="Oval 215"/>
              <p:cNvSpPr>
                <a:spLocks noChangeArrowheads="1"/>
              </p:cNvSpPr>
              <p:nvPr/>
            </p:nvSpPr>
            <p:spPr bwMode="auto">
              <a:xfrm>
                <a:off x="193" y="382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2" name="Oval 216"/>
              <p:cNvSpPr>
                <a:spLocks noChangeArrowheads="1"/>
              </p:cNvSpPr>
              <p:nvPr/>
            </p:nvSpPr>
            <p:spPr bwMode="auto">
              <a:xfrm>
                <a:off x="191" y="382"/>
                <a:ext cx="10" cy="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3" name="Freeform 217"/>
              <p:cNvSpPr>
                <a:spLocks noChangeArrowheads="1"/>
              </p:cNvSpPr>
              <p:nvPr/>
            </p:nvSpPr>
            <p:spPr bwMode="auto">
              <a:xfrm>
                <a:off x="81" y="261"/>
                <a:ext cx="91" cy="103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4" name="Freeform 218"/>
              <p:cNvSpPr>
                <a:spLocks/>
              </p:cNvSpPr>
              <p:nvPr/>
            </p:nvSpPr>
            <p:spPr bwMode="auto">
              <a:xfrm>
                <a:off x="87" y="261"/>
                <a:ext cx="91" cy="103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5" name="Freeform 219"/>
              <p:cNvSpPr>
                <a:spLocks noChangeArrowheads="1"/>
              </p:cNvSpPr>
              <p:nvPr/>
            </p:nvSpPr>
            <p:spPr bwMode="auto">
              <a:xfrm>
                <a:off x="149" y="246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6" name="Freeform 220"/>
              <p:cNvSpPr>
                <a:spLocks/>
              </p:cNvSpPr>
              <p:nvPr/>
            </p:nvSpPr>
            <p:spPr bwMode="auto">
              <a:xfrm>
                <a:off x="153" y="246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7" name="Freeform 221"/>
              <p:cNvSpPr>
                <a:spLocks noChangeArrowheads="1"/>
              </p:cNvSpPr>
              <p:nvPr/>
            </p:nvSpPr>
            <p:spPr bwMode="auto">
              <a:xfrm>
                <a:off x="23" y="297"/>
                <a:ext cx="147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8" name="Freeform 222"/>
              <p:cNvSpPr>
                <a:spLocks/>
              </p:cNvSpPr>
              <p:nvPr/>
            </p:nvSpPr>
            <p:spPr bwMode="auto">
              <a:xfrm>
                <a:off x="29" y="297"/>
                <a:ext cx="147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9" name="Freeform 223"/>
              <p:cNvSpPr>
                <a:spLocks noChangeArrowheads="1"/>
              </p:cNvSpPr>
              <p:nvPr/>
            </p:nvSpPr>
            <p:spPr bwMode="auto">
              <a:xfrm>
                <a:off x="0" y="335"/>
                <a:ext cx="172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0" name="Freeform 224"/>
              <p:cNvSpPr>
                <a:spLocks/>
              </p:cNvSpPr>
              <p:nvPr/>
            </p:nvSpPr>
            <p:spPr bwMode="auto">
              <a:xfrm>
                <a:off x="6" y="335"/>
                <a:ext cx="170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1" name="Oval 225"/>
              <p:cNvSpPr>
                <a:spLocks noChangeArrowheads="1"/>
              </p:cNvSpPr>
              <p:nvPr/>
            </p:nvSpPr>
            <p:spPr bwMode="auto">
              <a:xfrm>
                <a:off x="178" y="246"/>
                <a:ext cx="29" cy="10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2" name="Oval 226"/>
              <p:cNvSpPr>
                <a:spLocks noChangeArrowheads="1"/>
              </p:cNvSpPr>
              <p:nvPr/>
            </p:nvSpPr>
            <p:spPr bwMode="auto">
              <a:xfrm>
                <a:off x="184" y="246"/>
                <a:ext cx="29" cy="10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3" name="Oval 227"/>
              <p:cNvSpPr>
                <a:spLocks noChangeArrowheads="1"/>
              </p:cNvSpPr>
              <p:nvPr/>
            </p:nvSpPr>
            <p:spPr bwMode="auto">
              <a:xfrm>
                <a:off x="6" y="357"/>
                <a:ext cx="164" cy="1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4" name="Oval 228"/>
              <p:cNvSpPr>
                <a:spLocks noChangeArrowheads="1"/>
              </p:cNvSpPr>
              <p:nvPr/>
            </p:nvSpPr>
            <p:spPr bwMode="auto">
              <a:xfrm>
                <a:off x="12" y="357"/>
                <a:ext cx="164" cy="1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5" name="Freeform 229"/>
              <p:cNvSpPr>
                <a:spLocks noChangeArrowheads="1"/>
              </p:cNvSpPr>
              <p:nvPr/>
            </p:nvSpPr>
            <p:spPr bwMode="auto">
              <a:xfrm>
                <a:off x="44" y="279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6" name="Freeform 230"/>
              <p:cNvSpPr>
                <a:spLocks/>
              </p:cNvSpPr>
              <p:nvPr/>
            </p:nvSpPr>
            <p:spPr bwMode="auto">
              <a:xfrm>
                <a:off x="48" y="279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7" name="Freeform 231"/>
              <p:cNvSpPr>
                <a:spLocks noChangeArrowheads="1"/>
              </p:cNvSpPr>
              <p:nvPr/>
            </p:nvSpPr>
            <p:spPr bwMode="auto">
              <a:xfrm>
                <a:off x="112" y="254"/>
                <a:ext cx="75" cy="101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100"/>
                  <a:gd name="T110" fmla="*/ 76 w 76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8" name="Freeform 232"/>
              <p:cNvSpPr>
                <a:spLocks/>
              </p:cNvSpPr>
              <p:nvPr/>
            </p:nvSpPr>
            <p:spPr bwMode="auto">
              <a:xfrm>
                <a:off x="116" y="254"/>
                <a:ext cx="77" cy="101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100"/>
                  <a:gd name="T110" fmla="*/ 77 w 77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9" name="Freeform 233"/>
              <p:cNvSpPr>
                <a:spLocks noChangeArrowheads="1"/>
              </p:cNvSpPr>
              <p:nvPr/>
            </p:nvSpPr>
            <p:spPr bwMode="auto">
              <a:xfrm>
                <a:off x="8" y="317"/>
                <a:ext cx="168" cy="43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4"/>
                  <a:gd name="T83" fmla="*/ 169 w 16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0" name="Freeform 234"/>
              <p:cNvSpPr>
                <a:spLocks/>
              </p:cNvSpPr>
              <p:nvPr/>
            </p:nvSpPr>
            <p:spPr bwMode="auto">
              <a:xfrm>
                <a:off x="12" y="314"/>
                <a:ext cx="170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5"/>
                  <a:gd name="T83" fmla="*/ 169 w 169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1" name="Oval 235"/>
              <p:cNvSpPr>
                <a:spLocks noChangeArrowheads="1"/>
              </p:cNvSpPr>
              <p:nvPr/>
            </p:nvSpPr>
            <p:spPr bwMode="auto">
              <a:xfrm>
                <a:off x="189" y="299"/>
                <a:ext cx="14" cy="5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2" name="Oval 236"/>
              <p:cNvSpPr>
                <a:spLocks noChangeArrowheads="1"/>
              </p:cNvSpPr>
              <p:nvPr/>
            </p:nvSpPr>
            <p:spPr bwMode="auto">
              <a:xfrm>
                <a:off x="191" y="299"/>
                <a:ext cx="14" cy="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3" name="Freeform 237"/>
              <p:cNvSpPr>
                <a:spLocks noChangeArrowheads="1"/>
              </p:cNvSpPr>
              <p:nvPr/>
            </p:nvSpPr>
            <p:spPr bwMode="auto">
              <a:xfrm>
                <a:off x="156" y="314"/>
                <a:ext cx="27" cy="35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4" name="Freeform 238"/>
              <p:cNvSpPr>
                <a:spLocks/>
              </p:cNvSpPr>
              <p:nvPr/>
            </p:nvSpPr>
            <p:spPr bwMode="auto">
              <a:xfrm>
                <a:off x="158" y="314"/>
                <a:ext cx="29" cy="35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5" name="Freeform 239"/>
              <p:cNvSpPr>
                <a:spLocks noChangeArrowheads="1"/>
              </p:cNvSpPr>
              <p:nvPr/>
            </p:nvSpPr>
            <p:spPr bwMode="auto">
              <a:xfrm>
                <a:off x="126" y="324"/>
                <a:ext cx="54" cy="30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32"/>
                  <a:gd name="T86" fmla="*/ 54 w 54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6" name="Freeform 240"/>
              <p:cNvSpPr>
                <a:spLocks/>
              </p:cNvSpPr>
              <p:nvPr/>
            </p:nvSpPr>
            <p:spPr bwMode="auto">
              <a:xfrm>
                <a:off x="127" y="324"/>
                <a:ext cx="54" cy="30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31"/>
                  <a:gd name="T86" fmla="*/ 53 w 53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7" name="Freeform 241"/>
              <p:cNvSpPr>
                <a:spLocks noChangeArrowheads="1"/>
              </p:cNvSpPr>
              <p:nvPr/>
            </p:nvSpPr>
            <p:spPr bwMode="auto">
              <a:xfrm>
                <a:off x="122" y="342"/>
                <a:ext cx="50" cy="18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17"/>
                  <a:gd name="T83" fmla="*/ 49 w 49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8" name="Freeform 242"/>
              <p:cNvSpPr>
                <a:spLocks/>
              </p:cNvSpPr>
              <p:nvPr/>
            </p:nvSpPr>
            <p:spPr bwMode="auto">
              <a:xfrm>
                <a:off x="124" y="342"/>
                <a:ext cx="48" cy="18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7"/>
                  <a:gd name="T83" fmla="*/ 48 w 4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9" name="Oval 243"/>
              <p:cNvSpPr>
                <a:spLocks noChangeArrowheads="1"/>
              </p:cNvSpPr>
              <p:nvPr/>
            </p:nvSpPr>
            <p:spPr bwMode="auto">
              <a:xfrm>
                <a:off x="104" y="362"/>
                <a:ext cx="64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0" name="Oval 244"/>
              <p:cNvSpPr>
                <a:spLocks noChangeArrowheads="1"/>
              </p:cNvSpPr>
              <p:nvPr/>
            </p:nvSpPr>
            <p:spPr bwMode="auto">
              <a:xfrm>
                <a:off x="106" y="362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1" name="Oval 245"/>
              <p:cNvSpPr>
                <a:spLocks noChangeArrowheads="1"/>
              </p:cNvSpPr>
              <p:nvPr/>
            </p:nvSpPr>
            <p:spPr bwMode="auto">
              <a:xfrm>
                <a:off x="160" y="342"/>
                <a:ext cx="75" cy="4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2" name="Oval 246"/>
              <p:cNvSpPr>
                <a:spLocks noChangeArrowheads="1"/>
              </p:cNvSpPr>
              <p:nvPr/>
            </p:nvSpPr>
            <p:spPr bwMode="auto">
              <a:xfrm>
                <a:off x="168" y="347"/>
                <a:ext cx="60" cy="35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3" name="Oval 247"/>
              <p:cNvSpPr>
                <a:spLocks noChangeArrowheads="1"/>
              </p:cNvSpPr>
              <p:nvPr/>
            </p:nvSpPr>
            <p:spPr bwMode="auto">
              <a:xfrm>
                <a:off x="201" y="382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4" name="Oval 248"/>
              <p:cNvSpPr>
                <a:spLocks noChangeArrowheads="1"/>
              </p:cNvSpPr>
              <p:nvPr/>
            </p:nvSpPr>
            <p:spPr bwMode="auto">
              <a:xfrm>
                <a:off x="195" y="382"/>
                <a:ext cx="4" cy="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5" name="Oval 249"/>
              <p:cNvSpPr>
                <a:spLocks noChangeArrowheads="1"/>
              </p:cNvSpPr>
              <p:nvPr/>
            </p:nvSpPr>
            <p:spPr bwMode="auto">
              <a:xfrm>
                <a:off x="195" y="377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6" name="Oval 250"/>
              <p:cNvSpPr>
                <a:spLocks noChangeArrowheads="1"/>
              </p:cNvSpPr>
              <p:nvPr/>
            </p:nvSpPr>
            <p:spPr bwMode="auto">
              <a:xfrm>
                <a:off x="187" y="382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7" name="Oval 251"/>
              <p:cNvSpPr>
                <a:spLocks noChangeArrowheads="1"/>
              </p:cNvSpPr>
              <p:nvPr/>
            </p:nvSpPr>
            <p:spPr bwMode="auto">
              <a:xfrm>
                <a:off x="189" y="377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8" name="Oval 252"/>
              <p:cNvSpPr>
                <a:spLocks noChangeArrowheads="1"/>
              </p:cNvSpPr>
              <p:nvPr/>
            </p:nvSpPr>
            <p:spPr bwMode="auto">
              <a:xfrm>
                <a:off x="182" y="377"/>
                <a:ext cx="4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9" name="Oval 253"/>
              <p:cNvSpPr>
                <a:spLocks noChangeArrowheads="1"/>
              </p:cNvSpPr>
              <p:nvPr/>
            </p:nvSpPr>
            <p:spPr bwMode="auto">
              <a:xfrm>
                <a:off x="176" y="377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0" name="Oval 254"/>
              <p:cNvSpPr>
                <a:spLocks noChangeArrowheads="1"/>
              </p:cNvSpPr>
              <p:nvPr/>
            </p:nvSpPr>
            <p:spPr bwMode="auto">
              <a:xfrm>
                <a:off x="172" y="375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1" name="Oval 255"/>
              <p:cNvSpPr>
                <a:spLocks noChangeArrowheads="1"/>
              </p:cNvSpPr>
              <p:nvPr/>
            </p:nvSpPr>
            <p:spPr bwMode="auto">
              <a:xfrm>
                <a:off x="180" y="372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2" name="Oval 256"/>
              <p:cNvSpPr>
                <a:spLocks noChangeArrowheads="1"/>
              </p:cNvSpPr>
              <p:nvPr/>
            </p:nvSpPr>
            <p:spPr bwMode="auto">
              <a:xfrm>
                <a:off x="168" y="370"/>
                <a:ext cx="4" cy="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3" name="Oval 257"/>
              <p:cNvSpPr>
                <a:spLocks noChangeArrowheads="1"/>
              </p:cNvSpPr>
              <p:nvPr/>
            </p:nvSpPr>
            <p:spPr bwMode="auto">
              <a:xfrm>
                <a:off x="176" y="370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4" name="Oval 258"/>
              <p:cNvSpPr>
                <a:spLocks noChangeArrowheads="1"/>
              </p:cNvSpPr>
              <p:nvPr/>
            </p:nvSpPr>
            <p:spPr bwMode="auto">
              <a:xfrm>
                <a:off x="187" y="375"/>
                <a:ext cx="0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5" name="Oval 259"/>
              <p:cNvSpPr>
                <a:spLocks noChangeArrowheads="1"/>
              </p:cNvSpPr>
              <p:nvPr/>
            </p:nvSpPr>
            <p:spPr bwMode="auto">
              <a:xfrm>
                <a:off x="170" y="367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6" name="Oval 260"/>
              <p:cNvSpPr>
                <a:spLocks noChangeArrowheads="1"/>
              </p:cNvSpPr>
              <p:nvPr/>
            </p:nvSpPr>
            <p:spPr bwMode="auto">
              <a:xfrm>
                <a:off x="170" y="362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7" name="Oval 261"/>
              <p:cNvSpPr>
                <a:spLocks noChangeArrowheads="1"/>
              </p:cNvSpPr>
              <p:nvPr/>
            </p:nvSpPr>
            <p:spPr bwMode="auto">
              <a:xfrm>
                <a:off x="174" y="367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8" name="Oval 262"/>
              <p:cNvSpPr>
                <a:spLocks noChangeArrowheads="1"/>
              </p:cNvSpPr>
              <p:nvPr/>
            </p:nvSpPr>
            <p:spPr bwMode="auto">
              <a:xfrm>
                <a:off x="174" y="365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9" name="Oval 263"/>
              <p:cNvSpPr>
                <a:spLocks noChangeArrowheads="1"/>
              </p:cNvSpPr>
              <p:nvPr/>
            </p:nvSpPr>
            <p:spPr bwMode="auto">
              <a:xfrm>
                <a:off x="172" y="360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0" name="Freeform 264"/>
              <p:cNvSpPr>
                <a:spLocks/>
              </p:cNvSpPr>
              <p:nvPr/>
            </p:nvSpPr>
            <p:spPr bwMode="auto">
              <a:xfrm>
                <a:off x="60" y="687"/>
                <a:ext cx="214" cy="111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10"/>
                  <a:gd name="T152" fmla="*/ 215 w 215"/>
                  <a:gd name="T153" fmla="*/ 110 h 1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1" name="Freeform 265"/>
              <p:cNvSpPr>
                <a:spLocks/>
              </p:cNvSpPr>
              <p:nvPr/>
            </p:nvSpPr>
            <p:spPr bwMode="auto">
              <a:xfrm>
                <a:off x="263" y="695"/>
                <a:ext cx="180" cy="101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"/>
                  <a:gd name="T91" fmla="*/ 0 h 102"/>
                  <a:gd name="T92" fmla="*/ 179 w 179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2" name="Freeform 266"/>
              <p:cNvSpPr>
                <a:spLocks/>
              </p:cNvSpPr>
              <p:nvPr/>
            </p:nvSpPr>
            <p:spPr bwMode="auto">
              <a:xfrm>
                <a:off x="126" y="503"/>
                <a:ext cx="112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50"/>
                  <a:gd name="T71" fmla="*/ 113 w 113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3" name="Freeform 267"/>
              <p:cNvSpPr>
                <a:spLocks/>
              </p:cNvSpPr>
              <p:nvPr/>
            </p:nvSpPr>
            <p:spPr bwMode="auto">
              <a:xfrm>
                <a:off x="114" y="541"/>
                <a:ext cx="133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66"/>
                  <a:gd name="T71" fmla="*/ 135 w 135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4" name="Freeform 268"/>
              <p:cNvSpPr>
                <a:spLocks/>
              </p:cNvSpPr>
              <p:nvPr/>
            </p:nvSpPr>
            <p:spPr bwMode="auto">
              <a:xfrm>
                <a:off x="35" y="650"/>
                <a:ext cx="218" cy="81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80"/>
                  <a:gd name="T71" fmla="*/ 219 w 219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5" name="Freeform 269"/>
              <p:cNvSpPr>
                <a:spLocks/>
              </p:cNvSpPr>
              <p:nvPr/>
            </p:nvSpPr>
            <p:spPr bwMode="auto">
              <a:xfrm>
                <a:off x="253" y="650"/>
                <a:ext cx="230" cy="78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0"/>
                  <a:gd name="T70" fmla="*/ 0 h 77"/>
                  <a:gd name="T71" fmla="*/ 230 w 230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6" name="Freeform 270"/>
              <p:cNvSpPr>
                <a:spLocks/>
              </p:cNvSpPr>
              <p:nvPr/>
            </p:nvSpPr>
            <p:spPr bwMode="auto">
              <a:xfrm>
                <a:off x="247" y="594"/>
                <a:ext cx="160" cy="81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9"/>
                  <a:gd name="T71" fmla="*/ 161 w 161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  <p:grpSp>
          <p:nvGrpSpPr>
            <p:cNvPr id="470" name="Group 289"/>
            <p:cNvGrpSpPr>
              <a:grpSpLocks/>
            </p:cNvGrpSpPr>
            <p:nvPr/>
          </p:nvGrpSpPr>
          <p:grpSpPr bwMode="auto">
            <a:xfrm>
              <a:off x="1633" y="0"/>
              <a:ext cx="1242" cy="1112"/>
              <a:chOff x="0" y="0"/>
              <a:chExt cx="1242" cy="1112"/>
            </a:xfrm>
          </p:grpSpPr>
          <p:sp>
            <p:nvSpPr>
              <p:cNvPr id="565" name="Freeform 272"/>
              <p:cNvSpPr>
                <a:spLocks/>
              </p:cNvSpPr>
              <p:nvPr/>
            </p:nvSpPr>
            <p:spPr bwMode="auto">
              <a:xfrm>
                <a:off x="581" y="471"/>
                <a:ext cx="270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1"/>
                  <a:gd name="T121" fmla="*/ 0 h 640"/>
                  <a:gd name="T122" fmla="*/ 271 w 271"/>
                  <a:gd name="T123" fmla="*/ 640 h 6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6" name="Freeform 273"/>
              <p:cNvSpPr>
                <a:spLocks/>
              </p:cNvSpPr>
              <p:nvPr/>
            </p:nvSpPr>
            <p:spPr bwMode="auto">
              <a:xfrm>
                <a:off x="794" y="207"/>
                <a:ext cx="131" cy="905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904"/>
                  <a:gd name="T167" fmla="*/ 132 w 132"/>
                  <a:gd name="T168" fmla="*/ 904 h 9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7" name="Freeform 274"/>
              <p:cNvSpPr>
                <a:spLocks/>
              </p:cNvSpPr>
              <p:nvPr/>
            </p:nvSpPr>
            <p:spPr bwMode="auto">
              <a:xfrm>
                <a:off x="805" y="272"/>
                <a:ext cx="437" cy="839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838"/>
                  <a:gd name="T134" fmla="*/ 437 w 437"/>
                  <a:gd name="T135" fmla="*/ 838 h 8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8" name="Freeform 275"/>
              <p:cNvSpPr>
                <a:spLocks/>
              </p:cNvSpPr>
              <p:nvPr/>
            </p:nvSpPr>
            <p:spPr bwMode="auto">
              <a:xfrm>
                <a:off x="560" y="88"/>
                <a:ext cx="180" cy="136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135"/>
                  <a:gd name="T104" fmla="*/ 180 w 180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9" name="Freeform 276"/>
              <p:cNvSpPr>
                <a:spLocks/>
              </p:cNvSpPr>
              <p:nvPr/>
            </p:nvSpPr>
            <p:spPr bwMode="auto">
              <a:xfrm>
                <a:off x="583" y="96"/>
                <a:ext cx="149" cy="123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4"/>
                  <a:gd name="T116" fmla="*/ 150 w 150"/>
                  <a:gd name="T117" fmla="*/ 124 h 1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0" name="Freeform 277"/>
              <p:cNvSpPr>
                <a:spLocks/>
              </p:cNvSpPr>
              <p:nvPr/>
            </p:nvSpPr>
            <p:spPr bwMode="auto">
              <a:xfrm>
                <a:off x="769" y="13"/>
                <a:ext cx="143" cy="171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73"/>
                  <a:gd name="T104" fmla="*/ 143 w 143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1" name="Freeform 278"/>
              <p:cNvSpPr>
                <a:spLocks noChangeArrowheads="1"/>
              </p:cNvSpPr>
              <p:nvPr/>
            </p:nvSpPr>
            <p:spPr bwMode="auto">
              <a:xfrm>
                <a:off x="786" y="48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29"/>
                  <a:gd name="T89" fmla="*/ 108 w 108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2" name="Freeform 279"/>
              <p:cNvSpPr>
                <a:spLocks/>
              </p:cNvSpPr>
              <p:nvPr/>
            </p:nvSpPr>
            <p:spPr bwMode="auto">
              <a:xfrm>
                <a:off x="728" y="197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197"/>
                  <a:gd name="T86" fmla="*/ 143 w 143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3" name="Freeform 280"/>
              <p:cNvSpPr>
                <a:spLocks noChangeArrowheads="1"/>
              </p:cNvSpPr>
              <p:nvPr/>
            </p:nvSpPr>
            <p:spPr bwMode="auto">
              <a:xfrm>
                <a:off x="730" y="204"/>
                <a:ext cx="118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71"/>
                  <a:gd name="T86" fmla="*/ 117 w 117"/>
                  <a:gd name="T87" fmla="*/ 171 h 1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4" name="Freeform 281"/>
              <p:cNvSpPr>
                <a:spLocks/>
              </p:cNvSpPr>
              <p:nvPr/>
            </p:nvSpPr>
            <p:spPr bwMode="auto">
              <a:xfrm>
                <a:off x="577" y="174"/>
                <a:ext cx="201" cy="129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8"/>
                  <a:gd name="T101" fmla="*/ 201 w 20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5" name="Freeform 282"/>
              <p:cNvSpPr>
                <a:spLocks noChangeArrowheads="1"/>
              </p:cNvSpPr>
              <p:nvPr/>
            </p:nvSpPr>
            <p:spPr bwMode="auto">
              <a:xfrm>
                <a:off x="610" y="179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108"/>
                  <a:gd name="T83" fmla="*/ 162 w 162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6" name="Freeform 283"/>
              <p:cNvSpPr>
                <a:spLocks/>
              </p:cNvSpPr>
              <p:nvPr/>
            </p:nvSpPr>
            <p:spPr bwMode="auto">
              <a:xfrm>
                <a:off x="794" y="111"/>
                <a:ext cx="185" cy="131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7" name="Freeform 284"/>
              <p:cNvSpPr>
                <a:spLocks noChangeArrowheads="1"/>
              </p:cNvSpPr>
              <p:nvPr/>
            </p:nvSpPr>
            <p:spPr bwMode="auto">
              <a:xfrm>
                <a:off x="798" y="139"/>
                <a:ext cx="164" cy="98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0"/>
                  <a:gd name="T131" fmla="*/ 164 w 164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8" name="Freeform 285"/>
              <p:cNvSpPr>
                <a:spLocks/>
              </p:cNvSpPr>
              <p:nvPr/>
            </p:nvSpPr>
            <p:spPr bwMode="auto">
              <a:xfrm>
                <a:off x="662" y="0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9" name="Freeform 286"/>
              <p:cNvSpPr>
                <a:spLocks noChangeArrowheads="1"/>
              </p:cNvSpPr>
              <p:nvPr/>
            </p:nvSpPr>
            <p:spPr bwMode="auto">
              <a:xfrm>
                <a:off x="707" y="40"/>
                <a:ext cx="99" cy="139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138"/>
                  <a:gd name="T89" fmla="*/ 99 w 99"/>
                  <a:gd name="T90" fmla="*/ 138 h 1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0" name="Freeform 287"/>
              <p:cNvSpPr>
                <a:spLocks/>
              </p:cNvSpPr>
              <p:nvPr/>
            </p:nvSpPr>
            <p:spPr bwMode="auto">
              <a:xfrm>
                <a:off x="705" y="144"/>
                <a:ext cx="114" cy="88"/>
              </a:xfrm>
              <a:custGeom>
                <a:avLst/>
                <a:gdLst>
                  <a:gd name="T0" fmla="*/ 137 w 273"/>
                  <a:gd name="T1" fmla="*/ 209 h 209"/>
                  <a:gd name="T2" fmla="*/ 273 w 273"/>
                  <a:gd name="T3" fmla="*/ 105 h 209"/>
                  <a:gd name="T4" fmla="*/ 135 w 273"/>
                  <a:gd name="T5" fmla="*/ 1 h 209"/>
                  <a:gd name="T6" fmla="*/ 0 w 273"/>
                  <a:gd name="T7" fmla="*/ 80 h 209"/>
                  <a:gd name="T8" fmla="*/ 135 w 273"/>
                  <a:gd name="T9" fmla="*/ 106 h 209"/>
                  <a:gd name="T10" fmla="*/ 137 w 273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3"/>
                  <a:gd name="T19" fmla="*/ 0 h 209"/>
                  <a:gd name="T20" fmla="*/ 273 w 273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1" name="Freeform 288"/>
              <p:cNvSpPr>
                <a:spLocks/>
              </p:cNvSpPr>
              <p:nvPr/>
            </p:nvSpPr>
            <p:spPr bwMode="auto">
              <a:xfrm>
                <a:off x="631" y="121"/>
                <a:ext cx="153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166"/>
                  <a:gd name="T113" fmla="*/ 154 w 154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2" name="Freeform 289"/>
              <p:cNvSpPr>
                <a:spLocks noChangeArrowheads="1"/>
              </p:cNvSpPr>
              <p:nvPr/>
            </p:nvSpPr>
            <p:spPr bwMode="auto">
              <a:xfrm>
                <a:off x="643" y="181"/>
                <a:ext cx="44" cy="15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16"/>
                  <a:gd name="T38" fmla="*/ 44 w 4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3" name="Freeform 290"/>
              <p:cNvSpPr>
                <a:spLocks noChangeArrowheads="1"/>
              </p:cNvSpPr>
              <p:nvPr/>
            </p:nvSpPr>
            <p:spPr bwMode="auto">
              <a:xfrm>
                <a:off x="653" y="212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4" name="Freeform 291"/>
              <p:cNvSpPr>
                <a:spLocks noChangeArrowheads="1"/>
              </p:cNvSpPr>
              <p:nvPr/>
            </p:nvSpPr>
            <p:spPr bwMode="auto">
              <a:xfrm>
                <a:off x="680" y="219"/>
                <a:ext cx="21" cy="40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39"/>
                  <a:gd name="T35" fmla="*/ 21 w 2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5" name="Freeform 292"/>
              <p:cNvSpPr>
                <a:spLocks noChangeArrowheads="1"/>
              </p:cNvSpPr>
              <p:nvPr/>
            </p:nvSpPr>
            <p:spPr bwMode="auto">
              <a:xfrm>
                <a:off x="657" y="169"/>
                <a:ext cx="39" cy="18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7"/>
                  <a:gd name="T32" fmla="*/ 38 w 3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6" name="Freeform 293"/>
              <p:cNvSpPr>
                <a:spLocks noChangeArrowheads="1"/>
              </p:cNvSpPr>
              <p:nvPr/>
            </p:nvSpPr>
            <p:spPr bwMode="auto">
              <a:xfrm>
                <a:off x="682" y="146"/>
                <a:ext cx="14" cy="25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7" name="Freeform 294"/>
              <p:cNvSpPr>
                <a:spLocks noChangeArrowheads="1"/>
              </p:cNvSpPr>
              <p:nvPr/>
            </p:nvSpPr>
            <p:spPr bwMode="auto">
              <a:xfrm>
                <a:off x="703" y="224"/>
                <a:ext cx="8" cy="48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8" name="Freeform 295"/>
              <p:cNvSpPr>
                <a:spLocks noChangeArrowheads="1"/>
              </p:cNvSpPr>
              <p:nvPr/>
            </p:nvSpPr>
            <p:spPr bwMode="auto">
              <a:xfrm>
                <a:off x="726" y="219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8"/>
                  <a:gd name="T23" fmla="*/ 15 w 1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9" name="Freeform 296"/>
              <p:cNvSpPr>
                <a:spLocks noChangeArrowheads="1"/>
              </p:cNvSpPr>
              <p:nvPr/>
            </p:nvSpPr>
            <p:spPr bwMode="auto">
              <a:xfrm>
                <a:off x="732" y="214"/>
                <a:ext cx="37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0"/>
                  <a:gd name="T29" fmla="*/ 35 w 3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0" name="Freeform 297"/>
              <p:cNvSpPr>
                <a:spLocks noChangeArrowheads="1"/>
              </p:cNvSpPr>
              <p:nvPr/>
            </p:nvSpPr>
            <p:spPr bwMode="auto">
              <a:xfrm>
                <a:off x="736" y="161"/>
                <a:ext cx="10" cy="18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1" name="Freeform 298"/>
              <p:cNvSpPr>
                <a:spLocks noChangeArrowheads="1"/>
              </p:cNvSpPr>
              <p:nvPr/>
            </p:nvSpPr>
            <p:spPr bwMode="auto">
              <a:xfrm>
                <a:off x="720" y="149"/>
                <a:ext cx="4" cy="25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2" name="Freeform 299"/>
              <p:cNvSpPr>
                <a:spLocks noChangeArrowheads="1"/>
              </p:cNvSpPr>
              <p:nvPr/>
            </p:nvSpPr>
            <p:spPr bwMode="auto">
              <a:xfrm>
                <a:off x="744" y="184"/>
                <a:ext cx="25" cy="5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"/>
                  <a:gd name="T20" fmla="*/ 24 w 2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3" name="Freeform 300"/>
              <p:cNvSpPr>
                <a:spLocks noChangeArrowheads="1"/>
              </p:cNvSpPr>
              <p:nvPr/>
            </p:nvSpPr>
            <p:spPr bwMode="auto">
              <a:xfrm>
                <a:off x="682" y="179"/>
                <a:ext cx="58" cy="43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44"/>
                  <a:gd name="T107" fmla="*/ 57 w 57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4" name="Freeform 301"/>
              <p:cNvSpPr>
                <a:spLocks/>
              </p:cNvSpPr>
              <p:nvPr/>
            </p:nvSpPr>
            <p:spPr bwMode="auto">
              <a:xfrm>
                <a:off x="672" y="207"/>
                <a:ext cx="27" cy="25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5" name="Freeform 302"/>
              <p:cNvSpPr>
                <a:spLocks/>
              </p:cNvSpPr>
              <p:nvPr/>
            </p:nvSpPr>
            <p:spPr bwMode="auto">
              <a:xfrm>
                <a:off x="689" y="207"/>
                <a:ext cx="15" cy="35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6" name="Freeform 303"/>
              <p:cNvSpPr>
                <a:spLocks/>
              </p:cNvSpPr>
              <p:nvPr/>
            </p:nvSpPr>
            <p:spPr bwMode="auto">
              <a:xfrm>
                <a:off x="701" y="207"/>
                <a:ext cx="10" cy="30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7" name="Oval 304"/>
              <p:cNvSpPr>
                <a:spLocks noChangeArrowheads="1"/>
              </p:cNvSpPr>
              <p:nvPr/>
            </p:nvSpPr>
            <p:spPr bwMode="auto">
              <a:xfrm>
                <a:off x="668" y="227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8" name="Oval 305"/>
              <p:cNvSpPr>
                <a:spLocks noChangeArrowheads="1"/>
              </p:cNvSpPr>
              <p:nvPr/>
            </p:nvSpPr>
            <p:spPr bwMode="auto">
              <a:xfrm>
                <a:off x="687" y="24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9" name="Oval 306"/>
              <p:cNvSpPr>
                <a:spLocks noChangeArrowheads="1"/>
              </p:cNvSpPr>
              <p:nvPr/>
            </p:nvSpPr>
            <p:spPr bwMode="auto">
              <a:xfrm>
                <a:off x="697" y="234"/>
                <a:ext cx="10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0" name="Freeform 307"/>
              <p:cNvSpPr>
                <a:spLocks/>
              </p:cNvSpPr>
              <p:nvPr/>
            </p:nvSpPr>
            <p:spPr bwMode="auto">
              <a:xfrm>
                <a:off x="390" y="542"/>
                <a:ext cx="321" cy="570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569"/>
                  <a:gd name="T134" fmla="*/ 320 w 320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1" name="Freeform 308"/>
              <p:cNvSpPr>
                <a:spLocks/>
              </p:cNvSpPr>
              <p:nvPr/>
            </p:nvSpPr>
            <p:spPr bwMode="auto">
              <a:xfrm>
                <a:off x="280" y="328"/>
                <a:ext cx="118" cy="784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8"/>
                  <a:gd name="T166" fmla="*/ 0 h 783"/>
                  <a:gd name="T167" fmla="*/ 118 w 118"/>
                  <a:gd name="T168" fmla="*/ 783 h 7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2" name="Freeform 309"/>
              <p:cNvSpPr>
                <a:spLocks/>
              </p:cNvSpPr>
              <p:nvPr/>
            </p:nvSpPr>
            <p:spPr bwMode="auto">
              <a:xfrm>
                <a:off x="0" y="421"/>
                <a:ext cx="388" cy="691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9"/>
                  <a:gd name="T133" fmla="*/ 0 h 690"/>
                  <a:gd name="T134" fmla="*/ 389 w 389"/>
                  <a:gd name="T135" fmla="*/ 690 h 6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3" name="Freeform 310"/>
              <p:cNvSpPr>
                <a:spLocks/>
              </p:cNvSpPr>
              <p:nvPr/>
            </p:nvSpPr>
            <p:spPr bwMode="auto">
              <a:xfrm>
                <a:off x="436" y="250"/>
                <a:ext cx="178" cy="136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9"/>
                  <a:gd name="T103" fmla="*/ 0 h 135"/>
                  <a:gd name="T104" fmla="*/ 179 w 179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4" name="Freeform 311"/>
              <p:cNvSpPr>
                <a:spLocks/>
              </p:cNvSpPr>
              <p:nvPr/>
            </p:nvSpPr>
            <p:spPr bwMode="auto">
              <a:xfrm>
                <a:off x="442" y="257"/>
                <a:ext cx="149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3"/>
                  <a:gd name="T116" fmla="*/ 150 w 150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5" name="Freeform 312"/>
              <p:cNvSpPr>
                <a:spLocks/>
              </p:cNvSpPr>
              <p:nvPr/>
            </p:nvSpPr>
            <p:spPr bwMode="auto">
              <a:xfrm>
                <a:off x="264" y="174"/>
                <a:ext cx="143" cy="174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73"/>
                  <a:gd name="T104" fmla="*/ 144 w 144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6" name="Freeform 313"/>
              <p:cNvSpPr>
                <a:spLocks noChangeArrowheads="1"/>
              </p:cNvSpPr>
              <p:nvPr/>
            </p:nvSpPr>
            <p:spPr bwMode="auto">
              <a:xfrm>
                <a:off x="280" y="209"/>
                <a:ext cx="110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9"/>
                  <a:gd name="T88" fmla="*/ 0 h 129"/>
                  <a:gd name="T89" fmla="*/ 109 w 109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7" name="Freeform 314"/>
              <p:cNvSpPr>
                <a:spLocks/>
              </p:cNvSpPr>
              <p:nvPr/>
            </p:nvSpPr>
            <p:spPr bwMode="auto">
              <a:xfrm>
                <a:off x="305" y="358"/>
                <a:ext cx="141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97"/>
                  <a:gd name="T86" fmla="*/ 142 w 142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8" name="Freeform 315"/>
              <p:cNvSpPr>
                <a:spLocks noChangeArrowheads="1"/>
              </p:cNvSpPr>
              <p:nvPr/>
            </p:nvSpPr>
            <p:spPr bwMode="auto">
              <a:xfrm>
                <a:off x="326" y="365"/>
                <a:ext cx="118" cy="171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8"/>
                  <a:gd name="T85" fmla="*/ 0 h 172"/>
                  <a:gd name="T86" fmla="*/ 118 w 118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9" name="Freeform 316"/>
              <p:cNvSpPr>
                <a:spLocks/>
              </p:cNvSpPr>
              <p:nvPr/>
            </p:nvSpPr>
            <p:spPr bwMode="auto">
              <a:xfrm>
                <a:off x="396" y="335"/>
                <a:ext cx="201" cy="131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9"/>
                  <a:gd name="T101" fmla="*/ 201 w 20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0" name="Freeform 317"/>
              <p:cNvSpPr>
                <a:spLocks noChangeArrowheads="1"/>
              </p:cNvSpPr>
              <p:nvPr/>
            </p:nvSpPr>
            <p:spPr bwMode="auto">
              <a:xfrm>
                <a:off x="402" y="340"/>
                <a:ext cx="164" cy="108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109"/>
                  <a:gd name="T83" fmla="*/ 163 w 163"/>
                  <a:gd name="T84" fmla="*/ 109 h 1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1" name="Freeform 318"/>
              <p:cNvSpPr>
                <a:spLocks/>
              </p:cNvSpPr>
              <p:nvPr/>
            </p:nvSpPr>
            <p:spPr bwMode="auto">
              <a:xfrm>
                <a:off x="195" y="272"/>
                <a:ext cx="185" cy="131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2" name="Freeform 319"/>
              <p:cNvSpPr>
                <a:spLocks noChangeArrowheads="1"/>
              </p:cNvSpPr>
              <p:nvPr/>
            </p:nvSpPr>
            <p:spPr bwMode="auto">
              <a:xfrm>
                <a:off x="214" y="300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1"/>
                  <a:gd name="T131" fmla="*/ 164 w 164"/>
                  <a:gd name="T132" fmla="*/ 101 h 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3" name="Freeform 320"/>
              <p:cNvSpPr>
                <a:spLocks/>
              </p:cNvSpPr>
              <p:nvPr/>
            </p:nvSpPr>
            <p:spPr bwMode="auto">
              <a:xfrm>
                <a:off x="361" y="161"/>
                <a:ext cx="153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4" name="Freeform 321"/>
              <p:cNvSpPr>
                <a:spLocks noChangeArrowheads="1"/>
              </p:cNvSpPr>
              <p:nvPr/>
            </p:nvSpPr>
            <p:spPr bwMode="auto">
              <a:xfrm>
                <a:off x="371" y="202"/>
                <a:ext cx="97" cy="139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137"/>
                  <a:gd name="T89" fmla="*/ 98 w 98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5" name="Freeform 322"/>
              <p:cNvSpPr>
                <a:spLocks/>
              </p:cNvSpPr>
              <p:nvPr/>
            </p:nvSpPr>
            <p:spPr bwMode="auto">
              <a:xfrm>
                <a:off x="353" y="305"/>
                <a:ext cx="114" cy="88"/>
              </a:xfrm>
              <a:custGeom>
                <a:avLst/>
                <a:gdLst>
                  <a:gd name="T0" fmla="*/ 272 w 272"/>
                  <a:gd name="T1" fmla="*/ 80 h 209"/>
                  <a:gd name="T2" fmla="*/ 138 w 272"/>
                  <a:gd name="T3" fmla="*/ 0 h 209"/>
                  <a:gd name="T4" fmla="*/ 0 w 272"/>
                  <a:gd name="T5" fmla="*/ 104 h 209"/>
                  <a:gd name="T6" fmla="*/ 138 w 272"/>
                  <a:gd name="T7" fmla="*/ 209 h 209"/>
                  <a:gd name="T8" fmla="*/ 139 w 272"/>
                  <a:gd name="T9" fmla="*/ 208 h 209"/>
                  <a:gd name="T10" fmla="*/ 138 w 272"/>
                  <a:gd name="T11" fmla="*/ 105 h 209"/>
                  <a:gd name="T12" fmla="*/ 272 w 272"/>
                  <a:gd name="T13" fmla="*/ 80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209"/>
                  <a:gd name="T23" fmla="*/ 272 w 27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6" name="Freeform 323"/>
              <p:cNvSpPr>
                <a:spLocks/>
              </p:cNvSpPr>
              <p:nvPr/>
            </p:nvSpPr>
            <p:spPr bwMode="auto">
              <a:xfrm>
                <a:off x="390" y="282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166"/>
                  <a:gd name="T113" fmla="*/ 155 w 155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7" name="Freeform 324"/>
              <p:cNvSpPr>
                <a:spLocks noChangeArrowheads="1"/>
              </p:cNvSpPr>
              <p:nvPr/>
            </p:nvSpPr>
            <p:spPr bwMode="auto">
              <a:xfrm>
                <a:off x="488" y="343"/>
                <a:ext cx="44" cy="15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"/>
                  <a:gd name="T38" fmla="*/ 45 w 45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8" name="Freeform 325"/>
              <p:cNvSpPr>
                <a:spLocks noChangeArrowheads="1"/>
              </p:cNvSpPr>
              <p:nvPr/>
            </p:nvSpPr>
            <p:spPr bwMode="auto">
              <a:xfrm>
                <a:off x="485" y="373"/>
                <a:ext cx="39" cy="28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27"/>
                  <a:gd name="T38" fmla="*/ 38 w 38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9" name="Freeform 326"/>
              <p:cNvSpPr>
                <a:spLocks noChangeArrowheads="1"/>
              </p:cNvSpPr>
              <p:nvPr/>
            </p:nvSpPr>
            <p:spPr bwMode="auto">
              <a:xfrm>
                <a:off x="475" y="381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0"/>
                  <a:gd name="T35" fmla="*/ 21 w 21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0" name="Freeform 327"/>
              <p:cNvSpPr>
                <a:spLocks noChangeArrowheads="1"/>
              </p:cNvSpPr>
              <p:nvPr/>
            </p:nvSpPr>
            <p:spPr bwMode="auto">
              <a:xfrm>
                <a:off x="481" y="330"/>
                <a:ext cx="39" cy="18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7"/>
                  <a:gd name="T32" fmla="*/ 39 w 3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1" name="Freeform 328"/>
              <p:cNvSpPr>
                <a:spLocks noChangeArrowheads="1"/>
              </p:cNvSpPr>
              <p:nvPr/>
            </p:nvSpPr>
            <p:spPr bwMode="auto">
              <a:xfrm>
                <a:off x="481" y="307"/>
                <a:ext cx="14" cy="28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2" name="Freeform 329"/>
              <p:cNvSpPr>
                <a:spLocks noChangeArrowheads="1"/>
              </p:cNvSpPr>
              <p:nvPr/>
            </p:nvSpPr>
            <p:spPr bwMode="auto">
              <a:xfrm>
                <a:off x="463" y="386"/>
                <a:ext cx="8" cy="50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3" name="Freeform 330"/>
              <p:cNvSpPr>
                <a:spLocks noChangeArrowheads="1"/>
              </p:cNvSpPr>
              <p:nvPr/>
            </p:nvSpPr>
            <p:spPr bwMode="auto">
              <a:xfrm>
                <a:off x="432" y="381"/>
                <a:ext cx="15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8"/>
                  <a:gd name="T23" fmla="*/ 16 w 1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4" name="Freeform 331"/>
              <p:cNvSpPr>
                <a:spLocks noChangeArrowheads="1"/>
              </p:cNvSpPr>
              <p:nvPr/>
            </p:nvSpPr>
            <p:spPr bwMode="auto">
              <a:xfrm>
                <a:off x="407" y="376"/>
                <a:ext cx="35" cy="20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1"/>
                  <a:gd name="T29" fmla="*/ 36 w 3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5" name="Freeform 332"/>
              <p:cNvSpPr>
                <a:spLocks noChangeArrowheads="1"/>
              </p:cNvSpPr>
              <p:nvPr/>
            </p:nvSpPr>
            <p:spPr bwMode="auto">
              <a:xfrm>
                <a:off x="431" y="320"/>
                <a:ext cx="8" cy="23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1"/>
                  <a:gd name="T17" fmla="*/ 9 w 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6" name="Freeform 333"/>
              <p:cNvSpPr>
                <a:spLocks noChangeArrowheads="1"/>
              </p:cNvSpPr>
              <p:nvPr/>
            </p:nvSpPr>
            <p:spPr bwMode="auto">
              <a:xfrm>
                <a:off x="452" y="310"/>
                <a:ext cx="4" cy="25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6"/>
                  <a:gd name="T20" fmla="*/ 3 w 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7" name="Freeform 334"/>
              <p:cNvSpPr>
                <a:spLocks noChangeArrowheads="1"/>
              </p:cNvSpPr>
              <p:nvPr/>
            </p:nvSpPr>
            <p:spPr bwMode="auto">
              <a:xfrm>
                <a:off x="407" y="345"/>
                <a:ext cx="23" cy="5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"/>
                  <a:gd name="T20" fmla="*/ 24 w 2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8" name="Freeform 335"/>
              <p:cNvSpPr>
                <a:spLocks noChangeArrowheads="1"/>
              </p:cNvSpPr>
              <p:nvPr/>
            </p:nvSpPr>
            <p:spPr bwMode="auto">
              <a:xfrm>
                <a:off x="436" y="340"/>
                <a:ext cx="56" cy="43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44"/>
                  <a:gd name="T107" fmla="*/ 56 w 5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9" name="Freeform 336"/>
              <p:cNvSpPr>
                <a:spLocks/>
              </p:cNvSpPr>
              <p:nvPr/>
            </p:nvSpPr>
            <p:spPr bwMode="auto">
              <a:xfrm>
                <a:off x="477" y="368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0" name="Freeform 337"/>
              <p:cNvSpPr>
                <a:spLocks/>
              </p:cNvSpPr>
              <p:nvPr/>
            </p:nvSpPr>
            <p:spPr bwMode="auto">
              <a:xfrm>
                <a:off x="469" y="368"/>
                <a:ext cx="15" cy="38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7"/>
                  <a:gd name="T20" fmla="*/ 15 w 15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1" name="Freeform 338"/>
              <p:cNvSpPr>
                <a:spLocks/>
              </p:cNvSpPr>
              <p:nvPr/>
            </p:nvSpPr>
            <p:spPr bwMode="auto">
              <a:xfrm>
                <a:off x="465" y="368"/>
                <a:ext cx="8" cy="30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2" name="Oval 339"/>
              <p:cNvSpPr>
                <a:spLocks noChangeArrowheads="1"/>
              </p:cNvSpPr>
              <p:nvPr/>
            </p:nvSpPr>
            <p:spPr bwMode="auto">
              <a:xfrm>
                <a:off x="496" y="388"/>
                <a:ext cx="10" cy="10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3" name="Oval 340"/>
              <p:cNvSpPr>
                <a:spLocks noChangeArrowheads="1"/>
              </p:cNvSpPr>
              <p:nvPr/>
            </p:nvSpPr>
            <p:spPr bwMode="auto">
              <a:xfrm>
                <a:off x="477" y="403"/>
                <a:ext cx="10" cy="10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4" name="Oval 341"/>
              <p:cNvSpPr>
                <a:spLocks noChangeArrowheads="1"/>
              </p:cNvSpPr>
              <p:nvPr/>
            </p:nvSpPr>
            <p:spPr bwMode="auto">
              <a:xfrm>
                <a:off x="467" y="396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5" name="Freeform 342"/>
              <p:cNvSpPr>
                <a:spLocks/>
              </p:cNvSpPr>
              <p:nvPr/>
            </p:nvSpPr>
            <p:spPr bwMode="auto">
              <a:xfrm>
                <a:off x="388" y="741"/>
                <a:ext cx="238" cy="370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371"/>
                  <a:gd name="T134" fmla="*/ 237 w 237"/>
                  <a:gd name="T135" fmla="*/ 371 h 3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6" name="Freeform 343"/>
              <p:cNvSpPr>
                <a:spLocks/>
              </p:cNvSpPr>
              <p:nvPr/>
            </p:nvSpPr>
            <p:spPr bwMode="auto">
              <a:xfrm>
                <a:off x="620" y="602"/>
                <a:ext cx="21" cy="509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510"/>
                  <a:gd name="T95" fmla="*/ 22 w 22"/>
                  <a:gd name="T96" fmla="*/ 510 h 5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7" name="Freeform 344"/>
              <p:cNvSpPr>
                <a:spLocks/>
              </p:cNvSpPr>
              <p:nvPr/>
            </p:nvSpPr>
            <p:spPr bwMode="auto">
              <a:xfrm>
                <a:off x="628" y="663"/>
                <a:ext cx="286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7"/>
                  <a:gd name="T133" fmla="*/ 0 h 449"/>
                  <a:gd name="T134" fmla="*/ 287 w 287"/>
                  <a:gd name="T135" fmla="*/ 449 h 4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8" name="Freeform 345"/>
              <p:cNvSpPr>
                <a:spLocks/>
              </p:cNvSpPr>
              <p:nvPr/>
            </p:nvSpPr>
            <p:spPr bwMode="auto">
              <a:xfrm>
                <a:off x="454" y="537"/>
                <a:ext cx="153" cy="113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2"/>
                  <a:gd name="T103" fmla="*/ 0 h 114"/>
                  <a:gd name="T104" fmla="*/ 152 w 15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9" name="Freeform 346"/>
              <p:cNvSpPr>
                <a:spLocks/>
              </p:cNvSpPr>
              <p:nvPr/>
            </p:nvSpPr>
            <p:spPr bwMode="auto">
              <a:xfrm>
                <a:off x="473" y="544"/>
                <a:ext cx="128" cy="103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104"/>
                  <a:gd name="T116" fmla="*/ 128 w 128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0" name="Freeform 347"/>
              <p:cNvSpPr>
                <a:spLocks/>
              </p:cNvSpPr>
              <p:nvPr/>
            </p:nvSpPr>
            <p:spPr bwMode="auto">
              <a:xfrm>
                <a:off x="630" y="471"/>
                <a:ext cx="122" cy="149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47"/>
                  <a:gd name="T104" fmla="*/ 122 w 122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1" name="Freeform 348"/>
              <p:cNvSpPr>
                <a:spLocks noChangeArrowheads="1"/>
              </p:cNvSpPr>
              <p:nvPr/>
            </p:nvSpPr>
            <p:spPr bwMode="auto">
              <a:xfrm>
                <a:off x="645" y="502"/>
                <a:ext cx="93" cy="111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10"/>
                  <a:gd name="T89" fmla="*/ 93 w 93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2" name="Freeform 349"/>
              <p:cNvSpPr>
                <a:spLocks/>
              </p:cNvSpPr>
              <p:nvPr/>
            </p:nvSpPr>
            <p:spPr bwMode="auto">
              <a:xfrm>
                <a:off x="597" y="630"/>
                <a:ext cx="120" cy="166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1"/>
                  <a:gd name="T85" fmla="*/ 0 h 167"/>
                  <a:gd name="T86" fmla="*/ 121 w 121"/>
                  <a:gd name="T87" fmla="*/ 167 h 1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3" name="Freeform 350"/>
              <p:cNvSpPr>
                <a:spLocks noChangeArrowheads="1"/>
              </p:cNvSpPr>
              <p:nvPr/>
            </p:nvSpPr>
            <p:spPr bwMode="auto">
              <a:xfrm>
                <a:off x="599" y="635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146"/>
                  <a:gd name="T86" fmla="*/ 100 w 100"/>
                  <a:gd name="T87" fmla="*/ 146 h 1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4" name="Freeform 351"/>
              <p:cNvSpPr>
                <a:spLocks/>
              </p:cNvSpPr>
              <p:nvPr/>
            </p:nvSpPr>
            <p:spPr bwMode="auto">
              <a:xfrm>
                <a:off x="469" y="612"/>
                <a:ext cx="170" cy="106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108"/>
                  <a:gd name="T101" fmla="*/ 171 w 17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5" name="Freeform 352"/>
              <p:cNvSpPr>
                <a:spLocks noChangeArrowheads="1"/>
              </p:cNvSpPr>
              <p:nvPr/>
            </p:nvSpPr>
            <p:spPr bwMode="auto">
              <a:xfrm>
                <a:off x="496" y="612"/>
                <a:ext cx="139" cy="93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8"/>
                  <a:gd name="T82" fmla="*/ 0 h 92"/>
                  <a:gd name="T83" fmla="*/ 138 w 138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6" name="Freeform 353"/>
              <p:cNvSpPr>
                <a:spLocks/>
              </p:cNvSpPr>
              <p:nvPr/>
            </p:nvSpPr>
            <p:spPr bwMode="auto">
              <a:xfrm>
                <a:off x="653" y="557"/>
                <a:ext cx="158" cy="108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9"/>
                  <a:gd name="T103" fmla="*/ 0 h 109"/>
                  <a:gd name="T104" fmla="*/ 159 w 159"/>
                  <a:gd name="T105" fmla="*/ 109 h 1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7" name="Freeform 354"/>
              <p:cNvSpPr>
                <a:spLocks noChangeArrowheads="1"/>
              </p:cNvSpPr>
              <p:nvPr/>
            </p:nvSpPr>
            <p:spPr bwMode="auto">
              <a:xfrm>
                <a:off x="655" y="580"/>
                <a:ext cx="139" cy="86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9"/>
                  <a:gd name="T130" fmla="*/ 0 h 85"/>
                  <a:gd name="T131" fmla="*/ 139 w 139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8" name="Freeform 355"/>
              <p:cNvSpPr>
                <a:spLocks/>
              </p:cNvSpPr>
              <p:nvPr/>
            </p:nvSpPr>
            <p:spPr bwMode="auto">
              <a:xfrm>
                <a:off x="541" y="461"/>
                <a:ext cx="128" cy="156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"/>
                  <a:gd name="T103" fmla="*/ 0 h 154"/>
                  <a:gd name="T104" fmla="*/ 128 w 128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9" name="Freeform 356"/>
              <p:cNvSpPr>
                <a:spLocks noChangeArrowheads="1"/>
              </p:cNvSpPr>
              <p:nvPr/>
            </p:nvSpPr>
            <p:spPr bwMode="auto">
              <a:xfrm>
                <a:off x="579" y="497"/>
                <a:ext cx="83" cy="116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17"/>
                  <a:gd name="T89" fmla="*/ 84 w 84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0" name="Oval 357"/>
              <p:cNvSpPr>
                <a:spLocks noChangeArrowheads="1"/>
              </p:cNvSpPr>
              <p:nvPr/>
            </p:nvSpPr>
            <p:spPr bwMode="auto">
              <a:xfrm>
                <a:off x="599" y="577"/>
                <a:ext cx="77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1" name="Freeform 358"/>
              <p:cNvSpPr>
                <a:spLocks/>
              </p:cNvSpPr>
              <p:nvPr/>
            </p:nvSpPr>
            <p:spPr bwMode="auto">
              <a:xfrm>
                <a:off x="595" y="507"/>
                <a:ext cx="131" cy="141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40"/>
                  <a:gd name="T113" fmla="*/ 131 w 131"/>
                  <a:gd name="T114" fmla="*/ 140 h 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2" name="Freeform 359"/>
              <p:cNvSpPr>
                <a:spLocks noChangeArrowheads="1"/>
              </p:cNvSpPr>
              <p:nvPr/>
            </p:nvSpPr>
            <p:spPr bwMode="auto">
              <a:xfrm>
                <a:off x="678" y="557"/>
                <a:ext cx="39" cy="15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3" name="Freeform 360"/>
              <p:cNvSpPr>
                <a:spLocks noChangeArrowheads="1"/>
              </p:cNvSpPr>
              <p:nvPr/>
            </p:nvSpPr>
            <p:spPr bwMode="auto">
              <a:xfrm>
                <a:off x="674" y="585"/>
                <a:ext cx="35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3"/>
                  <a:gd name="T38" fmla="*/ 33 w 3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4" name="Freeform 361"/>
              <p:cNvSpPr>
                <a:spLocks noChangeArrowheads="1"/>
              </p:cNvSpPr>
              <p:nvPr/>
            </p:nvSpPr>
            <p:spPr bwMode="auto">
              <a:xfrm>
                <a:off x="666" y="590"/>
                <a:ext cx="17" cy="35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4"/>
                  <a:gd name="T35" fmla="*/ 18 w 18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5" name="Freeform 362"/>
              <p:cNvSpPr>
                <a:spLocks noChangeArrowheads="1"/>
              </p:cNvSpPr>
              <p:nvPr/>
            </p:nvSpPr>
            <p:spPr bwMode="auto">
              <a:xfrm>
                <a:off x="670" y="547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5"/>
                  <a:gd name="T32" fmla="*/ 33 w 33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6" name="Freeform 363"/>
              <p:cNvSpPr>
                <a:spLocks noChangeArrowheads="1"/>
              </p:cNvSpPr>
              <p:nvPr/>
            </p:nvSpPr>
            <p:spPr bwMode="auto">
              <a:xfrm>
                <a:off x="670" y="529"/>
                <a:ext cx="14" cy="20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2"/>
                  <a:gd name="T23" fmla="*/ 12 w 1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7" name="Freeform 364"/>
              <p:cNvSpPr>
                <a:spLocks noChangeArrowheads="1"/>
              </p:cNvSpPr>
              <p:nvPr/>
            </p:nvSpPr>
            <p:spPr bwMode="auto">
              <a:xfrm>
                <a:off x="657" y="595"/>
                <a:ext cx="8" cy="40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8" name="Freeform 365"/>
              <p:cNvSpPr>
                <a:spLocks noChangeArrowheads="1"/>
              </p:cNvSpPr>
              <p:nvPr/>
            </p:nvSpPr>
            <p:spPr bwMode="auto">
              <a:xfrm>
                <a:off x="631" y="590"/>
                <a:ext cx="12" cy="33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2"/>
                  <a:gd name="T23" fmla="*/ 13 w 1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9" name="Freeform 366"/>
              <p:cNvSpPr>
                <a:spLocks noChangeArrowheads="1"/>
              </p:cNvSpPr>
              <p:nvPr/>
            </p:nvSpPr>
            <p:spPr bwMode="auto">
              <a:xfrm>
                <a:off x="608" y="587"/>
                <a:ext cx="31" cy="15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7"/>
                  <a:gd name="T29" fmla="*/ 30 w 30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0" name="Freeform 367"/>
              <p:cNvSpPr>
                <a:spLocks noChangeArrowheads="1"/>
              </p:cNvSpPr>
              <p:nvPr/>
            </p:nvSpPr>
            <p:spPr bwMode="auto">
              <a:xfrm>
                <a:off x="628" y="539"/>
                <a:ext cx="8" cy="18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7"/>
                  <a:gd name="T17" fmla="*/ 8 w 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1" name="Freeform 368"/>
              <p:cNvSpPr>
                <a:spLocks noChangeArrowheads="1"/>
              </p:cNvSpPr>
              <p:nvPr/>
            </p:nvSpPr>
            <p:spPr bwMode="auto">
              <a:xfrm>
                <a:off x="647" y="529"/>
                <a:ext cx="4" cy="25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2" name="Freeform 369"/>
              <p:cNvSpPr>
                <a:spLocks noChangeArrowheads="1"/>
              </p:cNvSpPr>
              <p:nvPr/>
            </p:nvSpPr>
            <p:spPr bwMode="auto">
              <a:xfrm>
                <a:off x="608" y="560"/>
                <a:ext cx="21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"/>
                  <a:gd name="T20" fmla="*/ 20 w 2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3" name="Freeform 370"/>
              <p:cNvSpPr>
                <a:spLocks noChangeArrowheads="1"/>
              </p:cNvSpPr>
              <p:nvPr/>
            </p:nvSpPr>
            <p:spPr bwMode="auto">
              <a:xfrm>
                <a:off x="633" y="554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38"/>
                  <a:gd name="T107" fmla="*/ 48 w 48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4" name="Freeform 371"/>
              <p:cNvSpPr>
                <a:spLocks/>
              </p:cNvSpPr>
              <p:nvPr/>
            </p:nvSpPr>
            <p:spPr bwMode="auto">
              <a:xfrm>
                <a:off x="668" y="580"/>
                <a:ext cx="21" cy="23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5" name="Freeform 372"/>
              <p:cNvSpPr>
                <a:spLocks/>
              </p:cNvSpPr>
              <p:nvPr/>
            </p:nvSpPr>
            <p:spPr bwMode="auto">
              <a:xfrm>
                <a:off x="662" y="580"/>
                <a:ext cx="12" cy="33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1"/>
                  <a:gd name="T20" fmla="*/ 12 w 1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6" name="Freeform 373"/>
              <p:cNvSpPr>
                <a:spLocks/>
              </p:cNvSpPr>
              <p:nvPr/>
            </p:nvSpPr>
            <p:spPr bwMode="auto">
              <a:xfrm>
                <a:off x="658" y="580"/>
                <a:ext cx="6" cy="25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4"/>
                  <a:gd name="T20" fmla="*/ 7 w 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7" name="Oval 374"/>
              <p:cNvSpPr>
                <a:spLocks noChangeArrowheads="1"/>
              </p:cNvSpPr>
              <p:nvPr/>
            </p:nvSpPr>
            <p:spPr bwMode="auto">
              <a:xfrm>
                <a:off x="686" y="597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8" name="Oval 375"/>
              <p:cNvSpPr>
                <a:spLocks noChangeArrowheads="1"/>
              </p:cNvSpPr>
              <p:nvPr/>
            </p:nvSpPr>
            <p:spPr bwMode="auto">
              <a:xfrm>
                <a:off x="668" y="610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9" name="Oval 376"/>
              <p:cNvSpPr>
                <a:spLocks noChangeArrowheads="1"/>
              </p:cNvSpPr>
              <p:nvPr/>
            </p:nvSpPr>
            <p:spPr bwMode="auto">
              <a:xfrm>
                <a:off x="660" y="602"/>
                <a:ext cx="6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  <p:grpSp>
          <p:nvGrpSpPr>
            <p:cNvPr id="471" name="Group 395"/>
            <p:cNvGrpSpPr>
              <a:grpSpLocks/>
            </p:cNvGrpSpPr>
            <p:nvPr/>
          </p:nvGrpSpPr>
          <p:grpSpPr bwMode="auto">
            <a:xfrm>
              <a:off x="0" y="292"/>
              <a:ext cx="956" cy="817"/>
              <a:chOff x="0" y="0"/>
              <a:chExt cx="956" cy="817"/>
            </a:xfrm>
          </p:grpSpPr>
          <p:sp>
            <p:nvSpPr>
              <p:cNvPr id="472" name="Freeform 378"/>
              <p:cNvSpPr>
                <a:spLocks/>
              </p:cNvSpPr>
              <p:nvPr/>
            </p:nvSpPr>
            <p:spPr bwMode="auto">
              <a:xfrm>
                <a:off x="0" y="285"/>
                <a:ext cx="220" cy="529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530"/>
                  <a:gd name="T101" fmla="*/ 220 w 220"/>
                  <a:gd name="T102" fmla="*/ 530 h 5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3" name="Freeform 379"/>
              <p:cNvSpPr>
                <a:spLocks noChangeArrowheads="1"/>
              </p:cNvSpPr>
              <p:nvPr/>
            </p:nvSpPr>
            <p:spPr bwMode="auto">
              <a:xfrm>
                <a:off x="37" y="376"/>
                <a:ext cx="102" cy="388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389"/>
                  <a:gd name="T59" fmla="*/ 104 w 104"/>
                  <a:gd name="T60" fmla="*/ 389 h 3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4" name="Freeform 380"/>
              <p:cNvSpPr>
                <a:spLocks/>
              </p:cNvSpPr>
              <p:nvPr/>
            </p:nvSpPr>
            <p:spPr bwMode="auto">
              <a:xfrm>
                <a:off x="172" y="217"/>
                <a:ext cx="52" cy="597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598"/>
                  <a:gd name="T155" fmla="*/ 53 w 53"/>
                  <a:gd name="T156" fmla="*/ 598 h 5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5" name="Freeform 381"/>
              <p:cNvSpPr>
                <a:spLocks/>
              </p:cNvSpPr>
              <p:nvPr/>
            </p:nvSpPr>
            <p:spPr bwMode="auto">
              <a:xfrm>
                <a:off x="182" y="177"/>
                <a:ext cx="66" cy="45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"/>
                  <a:gd name="T61" fmla="*/ 0 h 47"/>
                  <a:gd name="T62" fmla="*/ 67 w 67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6" name="Freeform 382"/>
              <p:cNvSpPr>
                <a:spLocks/>
              </p:cNvSpPr>
              <p:nvPr/>
            </p:nvSpPr>
            <p:spPr bwMode="auto">
              <a:xfrm>
                <a:off x="211" y="262"/>
                <a:ext cx="299" cy="554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555"/>
                  <a:gd name="T101" fmla="*/ 298 w 298"/>
                  <a:gd name="T102" fmla="*/ 555 h 5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7" name="Freeform 383"/>
              <p:cNvSpPr>
                <a:spLocks noChangeArrowheads="1"/>
              </p:cNvSpPr>
              <p:nvPr/>
            </p:nvSpPr>
            <p:spPr bwMode="auto">
              <a:xfrm>
                <a:off x="242" y="303"/>
                <a:ext cx="187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8"/>
                  <a:gd name="T46" fmla="*/ 0 h 340"/>
                  <a:gd name="T47" fmla="*/ 188 w 188"/>
                  <a:gd name="T48" fmla="*/ 340 h 3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8" name="Freeform 384"/>
              <p:cNvSpPr>
                <a:spLocks/>
              </p:cNvSpPr>
              <p:nvPr/>
            </p:nvSpPr>
            <p:spPr bwMode="auto">
              <a:xfrm>
                <a:off x="83" y="308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509"/>
                  <a:gd name="T95" fmla="*/ 133 w 133"/>
                  <a:gd name="T96" fmla="*/ 509 h 5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9" name="Freeform 385"/>
              <p:cNvSpPr>
                <a:spLocks noChangeArrowheads="1"/>
              </p:cNvSpPr>
              <p:nvPr/>
            </p:nvSpPr>
            <p:spPr bwMode="auto">
              <a:xfrm>
                <a:off x="108" y="459"/>
                <a:ext cx="71" cy="340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342"/>
                  <a:gd name="T47" fmla="*/ 72 w 72"/>
                  <a:gd name="T48" fmla="*/ 342 h 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0" name="Freeform 386"/>
              <p:cNvSpPr>
                <a:spLocks/>
              </p:cNvSpPr>
              <p:nvPr/>
            </p:nvSpPr>
            <p:spPr bwMode="auto">
              <a:xfrm>
                <a:off x="203" y="0"/>
                <a:ext cx="62" cy="78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79"/>
                  <a:gd name="T41" fmla="*/ 62 w 62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1" name="Freeform 387"/>
              <p:cNvSpPr>
                <a:spLocks noChangeArrowheads="1"/>
              </p:cNvSpPr>
              <p:nvPr/>
            </p:nvSpPr>
            <p:spPr bwMode="auto">
              <a:xfrm>
                <a:off x="209" y="5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8"/>
                  <a:gd name="T38" fmla="*/ 41 w 41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2" name="Freeform 388"/>
              <p:cNvSpPr>
                <a:spLocks noChangeArrowheads="1"/>
              </p:cNvSpPr>
              <p:nvPr/>
            </p:nvSpPr>
            <p:spPr bwMode="auto">
              <a:xfrm>
                <a:off x="236" y="10"/>
                <a:ext cx="27" cy="43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4"/>
                  <a:gd name="T35" fmla="*/ 28 w 2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3" name="Freeform 389"/>
              <p:cNvSpPr>
                <a:spLocks/>
              </p:cNvSpPr>
              <p:nvPr/>
            </p:nvSpPr>
            <p:spPr bwMode="auto">
              <a:xfrm>
                <a:off x="151" y="10"/>
                <a:ext cx="100" cy="174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4" name="Freeform 390"/>
              <p:cNvSpPr>
                <a:spLocks/>
              </p:cNvSpPr>
              <p:nvPr/>
            </p:nvSpPr>
            <p:spPr bwMode="auto">
              <a:xfrm>
                <a:off x="197" y="10"/>
                <a:ext cx="100" cy="176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5" name="Freeform 391"/>
              <p:cNvSpPr>
                <a:spLocks noChangeArrowheads="1"/>
              </p:cNvSpPr>
              <p:nvPr/>
            </p:nvSpPr>
            <p:spPr bwMode="auto">
              <a:xfrm>
                <a:off x="157" y="73"/>
                <a:ext cx="25" cy="101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03"/>
                  <a:gd name="T44" fmla="*/ 24 w 2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6" name="Freeform 392"/>
              <p:cNvSpPr>
                <a:spLocks noChangeArrowheads="1"/>
              </p:cNvSpPr>
              <p:nvPr/>
            </p:nvSpPr>
            <p:spPr bwMode="auto">
              <a:xfrm>
                <a:off x="236" y="15"/>
                <a:ext cx="58" cy="48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9"/>
                  <a:gd name="T62" fmla="*/ 59 w 59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7" name="Freeform 393"/>
              <p:cNvSpPr>
                <a:spLocks noChangeArrowheads="1"/>
              </p:cNvSpPr>
              <p:nvPr/>
            </p:nvSpPr>
            <p:spPr bwMode="auto">
              <a:xfrm>
                <a:off x="178" y="15"/>
                <a:ext cx="44" cy="28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30"/>
                  <a:gd name="T41" fmla="*/ 44 w 44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8" name="Freeform 394"/>
              <p:cNvSpPr>
                <a:spLocks noChangeArrowheads="1"/>
              </p:cNvSpPr>
              <p:nvPr/>
            </p:nvSpPr>
            <p:spPr bwMode="auto">
              <a:xfrm>
                <a:off x="201" y="106"/>
                <a:ext cx="15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73"/>
                  <a:gd name="T56" fmla="*/ 16 w 16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9" name="Freeform 395"/>
              <p:cNvSpPr>
                <a:spLocks noChangeArrowheads="1"/>
              </p:cNvSpPr>
              <p:nvPr/>
            </p:nvSpPr>
            <p:spPr bwMode="auto">
              <a:xfrm>
                <a:off x="274" y="76"/>
                <a:ext cx="19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3"/>
                  <a:gd name="T41" fmla="*/ 20 w 20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0" name="Oval 396"/>
              <p:cNvSpPr>
                <a:spLocks noChangeArrowheads="1"/>
              </p:cNvSpPr>
              <p:nvPr/>
            </p:nvSpPr>
            <p:spPr bwMode="auto">
              <a:xfrm>
                <a:off x="236" y="131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1" name="Oval 397"/>
              <p:cNvSpPr>
                <a:spLocks noChangeArrowheads="1"/>
              </p:cNvSpPr>
              <p:nvPr/>
            </p:nvSpPr>
            <p:spPr bwMode="auto">
              <a:xfrm>
                <a:off x="245" y="106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2" name="Oval 398"/>
              <p:cNvSpPr>
                <a:spLocks noChangeArrowheads="1"/>
              </p:cNvSpPr>
              <p:nvPr/>
            </p:nvSpPr>
            <p:spPr bwMode="auto">
              <a:xfrm>
                <a:off x="187" y="78"/>
                <a:ext cx="2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3" name="Oval 399"/>
              <p:cNvSpPr>
                <a:spLocks noChangeArrowheads="1"/>
              </p:cNvSpPr>
              <p:nvPr/>
            </p:nvSpPr>
            <p:spPr bwMode="auto">
              <a:xfrm>
                <a:off x="180" y="129"/>
                <a:ext cx="4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4" name="Oval 400"/>
              <p:cNvSpPr>
                <a:spLocks noChangeArrowheads="1"/>
              </p:cNvSpPr>
              <p:nvPr/>
            </p:nvSpPr>
            <p:spPr bwMode="auto">
              <a:xfrm>
                <a:off x="242" y="159"/>
                <a:ext cx="4" cy="3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5" name="Oval 401"/>
              <p:cNvSpPr>
                <a:spLocks noChangeArrowheads="1"/>
              </p:cNvSpPr>
              <p:nvPr/>
            </p:nvSpPr>
            <p:spPr bwMode="auto">
              <a:xfrm>
                <a:off x="236" y="129"/>
                <a:ext cx="4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6" name="Oval 402"/>
              <p:cNvSpPr>
                <a:spLocks noChangeArrowheads="1"/>
              </p:cNvSpPr>
              <p:nvPr/>
            </p:nvSpPr>
            <p:spPr bwMode="auto">
              <a:xfrm>
                <a:off x="245" y="106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7" name="Oval 403"/>
              <p:cNvSpPr>
                <a:spLocks noChangeArrowheads="1"/>
              </p:cNvSpPr>
              <p:nvPr/>
            </p:nvSpPr>
            <p:spPr bwMode="auto">
              <a:xfrm>
                <a:off x="185" y="78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8" name="Oval 404"/>
              <p:cNvSpPr>
                <a:spLocks noChangeArrowheads="1"/>
              </p:cNvSpPr>
              <p:nvPr/>
            </p:nvSpPr>
            <p:spPr bwMode="auto">
              <a:xfrm>
                <a:off x="178" y="129"/>
                <a:ext cx="4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9" name="Oval 405"/>
              <p:cNvSpPr>
                <a:spLocks noChangeArrowheads="1"/>
              </p:cNvSpPr>
              <p:nvPr/>
            </p:nvSpPr>
            <p:spPr bwMode="auto">
              <a:xfrm>
                <a:off x="240" y="1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0" name="Oval 406"/>
              <p:cNvSpPr>
                <a:spLocks noChangeArrowheads="1"/>
              </p:cNvSpPr>
              <p:nvPr/>
            </p:nvSpPr>
            <p:spPr bwMode="auto">
              <a:xfrm>
                <a:off x="236" y="13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1" name="Oval 407"/>
              <p:cNvSpPr>
                <a:spLocks noChangeArrowheads="1"/>
              </p:cNvSpPr>
              <p:nvPr/>
            </p:nvSpPr>
            <p:spPr bwMode="auto">
              <a:xfrm>
                <a:off x="185" y="8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2" name="Oval 408"/>
              <p:cNvSpPr>
                <a:spLocks noChangeArrowheads="1"/>
              </p:cNvSpPr>
              <p:nvPr/>
            </p:nvSpPr>
            <p:spPr bwMode="auto">
              <a:xfrm>
                <a:off x="178" y="129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3" name="Oval 409"/>
              <p:cNvSpPr>
                <a:spLocks noChangeArrowheads="1"/>
              </p:cNvSpPr>
              <p:nvPr/>
            </p:nvSpPr>
            <p:spPr bwMode="auto">
              <a:xfrm>
                <a:off x="242" y="159"/>
                <a:ext cx="0" cy="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4" name="Freeform 410"/>
              <p:cNvSpPr>
                <a:spLocks/>
              </p:cNvSpPr>
              <p:nvPr/>
            </p:nvSpPr>
            <p:spPr bwMode="auto">
              <a:xfrm>
                <a:off x="412" y="356"/>
                <a:ext cx="278" cy="459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5" name="Freeform 411"/>
              <p:cNvSpPr>
                <a:spLocks noChangeArrowheads="1"/>
              </p:cNvSpPr>
              <p:nvPr/>
            </p:nvSpPr>
            <p:spPr bwMode="auto">
              <a:xfrm>
                <a:off x="441" y="391"/>
                <a:ext cx="174" cy="280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6" name="Freeform 412"/>
              <p:cNvSpPr>
                <a:spLocks/>
              </p:cNvSpPr>
              <p:nvPr/>
            </p:nvSpPr>
            <p:spPr bwMode="auto">
              <a:xfrm>
                <a:off x="245" y="381"/>
                <a:ext cx="207" cy="436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438"/>
                  <a:gd name="T101" fmla="*/ 206 w 20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7" name="Freeform 413"/>
              <p:cNvSpPr>
                <a:spLocks noChangeArrowheads="1"/>
              </p:cNvSpPr>
              <p:nvPr/>
            </p:nvSpPr>
            <p:spPr bwMode="auto">
              <a:xfrm>
                <a:off x="280" y="454"/>
                <a:ext cx="97" cy="320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22"/>
                  <a:gd name="T59" fmla="*/ 97 w 97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8" name="Freeform 414"/>
              <p:cNvSpPr>
                <a:spLocks/>
              </p:cNvSpPr>
              <p:nvPr/>
            </p:nvSpPr>
            <p:spPr bwMode="auto">
              <a:xfrm>
                <a:off x="384" y="323"/>
                <a:ext cx="50" cy="494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495"/>
                  <a:gd name="T158" fmla="*/ 50 w 50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9" name="Freeform 415"/>
              <p:cNvSpPr>
                <a:spLocks/>
              </p:cNvSpPr>
              <p:nvPr/>
            </p:nvSpPr>
            <p:spPr bwMode="auto">
              <a:xfrm>
                <a:off x="363" y="283"/>
                <a:ext cx="62" cy="45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43"/>
                  <a:gd name="T62" fmla="*/ 62 w 62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0" name="Freeform 416"/>
              <p:cNvSpPr>
                <a:spLocks/>
              </p:cNvSpPr>
              <p:nvPr/>
            </p:nvSpPr>
            <p:spPr bwMode="auto">
              <a:xfrm>
                <a:off x="417" y="399"/>
                <a:ext cx="124" cy="418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4"/>
                  <a:gd name="T94" fmla="*/ 0 h 420"/>
                  <a:gd name="T95" fmla="*/ 124 w 124"/>
                  <a:gd name="T96" fmla="*/ 420 h 4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1" name="Freeform 417"/>
              <p:cNvSpPr>
                <a:spLocks noChangeArrowheads="1"/>
              </p:cNvSpPr>
              <p:nvPr/>
            </p:nvSpPr>
            <p:spPr bwMode="auto">
              <a:xfrm>
                <a:off x="452" y="522"/>
                <a:ext cx="66" cy="280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7"/>
                  <a:gd name="T46" fmla="*/ 0 h 282"/>
                  <a:gd name="T47" fmla="*/ 67 w 67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2" name="Freeform 418"/>
              <p:cNvSpPr>
                <a:spLocks/>
              </p:cNvSpPr>
              <p:nvPr/>
            </p:nvSpPr>
            <p:spPr bwMode="auto">
              <a:xfrm>
                <a:off x="344" y="104"/>
                <a:ext cx="62" cy="78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79"/>
                  <a:gd name="T41" fmla="*/ 63 w 63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3" name="Freeform 419"/>
              <p:cNvSpPr>
                <a:spLocks noChangeArrowheads="1"/>
              </p:cNvSpPr>
              <p:nvPr/>
            </p:nvSpPr>
            <p:spPr bwMode="auto">
              <a:xfrm>
                <a:off x="359" y="109"/>
                <a:ext cx="43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48"/>
                  <a:gd name="T38" fmla="*/ 42 w 42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4" name="Freeform 420"/>
              <p:cNvSpPr>
                <a:spLocks noChangeArrowheads="1"/>
              </p:cNvSpPr>
              <p:nvPr/>
            </p:nvSpPr>
            <p:spPr bwMode="auto">
              <a:xfrm>
                <a:off x="346" y="111"/>
                <a:ext cx="27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5"/>
                  <a:gd name="T35" fmla="*/ 28 w 2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5" name="Freeform 421"/>
              <p:cNvSpPr>
                <a:spLocks/>
              </p:cNvSpPr>
              <p:nvPr/>
            </p:nvSpPr>
            <p:spPr bwMode="auto">
              <a:xfrm>
                <a:off x="357" y="111"/>
                <a:ext cx="100" cy="176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6" name="Freeform 422"/>
              <p:cNvSpPr>
                <a:spLocks/>
              </p:cNvSpPr>
              <p:nvPr/>
            </p:nvSpPr>
            <p:spPr bwMode="auto">
              <a:xfrm>
                <a:off x="311" y="111"/>
                <a:ext cx="100" cy="176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7" name="Freeform 423"/>
              <p:cNvSpPr>
                <a:spLocks noChangeArrowheads="1"/>
              </p:cNvSpPr>
              <p:nvPr/>
            </p:nvSpPr>
            <p:spPr bwMode="auto">
              <a:xfrm>
                <a:off x="429" y="174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03"/>
                  <a:gd name="T44" fmla="*/ 23 w 23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8" name="Freeform 424"/>
              <p:cNvSpPr>
                <a:spLocks noChangeArrowheads="1"/>
              </p:cNvSpPr>
              <p:nvPr/>
            </p:nvSpPr>
            <p:spPr bwMode="auto">
              <a:xfrm>
                <a:off x="315" y="119"/>
                <a:ext cx="58" cy="48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49"/>
                  <a:gd name="T62" fmla="*/ 58 w 58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9" name="Freeform 425"/>
              <p:cNvSpPr>
                <a:spLocks noChangeArrowheads="1"/>
              </p:cNvSpPr>
              <p:nvPr/>
            </p:nvSpPr>
            <p:spPr bwMode="auto">
              <a:xfrm>
                <a:off x="386" y="116"/>
                <a:ext cx="44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0"/>
                  <a:gd name="T41" fmla="*/ 45 w 4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0" name="Freeform 426"/>
              <p:cNvSpPr>
                <a:spLocks noChangeArrowheads="1"/>
              </p:cNvSpPr>
              <p:nvPr/>
            </p:nvSpPr>
            <p:spPr bwMode="auto">
              <a:xfrm>
                <a:off x="390" y="21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73"/>
                  <a:gd name="T56" fmla="*/ 17 w 17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1" name="Freeform 427"/>
              <p:cNvSpPr>
                <a:spLocks noChangeArrowheads="1"/>
              </p:cNvSpPr>
              <p:nvPr/>
            </p:nvSpPr>
            <p:spPr bwMode="auto">
              <a:xfrm>
                <a:off x="315" y="179"/>
                <a:ext cx="19" cy="93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4"/>
                  <a:gd name="T41" fmla="*/ 20 w 20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2" name="Oval 428"/>
              <p:cNvSpPr>
                <a:spLocks noChangeArrowheads="1"/>
              </p:cNvSpPr>
              <p:nvPr/>
            </p:nvSpPr>
            <p:spPr bwMode="auto">
              <a:xfrm>
                <a:off x="365" y="235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3" name="Oval 429"/>
              <p:cNvSpPr>
                <a:spLocks noChangeArrowheads="1"/>
              </p:cNvSpPr>
              <p:nvPr/>
            </p:nvSpPr>
            <p:spPr bwMode="auto">
              <a:xfrm>
                <a:off x="357" y="210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4" name="Oval 430"/>
              <p:cNvSpPr>
                <a:spLocks noChangeArrowheads="1"/>
              </p:cNvSpPr>
              <p:nvPr/>
            </p:nvSpPr>
            <p:spPr bwMode="auto">
              <a:xfrm>
                <a:off x="417" y="182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5" name="Oval 431"/>
              <p:cNvSpPr>
                <a:spLocks noChangeArrowheads="1"/>
              </p:cNvSpPr>
              <p:nvPr/>
            </p:nvSpPr>
            <p:spPr bwMode="auto">
              <a:xfrm>
                <a:off x="423" y="232"/>
                <a:ext cx="6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6" name="Oval 432"/>
              <p:cNvSpPr>
                <a:spLocks noChangeArrowheads="1"/>
              </p:cNvSpPr>
              <p:nvPr/>
            </p:nvSpPr>
            <p:spPr bwMode="auto">
              <a:xfrm>
                <a:off x="361" y="260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7" name="Oval 433"/>
              <p:cNvSpPr>
                <a:spLocks noChangeArrowheads="1"/>
              </p:cNvSpPr>
              <p:nvPr/>
            </p:nvSpPr>
            <p:spPr bwMode="auto">
              <a:xfrm>
                <a:off x="367" y="232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8" name="Oval 434"/>
              <p:cNvSpPr>
                <a:spLocks noChangeArrowheads="1"/>
              </p:cNvSpPr>
              <p:nvPr/>
            </p:nvSpPr>
            <p:spPr bwMode="auto">
              <a:xfrm>
                <a:off x="359" y="210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9" name="Oval 435"/>
              <p:cNvSpPr>
                <a:spLocks noChangeArrowheads="1"/>
              </p:cNvSpPr>
              <p:nvPr/>
            </p:nvSpPr>
            <p:spPr bwMode="auto">
              <a:xfrm>
                <a:off x="419" y="182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0" name="Oval 436"/>
              <p:cNvSpPr>
                <a:spLocks noChangeArrowheads="1"/>
              </p:cNvSpPr>
              <p:nvPr/>
            </p:nvSpPr>
            <p:spPr bwMode="auto">
              <a:xfrm>
                <a:off x="425" y="232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1" name="Oval 437"/>
              <p:cNvSpPr>
                <a:spLocks noChangeArrowheads="1"/>
              </p:cNvSpPr>
              <p:nvPr/>
            </p:nvSpPr>
            <p:spPr bwMode="auto">
              <a:xfrm>
                <a:off x="363" y="260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2" name="Oval 438"/>
              <p:cNvSpPr>
                <a:spLocks noChangeArrowheads="1"/>
              </p:cNvSpPr>
              <p:nvPr/>
            </p:nvSpPr>
            <p:spPr bwMode="auto">
              <a:xfrm>
                <a:off x="369" y="235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3" name="Oval 439"/>
              <p:cNvSpPr>
                <a:spLocks noChangeArrowheads="1"/>
              </p:cNvSpPr>
              <p:nvPr/>
            </p:nvSpPr>
            <p:spPr bwMode="auto">
              <a:xfrm>
                <a:off x="419" y="182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4" name="Oval 440"/>
              <p:cNvSpPr>
                <a:spLocks noChangeArrowheads="1"/>
              </p:cNvSpPr>
              <p:nvPr/>
            </p:nvSpPr>
            <p:spPr bwMode="auto">
              <a:xfrm>
                <a:off x="427" y="232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5" name="Oval 441"/>
              <p:cNvSpPr>
                <a:spLocks noChangeArrowheads="1"/>
              </p:cNvSpPr>
              <p:nvPr/>
            </p:nvSpPr>
            <p:spPr bwMode="auto">
              <a:xfrm>
                <a:off x="365" y="260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6" name="Freeform 442"/>
              <p:cNvSpPr>
                <a:spLocks/>
              </p:cNvSpPr>
              <p:nvPr/>
            </p:nvSpPr>
            <p:spPr bwMode="auto">
              <a:xfrm>
                <a:off x="703" y="348"/>
                <a:ext cx="68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63"/>
                  <a:gd name="T35" fmla="*/ 67 w 6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7" name="Freeform 443"/>
              <p:cNvSpPr>
                <a:spLocks/>
              </p:cNvSpPr>
              <p:nvPr/>
            </p:nvSpPr>
            <p:spPr bwMode="auto">
              <a:xfrm>
                <a:off x="566" y="525"/>
                <a:ext cx="390" cy="292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1"/>
                  <a:gd name="T94" fmla="*/ 0 h 294"/>
                  <a:gd name="T95" fmla="*/ 391 w 391"/>
                  <a:gd name="T96" fmla="*/ 294 h 2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8" name="Freeform 444"/>
              <p:cNvSpPr>
                <a:spLocks noChangeArrowheads="1"/>
              </p:cNvSpPr>
              <p:nvPr/>
            </p:nvSpPr>
            <p:spPr bwMode="auto">
              <a:xfrm>
                <a:off x="584" y="555"/>
                <a:ext cx="290" cy="214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8"/>
                  <a:gd name="T46" fmla="*/ 0 h 216"/>
                  <a:gd name="T47" fmla="*/ 288 w 288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9" name="Freeform 445"/>
              <p:cNvSpPr>
                <a:spLocks/>
              </p:cNvSpPr>
              <p:nvPr/>
            </p:nvSpPr>
            <p:spPr bwMode="auto">
              <a:xfrm>
                <a:off x="564" y="396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3"/>
                  <a:gd name="T124" fmla="*/ 0 h 421"/>
                  <a:gd name="T125" fmla="*/ 153 w 153"/>
                  <a:gd name="T126" fmla="*/ 421 h 4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0" name="Freeform 446"/>
              <p:cNvSpPr>
                <a:spLocks/>
              </p:cNvSpPr>
              <p:nvPr/>
            </p:nvSpPr>
            <p:spPr bwMode="auto">
              <a:xfrm>
                <a:off x="299" y="358"/>
                <a:ext cx="278" cy="459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1" name="Freeform 447"/>
              <p:cNvSpPr>
                <a:spLocks noChangeArrowheads="1"/>
              </p:cNvSpPr>
              <p:nvPr/>
            </p:nvSpPr>
            <p:spPr bwMode="auto">
              <a:xfrm>
                <a:off x="375" y="391"/>
                <a:ext cx="174" cy="282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2" name="Freeform 448"/>
              <p:cNvSpPr>
                <a:spLocks/>
              </p:cNvSpPr>
              <p:nvPr/>
            </p:nvSpPr>
            <p:spPr bwMode="auto">
              <a:xfrm>
                <a:off x="790" y="265"/>
                <a:ext cx="104" cy="76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75"/>
                  <a:gd name="T50" fmla="*/ 105 w 105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3" name="Freeform 449"/>
              <p:cNvSpPr>
                <a:spLocks noChangeArrowheads="1"/>
              </p:cNvSpPr>
              <p:nvPr/>
            </p:nvSpPr>
            <p:spPr bwMode="auto">
              <a:xfrm>
                <a:off x="798" y="27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38"/>
                  <a:gd name="T44" fmla="*/ 85 w 85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4" name="Freeform 450"/>
              <p:cNvSpPr>
                <a:spLocks noChangeArrowheads="1"/>
              </p:cNvSpPr>
              <p:nvPr/>
            </p:nvSpPr>
            <p:spPr bwMode="auto">
              <a:xfrm>
                <a:off x="819" y="283"/>
                <a:ext cx="68" cy="30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1"/>
                  <a:gd name="T41" fmla="*/ 68 w 68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5" name="Freeform 451"/>
              <p:cNvSpPr>
                <a:spLocks/>
              </p:cNvSpPr>
              <p:nvPr/>
            </p:nvSpPr>
            <p:spPr bwMode="auto">
              <a:xfrm>
                <a:off x="725" y="298"/>
                <a:ext cx="185" cy="106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5"/>
                  <a:gd name="T109" fmla="*/ 0 h 104"/>
                  <a:gd name="T110" fmla="*/ 185 w 185"/>
                  <a:gd name="T111" fmla="*/ 104 h 1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6" name="Freeform 452"/>
              <p:cNvSpPr>
                <a:spLocks noChangeArrowheads="1"/>
              </p:cNvSpPr>
              <p:nvPr/>
            </p:nvSpPr>
            <p:spPr bwMode="auto">
              <a:xfrm>
                <a:off x="839" y="303"/>
                <a:ext cx="62" cy="20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9"/>
                  <a:gd name="T41" fmla="*/ 61 w 61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7" name="Freeform 453"/>
              <p:cNvSpPr>
                <a:spLocks noChangeArrowheads="1"/>
              </p:cNvSpPr>
              <p:nvPr/>
            </p:nvSpPr>
            <p:spPr bwMode="auto">
              <a:xfrm>
                <a:off x="738" y="361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8"/>
                  <a:gd name="T65" fmla="*/ 116 w 11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8" name="Freeform 454"/>
              <p:cNvSpPr>
                <a:spLocks/>
              </p:cNvSpPr>
              <p:nvPr/>
            </p:nvSpPr>
            <p:spPr bwMode="auto">
              <a:xfrm>
                <a:off x="707" y="240"/>
                <a:ext cx="131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144"/>
                  <a:gd name="T95" fmla="*/ 133 w 133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9" name="Freeform 455"/>
              <p:cNvSpPr>
                <a:spLocks noChangeArrowheads="1"/>
              </p:cNvSpPr>
              <p:nvPr/>
            </p:nvSpPr>
            <p:spPr bwMode="auto">
              <a:xfrm>
                <a:off x="709" y="280"/>
                <a:ext cx="52" cy="53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54"/>
                  <a:gd name="T44" fmla="*/ 51 w 51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0" name="Freeform 456"/>
              <p:cNvSpPr>
                <a:spLocks noChangeArrowheads="1"/>
              </p:cNvSpPr>
              <p:nvPr/>
            </p:nvSpPr>
            <p:spPr bwMode="auto">
              <a:xfrm>
                <a:off x="786" y="250"/>
                <a:ext cx="48" cy="25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7"/>
                  <a:gd name="T38" fmla="*/ 47 w 4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1" name="Oval 457"/>
              <p:cNvSpPr>
                <a:spLocks noChangeArrowheads="1"/>
              </p:cNvSpPr>
              <p:nvPr/>
            </p:nvSpPr>
            <p:spPr bwMode="auto">
              <a:xfrm>
                <a:off x="750" y="341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2" name="Oval 458"/>
              <p:cNvSpPr>
                <a:spLocks noChangeArrowheads="1"/>
              </p:cNvSpPr>
              <p:nvPr/>
            </p:nvSpPr>
            <p:spPr bwMode="auto">
              <a:xfrm>
                <a:off x="748" y="341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3" name="Oval 459"/>
              <p:cNvSpPr>
                <a:spLocks noChangeArrowheads="1"/>
              </p:cNvSpPr>
              <p:nvPr/>
            </p:nvSpPr>
            <p:spPr bwMode="auto">
              <a:xfrm>
                <a:off x="750" y="343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4" name="Oval 460"/>
              <p:cNvSpPr>
                <a:spLocks noChangeArrowheads="1"/>
              </p:cNvSpPr>
              <p:nvPr/>
            </p:nvSpPr>
            <p:spPr bwMode="auto">
              <a:xfrm>
                <a:off x="869" y="288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5" name="Oval 461"/>
              <p:cNvSpPr>
                <a:spLocks noChangeArrowheads="1"/>
              </p:cNvSpPr>
              <p:nvPr/>
            </p:nvSpPr>
            <p:spPr bwMode="auto">
              <a:xfrm>
                <a:off x="869" y="288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6" name="Oval 462"/>
              <p:cNvSpPr>
                <a:spLocks noChangeArrowheads="1"/>
              </p:cNvSpPr>
              <p:nvPr/>
            </p:nvSpPr>
            <p:spPr bwMode="auto">
              <a:xfrm>
                <a:off x="846" y="351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7" name="Oval 463"/>
              <p:cNvSpPr>
                <a:spLocks noChangeArrowheads="1"/>
              </p:cNvSpPr>
              <p:nvPr/>
            </p:nvSpPr>
            <p:spPr bwMode="auto">
              <a:xfrm>
                <a:off x="846" y="348"/>
                <a:ext cx="2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8" name="Oval 464"/>
              <p:cNvSpPr>
                <a:spLocks noChangeArrowheads="1"/>
              </p:cNvSpPr>
              <p:nvPr/>
            </p:nvSpPr>
            <p:spPr bwMode="auto">
              <a:xfrm>
                <a:off x="846" y="35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9" name="Oval 465"/>
              <p:cNvSpPr>
                <a:spLocks noChangeArrowheads="1"/>
              </p:cNvSpPr>
              <p:nvPr/>
            </p:nvSpPr>
            <p:spPr bwMode="auto">
              <a:xfrm>
                <a:off x="813" y="283"/>
                <a:ext cx="6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0" name="Oval 466"/>
              <p:cNvSpPr>
                <a:spLocks noChangeArrowheads="1"/>
              </p:cNvSpPr>
              <p:nvPr/>
            </p:nvSpPr>
            <p:spPr bwMode="auto">
              <a:xfrm>
                <a:off x="811" y="28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1" name="Oval 467"/>
              <p:cNvSpPr>
                <a:spLocks noChangeArrowheads="1"/>
              </p:cNvSpPr>
              <p:nvPr/>
            </p:nvSpPr>
            <p:spPr bwMode="auto">
              <a:xfrm>
                <a:off x="813" y="283"/>
                <a:ext cx="0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2" name="Oval 468"/>
              <p:cNvSpPr>
                <a:spLocks noChangeArrowheads="1"/>
              </p:cNvSpPr>
              <p:nvPr/>
            </p:nvSpPr>
            <p:spPr bwMode="auto">
              <a:xfrm>
                <a:off x="754" y="368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3" name="Oval 469"/>
              <p:cNvSpPr>
                <a:spLocks noChangeArrowheads="1"/>
              </p:cNvSpPr>
              <p:nvPr/>
            </p:nvSpPr>
            <p:spPr bwMode="auto">
              <a:xfrm>
                <a:off x="754" y="366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4" name="Oval 470"/>
              <p:cNvSpPr>
                <a:spLocks noChangeArrowheads="1"/>
              </p:cNvSpPr>
              <p:nvPr/>
            </p:nvSpPr>
            <p:spPr bwMode="auto">
              <a:xfrm>
                <a:off x="754" y="368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</p:grpSp>
      <p:pic>
        <p:nvPicPr>
          <p:cNvPr id="927" name="Picture 3" descr="MCj0440346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957286" y="3784600"/>
            <a:ext cx="2057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8" name="AutoShape 5"/>
          <p:cNvSpPr>
            <a:spLocks noChangeArrowheads="1"/>
          </p:cNvSpPr>
          <p:nvPr/>
        </p:nvSpPr>
        <p:spPr bwMode="auto">
          <a:xfrm>
            <a:off x="1802323" y="1065936"/>
            <a:ext cx="6210300" cy="2857993"/>
          </a:xfrm>
          <a:prstGeom prst="wedgeEllipseCallout">
            <a:avLst>
              <a:gd name="adj1" fmla="val 47045"/>
              <a:gd name="adj2" fmla="val 8087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u="sng" kern="0" dirty="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02060"/>
              </a:solidFill>
            </a:endParaRPr>
          </a:p>
        </p:txBody>
      </p:sp>
      <p:sp>
        <p:nvSpPr>
          <p:cNvPr id="929" name="WordArt 9"/>
          <p:cNvSpPr>
            <a:spLocks noChangeArrowheads="1" noChangeShapeType="1" noTextEdit="1"/>
          </p:cNvSpPr>
          <p:nvPr/>
        </p:nvSpPr>
        <p:spPr bwMode="auto">
          <a:xfrm>
            <a:off x="1630600" y="192218"/>
            <a:ext cx="632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VƯỢT CHƯỚNG NGẠI VẬT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931" name="TextBox 930"/>
          <p:cNvSpPr txBox="1">
            <a:spLocks noChangeArrowheads="1"/>
          </p:cNvSpPr>
          <p:nvPr/>
        </p:nvSpPr>
        <p:spPr bwMode="auto">
          <a:xfrm>
            <a:off x="2356280" y="1879287"/>
            <a:ext cx="563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95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34" name="Text Box 7"/>
          <p:cNvSpPr txBox="1">
            <a:spLocks noChangeArrowheads="1"/>
          </p:cNvSpPr>
          <p:nvPr/>
        </p:nvSpPr>
        <p:spPr bwMode="auto">
          <a:xfrm>
            <a:off x="5044615" y="1797846"/>
            <a:ext cx="83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9</a:t>
            </a:r>
          </a:p>
        </p:txBody>
      </p:sp>
      <p:sp>
        <p:nvSpPr>
          <p:cNvPr id="935" name="Text Box 7"/>
          <p:cNvSpPr txBox="1">
            <a:spLocks noChangeArrowheads="1"/>
          </p:cNvSpPr>
          <p:nvPr/>
        </p:nvSpPr>
        <p:spPr bwMode="auto">
          <a:xfrm>
            <a:off x="2932350" y="2581023"/>
            <a:ext cx="83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9989 L 0.80417 0.099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417 0.09988 L 1.30261 0.114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13" y="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28" grpId="0" animBg="1"/>
      <p:bldP spid="928" grpId="1" animBg="1"/>
      <p:bldP spid="931" grpId="0"/>
      <p:bldP spid="931" grpId="1"/>
      <p:bldP spid="934" grpId="0"/>
      <p:bldP spid="934" grpId="1"/>
      <p:bldP spid="935" grpId="0"/>
      <p:bldP spid="93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137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-152400"/>
            <a:ext cx="2590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9" descr="15234304-rabbit-carto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03226"/>
            <a:ext cx="1180464" cy="213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8610600" y="2813050"/>
            <a:ext cx="1828800" cy="914400"/>
          </a:xfrm>
          <a:prstGeom prst="wedgeEllipseCallout">
            <a:avLst>
              <a:gd name="adj1" fmla="val -30458"/>
              <a:gd name="adj2" fmla="val 756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STOP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151257" y="4883892"/>
          <a:ext cx="1727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24113" imgH="3238500" progId="">
                  <p:embed/>
                </p:oleObj>
              </mc:Choice>
              <mc:Fallback>
                <p:oleObj r:id="rId4" imgW="2424113" imgH="3238500" progId="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1257" y="4883892"/>
                        <a:ext cx="17272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03558" y="4944360"/>
          <a:ext cx="1727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24113" imgH="3238500" progId="">
                  <p:embed/>
                </p:oleObj>
              </mc:Choice>
              <mc:Fallback>
                <p:oleObj r:id="rId6" imgW="2424113" imgH="3238500" progId="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558" y="4944360"/>
                        <a:ext cx="17272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789176" y="5739701"/>
            <a:ext cx="2362200" cy="701675"/>
            <a:chOff x="0" y="0"/>
            <a:chExt cx="2875" cy="1114"/>
          </a:xfrm>
        </p:grpSpPr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912" y="292"/>
              <a:ext cx="858" cy="822"/>
              <a:chOff x="0" y="-1"/>
              <a:chExt cx="858" cy="822"/>
            </a:xfrm>
          </p:grpSpPr>
          <p:grpSp>
            <p:nvGrpSpPr>
              <p:cNvPr id="211" name="Group 32"/>
              <p:cNvGrpSpPr>
                <a:grpSpLocks/>
              </p:cNvGrpSpPr>
              <p:nvPr/>
            </p:nvGrpSpPr>
            <p:grpSpPr bwMode="auto">
              <a:xfrm>
                <a:off x="10" y="-1"/>
                <a:ext cx="848" cy="822"/>
                <a:chOff x="1" y="-1"/>
                <a:chExt cx="848" cy="822"/>
              </a:xfrm>
            </p:grpSpPr>
            <p:sp>
              <p:nvSpPr>
                <p:cNvPr id="268" name="Freeform 15"/>
                <p:cNvSpPr>
                  <a:spLocks noChangeArrowheads="1"/>
                </p:cNvSpPr>
                <p:nvPr/>
              </p:nvSpPr>
              <p:spPr bwMode="auto">
                <a:xfrm>
                  <a:off x="136" y="733"/>
                  <a:ext cx="597" cy="88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7"/>
                    <a:gd name="T100" fmla="*/ 0 h 87"/>
                    <a:gd name="T101" fmla="*/ 597 w 5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9" name="Freeform 16"/>
                <p:cNvSpPr>
                  <a:spLocks/>
                </p:cNvSpPr>
                <p:nvPr/>
              </p:nvSpPr>
              <p:spPr bwMode="auto">
                <a:xfrm>
                  <a:off x="464" y="173"/>
                  <a:ext cx="89" cy="610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607"/>
                    <a:gd name="T29" fmla="*/ 90 w 90"/>
                    <a:gd name="T30" fmla="*/ 607 h 6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0" name="Freeform 17"/>
                <p:cNvSpPr>
                  <a:spLocks/>
                </p:cNvSpPr>
                <p:nvPr/>
              </p:nvSpPr>
              <p:spPr bwMode="auto">
                <a:xfrm>
                  <a:off x="466" y="188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95"/>
                    <a:gd name="T29" fmla="*/ 91 w 91"/>
                    <a:gd name="T30" fmla="*/ 595 h 5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1" name="Freeform 18"/>
                <p:cNvSpPr>
                  <a:spLocks noChangeArrowheads="1"/>
                </p:cNvSpPr>
                <p:nvPr/>
              </p:nvSpPr>
              <p:spPr bwMode="auto">
                <a:xfrm>
                  <a:off x="323" y="196"/>
                  <a:ext cx="234" cy="81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2" name="Freeform 19"/>
                <p:cNvSpPr>
                  <a:spLocks/>
                </p:cNvSpPr>
                <p:nvPr/>
              </p:nvSpPr>
              <p:spPr bwMode="auto">
                <a:xfrm>
                  <a:off x="323" y="191"/>
                  <a:ext cx="234" cy="81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3" name="Freeform 20"/>
                <p:cNvSpPr>
                  <a:spLocks noChangeArrowheads="1"/>
                </p:cNvSpPr>
                <p:nvPr/>
              </p:nvSpPr>
              <p:spPr bwMode="auto">
                <a:xfrm>
                  <a:off x="290" y="181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4" name="Freeform 21"/>
                <p:cNvSpPr>
                  <a:spLocks/>
                </p:cNvSpPr>
                <p:nvPr/>
              </p:nvSpPr>
              <p:spPr bwMode="auto">
                <a:xfrm>
                  <a:off x="290" y="176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5" name="Freeform 22"/>
                <p:cNvSpPr>
                  <a:spLocks noChangeArrowheads="1"/>
                </p:cNvSpPr>
                <p:nvPr/>
              </p:nvSpPr>
              <p:spPr bwMode="auto">
                <a:xfrm>
                  <a:off x="403" y="196"/>
                  <a:ext cx="139" cy="134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2"/>
                    <a:gd name="T83" fmla="*/ 140 w 140"/>
                    <a:gd name="T84" fmla="*/ 132 h 1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6" name="Freeform 23"/>
                <p:cNvSpPr>
                  <a:spLocks/>
                </p:cNvSpPr>
                <p:nvPr/>
              </p:nvSpPr>
              <p:spPr bwMode="auto">
                <a:xfrm>
                  <a:off x="403" y="191"/>
                  <a:ext cx="139" cy="134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3"/>
                    <a:gd name="T83" fmla="*/ 140 w 140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7" name="Freeform 24"/>
                <p:cNvSpPr>
                  <a:spLocks noChangeArrowheads="1"/>
                </p:cNvSpPr>
                <p:nvPr/>
              </p:nvSpPr>
              <p:spPr bwMode="auto">
                <a:xfrm>
                  <a:off x="491" y="196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4"/>
                    <a:gd name="T86" fmla="*/ 68 w 68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8" name="Freeform 25"/>
                <p:cNvSpPr>
                  <a:spLocks/>
                </p:cNvSpPr>
                <p:nvPr/>
              </p:nvSpPr>
              <p:spPr bwMode="auto">
                <a:xfrm>
                  <a:off x="491" y="191"/>
                  <a:ext cx="68" cy="156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9" name="Freeform 26"/>
                <p:cNvSpPr>
                  <a:spLocks noChangeArrowheads="1"/>
                </p:cNvSpPr>
                <p:nvPr/>
              </p:nvSpPr>
              <p:spPr bwMode="auto">
                <a:xfrm>
                  <a:off x="362" y="191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1"/>
                    <a:gd name="T86" fmla="*/ 180 w 180"/>
                    <a:gd name="T87" fmla="*/ 121 h 1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0" name="Freeform 27"/>
                <p:cNvSpPr>
                  <a:spLocks/>
                </p:cNvSpPr>
                <p:nvPr/>
              </p:nvSpPr>
              <p:spPr bwMode="auto">
                <a:xfrm>
                  <a:off x="362" y="186"/>
                  <a:ext cx="180" cy="121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1" name="Freeform 28"/>
                <p:cNvSpPr>
                  <a:spLocks noChangeArrowheads="1"/>
                </p:cNvSpPr>
                <p:nvPr/>
              </p:nvSpPr>
              <p:spPr bwMode="auto">
                <a:xfrm>
                  <a:off x="304" y="181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8"/>
                    <a:gd name="T110" fmla="*/ 232 w 232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2" name="Freeform 29"/>
                <p:cNvSpPr>
                  <a:spLocks/>
                </p:cNvSpPr>
                <p:nvPr/>
              </p:nvSpPr>
              <p:spPr bwMode="auto">
                <a:xfrm>
                  <a:off x="304" y="176"/>
                  <a:ext cx="232" cy="71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3" name="Freeform 30"/>
                <p:cNvSpPr>
                  <a:spLocks noChangeArrowheads="1"/>
                </p:cNvSpPr>
                <p:nvPr/>
              </p:nvSpPr>
              <p:spPr bwMode="auto">
                <a:xfrm>
                  <a:off x="447" y="191"/>
                  <a:ext cx="104" cy="154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3"/>
                    <a:gd name="T83" fmla="*/ 103 w 103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4" name="Freeform 31"/>
                <p:cNvSpPr>
                  <a:spLocks/>
                </p:cNvSpPr>
                <p:nvPr/>
              </p:nvSpPr>
              <p:spPr bwMode="auto">
                <a:xfrm>
                  <a:off x="447" y="186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4"/>
                    <a:gd name="T83" fmla="*/ 102 w 102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5" name="Freeform 32"/>
                <p:cNvSpPr>
                  <a:spLocks noChangeArrowheads="1"/>
                </p:cNvSpPr>
                <p:nvPr/>
              </p:nvSpPr>
              <p:spPr bwMode="auto">
                <a:xfrm>
                  <a:off x="443" y="183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6" name="Freeform 33"/>
                <p:cNvSpPr>
                  <a:spLocks/>
                </p:cNvSpPr>
                <p:nvPr/>
              </p:nvSpPr>
              <p:spPr bwMode="auto">
                <a:xfrm>
                  <a:off x="441" y="181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7" name="Freeform 34"/>
                <p:cNvSpPr>
                  <a:spLocks noChangeArrowheads="1"/>
                </p:cNvSpPr>
                <p:nvPr/>
              </p:nvSpPr>
              <p:spPr bwMode="auto">
                <a:xfrm>
                  <a:off x="464" y="188"/>
                  <a:ext cx="73" cy="50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49"/>
                    <a:gd name="T86" fmla="*/ 74 w 74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8" name="Freeform 35"/>
                <p:cNvSpPr>
                  <a:spLocks/>
                </p:cNvSpPr>
                <p:nvPr/>
              </p:nvSpPr>
              <p:spPr bwMode="auto">
                <a:xfrm>
                  <a:off x="464" y="186"/>
                  <a:ext cx="71" cy="50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9"/>
                    <a:gd name="T86" fmla="*/ 72 w 72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9" name="Freeform 36"/>
                <p:cNvSpPr>
                  <a:spLocks noChangeArrowheads="1"/>
                </p:cNvSpPr>
                <p:nvPr/>
              </p:nvSpPr>
              <p:spPr bwMode="auto">
                <a:xfrm>
                  <a:off x="509" y="196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3"/>
                    <a:gd name="T83" fmla="*/ 39 w 39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0" name="Freeform 37"/>
                <p:cNvSpPr>
                  <a:spLocks/>
                </p:cNvSpPr>
                <p:nvPr/>
              </p:nvSpPr>
              <p:spPr bwMode="auto">
                <a:xfrm>
                  <a:off x="507" y="193"/>
                  <a:ext cx="39" cy="45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1" name="Freeform 38"/>
                <p:cNvSpPr>
                  <a:spLocks noChangeArrowheads="1"/>
                </p:cNvSpPr>
                <p:nvPr/>
              </p:nvSpPr>
              <p:spPr bwMode="auto">
                <a:xfrm>
                  <a:off x="393" y="22"/>
                  <a:ext cx="133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2" name="Freeform 39"/>
                <p:cNvSpPr>
                  <a:spLocks/>
                </p:cNvSpPr>
                <p:nvPr/>
              </p:nvSpPr>
              <p:spPr bwMode="auto">
                <a:xfrm>
                  <a:off x="403" y="22"/>
                  <a:ext cx="129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3" name="Freeform 40"/>
                <p:cNvSpPr>
                  <a:spLocks noChangeArrowheads="1"/>
                </p:cNvSpPr>
                <p:nvPr/>
              </p:nvSpPr>
              <p:spPr bwMode="auto">
                <a:xfrm>
                  <a:off x="491" y="2"/>
                  <a:ext cx="56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4" name="Freeform 41"/>
                <p:cNvSpPr>
                  <a:spLocks/>
                </p:cNvSpPr>
                <p:nvPr/>
              </p:nvSpPr>
              <p:spPr bwMode="auto">
                <a:xfrm>
                  <a:off x="499" y="2"/>
                  <a:ext cx="54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5" name="Freeform 42"/>
                <p:cNvSpPr>
                  <a:spLocks noChangeArrowheads="1"/>
                </p:cNvSpPr>
                <p:nvPr/>
              </p:nvSpPr>
              <p:spPr bwMode="auto">
                <a:xfrm>
                  <a:off x="312" y="72"/>
                  <a:ext cx="211" cy="86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6" name="Freeform 43"/>
                <p:cNvSpPr>
                  <a:spLocks/>
                </p:cNvSpPr>
                <p:nvPr/>
              </p:nvSpPr>
              <p:spPr bwMode="auto">
                <a:xfrm>
                  <a:off x="319" y="72"/>
                  <a:ext cx="211" cy="86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7" name="Freeform 44"/>
                <p:cNvSpPr>
                  <a:spLocks noChangeArrowheads="1"/>
                </p:cNvSpPr>
                <p:nvPr/>
              </p:nvSpPr>
              <p:spPr bwMode="auto">
                <a:xfrm>
                  <a:off x="277" y="128"/>
                  <a:ext cx="247" cy="43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2"/>
                    <a:gd name="T86" fmla="*/ 247 w 247"/>
                    <a:gd name="T87" fmla="*/ 42 h 4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8" name="Freeform 45"/>
                <p:cNvSpPr>
                  <a:spLocks/>
                </p:cNvSpPr>
                <p:nvPr/>
              </p:nvSpPr>
              <p:spPr bwMode="auto">
                <a:xfrm>
                  <a:off x="285" y="128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9" name="Oval 46"/>
                <p:cNvSpPr>
                  <a:spLocks noChangeArrowheads="1"/>
                </p:cNvSpPr>
                <p:nvPr/>
              </p:nvSpPr>
              <p:spPr bwMode="auto">
                <a:xfrm>
                  <a:off x="287" y="158"/>
                  <a:ext cx="236" cy="2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0" name="Oval 47"/>
                <p:cNvSpPr>
                  <a:spLocks noChangeArrowheads="1"/>
                </p:cNvSpPr>
                <p:nvPr/>
              </p:nvSpPr>
              <p:spPr bwMode="auto">
                <a:xfrm>
                  <a:off x="294" y="158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1" name="Freeform 48"/>
                <p:cNvSpPr>
                  <a:spLocks noChangeArrowheads="1"/>
                </p:cNvSpPr>
                <p:nvPr/>
              </p:nvSpPr>
              <p:spPr bwMode="auto">
                <a:xfrm>
                  <a:off x="339" y="47"/>
                  <a:ext cx="193" cy="111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2" name="Freeform 49"/>
                <p:cNvSpPr>
                  <a:spLocks/>
                </p:cNvSpPr>
                <p:nvPr/>
              </p:nvSpPr>
              <p:spPr bwMode="auto">
                <a:xfrm>
                  <a:off x="348" y="47"/>
                  <a:ext cx="191" cy="111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3" name="Freeform 50"/>
                <p:cNvSpPr>
                  <a:spLocks noChangeArrowheads="1"/>
                </p:cNvSpPr>
                <p:nvPr/>
              </p:nvSpPr>
              <p:spPr bwMode="auto">
                <a:xfrm>
                  <a:off x="437" y="9"/>
                  <a:ext cx="110" cy="146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5"/>
                    <a:gd name="T110" fmla="*/ 110 w 110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4" name="Freeform 51"/>
                <p:cNvSpPr>
                  <a:spLocks/>
                </p:cNvSpPr>
                <p:nvPr/>
              </p:nvSpPr>
              <p:spPr bwMode="auto">
                <a:xfrm>
                  <a:off x="445" y="9"/>
                  <a:ext cx="110" cy="146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5"/>
                    <a:gd name="T110" fmla="*/ 109 w 109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5" name="Freeform 52"/>
                <p:cNvSpPr>
                  <a:spLocks noChangeArrowheads="1"/>
                </p:cNvSpPr>
                <p:nvPr/>
              </p:nvSpPr>
              <p:spPr bwMode="auto">
                <a:xfrm>
                  <a:off x="287" y="100"/>
                  <a:ext cx="245" cy="66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6" name="Freeform 53"/>
                <p:cNvSpPr>
                  <a:spLocks/>
                </p:cNvSpPr>
                <p:nvPr/>
              </p:nvSpPr>
              <p:spPr bwMode="auto">
                <a:xfrm>
                  <a:off x="294" y="100"/>
                  <a:ext cx="245" cy="63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7" name="Freeform 54"/>
                <p:cNvSpPr>
                  <a:spLocks noChangeArrowheads="1"/>
                </p:cNvSpPr>
                <p:nvPr/>
              </p:nvSpPr>
              <p:spPr bwMode="auto">
                <a:xfrm>
                  <a:off x="503" y="98"/>
                  <a:ext cx="41" cy="53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8" name="Freeform 55"/>
                <p:cNvSpPr>
                  <a:spLocks/>
                </p:cNvSpPr>
                <p:nvPr/>
              </p:nvSpPr>
              <p:spPr bwMode="auto">
                <a:xfrm>
                  <a:off x="507" y="95"/>
                  <a:ext cx="41" cy="55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9" name="Freeform 56"/>
                <p:cNvSpPr>
                  <a:spLocks noChangeArrowheads="1"/>
                </p:cNvSpPr>
                <p:nvPr/>
              </p:nvSpPr>
              <p:spPr bwMode="auto">
                <a:xfrm>
                  <a:off x="459" y="110"/>
                  <a:ext cx="75" cy="45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"/>
                    <a:gd name="T85" fmla="*/ 0 h 46"/>
                    <a:gd name="T86" fmla="*/ 76 w 76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0" name="Freeform 57"/>
                <p:cNvSpPr>
                  <a:spLocks/>
                </p:cNvSpPr>
                <p:nvPr/>
              </p:nvSpPr>
              <p:spPr bwMode="auto">
                <a:xfrm>
                  <a:off x="460" y="110"/>
                  <a:ext cx="79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1" name="Freeform 58"/>
                <p:cNvSpPr>
                  <a:spLocks noChangeArrowheads="1"/>
                </p:cNvSpPr>
                <p:nvPr/>
              </p:nvSpPr>
              <p:spPr bwMode="auto">
                <a:xfrm>
                  <a:off x="455" y="138"/>
                  <a:ext cx="70" cy="25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4"/>
                    <a:gd name="T83" fmla="*/ 70 w 70"/>
                    <a:gd name="T84" fmla="*/ 24 h 2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2" name="Freeform 59"/>
                <p:cNvSpPr>
                  <a:spLocks/>
                </p:cNvSpPr>
                <p:nvPr/>
              </p:nvSpPr>
              <p:spPr bwMode="auto">
                <a:xfrm>
                  <a:off x="457" y="135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3" name="Oval 60"/>
                <p:cNvSpPr>
                  <a:spLocks noChangeArrowheads="1"/>
                </p:cNvSpPr>
                <p:nvPr/>
              </p:nvSpPr>
              <p:spPr bwMode="auto">
                <a:xfrm>
                  <a:off x="428" y="168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4" name="Oval 61"/>
                <p:cNvSpPr>
                  <a:spLocks noChangeArrowheads="1"/>
                </p:cNvSpPr>
                <p:nvPr/>
              </p:nvSpPr>
              <p:spPr bwMode="auto">
                <a:xfrm>
                  <a:off x="430" y="166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5" name="Freeform 62"/>
                <p:cNvSpPr>
                  <a:spLocks noChangeArrowheads="1"/>
                </p:cNvSpPr>
                <p:nvPr/>
              </p:nvSpPr>
              <p:spPr bwMode="auto">
                <a:xfrm>
                  <a:off x="567" y="193"/>
                  <a:ext cx="234" cy="83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6" name="Freeform 63"/>
                <p:cNvSpPr>
                  <a:spLocks/>
                </p:cNvSpPr>
                <p:nvPr/>
              </p:nvSpPr>
              <p:spPr bwMode="auto">
                <a:xfrm>
                  <a:off x="567" y="188"/>
                  <a:ext cx="234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3"/>
                    <a:gd name="T107" fmla="*/ 233 w 233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7" name="Freeform 64"/>
                <p:cNvSpPr>
                  <a:spLocks noChangeArrowheads="1"/>
                </p:cNvSpPr>
                <p:nvPr/>
              </p:nvSpPr>
              <p:spPr bwMode="auto">
                <a:xfrm>
                  <a:off x="596" y="178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8" name="Freeform 65"/>
                <p:cNvSpPr>
                  <a:spLocks/>
                </p:cNvSpPr>
                <p:nvPr/>
              </p:nvSpPr>
              <p:spPr bwMode="auto">
                <a:xfrm>
                  <a:off x="596" y="176"/>
                  <a:ext cx="238" cy="33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4"/>
                    <a:gd name="T98" fmla="*/ 238 w 238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9" name="Freeform 66"/>
                <p:cNvSpPr>
                  <a:spLocks noChangeArrowheads="1"/>
                </p:cNvSpPr>
                <p:nvPr/>
              </p:nvSpPr>
              <p:spPr bwMode="auto">
                <a:xfrm>
                  <a:off x="582" y="193"/>
                  <a:ext cx="139" cy="134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0" name="Freeform 67"/>
                <p:cNvSpPr>
                  <a:spLocks/>
                </p:cNvSpPr>
                <p:nvPr/>
              </p:nvSpPr>
              <p:spPr bwMode="auto">
                <a:xfrm>
                  <a:off x="582" y="188"/>
                  <a:ext cx="139" cy="134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1" name="Freeform 68"/>
                <p:cNvSpPr>
                  <a:spLocks noChangeArrowheads="1"/>
                </p:cNvSpPr>
                <p:nvPr/>
              </p:nvSpPr>
              <p:spPr bwMode="auto">
                <a:xfrm>
                  <a:off x="563" y="193"/>
                  <a:ext cx="68" cy="156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5"/>
                    <a:gd name="T86" fmla="*/ 68 w 68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2" name="Freeform 69"/>
                <p:cNvSpPr>
                  <a:spLocks/>
                </p:cNvSpPr>
                <p:nvPr/>
              </p:nvSpPr>
              <p:spPr bwMode="auto">
                <a:xfrm>
                  <a:off x="563" y="188"/>
                  <a:ext cx="70" cy="156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3" name="Oval 70"/>
                <p:cNvSpPr>
                  <a:spLocks noChangeArrowheads="1"/>
                </p:cNvSpPr>
                <p:nvPr/>
              </p:nvSpPr>
              <p:spPr bwMode="auto">
                <a:xfrm>
                  <a:off x="542" y="204"/>
                  <a:ext cx="41" cy="14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4" name="Oval 71"/>
                <p:cNvSpPr>
                  <a:spLocks noChangeArrowheads="1"/>
                </p:cNvSpPr>
                <p:nvPr/>
              </p:nvSpPr>
              <p:spPr bwMode="auto">
                <a:xfrm>
                  <a:off x="542" y="198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5" name="Freeform 72"/>
                <p:cNvSpPr>
                  <a:spLocks noChangeArrowheads="1"/>
                </p:cNvSpPr>
                <p:nvPr/>
              </p:nvSpPr>
              <p:spPr bwMode="auto">
                <a:xfrm>
                  <a:off x="582" y="188"/>
                  <a:ext cx="180" cy="121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6" name="Freeform 73"/>
                <p:cNvSpPr>
                  <a:spLocks/>
                </p:cNvSpPr>
                <p:nvPr/>
              </p:nvSpPr>
              <p:spPr bwMode="auto">
                <a:xfrm>
                  <a:off x="582" y="183"/>
                  <a:ext cx="180" cy="121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7" name="Freeform 74"/>
                <p:cNvSpPr>
                  <a:spLocks noChangeArrowheads="1"/>
                </p:cNvSpPr>
                <p:nvPr/>
              </p:nvSpPr>
              <p:spPr bwMode="auto">
                <a:xfrm>
                  <a:off x="586" y="178"/>
                  <a:ext cx="232" cy="71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8" name="Freeform 75"/>
                <p:cNvSpPr>
                  <a:spLocks/>
                </p:cNvSpPr>
                <p:nvPr/>
              </p:nvSpPr>
              <p:spPr bwMode="auto">
                <a:xfrm>
                  <a:off x="586" y="173"/>
                  <a:ext cx="232" cy="71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9" name="Freeform 76"/>
                <p:cNvSpPr>
                  <a:spLocks noChangeArrowheads="1"/>
                </p:cNvSpPr>
                <p:nvPr/>
              </p:nvSpPr>
              <p:spPr bwMode="auto">
                <a:xfrm>
                  <a:off x="573" y="188"/>
                  <a:ext cx="102" cy="154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3"/>
                    <a:gd name="T83" fmla="*/ 102 w 102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0" name="Freeform 77"/>
                <p:cNvSpPr>
                  <a:spLocks/>
                </p:cNvSpPr>
                <p:nvPr/>
              </p:nvSpPr>
              <p:spPr bwMode="auto">
                <a:xfrm>
                  <a:off x="574" y="183"/>
                  <a:ext cx="102" cy="156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4"/>
                    <a:gd name="T83" fmla="*/ 103 w 103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1" name="Freeform 78"/>
                <p:cNvSpPr>
                  <a:spLocks noChangeArrowheads="1"/>
                </p:cNvSpPr>
                <p:nvPr/>
              </p:nvSpPr>
              <p:spPr bwMode="auto">
                <a:xfrm>
                  <a:off x="596" y="183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2" name="Freeform 79"/>
                <p:cNvSpPr>
                  <a:spLocks/>
                </p:cNvSpPr>
                <p:nvPr/>
              </p:nvSpPr>
              <p:spPr bwMode="auto">
                <a:xfrm>
                  <a:off x="598" y="181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3" name="Freeform 80"/>
                <p:cNvSpPr>
                  <a:spLocks noChangeArrowheads="1"/>
                </p:cNvSpPr>
                <p:nvPr/>
              </p:nvSpPr>
              <p:spPr bwMode="auto">
                <a:xfrm>
                  <a:off x="586" y="188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3"/>
                    <a:gd name="T85" fmla="*/ 0 h 48"/>
                    <a:gd name="T86" fmla="*/ 73 w 73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4" name="Freeform 81"/>
                <p:cNvSpPr>
                  <a:spLocks/>
                </p:cNvSpPr>
                <p:nvPr/>
              </p:nvSpPr>
              <p:spPr bwMode="auto">
                <a:xfrm>
                  <a:off x="588" y="186"/>
                  <a:ext cx="71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8"/>
                    <a:gd name="T86" fmla="*/ 72 w 72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5" name="Freeform 82"/>
                <p:cNvSpPr>
                  <a:spLocks noChangeArrowheads="1"/>
                </p:cNvSpPr>
                <p:nvPr/>
              </p:nvSpPr>
              <p:spPr bwMode="auto">
                <a:xfrm>
                  <a:off x="576" y="193"/>
                  <a:ext cx="39" cy="45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6" name="Freeform 83"/>
                <p:cNvSpPr>
                  <a:spLocks/>
                </p:cNvSpPr>
                <p:nvPr/>
              </p:nvSpPr>
              <p:spPr bwMode="auto">
                <a:xfrm>
                  <a:off x="578" y="193"/>
                  <a:ext cx="39" cy="45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7" name="Oval 84"/>
                <p:cNvSpPr>
                  <a:spLocks noChangeArrowheads="1"/>
                </p:cNvSpPr>
                <p:nvPr/>
              </p:nvSpPr>
              <p:spPr bwMode="auto">
                <a:xfrm>
                  <a:off x="551" y="196"/>
                  <a:ext cx="14" cy="5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8" name="Oval 85"/>
                <p:cNvSpPr>
                  <a:spLocks noChangeArrowheads="1"/>
                </p:cNvSpPr>
                <p:nvPr/>
              </p:nvSpPr>
              <p:spPr bwMode="auto">
                <a:xfrm>
                  <a:off x="555" y="193"/>
                  <a:ext cx="14" cy="5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9" name="Freeform 86"/>
                <p:cNvSpPr>
                  <a:spLocks noChangeArrowheads="1"/>
                </p:cNvSpPr>
                <p:nvPr/>
              </p:nvSpPr>
              <p:spPr bwMode="auto">
                <a:xfrm>
                  <a:off x="598" y="20"/>
                  <a:ext cx="131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0" name="Freeform 87"/>
                <p:cNvSpPr>
                  <a:spLocks/>
                </p:cNvSpPr>
                <p:nvPr/>
              </p:nvSpPr>
              <p:spPr bwMode="auto">
                <a:xfrm>
                  <a:off x="590" y="20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1" name="Freeform 88"/>
                <p:cNvSpPr>
                  <a:spLocks noChangeArrowheads="1"/>
                </p:cNvSpPr>
                <p:nvPr/>
              </p:nvSpPr>
              <p:spPr bwMode="auto">
                <a:xfrm>
                  <a:off x="576" y="-1"/>
                  <a:ext cx="56" cy="149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2" name="Freeform 89"/>
                <p:cNvSpPr>
                  <a:spLocks/>
                </p:cNvSpPr>
                <p:nvPr/>
              </p:nvSpPr>
              <p:spPr bwMode="auto">
                <a:xfrm>
                  <a:off x="571" y="-1"/>
                  <a:ext cx="54" cy="149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3" name="Freeform 90"/>
                <p:cNvSpPr>
                  <a:spLocks noChangeArrowheads="1"/>
                </p:cNvSpPr>
                <p:nvPr/>
              </p:nvSpPr>
              <p:spPr bwMode="auto">
                <a:xfrm>
                  <a:off x="602" y="70"/>
                  <a:ext cx="209" cy="86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0"/>
                    <a:gd name="T82" fmla="*/ 0 h 87"/>
                    <a:gd name="T83" fmla="*/ 210 w 210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4" name="Freeform 91"/>
                <p:cNvSpPr>
                  <a:spLocks/>
                </p:cNvSpPr>
                <p:nvPr/>
              </p:nvSpPr>
              <p:spPr bwMode="auto">
                <a:xfrm>
                  <a:off x="592" y="70"/>
                  <a:ext cx="213" cy="86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5" name="Freeform 92"/>
                <p:cNvSpPr>
                  <a:spLocks noChangeArrowheads="1"/>
                </p:cNvSpPr>
                <p:nvPr/>
              </p:nvSpPr>
              <p:spPr bwMode="auto">
                <a:xfrm>
                  <a:off x="600" y="125"/>
                  <a:ext cx="247" cy="45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6" name="Freeform 93"/>
                <p:cNvSpPr>
                  <a:spLocks/>
                </p:cNvSpPr>
                <p:nvPr/>
              </p:nvSpPr>
              <p:spPr bwMode="auto">
                <a:xfrm>
                  <a:off x="592" y="125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7" name="Oval 94"/>
                <p:cNvSpPr>
                  <a:spLocks noChangeArrowheads="1"/>
                </p:cNvSpPr>
                <p:nvPr/>
              </p:nvSpPr>
              <p:spPr bwMode="auto">
                <a:xfrm>
                  <a:off x="547" y="-1"/>
                  <a:ext cx="41" cy="14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8" name="Oval 95"/>
                <p:cNvSpPr>
                  <a:spLocks noChangeArrowheads="1"/>
                </p:cNvSpPr>
                <p:nvPr/>
              </p:nvSpPr>
              <p:spPr bwMode="auto">
                <a:xfrm>
                  <a:off x="540" y="-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9" name="Oval 96"/>
                <p:cNvSpPr>
                  <a:spLocks noChangeArrowheads="1"/>
                </p:cNvSpPr>
                <p:nvPr/>
              </p:nvSpPr>
              <p:spPr bwMode="auto">
                <a:xfrm>
                  <a:off x="602" y="156"/>
                  <a:ext cx="234" cy="2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0" name="Oval 97"/>
                <p:cNvSpPr>
                  <a:spLocks noChangeArrowheads="1"/>
                </p:cNvSpPr>
                <p:nvPr/>
              </p:nvSpPr>
              <p:spPr bwMode="auto">
                <a:xfrm>
                  <a:off x="592" y="156"/>
                  <a:ext cx="238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1" name="Freeform 98"/>
                <p:cNvSpPr>
                  <a:spLocks noChangeArrowheads="1"/>
                </p:cNvSpPr>
                <p:nvPr/>
              </p:nvSpPr>
              <p:spPr bwMode="auto">
                <a:xfrm>
                  <a:off x="590" y="45"/>
                  <a:ext cx="193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2" name="Freeform 99"/>
                <p:cNvSpPr>
                  <a:spLocks/>
                </p:cNvSpPr>
                <p:nvPr/>
              </p:nvSpPr>
              <p:spPr bwMode="auto">
                <a:xfrm>
                  <a:off x="584" y="45"/>
                  <a:ext cx="191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3" name="Freeform 100"/>
                <p:cNvSpPr>
                  <a:spLocks noChangeArrowheads="1"/>
                </p:cNvSpPr>
                <p:nvPr/>
              </p:nvSpPr>
              <p:spPr bwMode="auto">
                <a:xfrm>
                  <a:off x="576" y="9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4"/>
                    <a:gd name="T110" fmla="*/ 110 w 110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4" name="Freeform 101"/>
                <p:cNvSpPr>
                  <a:spLocks/>
                </p:cNvSpPr>
                <p:nvPr/>
              </p:nvSpPr>
              <p:spPr bwMode="auto">
                <a:xfrm>
                  <a:off x="569" y="9"/>
                  <a:ext cx="108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4"/>
                    <a:gd name="T110" fmla="*/ 109 w 109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5" name="Freeform 102"/>
                <p:cNvSpPr>
                  <a:spLocks noChangeArrowheads="1"/>
                </p:cNvSpPr>
                <p:nvPr/>
              </p:nvSpPr>
              <p:spPr bwMode="auto">
                <a:xfrm>
                  <a:off x="592" y="98"/>
                  <a:ext cx="245" cy="66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6" name="Freeform 103"/>
                <p:cNvSpPr>
                  <a:spLocks/>
                </p:cNvSpPr>
                <p:nvPr/>
              </p:nvSpPr>
              <p:spPr bwMode="auto">
                <a:xfrm>
                  <a:off x="584" y="98"/>
                  <a:ext cx="245" cy="66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5"/>
                    <a:gd name="T83" fmla="*/ 245 w 245"/>
                    <a:gd name="T84" fmla="*/ 65 h 6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7" name="Oval 104"/>
                <p:cNvSpPr>
                  <a:spLocks noChangeArrowheads="1"/>
                </p:cNvSpPr>
                <p:nvPr/>
              </p:nvSpPr>
              <p:spPr bwMode="auto">
                <a:xfrm>
                  <a:off x="553" y="72"/>
                  <a:ext cx="19" cy="7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8" name="Oval 105"/>
                <p:cNvSpPr>
                  <a:spLocks noChangeArrowheads="1"/>
                </p:cNvSpPr>
                <p:nvPr/>
              </p:nvSpPr>
              <p:spPr bwMode="auto">
                <a:xfrm>
                  <a:off x="549" y="72"/>
                  <a:ext cx="19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9" name="Freeform 106"/>
                <p:cNvSpPr>
                  <a:spLocks noChangeArrowheads="1"/>
                </p:cNvSpPr>
                <p:nvPr/>
              </p:nvSpPr>
              <p:spPr bwMode="auto">
                <a:xfrm>
                  <a:off x="580" y="95"/>
                  <a:ext cx="39" cy="53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54"/>
                    <a:gd name="T110" fmla="*/ 39 w 39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0" name="Freeform 107"/>
                <p:cNvSpPr>
                  <a:spLocks/>
                </p:cNvSpPr>
                <p:nvPr/>
              </p:nvSpPr>
              <p:spPr bwMode="auto">
                <a:xfrm>
                  <a:off x="576" y="95"/>
                  <a:ext cx="41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3"/>
                    <a:gd name="T110" fmla="*/ 40 w 40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1" name="Freeform 108"/>
                <p:cNvSpPr>
                  <a:spLocks noChangeArrowheads="1"/>
                </p:cNvSpPr>
                <p:nvPr/>
              </p:nvSpPr>
              <p:spPr bwMode="auto">
                <a:xfrm>
                  <a:off x="588" y="110"/>
                  <a:ext cx="77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2" name="Freeform 109"/>
                <p:cNvSpPr>
                  <a:spLocks/>
                </p:cNvSpPr>
                <p:nvPr/>
              </p:nvSpPr>
              <p:spPr bwMode="auto">
                <a:xfrm>
                  <a:off x="584" y="108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7"/>
                    <a:gd name="T85" fmla="*/ 0 h 45"/>
                    <a:gd name="T86" fmla="*/ 77 w 77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3" name="Freeform 110"/>
                <p:cNvSpPr>
                  <a:spLocks noChangeArrowheads="1"/>
                </p:cNvSpPr>
                <p:nvPr/>
              </p:nvSpPr>
              <p:spPr bwMode="auto">
                <a:xfrm>
                  <a:off x="600" y="135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4" name="Freeform 111"/>
                <p:cNvSpPr>
                  <a:spLocks/>
                </p:cNvSpPr>
                <p:nvPr/>
              </p:nvSpPr>
              <p:spPr bwMode="auto">
                <a:xfrm>
                  <a:off x="598" y="135"/>
                  <a:ext cx="70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25"/>
                    <a:gd name="T83" fmla="*/ 71 w 71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5" name="Oval 112"/>
                <p:cNvSpPr>
                  <a:spLocks noChangeArrowheads="1"/>
                </p:cNvSpPr>
                <p:nvPr/>
              </p:nvSpPr>
              <p:spPr bwMode="auto">
                <a:xfrm>
                  <a:off x="603" y="166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6" name="Oval 113"/>
                <p:cNvSpPr>
                  <a:spLocks noChangeArrowheads="1"/>
                </p:cNvSpPr>
                <p:nvPr/>
              </p:nvSpPr>
              <p:spPr bwMode="auto">
                <a:xfrm>
                  <a:off x="602" y="163"/>
                  <a:ext cx="91" cy="1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7" name="Oval 114"/>
                <p:cNvSpPr>
                  <a:spLocks noChangeArrowheads="1"/>
                </p:cNvSpPr>
                <p:nvPr/>
              </p:nvSpPr>
              <p:spPr bwMode="auto">
                <a:xfrm>
                  <a:off x="505" y="135"/>
                  <a:ext cx="108" cy="66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8" name="Oval 115"/>
                <p:cNvSpPr>
                  <a:spLocks noChangeArrowheads="1"/>
                </p:cNvSpPr>
                <p:nvPr/>
              </p:nvSpPr>
              <p:spPr bwMode="auto">
                <a:xfrm>
                  <a:off x="516" y="143"/>
                  <a:ext cx="87" cy="53"/>
                </a:xfrm>
                <a:prstGeom prst="ellipse">
                  <a:avLst/>
                </a:prstGeom>
                <a:solidFill>
                  <a:srgbClr val="FFA04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9" name="Oval 116"/>
                <p:cNvSpPr>
                  <a:spLocks noChangeArrowheads="1"/>
                </p:cNvSpPr>
                <p:nvPr/>
              </p:nvSpPr>
              <p:spPr bwMode="auto">
                <a:xfrm>
                  <a:off x="551" y="193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0" name="Oval 117"/>
                <p:cNvSpPr>
                  <a:spLocks noChangeArrowheads="1"/>
                </p:cNvSpPr>
                <p:nvPr/>
              </p:nvSpPr>
              <p:spPr bwMode="auto">
                <a:xfrm>
                  <a:off x="557" y="193"/>
                  <a:ext cx="8" cy="5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1" name="Oval 118"/>
                <p:cNvSpPr>
                  <a:spLocks noChangeArrowheads="1"/>
                </p:cNvSpPr>
                <p:nvPr/>
              </p:nvSpPr>
              <p:spPr bwMode="auto">
                <a:xfrm>
                  <a:off x="559" y="188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2" name="Oval 119"/>
                <p:cNvSpPr>
                  <a:spLocks noChangeArrowheads="1"/>
                </p:cNvSpPr>
                <p:nvPr/>
              </p:nvSpPr>
              <p:spPr bwMode="auto">
                <a:xfrm>
                  <a:off x="569" y="191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3" name="Oval 120"/>
                <p:cNvSpPr>
                  <a:spLocks noChangeArrowheads="1"/>
                </p:cNvSpPr>
                <p:nvPr/>
              </p:nvSpPr>
              <p:spPr bwMode="auto">
                <a:xfrm>
                  <a:off x="569" y="188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4" name="Oval 121"/>
                <p:cNvSpPr>
                  <a:spLocks noChangeArrowheads="1"/>
                </p:cNvSpPr>
                <p:nvPr/>
              </p:nvSpPr>
              <p:spPr bwMode="auto">
                <a:xfrm>
                  <a:off x="576" y="188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5" name="Oval 122"/>
                <p:cNvSpPr>
                  <a:spLocks noChangeArrowheads="1"/>
                </p:cNvSpPr>
                <p:nvPr/>
              </p:nvSpPr>
              <p:spPr bwMode="auto">
                <a:xfrm>
                  <a:off x="584" y="183"/>
                  <a:ext cx="6" cy="5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6" name="Oval 123"/>
                <p:cNvSpPr>
                  <a:spLocks noChangeArrowheads="1"/>
                </p:cNvSpPr>
                <p:nvPr/>
              </p:nvSpPr>
              <p:spPr bwMode="auto">
                <a:xfrm>
                  <a:off x="578" y="183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7" name="Oval 124"/>
                <p:cNvSpPr>
                  <a:spLocks noChangeArrowheads="1"/>
                </p:cNvSpPr>
                <p:nvPr/>
              </p:nvSpPr>
              <p:spPr bwMode="auto">
                <a:xfrm>
                  <a:off x="590" y="181"/>
                  <a:ext cx="8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8" name="Oval 125"/>
                <p:cNvSpPr>
                  <a:spLocks noChangeArrowheads="1"/>
                </p:cNvSpPr>
                <p:nvPr/>
              </p:nvSpPr>
              <p:spPr bwMode="auto">
                <a:xfrm>
                  <a:off x="582" y="178"/>
                  <a:ext cx="6" cy="5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9" name="Oval 126"/>
                <p:cNvSpPr>
                  <a:spLocks noChangeArrowheads="1"/>
                </p:cNvSpPr>
                <p:nvPr/>
              </p:nvSpPr>
              <p:spPr bwMode="auto">
                <a:xfrm>
                  <a:off x="598" y="173"/>
                  <a:ext cx="6" cy="5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0" name="Oval 127"/>
                <p:cNvSpPr>
                  <a:spLocks noChangeArrowheads="1"/>
                </p:cNvSpPr>
                <p:nvPr/>
              </p:nvSpPr>
              <p:spPr bwMode="auto">
                <a:xfrm>
                  <a:off x="588" y="176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1" name="Oval 128"/>
                <p:cNvSpPr>
                  <a:spLocks noChangeArrowheads="1"/>
                </p:cNvSpPr>
                <p:nvPr/>
              </p:nvSpPr>
              <p:spPr bwMode="auto">
                <a:xfrm>
                  <a:off x="573" y="183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2" name="Oval 129"/>
                <p:cNvSpPr>
                  <a:spLocks noChangeArrowheads="1"/>
                </p:cNvSpPr>
                <p:nvPr/>
              </p:nvSpPr>
              <p:spPr bwMode="auto">
                <a:xfrm>
                  <a:off x="596" y="171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3" name="Oval 130"/>
                <p:cNvSpPr>
                  <a:spLocks noChangeArrowheads="1"/>
                </p:cNvSpPr>
                <p:nvPr/>
              </p:nvSpPr>
              <p:spPr bwMode="auto">
                <a:xfrm>
                  <a:off x="598" y="166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4" name="Oval 131"/>
                <p:cNvSpPr>
                  <a:spLocks noChangeArrowheads="1"/>
                </p:cNvSpPr>
                <p:nvPr/>
              </p:nvSpPr>
              <p:spPr bwMode="auto">
                <a:xfrm>
                  <a:off x="590" y="173"/>
                  <a:ext cx="6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5" name="Oval 132"/>
                <p:cNvSpPr>
                  <a:spLocks noChangeArrowheads="1"/>
                </p:cNvSpPr>
                <p:nvPr/>
              </p:nvSpPr>
              <p:spPr bwMode="auto">
                <a:xfrm>
                  <a:off x="592" y="168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6" name="Oval 133"/>
                <p:cNvSpPr>
                  <a:spLocks noChangeArrowheads="1"/>
                </p:cNvSpPr>
                <p:nvPr/>
              </p:nvSpPr>
              <p:spPr bwMode="auto">
                <a:xfrm>
                  <a:off x="594" y="161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7" name="Freeform 134"/>
                <p:cNvSpPr>
                  <a:spLocks/>
                </p:cNvSpPr>
                <p:nvPr/>
              </p:nvSpPr>
              <p:spPr bwMode="auto">
                <a:xfrm>
                  <a:off x="511" y="478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4"/>
                    <a:gd name="T82" fmla="*/ 0 h 101"/>
                    <a:gd name="T83" fmla="*/ 214 w 214"/>
                    <a:gd name="T84" fmla="*/ 101 h 1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8" name="Freeform 135"/>
                <p:cNvSpPr>
                  <a:spLocks/>
                </p:cNvSpPr>
                <p:nvPr/>
              </p:nvSpPr>
              <p:spPr bwMode="auto">
                <a:xfrm>
                  <a:off x="348" y="574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3"/>
                    <a:gd name="T49" fmla="*/ 0 h 204"/>
                    <a:gd name="T50" fmla="*/ 143 w 143"/>
                    <a:gd name="T51" fmla="*/ 204 h 2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9" name="Freeform 136"/>
                <p:cNvSpPr>
                  <a:spLocks/>
                </p:cNvSpPr>
                <p:nvPr/>
              </p:nvSpPr>
              <p:spPr bwMode="auto">
                <a:xfrm>
                  <a:off x="460" y="554"/>
                  <a:ext cx="178" cy="232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7"/>
                    <a:gd name="T76" fmla="*/ 0 h 234"/>
                    <a:gd name="T77" fmla="*/ 177 w 177"/>
                    <a:gd name="T78" fmla="*/ 234 h 2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0" name="Freeform 137"/>
                <p:cNvSpPr>
                  <a:spLocks/>
                </p:cNvSpPr>
                <p:nvPr/>
              </p:nvSpPr>
              <p:spPr bwMode="auto">
                <a:xfrm>
                  <a:off x="459" y="561"/>
                  <a:ext cx="390" cy="232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0"/>
                    <a:gd name="T151" fmla="*/ 0 h 231"/>
                    <a:gd name="T152" fmla="*/ 390 w 390"/>
                    <a:gd name="T153" fmla="*/ 231 h 2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1" name="Freeform 138"/>
                <p:cNvSpPr>
                  <a:spLocks/>
                </p:cNvSpPr>
                <p:nvPr/>
              </p:nvSpPr>
              <p:spPr bwMode="auto">
                <a:xfrm>
                  <a:off x="207" y="571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7"/>
                    <a:gd name="T91" fmla="*/ 0 h 219"/>
                    <a:gd name="T92" fmla="*/ 257 w 257"/>
                    <a:gd name="T93" fmla="*/ 219 h 2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2" name="Freeform 139"/>
                <p:cNvSpPr>
                  <a:spLocks/>
                </p:cNvSpPr>
                <p:nvPr/>
              </p:nvSpPr>
              <p:spPr bwMode="auto">
                <a:xfrm>
                  <a:off x="296" y="425"/>
                  <a:ext cx="226" cy="111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6"/>
                    <a:gd name="T70" fmla="*/ 0 h 110"/>
                    <a:gd name="T71" fmla="*/ 226 w 226"/>
                    <a:gd name="T72" fmla="*/ 110 h 11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3" name="Freeform 140"/>
                <p:cNvSpPr>
                  <a:spLocks/>
                </p:cNvSpPr>
                <p:nvPr/>
              </p:nvSpPr>
              <p:spPr bwMode="auto">
                <a:xfrm>
                  <a:off x="534" y="400"/>
                  <a:ext cx="184" cy="81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3"/>
                    <a:gd name="T70" fmla="*/ 0 h 80"/>
                    <a:gd name="T71" fmla="*/ 183 w 183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4" name="Freeform 141"/>
                <p:cNvSpPr>
                  <a:spLocks/>
                </p:cNvSpPr>
                <p:nvPr/>
              </p:nvSpPr>
              <p:spPr bwMode="auto">
                <a:xfrm>
                  <a:off x="389" y="370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7"/>
                    <a:gd name="T70" fmla="*/ 0 h 68"/>
                    <a:gd name="T71" fmla="*/ 147 w 147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5" name="Freeform 142"/>
                <p:cNvSpPr>
                  <a:spLocks/>
                </p:cNvSpPr>
                <p:nvPr/>
              </p:nvSpPr>
              <p:spPr bwMode="auto">
                <a:xfrm>
                  <a:off x="258" y="501"/>
                  <a:ext cx="232" cy="111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3"/>
                    <a:gd name="T70" fmla="*/ 0 h 113"/>
                    <a:gd name="T71" fmla="*/ 233 w 233"/>
                    <a:gd name="T72" fmla="*/ 113 h 1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6" name="Freeform 143"/>
                <p:cNvSpPr>
                  <a:spLocks/>
                </p:cNvSpPr>
                <p:nvPr/>
              </p:nvSpPr>
              <p:spPr bwMode="auto">
                <a:xfrm>
                  <a:off x="238" y="675"/>
                  <a:ext cx="151" cy="101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1"/>
                    <a:gd name="T91" fmla="*/ 0 h 102"/>
                    <a:gd name="T92" fmla="*/ 151 w 151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7" name="Freeform 144"/>
                <p:cNvSpPr>
                  <a:spLocks/>
                </p:cNvSpPr>
                <p:nvPr/>
              </p:nvSpPr>
              <p:spPr bwMode="auto">
                <a:xfrm>
                  <a:off x="93" y="680"/>
                  <a:ext cx="178" cy="103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8" name="Freeform 145"/>
                <p:cNvSpPr>
                  <a:spLocks/>
                </p:cNvSpPr>
                <p:nvPr/>
              </p:nvSpPr>
              <p:spPr bwMode="auto">
                <a:xfrm>
                  <a:off x="82" y="594"/>
                  <a:ext cx="160" cy="81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9" name="Freeform 146"/>
                <p:cNvSpPr>
                  <a:spLocks/>
                </p:cNvSpPr>
                <p:nvPr/>
              </p:nvSpPr>
              <p:spPr bwMode="auto">
                <a:xfrm>
                  <a:off x="236" y="534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0" name="Freeform 147"/>
                <p:cNvSpPr>
                  <a:spLocks/>
                </p:cNvSpPr>
                <p:nvPr/>
              </p:nvSpPr>
              <p:spPr bwMode="auto">
                <a:xfrm>
                  <a:off x="229" y="488"/>
                  <a:ext cx="102" cy="48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7"/>
                    <a:gd name="T71" fmla="*/ 102 w 10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1" name="Freeform 148"/>
                <p:cNvSpPr>
                  <a:spLocks/>
                </p:cNvSpPr>
                <p:nvPr/>
              </p:nvSpPr>
              <p:spPr bwMode="auto">
                <a:xfrm>
                  <a:off x="169" y="380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06"/>
                    <a:gd name="T29" fmla="*/ 91 w 91"/>
                    <a:gd name="T30" fmla="*/ 406 h 4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2" name="Freeform 149"/>
                <p:cNvSpPr>
                  <a:spLocks noChangeArrowheads="1"/>
                </p:cNvSpPr>
                <p:nvPr/>
              </p:nvSpPr>
              <p:spPr bwMode="auto">
                <a:xfrm>
                  <a:off x="192" y="382"/>
                  <a:ext cx="162" cy="58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1"/>
                    <a:gd name="T103" fmla="*/ 0 h 57"/>
                    <a:gd name="T104" fmla="*/ 161 w 161"/>
                    <a:gd name="T105" fmla="*/ 57 h 5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3" name="Freeform 150"/>
                <p:cNvSpPr>
                  <a:spLocks/>
                </p:cNvSpPr>
                <p:nvPr/>
              </p:nvSpPr>
              <p:spPr bwMode="auto">
                <a:xfrm>
                  <a:off x="192" y="380"/>
                  <a:ext cx="162" cy="58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4" name="Freeform 151"/>
                <p:cNvSpPr>
                  <a:spLocks noChangeArrowheads="1"/>
                </p:cNvSpPr>
                <p:nvPr/>
              </p:nvSpPr>
              <p:spPr bwMode="auto">
                <a:xfrm>
                  <a:off x="211" y="375"/>
                  <a:ext cx="166" cy="23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5" name="Freeform 152"/>
                <p:cNvSpPr>
                  <a:spLocks/>
                </p:cNvSpPr>
                <p:nvPr/>
              </p:nvSpPr>
              <p:spPr bwMode="auto">
                <a:xfrm>
                  <a:off x="211" y="370"/>
                  <a:ext cx="166" cy="25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6" name="Freeform 153"/>
                <p:cNvSpPr>
                  <a:spLocks noChangeArrowheads="1"/>
                </p:cNvSpPr>
                <p:nvPr/>
              </p:nvSpPr>
              <p:spPr bwMode="auto">
                <a:xfrm>
                  <a:off x="203" y="385"/>
                  <a:ext cx="97" cy="91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2"/>
                    <a:gd name="T83" fmla="*/ 97 w 97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7" name="Freeform 154"/>
                <p:cNvSpPr>
                  <a:spLocks/>
                </p:cNvSpPr>
                <p:nvPr/>
              </p:nvSpPr>
              <p:spPr bwMode="auto">
                <a:xfrm>
                  <a:off x="203" y="382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1"/>
                    <a:gd name="T83" fmla="*/ 97 w 97"/>
                    <a:gd name="T84" fmla="*/ 91 h 9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8" name="Freeform 155"/>
                <p:cNvSpPr>
                  <a:spLocks noChangeArrowheads="1"/>
                </p:cNvSpPr>
                <p:nvPr/>
              </p:nvSpPr>
              <p:spPr bwMode="auto">
                <a:xfrm>
                  <a:off x="190" y="385"/>
                  <a:ext cx="46" cy="106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9" name="Freeform 156"/>
                <p:cNvSpPr>
                  <a:spLocks/>
                </p:cNvSpPr>
                <p:nvPr/>
              </p:nvSpPr>
              <p:spPr bwMode="auto">
                <a:xfrm>
                  <a:off x="190" y="380"/>
                  <a:ext cx="48" cy="108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0" name="Freeform 157"/>
                <p:cNvSpPr>
                  <a:spLocks noChangeArrowheads="1"/>
                </p:cNvSpPr>
                <p:nvPr/>
              </p:nvSpPr>
              <p:spPr bwMode="auto">
                <a:xfrm>
                  <a:off x="203" y="380"/>
                  <a:ext cx="124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1" name="Freeform 158"/>
                <p:cNvSpPr>
                  <a:spLocks/>
                </p:cNvSpPr>
                <p:nvPr/>
              </p:nvSpPr>
              <p:spPr bwMode="auto">
                <a:xfrm>
                  <a:off x="203" y="377"/>
                  <a:ext cx="124" cy="83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2" name="Freeform 159"/>
                <p:cNvSpPr>
                  <a:spLocks noChangeArrowheads="1"/>
                </p:cNvSpPr>
                <p:nvPr/>
              </p:nvSpPr>
              <p:spPr bwMode="auto">
                <a:xfrm>
                  <a:off x="207" y="375"/>
                  <a:ext cx="158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3" name="Freeform 160"/>
                <p:cNvSpPr>
                  <a:spLocks/>
                </p:cNvSpPr>
                <p:nvPr/>
              </p:nvSpPr>
              <p:spPr bwMode="auto">
                <a:xfrm>
                  <a:off x="207" y="370"/>
                  <a:ext cx="158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4" name="Freeform 161"/>
                <p:cNvSpPr>
                  <a:spLocks noChangeArrowheads="1"/>
                </p:cNvSpPr>
                <p:nvPr/>
              </p:nvSpPr>
              <p:spPr bwMode="auto">
                <a:xfrm>
                  <a:off x="196" y="380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5" name="Freeform 162"/>
                <p:cNvSpPr>
                  <a:spLocks/>
                </p:cNvSpPr>
                <p:nvPr/>
              </p:nvSpPr>
              <p:spPr bwMode="auto">
                <a:xfrm>
                  <a:off x="198" y="377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6" name="Freeform 163"/>
                <p:cNvSpPr>
                  <a:spLocks noChangeArrowheads="1"/>
                </p:cNvSpPr>
                <p:nvPr/>
              </p:nvSpPr>
              <p:spPr bwMode="auto">
                <a:xfrm>
                  <a:off x="213" y="375"/>
                  <a:ext cx="58" cy="18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9"/>
                    <a:gd name="T109" fmla="*/ 0 h 17"/>
                    <a:gd name="T110" fmla="*/ 59 w 59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7" name="Freeform 164"/>
                <p:cNvSpPr>
                  <a:spLocks/>
                </p:cNvSpPr>
                <p:nvPr/>
              </p:nvSpPr>
              <p:spPr bwMode="auto">
                <a:xfrm>
                  <a:off x="213" y="375"/>
                  <a:ext cx="60" cy="18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0"/>
                    <a:gd name="T106" fmla="*/ 0 h 17"/>
                    <a:gd name="T107" fmla="*/ 60 w 60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8" name="Freeform 165"/>
                <p:cNvSpPr>
                  <a:spLocks noChangeArrowheads="1"/>
                </p:cNvSpPr>
                <p:nvPr/>
              </p:nvSpPr>
              <p:spPr bwMode="auto">
                <a:xfrm>
                  <a:off x="205" y="377"/>
                  <a:ext cx="52" cy="35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4"/>
                    <a:gd name="T86" fmla="*/ 51 w 51"/>
                    <a:gd name="T87" fmla="*/ 34 h 3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9" name="Freeform 166"/>
                <p:cNvSpPr>
                  <a:spLocks/>
                </p:cNvSpPr>
                <p:nvPr/>
              </p:nvSpPr>
              <p:spPr bwMode="auto">
                <a:xfrm>
                  <a:off x="207" y="377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0" name="Freeform 167"/>
                <p:cNvSpPr>
                  <a:spLocks noChangeArrowheads="1"/>
                </p:cNvSpPr>
                <p:nvPr/>
              </p:nvSpPr>
              <p:spPr bwMode="auto">
                <a:xfrm>
                  <a:off x="198" y="385"/>
                  <a:ext cx="27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"/>
                    <a:gd name="T82" fmla="*/ 0 h 30"/>
                    <a:gd name="T83" fmla="*/ 28 w 28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1" name="Freeform 168"/>
                <p:cNvSpPr>
                  <a:spLocks/>
                </p:cNvSpPr>
                <p:nvPr/>
              </p:nvSpPr>
              <p:spPr bwMode="auto">
                <a:xfrm>
                  <a:off x="200" y="382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30"/>
                    <a:gd name="T80" fmla="*/ 27 w 27"/>
                    <a:gd name="T81" fmla="*/ 30 h 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2" name="Freeform 169"/>
                <p:cNvSpPr>
                  <a:spLocks noChangeArrowheads="1"/>
                </p:cNvSpPr>
                <p:nvPr/>
              </p:nvSpPr>
              <p:spPr bwMode="auto">
                <a:xfrm>
                  <a:off x="213" y="264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3" name="Freeform 170"/>
                <p:cNvSpPr>
                  <a:spLocks/>
                </p:cNvSpPr>
                <p:nvPr/>
              </p:nvSpPr>
              <p:spPr bwMode="auto">
                <a:xfrm>
                  <a:off x="209" y="264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4" name="Freeform 171"/>
                <p:cNvSpPr>
                  <a:spLocks noChangeArrowheads="1"/>
                </p:cNvSpPr>
                <p:nvPr/>
              </p:nvSpPr>
              <p:spPr bwMode="auto">
                <a:xfrm>
                  <a:off x="200" y="249"/>
                  <a:ext cx="39" cy="103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104"/>
                    <a:gd name="T98" fmla="*/ 38 w 38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5" name="Freeform 172"/>
                <p:cNvSpPr>
                  <a:spLocks/>
                </p:cNvSpPr>
                <p:nvPr/>
              </p:nvSpPr>
              <p:spPr bwMode="auto">
                <a:xfrm>
                  <a:off x="194" y="249"/>
                  <a:ext cx="39" cy="103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104"/>
                    <a:gd name="T98" fmla="*/ 37 w 37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6" name="Freeform 173"/>
                <p:cNvSpPr>
                  <a:spLocks noChangeArrowheads="1"/>
                </p:cNvSpPr>
                <p:nvPr/>
              </p:nvSpPr>
              <p:spPr bwMode="auto">
                <a:xfrm>
                  <a:off x="215" y="297"/>
                  <a:ext cx="147" cy="63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7" name="Freeform 174"/>
                <p:cNvSpPr>
                  <a:spLocks/>
                </p:cNvSpPr>
                <p:nvPr/>
              </p:nvSpPr>
              <p:spPr bwMode="auto">
                <a:xfrm>
                  <a:off x="209" y="297"/>
                  <a:ext cx="147" cy="63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8" name="Freeform 175"/>
                <p:cNvSpPr>
                  <a:spLocks noChangeArrowheads="1"/>
                </p:cNvSpPr>
                <p:nvPr/>
              </p:nvSpPr>
              <p:spPr bwMode="auto">
                <a:xfrm>
                  <a:off x="215" y="337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2"/>
                    <a:gd name="T85" fmla="*/ 0 h 30"/>
                    <a:gd name="T86" fmla="*/ 172 w 172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9" name="Freeform 176"/>
                <p:cNvSpPr>
                  <a:spLocks/>
                </p:cNvSpPr>
                <p:nvPr/>
              </p:nvSpPr>
              <p:spPr bwMode="auto">
                <a:xfrm>
                  <a:off x="209" y="337"/>
                  <a:ext cx="172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0" name="Oval 177"/>
                <p:cNvSpPr>
                  <a:spLocks noChangeArrowheads="1"/>
                </p:cNvSpPr>
                <p:nvPr/>
              </p:nvSpPr>
              <p:spPr bwMode="auto">
                <a:xfrm>
                  <a:off x="215" y="357"/>
                  <a:ext cx="162" cy="1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1" name="Oval 178"/>
                <p:cNvSpPr>
                  <a:spLocks noChangeArrowheads="1"/>
                </p:cNvSpPr>
                <p:nvPr/>
              </p:nvSpPr>
              <p:spPr bwMode="auto">
                <a:xfrm>
                  <a:off x="209" y="357"/>
                  <a:ext cx="164" cy="1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2" name="Freeform 179"/>
                <p:cNvSpPr>
                  <a:spLocks noChangeArrowheads="1"/>
                </p:cNvSpPr>
                <p:nvPr/>
              </p:nvSpPr>
              <p:spPr bwMode="auto">
                <a:xfrm>
                  <a:off x="209" y="28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3" name="Freeform 180"/>
                <p:cNvSpPr>
                  <a:spLocks/>
                </p:cNvSpPr>
                <p:nvPr/>
              </p:nvSpPr>
              <p:spPr bwMode="auto">
                <a:xfrm>
                  <a:off x="203" y="28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4" name="Freeform 181"/>
                <p:cNvSpPr>
                  <a:spLocks noChangeArrowheads="1"/>
                </p:cNvSpPr>
                <p:nvPr/>
              </p:nvSpPr>
              <p:spPr bwMode="auto">
                <a:xfrm>
                  <a:off x="200" y="256"/>
                  <a:ext cx="75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1"/>
                    <a:gd name="T110" fmla="*/ 76 w 76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5" name="Freeform 182"/>
                <p:cNvSpPr>
                  <a:spLocks/>
                </p:cNvSpPr>
                <p:nvPr/>
              </p:nvSpPr>
              <p:spPr bwMode="auto">
                <a:xfrm>
                  <a:off x="194" y="256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5"/>
                    <a:gd name="T109" fmla="*/ 0 h 101"/>
                    <a:gd name="T110" fmla="*/ 75 w 75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6" name="Freeform 183"/>
                <p:cNvSpPr>
                  <a:spLocks noChangeArrowheads="1"/>
                </p:cNvSpPr>
                <p:nvPr/>
              </p:nvSpPr>
              <p:spPr bwMode="auto">
                <a:xfrm>
                  <a:off x="209" y="317"/>
                  <a:ext cx="170" cy="45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0"/>
                    <a:gd name="T82" fmla="*/ 0 h 44"/>
                    <a:gd name="T83" fmla="*/ 170 w 170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7" name="Freeform 184"/>
                <p:cNvSpPr>
                  <a:spLocks/>
                </p:cNvSpPr>
                <p:nvPr/>
              </p:nvSpPr>
              <p:spPr bwMode="auto">
                <a:xfrm>
                  <a:off x="205" y="317"/>
                  <a:ext cx="168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8" name="Freeform 185"/>
                <p:cNvSpPr>
                  <a:spLocks noChangeArrowheads="1"/>
                </p:cNvSpPr>
                <p:nvPr/>
              </p:nvSpPr>
              <p:spPr bwMode="auto">
                <a:xfrm>
                  <a:off x="202" y="314"/>
                  <a:ext cx="27" cy="38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9" name="Freeform 186"/>
                <p:cNvSpPr>
                  <a:spLocks/>
                </p:cNvSpPr>
                <p:nvPr/>
              </p:nvSpPr>
              <p:spPr bwMode="auto">
                <a:xfrm>
                  <a:off x="200" y="314"/>
                  <a:ext cx="27" cy="38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"/>
                    <a:gd name="T109" fmla="*/ 0 h 37"/>
                    <a:gd name="T110" fmla="*/ 27 w 27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0" name="Freeform 187"/>
                <p:cNvSpPr>
                  <a:spLocks noChangeArrowheads="1"/>
                </p:cNvSpPr>
                <p:nvPr/>
              </p:nvSpPr>
              <p:spPr bwMode="auto">
                <a:xfrm>
                  <a:off x="207" y="324"/>
                  <a:ext cx="52" cy="33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2"/>
                    <a:gd name="T86" fmla="*/ 53 w 53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1" name="Freeform 188"/>
                <p:cNvSpPr>
                  <a:spLocks/>
                </p:cNvSpPr>
                <p:nvPr/>
              </p:nvSpPr>
              <p:spPr bwMode="auto">
                <a:xfrm>
                  <a:off x="205" y="324"/>
                  <a:ext cx="54" cy="30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1"/>
                    <a:gd name="T86" fmla="*/ 54 w 54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2" name="Freeform 189"/>
                <p:cNvSpPr>
                  <a:spLocks noChangeArrowheads="1"/>
                </p:cNvSpPr>
                <p:nvPr/>
              </p:nvSpPr>
              <p:spPr bwMode="auto">
                <a:xfrm>
                  <a:off x="215" y="345"/>
                  <a:ext cx="48" cy="15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3" name="Freeform 190"/>
                <p:cNvSpPr>
                  <a:spLocks/>
                </p:cNvSpPr>
                <p:nvPr/>
              </p:nvSpPr>
              <p:spPr bwMode="auto">
                <a:xfrm>
                  <a:off x="213" y="342"/>
                  <a:ext cx="50" cy="18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17"/>
                    <a:gd name="T83" fmla="*/ 50 w 50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4" name="Oval 191"/>
                <p:cNvSpPr>
                  <a:spLocks noChangeArrowheads="1"/>
                </p:cNvSpPr>
                <p:nvPr/>
              </p:nvSpPr>
              <p:spPr bwMode="auto">
                <a:xfrm>
                  <a:off x="217" y="365"/>
                  <a:ext cx="64" cy="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5" name="Oval 192"/>
                <p:cNvSpPr>
                  <a:spLocks noChangeArrowheads="1"/>
                </p:cNvSpPr>
                <p:nvPr/>
              </p:nvSpPr>
              <p:spPr bwMode="auto">
                <a:xfrm>
                  <a:off x="215" y="362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6" name="Freeform 193"/>
                <p:cNvSpPr>
                  <a:spLocks noChangeArrowheads="1"/>
                </p:cNvSpPr>
                <p:nvPr/>
              </p:nvSpPr>
              <p:spPr bwMode="auto">
                <a:xfrm>
                  <a:off x="24" y="382"/>
                  <a:ext cx="160" cy="58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7" name="Freeform 194"/>
                <p:cNvSpPr>
                  <a:spLocks/>
                </p:cNvSpPr>
                <p:nvPr/>
              </p:nvSpPr>
              <p:spPr bwMode="auto">
                <a:xfrm>
                  <a:off x="24" y="377"/>
                  <a:ext cx="160" cy="58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8" name="Freeform 195"/>
                <p:cNvSpPr>
                  <a:spLocks noChangeArrowheads="1"/>
                </p:cNvSpPr>
                <p:nvPr/>
              </p:nvSpPr>
              <p:spPr bwMode="auto">
                <a:xfrm>
                  <a:off x="1" y="372"/>
                  <a:ext cx="164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5"/>
                    <a:gd name="T98" fmla="*/ 165 w 165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9" name="Freeform 196"/>
                <p:cNvSpPr>
                  <a:spLocks/>
                </p:cNvSpPr>
                <p:nvPr/>
              </p:nvSpPr>
              <p:spPr bwMode="auto">
                <a:xfrm>
                  <a:off x="1" y="370"/>
                  <a:ext cx="164" cy="23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0" name="Freeform 197"/>
                <p:cNvSpPr>
                  <a:spLocks noChangeArrowheads="1"/>
                </p:cNvSpPr>
                <p:nvPr/>
              </p:nvSpPr>
              <p:spPr bwMode="auto">
                <a:xfrm>
                  <a:off x="78" y="382"/>
                  <a:ext cx="97" cy="93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1" name="Freeform 198"/>
                <p:cNvSpPr>
                  <a:spLocks/>
                </p:cNvSpPr>
                <p:nvPr/>
              </p:nvSpPr>
              <p:spPr bwMode="auto">
                <a:xfrm>
                  <a:off x="78" y="380"/>
                  <a:ext cx="97" cy="91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2" name="Freeform 199"/>
                <p:cNvSpPr>
                  <a:spLocks noChangeArrowheads="1"/>
                </p:cNvSpPr>
                <p:nvPr/>
              </p:nvSpPr>
              <p:spPr bwMode="auto">
                <a:xfrm>
                  <a:off x="140" y="382"/>
                  <a:ext cx="48" cy="108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3" name="Freeform 200"/>
                <p:cNvSpPr>
                  <a:spLocks/>
                </p:cNvSpPr>
                <p:nvPr/>
              </p:nvSpPr>
              <p:spPr bwMode="auto">
                <a:xfrm>
                  <a:off x="140" y="380"/>
                  <a:ext cx="48" cy="106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8"/>
                    <a:gd name="T85" fmla="*/ 0 h 107"/>
                    <a:gd name="T86" fmla="*/ 48 w 48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4" name="Oval 201"/>
                <p:cNvSpPr>
                  <a:spLocks noChangeArrowheads="1"/>
                </p:cNvSpPr>
                <p:nvPr/>
              </p:nvSpPr>
              <p:spPr bwMode="auto">
                <a:xfrm>
                  <a:off x="175" y="387"/>
                  <a:ext cx="27" cy="10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5" name="Oval 202"/>
                <p:cNvSpPr>
                  <a:spLocks noChangeArrowheads="1"/>
                </p:cNvSpPr>
                <p:nvPr/>
              </p:nvSpPr>
              <p:spPr bwMode="auto">
                <a:xfrm>
                  <a:off x="175" y="385"/>
                  <a:ext cx="27" cy="101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6" name="Freeform 203"/>
                <p:cNvSpPr>
                  <a:spLocks noChangeArrowheads="1"/>
                </p:cNvSpPr>
                <p:nvPr/>
              </p:nvSpPr>
              <p:spPr bwMode="auto">
                <a:xfrm>
                  <a:off x="51" y="380"/>
                  <a:ext cx="126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7" name="Freeform 204"/>
                <p:cNvSpPr>
                  <a:spLocks/>
                </p:cNvSpPr>
                <p:nvPr/>
              </p:nvSpPr>
              <p:spPr bwMode="auto">
                <a:xfrm>
                  <a:off x="51" y="375"/>
                  <a:ext cx="126" cy="86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8" name="Freeform 205"/>
                <p:cNvSpPr>
                  <a:spLocks noChangeArrowheads="1"/>
                </p:cNvSpPr>
                <p:nvPr/>
              </p:nvSpPr>
              <p:spPr bwMode="auto">
                <a:xfrm>
                  <a:off x="10" y="372"/>
                  <a:ext cx="162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9" name="Freeform 206"/>
                <p:cNvSpPr>
                  <a:spLocks/>
                </p:cNvSpPr>
                <p:nvPr/>
              </p:nvSpPr>
              <p:spPr bwMode="auto">
                <a:xfrm>
                  <a:off x="10" y="370"/>
                  <a:ext cx="162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0" name="Freeform 207"/>
                <p:cNvSpPr>
                  <a:spLocks noChangeArrowheads="1"/>
                </p:cNvSpPr>
                <p:nvPr/>
              </p:nvSpPr>
              <p:spPr bwMode="auto">
                <a:xfrm>
                  <a:off x="111" y="380"/>
                  <a:ext cx="70" cy="106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107"/>
                    <a:gd name="T83" fmla="*/ 70 w 70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1" name="Freeform 208"/>
                <p:cNvSpPr>
                  <a:spLocks/>
                </p:cNvSpPr>
                <p:nvPr/>
              </p:nvSpPr>
              <p:spPr bwMode="auto">
                <a:xfrm>
                  <a:off x="109" y="375"/>
                  <a:ext cx="71" cy="108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7"/>
                    <a:gd name="T83" fmla="*/ 71 w 71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2" name="Freeform 209"/>
                <p:cNvSpPr>
                  <a:spLocks noChangeArrowheads="1"/>
                </p:cNvSpPr>
                <p:nvPr/>
              </p:nvSpPr>
              <p:spPr bwMode="auto">
                <a:xfrm>
                  <a:off x="105" y="375"/>
                  <a:ext cx="60" cy="18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17"/>
                    <a:gd name="T110" fmla="*/ 60 w 60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3" name="Freeform 210"/>
                <p:cNvSpPr>
                  <a:spLocks/>
                </p:cNvSpPr>
                <p:nvPr/>
              </p:nvSpPr>
              <p:spPr bwMode="auto">
                <a:xfrm>
                  <a:off x="105" y="375"/>
                  <a:ext cx="58" cy="15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17"/>
                    <a:gd name="T110" fmla="*/ 58 w 58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4" name="Freeform 211"/>
                <p:cNvSpPr>
                  <a:spLocks noChangeArrowheads="1"/>
                </p:cNvSpPr>
                <p:nvPr/>
              </p:nvSpPr>
              <p:spPr bwMode="auto">
                <a:xfrm>
                  <a:off x="122" y="377"/>
                  <a:ext cx="50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3"/>
                    <a:gd name="T86" fmla="*/ 51 w 51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5" name="Freeform 212"/>
                <p:cNvSpPr>
                  <a:spLocks/>
                </p:cNvSpPr>
                <p:nvPr/>
              </p:nvSpPr>
              <p:spPr bwMode="auto">
                <a:xfrm>
                  <a:off x="120" y="377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6" name="Freeform 213"/>
                <p:cNvSpPr>
                  <a:spLocks noChangeArrowheads="1"/>
                </p:cNvSpPr>
                <p:nvPr/>
              </p:nvSpPr>
              <p:spPr bwMode="auto">
                <a:xfrm>
                  <a:off x="151" y="382"/>
                  <a:ext cx="27" cy="30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1"/>
                    <a:gd name="T83" fmla="*/ 27 w 27"/>
                    <a:gd name="T84" fmla="*/ 31 h 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7" name="Freeform 214"/>
                <p:cNvSpPr>
                  <a:spLocks/>
                </p:cNvSpPr>
                <p:nvPr/>
              </p:nvSpPr>
              <p:spPr bwMode="auto">
                <a:xfrm>
                  <a:off x="151" y="382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0"/>
                    <a:gd name="T83" fmla="*/ 27 w 27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</p:grpSp>
          <p:sp>
            <p:nvSpPr>
              <p:cNvPr id="212" name="Oval 215"/>
              <p:cNvSpPr>
                <a:spLocks noChangeArrowheads="1"/>
              </p:cNvSpPr>
              <p:nvPr/>
            </p:nvSpPr>
            <p:spPr bwMode="auto">
              <a:xfrm>
                <a:off x="193" y="382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3" name="Oval 216"/>
              <p:cNvSpPr>
                <a:spLocks noChangeArrowheads="1"/>
              </p:cNvSpPr>
              <p:nvPr/>
            </p:nvSpPr>
            <p:spPr bwMode="auto">
              <a:xfrm>
                <a:off x="191" y="382"/>
                <a:ext cx="10" cy="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4" name="Freeform 217"/>
              <p:cNvSpPr>
                <a:spLocks noChangeArrowheads="1"/>
              </p:cNvSpPr>
              <p:nvPr/>
            </p:nvSpPr>
            <p:spPr bwMode="auto">
              <a:xfrm>
                <a:off x="81" y="261"/>
                <a:ext cx="91" cy="103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5" name="Freeform 218"/>
              <p:cNvSpPr>
                <a:spLocks/>
              </p:cNvSpPr>
              <p:nvPr/>
            </p:nvSpPr>
            <p:spPr bwMode="auto">
              <a:xfrm>
                <a:off x="87" y="261"/>
                <a:ext cx="91" cy="103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6" name="Freeform 219"/>
              <p:cNvSpPr>
                <a:spLocks noChangeArrowheads="1"/>
              </p:cNvSpPr>
              <p:nvPr/>
            </p:nvSpPr>
            <p:spPr bwMode="auto">
              <a:xfrm>
                <a:off x="149" y="246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7" name="Freeform 220"/>
              <p:cNvSpPr>
                <a:spLocks/>
              </p:cNvSpPr>
              <p:nvPr/>
            </p:nvSpPr>
            <p:spPr bwMode="auto">
              <a:xfrm>
                <a:off x="153" y="246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8" name="Freeform 221"/>
              <p:cNvSpPr>
                <a:spLocks noChangeArrowheads="1"/>
              </p:cNvSpPr>
              <p:nvPr/>
            </p:nvSpPr>
            <p:spPr bwMode="auto">
              <a:xfrm>
                <a:off x="23" y="297"/>
                <a:ext cx="147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9" name="Freeform 222"/>
              <p:cNvSpPr>
                <a:spLocks/>
              </p:cNvSpPr>
              <p:nvPr/>
            </p:nvSpPr>
            <p:spPr bwMode="auto">
              <a:xfrm>
                <a:off x="29" y="297"/>
                <a:ext cx="147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0" name="Freeform 223"/>
              <p:cNvSpPr>
                <a:spLocks noChangeArrowheads="1"/>
              </p:cNvSpPr>
              <p:nvPr/>
            </p:nvSpPr>
            <p:spPr bwMode="auto">
              <a:xfrm>
                <a:off x="0" y="335"/>
                <a:ext cx="172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1" name="Freeform 224"/>
              <p:cNvSpPr>
                <a:spLocks/>
              </p:cNvSpPr>
              <p:nvPr/>
            </p:nvSpPr>
            <p:spPr bwMode="auto">
              <a:xfrm>
                <a:off x="6" y="335"/>
                <a:ext cx="170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2" name="Oval 225"/>
              <p:cNvSpPr>
                <a:spLocks noChangeArrowheads="1"/>
              </p:cNvSpPr>
              <p:nvPr/>
            </p:nvSpPr>
            <p:spPr bwMode="auto">
              <a:xfrm>
                <a:off x="178" y="246"/>
                <a:ext cx="29" cy="10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3" name="Oval 226"/>
              <p:cNvSpPr>
                <a:spLocks noChangeArrowheads="1"/>
              </p:cNvSpPr>
              <p:nvPr/>
            </p:nvSpPr>
            <p:spPr bwMode="auto">
              <a:xfrm>
                <a:off x="184" y="246"/>
                <a:ext cx="29" cy="10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4" name="Oval 227"/>
              <p:cNvSpPr>
                <a:spLocks noChangeArrowheads="1"/>
              </p:cNvSpPr>
              <p:nvPr/>
            </p:nvSpPr>
            <p:spPr bwMode="auto">
              <a:xfrm>
                <a:off x="6" y="357"/>
                <a:ext cx="164" cy="1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5" name="Oval 228"/>
              <p:cNvSpPr>
                <a:spLocks noChangeArrowheads="1"/>
              </p:cNvSpPr>
              <p:nvPr/>
            </p:nvSpPr>
            <p:spPr bwMode="auto">
              <a:xfrm>
                <a:off x="12" y="357"/>
                <a:ext cx="164" cy="1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6" name="Freeform 229"/>
              <p:cNvSpPr>
                <a:spLocks noChangeArrowheads="1"/>
              </p:cNvSpPr>
              <p:nvPr/>
            </p:nvSpPr>
            <p:spPr bwMode="auto">
              <a:xfrm>
                <a:off x="44" y="279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7" name="Freeform 230"/>
              <p:cNvSpPr>
                <a:spLocks/>
              </p:cNvSpPr>
              <p:nvPr/>
            </p:nvSpPr>
            <p:spPr bwMode="auto">
              <a:xfrm>
                <a:off x="48" y="279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8" name="Freeform 231"/>
              <p:cNvSpPr>
                <a:spLocks noChangeArrowheads="1"/>
              </p:cNvSpPr>
              <p:nvPr/>
            </p:nvSpPr>
            <p:spPr bwMode="auto">
              <a:xfrm>
                <a:off x="112" y="254"/>
                <a:ext cx="75" cy="101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100"/>
                  <a:gd name="T110" fmla="*/ 76 w 76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9" name="Freeform 232"/>
              <p:cNvSpPr>
                <a:spLocks/>
              </p:cNvSpPr>
              <p:nvPr/>
            </p:nvSpPr>
            <p:spPr bwMode="auto">
              <a:xfrm>
                <a:off x="116" y="254"/>
                <a:ext cx="77" cy="101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100"/>
                  <a:gd name="T110" fmla="*/ 77 w 77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0" name="Freeform 233"/>
              <p:cNvSpPr>
                <a:spLocks noChangeArrowheads="1"/>
              </p:cNvSpPr>
              <p:nvPr/>
            </p:nvSpPr>
            <p:spPr bwMode="auto">
              <a:xfrm>
                <a:off x="8" y="317"/>
                <a:ext cx="168" cy="43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4"/>
                  <a:gd name="T83" fmla="*/ 169 w 16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1" name="Freeform 234"/>
              <p:cNvSpPr>
                <a:spLocks/>
              </p:cNvSpPr>
              <p:nvPr/>
            </p:nvSpPr>
            <p:spPr bwMode="auto">
              <a:xfrm>
                <a:off x="12" y="314"/>
                <a:ext cx="170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5"/>
                  <a:gd name="T83" fmla="*/ 169 w 169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2" name="Oval 235"/>
              <p:cNvSpPr>
                <a:spLocks noChangeArrowheads="1"/>
              </p:cNvSpPr>
              <p:nvPr/>
            </p:nvSpPr>
            <p:spPr bwMode="auto">
              <a:xfrm>
                <a:off x="189" y="299"/>
                <a:ext cx="14" cy="5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3" name="Oval 236"/>
              <p:cNvSpPr>
                <a:spLocks noChangeArrowheads="1"/>
              </p:cNvSpPr>
              <p:nvPr/>
            </p:nvSpPr>
            <p:spPr bwMode="auto">
              <a:xfrm>
                <a:off x="191" y="299"/>
                <a:ext cx="14" cy="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4" name="Freeform 237"/>
              <p:cNvSpPr>
                <a:spLocks noChangeArrowheads="1"/>
              </p:cNvSpPr>
              <p:nvPr/>
            </p:nvSpPr>
            <p:spPr bwMode="auto">
              <a:xfrm>
                <a:off x="156" y="314"/>
                <a:ext cx="27" cy="35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5" name="Freeform 238"/>
              <p:cNvSpPr>
                <a:spLocks/>
              </p:cNvSpPr>
              <p:nvPr/>
            </p:nvSpPr>
            <p:spPr bwMode="auto">
              <a:xfrm>
                <a:off x="158" y="314"/>
                <a:ext cx="29" cy="35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6" name="Freeform 239"/>
              <p:cNvSpPr>
                <a:spLocks noChangeArrowheads="1"/>
              </p:cNvSpPr>
              <p:nvPr/>
            </p:nvSpPr>
            <p:spPr bwMode="auto">
              <a:xfrm>
                <a:off x="126" y="324"/>
                <a:ext cx="54" cy="30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32"/>
                  <a:gd name="T86" fmla="*/ 54 w 54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7" name="Freeform 240"/>
              <p:cNvSpPr>
                <a:spLocks/>
              </p:cNvSpPr>
              <p:nvPr/>
            </p:nvSpPr>
            <p:spPr bwMode="auto">
              <a:xfrm>
                <a:off x="127" y="324"/>
                <a:ext cx="54" cy="30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31"/>
                  <a:gd name="T86" fmla="*/ 53 w 53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8" name="Freeform 241"/>
              <p:cNvSpPr>
                <a:spLocks noChangeArrowheads="1"/>
              </p:cNvSpPr>
              <p:nvPr/>
            </p:nvSpPr>
            <p:spPr bwMode="auto">
              <a:xfrm>
                <a:off x="122" y="342"/>
                <a:ext cx="50" cy="18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17"/>
                  <a:gd name="T83" fmla="*/ 49 w 49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9" name="Freeform 242"/>
              <p:cNvSpPr>
                <a:spLocks/>
              </p:cNvSpPr>
              <p:nvPr/>
            </p:nvSpPr>
            <p:spPr bwMode="auto">
              <a:xfrm>
                <a:off x="124" y="342"/>
                <a:ext cx="48" cy="18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7"/>
                  <a:gd name="T83" fmla="*/ 48 w 4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0" name="Oval 243"/>
              <p:cNvSpPr>
                <a:spLocks noChangeArrowheads="1"/>
              </p:cNvSpPr>
              <p:nvPr/>
            </p:nvSpPr>
            <p:spPr bwMode="auto">
              <a:xfrm>
                <a:off x="104" y="362"/>
                <a:ext cx="64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1" name="Oval 244"/>
              <p:cNvSpPr>
                <a:spLocks noChangeArrowheads="1"/>
              </p:cNvSpPr>
              <p:nvPr/>
            </p:nvSpPr>
            <p:spPr bwMode="auto">
              <a:xfrm>
                <a:off x="106" y="362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2" name="Oval 245"/>
              <p:cNvSpPr>
                <a:spLocks noChangeArrowheads="1"/>
              </p:cNvSpPr>
              <p:nvPr/>
            </p:nvSpPr>
            <p:spPr bwMode="auto">
              <a:xfrm>
                <a:off x="160" y="342"/>
                <a:ext cx="75" cy="4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3" name="Oval 246"/>
              <p:cNvSpPr>
                <a:spLocks noChangeArrowheads="1"/>
              </p:cNvSpPr>
              <p:nvPr/>
            </p:nvSpPr>
            <p:spPr bwMode="auto">
              <a:xfrm>
                <a:off x="168" y="347"/>
                <a:ext cx="60" cy="35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4" name="Oval 247"/>
              <p:cNvSpPr>
                <a:spLocks noChangeArrowheads="1"/>
              </p:cNvSpPr>
              <p:nvPr/>
            </p:nvSpPr>
            <p:spPr bwMode="auto">
              <a:xfrm>
                <a:off x="201" y="382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5" name="Oval 248"/>
              <p:cNvSpPr>
                <a:spLocks noChangeArrowheads="1"/>
              </p:cNvSpPr>
              <p:nvPr/>
            </p:nvSpPr>
            <p:spPr bwMode="auto">
              <a:xfrm>
                <a:off x="195" y="382"/>
                <a:ext cx="4" cy="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6" name="Oval 249"/>
              <p:cNvSpPr>
                <a:spLocks noChangeArrowheads="1"/>
              </p:cNvSpPr>
              <p:nvPr/>
            </p:nvSpPr>
            <p:spPr bwMode="auto">
              <a:xfrm>
                <a:off x="195" y="377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7" name="Oval 250"/>
              <p:cNvSpPr>
                <a:spLocks noChangeArrowheads="1"/>
              </p:cNvSpPr>
              <p:nvPr/>
            </p:nvSpPr>
            <p:spPr bwMode="auto">
              <a:xfrm>
                <a:off x="187" y="382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8" name="Oval 251"/>
              <p:cNvSpPr>
                <a:spLocks noChangeArrowheads="1"/>
              </p:cNvSpPr>
              <p:nvPr/>
            </p:nvSpPr>
            <p:spPr bwMode="auto">
              <a:xfrm>
                <a:off x="189" y="377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9" name="Oval 252"/>
              <p:cNvSpPr>
                <a:spLocks noChangeArrowheads="1"/>
              </p:cNvSpPr>
              <p:nvPr/>
            </p:nvSpPr>
            <p:spPr bwMode="auto">
              <a:xfrm>
                <a:off x="182" y="377"/>
                <a:ext cx="4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0" name="Oval 253"/>
              <p:cNvSpPr>
                <a:spLocks noChangeArrowheads="1"/>
              </p:cNvSpPr>
              <p:nvPr/>
            </p:nvSpPr>
            <p:spPr bwMode="auto">
              <a:xfrm>
                <a:off x="176" y="377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1" name="Oval 254"/>
              <p:cNvSpPr>
                <a:spLocks noChangeArrowheads="1"/>
              </p:cNvSpPr>
              <p:nvPr/>
            </p:nvSpPr>
            <p:spPr bwMode="auto">
              <a:xfrm>
                <a:off x="172" y="375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2" name="Oval 255"/>
              <p:cNvSpPr>
                <a:spLocks noChangeArrowheads="1"/>
              </p:cNvSpPr>
              <p:nvPr/>
            </p:nvSpPr>
            <p:spPr bwMode="auto">
              <a:xfrm>
                <a:off x="180" y="372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3" name="Oval 256"/>
              <p:cNvSpPr>
                <a:spLocks noChangeArrowheads="1"/>
              </p:cNvSpPr>
              <p:nvPr/>
            </p:nvSpPr>
            <p:spPr bwMode="auto">
              <a:xfrm>
                <a:off x="168" y="370"/>
                <a:ext cx="4" cy="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4" name="Oval 257"/>
              <p:cNvSpPr>
                <a:spLocks noChangeArrowheads="1"/>
              </p:cNvSpPr>
              <p:nvPr/>
            </p:nvSpPr>
            <p:spPr bwMode="auto">
              <a:xfrm>
                <a:off x="176" y="370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5" name="Oval 258"/>
              <p:cNvSpPr>
                <a:spLocks noChangeArrowheads="1"/>
              </p:cNvSpPr>
              <p:nvPr/>
            </p:nvSpPr>
            <p:spPr bwMode="auto">
              <a:xfrm>
                <a:off x="187" y="375"/>
                <a:ext cx="0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6" name="Oval 259"/>
              <p:cNvSpPr>
                <a:spLocks noChangeArrowheads="1"/>
              </p:cNvSpPr>
              <p:nvPr/>
            </p:nvSpPr>
            <p:spPr bwMode="auto">
              <a:xfrm>
                <a:off x="170" y="367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7" name="Oval 260"/>
              <p:cNvSpPr>
                <a:spLocks noChangeArrowheads="1"/>
              </p:cNvSpPr>
              <p:nvPr/>
            </p:nvSpPr>
            <p:spPr bwMode="auto">
              <a:xfrm>
                <a:off x="170" y="362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8" name="Oval 261"/>
              <p:cNvSpPr>
                <a:spLocks noChangeArrowheads="1"/>
              </p:cNvSpPr>
              <p:nvPr/>
            </p:nvSpPr>
            <p:spPr bwMode="auto">
              <a:xfrm>
                <a:off x="174" y="367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9" name="Oval 262"/>
              <p:cNvSpPr>
                <a:spLocks noChangeArrowheads="1"/>
              </p:cNvSpPr>
              <p:nvPr/>
            </p:nvSpPr>
            <p:spPr bwMode="auto">
              <a:xfrm>
                <a:off x="174" y="365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0" name="Oval 263"/>
              <p:cNvSpPr>
                <a:spLocks noChangeArrowheads="1"/>
              </p:cNvSpPr>
              <p:nvPr/>
            </p:nvSpPr>
            <p:spPr bwMode="auto">
              <a:xfrm>
                <a:off x="172" y="360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1" name="Freeform 264"/>
              <p:cNvSpPr>
                <a:spLocks/>
              </p:cNvSpPr>
              <p:nvPr/>
            </p:nvSpPr>
            <p:spPr bwMode="auto">
              <a:xfrm>
                <a:off x="60" y="687"/>
                <a:ext cx="214" cy="111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10"/>
                  <a:gd name="T152" fmla="*/ 215 w 215"/>
                  <a:gd name="T153" fmla="*/ 110 h 1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2" name="Freeform 265"/>
              <p:cNvSpPr>
                <a:spLocks/>
              </p:cNvSpPr>
              <p:nvPr/>
            </p:nvSpPr>
            <p:spPr bwMode="auto">
              <a:xfrm>
                <a:off x="263" y="695"/>
                <a:ext cx="180" cy="101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"/>
                  <a:gd name="T91" fmla="*/ 0 h 102"/>
                  <a:gd name="T92" fmla="*/ 179 w 179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3" name="Freeform 266"/>
              <p:cNvSpPr>
                <a:spLocks/>
              </p:cNvSpPr>
              <p:nvPr/>
            </p:nvSpPr>
            <p:spPr bwMode="auto">
              <a:xfrm>
                <a:off x="126" y="503"/>
                <a:ext cx="112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50"/>
                  <a:gd name="T71" fmla="*/ 113 w 113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4" name="Freeform 267"/>
              <p:cNvSpPr>
                <a:spLocks/>
              </p:cNvSpPr>
              <p:nvPr/>
            </p:nvSpPr>
            <p:spPr bwMode="auto">
              <a:xfrm>
                <a:off x="114" y="541"/>
                <a:ext cx="133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66"/>
                  <a:gd name="T71" fmla="*/ 135 w 135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5" name="Freeform 268"/>
              <p:cNvSpPr>
                <a:spLocks/>
              </p:cNvSpPr>
              <p:nvPr/>
            </p:nvSpPr>
            <p:spPr bwMode="auto">
              <a:xfrm>
                <a:off x="35" y="650"/>
                <a:ext cx="218" cy="81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80"/>
                  <a:gd name="T71" fmla="*/ 219 w 219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6" name="Freeform 269"/>
              <p:cNvSpPr>
                <a:spLocks/>
              </p:cNvSpPr>
              <p:nvPr/>
            </p:nvSpPr>
            <p:spPr bwMode="auto">
              <a:xfrm>
                <a:off x="253" y="650"/>
                <a:ext cx="230" cy="78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0"/>
                  <a:gd name="T70" fmla="*/ 0 h 77"/>
                  <a:gd name="T71" fmla="*/ 230 w 230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7" name="Freeform 270"/>
              <p:cNvSpPr>
                <a:spLocks/>
              </p:cNvSpPr>
              <p:nvPr/>
            </p:nvSpPr>
            <p:spPr bwMode="auto">
              <a:xfrm>
                <a:off x="247" y="594"/>
                <a:ext cx="160" cy="81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9"/>
                  <a:gd name="T71" fmla="*/ 161 w 161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  <p:grpSp>
          <p:nvGrpSpPr>
            <p:cNvPr id="11" name="Group 289"/>
            <p:cNvGrpSpPr>
              <a:grpSpLocks/>
            </p:cNvGrpSpPr>
            <p:nvPr/>
          </p:nvGrpSpPr>
          <p:grpSpPr bwMode="auto">
            <a:xfrm>
              <a:off x="1633" y="0"/>
              <a:ext cx="1242" cy="1112"/>
              <a:chOff x="0" y="0"/>
              <a:chExt cx="1242" cy="1112"/>
            </a:xfrm>
          </p:grpSpPr>
          <p:sp>
            <p:nvSpPr>
              <p:cNvPr id="106" name="Freeform 272"/>
              <p:cNvSpPr>
                <a:spLocks/>
              </p:cNvSpPr>
              <p:nvPr/>
            </p:nvSpPr>
            <p:spPr bwMode="auto">
              <a:xfrm>
                <a:off x="581" y="471"/>
                <a:ext cx="270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1"/>
                  <a:gd name="T121" fmla="*/ 0 h 640"/>
                  <a:gd name="T122" fmla="*/ 271 w 271"/>
                  <a:gd name="T123" fmla="*/ 640 h 6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7" name="Freeform 273"/>
              <p:cNvSpPr>
                <a:spLocks/>
              </p:cNvSpPr>
              <p:nvPr/>
            </p:nvSpPr>
            <p:spPr bwMode="auto">
              <a:xfrm>
                <a:off x="794" y="207"/>
                <a:ext cx="131" cy="905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904"/>
                  <a:gd name="T167" fmla="*/ 132 w 132"/>
                  <a:gd name="T168" fmla="*/ 904 h 9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8" name="Freeform 274"/>
              <p:cNvSpPr>
                <a:spLocks/>
              </p:cNvSpPr>
              <p:nvPr/>
            </p:nvSpPr>
            <p:spPr bwMode="auto">
              <a:xfrm>
                <a:off x="805" y="272"/>
                <a:ext cx="437" cy="839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838"/>
                  <a:gd name="T134" fmla="*/ 437 w 437"/>
                  <a:gd name="T135" fmla="*/ 838 h 8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9" name="Freeform 275"/>
              <p:cNvSpPr>
                <a:spLocks/>
              </p:cNvSpPr>
              <p:nvPr/>
            </p:nvSpPr>
            <p:spPr bwMode="auto">
              <a:xfrm>
                <a:off x="560" y="88"/>
                <a:ext cx="180" cy="136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135"/>
                  <a:gd name="T104" fmla="*/ 180 w 180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0" name="Freeform 276"/>
              <p:cNvSpPr>
                <a:spLocks/>
              </p:cNvSpPr>
              <p:nvPr/>
            </p:nvSpPr>
            <p:spPr bwMode="auto">
              <a:xfrm>
                <a:off x="583" y="96"/>
                <a:ext cx="149" cy="123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4"/>
                  <a:gd name="T116" fmla="*/ 150 w 150"/>
                  <a:gd name="T117" fmla="*/ 124 h 1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1" name="Freeform 277"/>
              <p:cNvSpPr>
                <a:spLocks/>
              </p:cNvSpPr>
              <p:nvPr/>
            </p:nvSpPr>
            <p:spPr bwMode="auto">
              <a:xfrm>
                <a:off x="769" y="13"/>
                <a:ext cx="143" cy="171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73"/>
                  <a:gd name="T104" fmla="*/ 143 w 143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2" name="Freeform 278"/>
              <p:cNvSpPr>
                <a:spLocks noChangeArrowheads="1"/>
              </p:cNvSpPr>
              <p:nvPr/>
            </p:nvSpPr>
            <p:spPr bwMode="auto">
              <a:xfrm>
                <a:off x="786" y="48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29"/>
                  <a:gd name="T89" fmla="*/ 108 w 108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3" name="Freeform 279"/>
              <p:cNvSpPr>
                <a:spLocks/>
              </p:cNvSpPr>
              <p:nvPr/>
            </p:nvSpPr>
            <p:spPr bwMode="auto">
              <a:xfrm>
                <a:off x="728" y="197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197"/>
                  <a:gd name="T86" fmla="*/ 143 w 143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4" name="Freeform 280"/>
              <p:cNvSpPr>
                <a:spLocks noChangeArrowheads="1"/>
              </p:cNvSpPr>
              <p:nvPr/>
            </p:nvSpPr>
            <p:spPr bwMode="auto">
              <a:xfrm>
                <a:off x="730" y="204"/>
                <a:ext cx="118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71"/>
                  <a:gd name="T86" fmla="*/ 117 w 117"/>
                  <a:gd name="T87" fmla="*/ 171 h 1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5" name="Freeform 281"/>
              <p:cNvSpPr>
                <a:spLocks/>
              </p:cNvSpPr>
              <p:nvPr/>
            </p:nvSpPr>
            <p:spPr bwMode="auto">
              <a:xfrm>
                <a:off x="577" y="174"/>
                <a:ext cx="201" cy="129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8"/>
                  <a:gd name="T101" fmla="*/ 201 w 20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6" name="Freeform 282"/>
              <p:cNvSpPr>
                <a:spLocks noChangeArrowheads="1"/>
              </p:cNvSpPr>
              <p:nvPr/>
            </p:nvSpPr>
            <p:spPr bwMode="auto">
              <a:xfrm>
                <a:off x="610" y="179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108"/>
                  <a:gd name="T83" fmla="*/ 162 w 162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7" name="Freeform 283"/>
              <p:cNvSpPr>
                <a:spLocks/>
              </p:cNvSpPr>
              <p:nvPr/>
            </p:nvSpPr>
            <p:spPr bwMode="auto">
              <a:xfrm>
                <a:off x="794" y="111"/>
                <a:ext cx="185" cy="131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8" name="Freeform 284"/>
              <p:cNvSpPr>
                <a:spLocks noChangeArrowheads="1"/>
              </p:cNvSpPr>
              <p:nvPr/>
            </p:nvSpPr>
            <p:spPr bwMode="auto">
              <a:xfrm>
                <a:off x="798" y="139"/>
                <a:ext cx="164" cy="98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0"/>
                  <a:gd name="T131" fmla="*/ 164 w 164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9" name="Freeform 285"/>
              <p:cNvSpPr>
                <a:spLocks/>
              </p:cNvSpPr>
              <p:nvPr/>
            </p:nvSpPr>
            <p:spPr bwMode="auto">
              <a:xfrm>
                <a:off x="662" y="0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0" name="Freeform 286"/>
              <p:cNvSpPr>
                <a:spLocks noChangeArrowheads="1"/>
              </p:cNvSpPr>
              <p:nvPr/>
            </p:nvSpPr>
            <p:spPr bwMode="auto">
              <a:xfrm>
                <a:off x="707" y="40"/>
                <a:ext cx="99" cy="139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138"/>
                  <a:gd name="T89" fmla="*/ 99 w 99"/>
                  <a:gd name="T90" fmla="*/ 138 h 1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1" name="Freeform 287"/>
              <p:cNvSpPr>
                <a:spLocks/>
              </p:cNvSpPr>
              <p:nvPr/>
            </p:nvSpPr>
            <p:spPr bwMode="auto">
              <a:xfrm>
                <a:off x="705" y="144"/>
                <a:ext cx="114" cy="88"/>
              </a:xfrm>
              <a:custGeom>
                <a:avLst/>
                <a:gdLst>
                  <a:gd name="T0" fmla="*/ 137 w 273"/>
                  <a:gd name="T1" fmla="*/ 209 h 209"/>
                  <a:gd name="T2" fmla="*/ 273 w 273"/>
                  <a:gd name="T3" fmla="*/ 105 h 209"/>
                  <a:gd name="T4" fmla="*/ 135 w 273"/>
                  <a:gd name="T5" fmla="*/ 1 h 209"/>
                  <a:gd name="T6" fmla="*/ 0 w 273"/>
                  <a:gd name="T7" fmla="*/ 80 h 209"/>
                  <a:gd name="T8" fmla="*/ 135 w 273"/>
                  <a:gd name="T9" fmla="*/ 106 h 209"/>
                  <a:gd name="T10" fmla="*/ 137 w 273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3"/>
                  <a:gd name="T19" fmla="*/ 0 h 209"/>
                  <a:gd name="T20" fmla="*/ 273 w 273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2" name="Freeform 288"/>
              <p:cNvSpPr>
                <a:spLocks/>
              </p:cNvSpPr>
              <p:nvPr/>
            </p:nvSpPr>
            <p:spPr bwMode="auto">
              <a:xfrm>
                <a:off x="631" y="121"/>
                <a:ext cx="153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166"/>
                  <a:gd name="T113" fmla="*/ 154 w 154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3" name="Freeform 289"/>
              <p:cNvSpPr>
                <a:spLocks noChangeArrowheads="1"/>
              </p:cNvSpPr>
              <p:nvPr/>
            </p:nvSpPr>
            <p:spPr bwMode="auto">
              <a:xfrm>
                <a:off x="643" y="181"/>
                <a:ext cx="44" cy="15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16"/>
                  <a:gd name="T38" fmla="*/ 44 w 4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4" name="Freeform 290"/>
              <p:cNvSpPr>
                <a:spLocks noChangeArrowheads="1"/>
              </p:cNvSpPr>
              <p:nvPr/>
            </p:nvSpPr>
            <p:spPr bwMode="auto">
              <a:xfrm>
                <a:off x="653" y="212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5" name="Freeform 291"/>
              <p:cNvSpPr>
                <a:spLocks noChangeArrowheads="1"/>
              </p:cNvSpPr>
              <p:nvPr/>
            </p:nvSpPr>
            <p:spPr bwMode="auto">
              <a:xfrm>
                <a:off x="680" y="219"/>
                <a:ext cx="21" cy="40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39"/>
                  <a:gd name="T35" fmla="*/ 21 w 2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6" name="Freeform 292"/>
              <p:cNvSpPr>
                <a:spLocks noChangeArrowheads="1"/>
              </p:cNvSpPr>
              <p:nvPr/>
            </p:nvSpPr>
            <p:spPr bwMode="auto">
              <a:xfrm>
                <a:off x="657" y="169"/>
                <a:ext cx="39" cy="18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7"/>
                  <a:gd name="T32" fmla="*/ 38 w 3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7" name="Freeform 293"/>
              <p:cNvSpPr>
                <a:spLocks noChangeArrowheads="1"/>
              </p:cNvSpPr>
              <p:nvPr/>
            </p:nvSpPr>
            <p:spPr bwMode="auto">
              <a:xfrm>
                <a:off x="682" y="146"/>
                <a:ext cx="14" cy="25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8" name="Freeform 294"/>
              <p:cNvSpPr>
                <a:spLocks noChangeArrowheads="1"/>
              </p:cNvSpPr>
              <p:nvPr/>
            </p:nvSpPr>
            <p:spPr bwMode="auto">
              <a:xfrm>
                <a:off x="703" y="224"/>
                <a:ext cx="8" cy="48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9" name="Freeform 295"/>
              <p:cNvSpPr>
                <a:spLocks noChangeArrowheads="1"/>
              </p:cNvSpPr>
              <p:nvPr/>
            </p:nvSpPr>
            <p:spPr bwMode="auto">
              <a:xfrm>
                <a:off x="726" y="219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8"/>
                  <a:gd name="T23" fmla="*/ 15 w 1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0" name="Freeform 296"/>
              <p:cNvSpPr>
                <a:spLocks noChangeArrowheads="1"/>
              </p:cNvSpPr>
              <p:nvPr/>
            </p:nvSpPr>
            <p:spPr bwMode="auto">
              <a:xfrm>
                <a:off x="732" y="214"/>
                <a:ext cx="37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0"/>
                  <a:gd name="T29" fmla="*/ 35 w 3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1" name="Freeform 297"/>
              <p:cNvSpPr>
                <a:spLocks noChangeArrowheads="1"/>
              </p:cNvSpPr>
              <p:nvPr/>
            </p:nvSpPr>
            <p:spPr bwMode="auto">
              <a:xfrm>
                <a:off x="736" y="161"/>
                <a:ext cx="10" cy="18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2" name="Freeform 298"/>
              <p:cNvSpPr>
                <a:spLocks noChangeArrowheads="1"/>
              </p:cNvSpPr>
              <p:nvPr/>
            </p:nvSpPr>
            <p:spPr bwMode="auto">
              <a:xfrm>
                <a:off x="720" y="149"/>
                <a:ext cx="4" cy="25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3" name="Freeform 299"/>
              <p:cNvSpPr>
                <a:spLocks noChangeArrowheads="1"/>
              </p:cNvSpPr>
              <p:nvPr/>
            </p:nvSpPr>
            <p:spPr bwMode="auto">
              <a:xfrm>
                <a:off x="744" y="184"/>
                <a:ext cx="25" cy="5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"/>
                  <a:gd name="T20" fmla="*/ 24 w 2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4" name="Freeform 300"/>
              <p:cNvSpPr>
                <a:spLocks noChangeArrowheads="1"/>
              </p:cNvSpPr>
              <p:nvPr/>
            </p:nvSpPr>
            <p:spPr bwMode="auto">
              <a:xfrm>
                <a:off x="682" y="179"/>
                <a:ext cx="58" cy="43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44"/>
                  <a:gd name="T107" fmla="*/ 57 w 57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5" name="Freeform 301"/>
              <p:cNvSpPr>
                <a:spLocks/>
              </p:cNvSpPr>
              <p:nvPr/>
            </p:nvSpPr>
            <p:spPr bwMode="auto">
              <a:xfrm>
                <a:off x="672" y="207"/>
                <a:ext cx="27" cy="25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6" name="Freeform 302"/>
              <p:cNvSpPr>
                <a:spLocks/>
              </p:cNvSpPr>
              <p:nvPr/>
            </p:nvSpPr>
            <p:spPr bwMode="auto">
              <a:xfrm>
                <a:off x="689" y="207"/>
                <a:ext cx="15" cy="35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7" name="Freeform 303"/>
              <p:cNvSpPr>
                <a:spLocks/>
              </p:cNvSpPr>
              <p:nvPr/>
            </p:nvSpPr>
            <p:spPr bwMode="auto">
              <a:xfrm>
                <a:off x="701" y="207"/>
                <a:ext cx="10" cy="30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8" name="Oval 304"/>
              <p:cNvSpPr>
                <a:spLocks noChangeArrowheads="1"/>
              </p:cNvSpPr>
              <p:nvPr/>
            </p:nvSpPr>
            <p:spPr bwMode="auto">
              <a:xfrm>
                <a:off x="668" y="227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9" name="Oval 305"/>
              <p:cNvSpPr>
                <a:spLocks noChangeArrowheads="1"/>
              </p:cNvSpPr>
              <p:nvPr/>
            </p:nvSpPr>
            <p:spPr bwMode="auto">
              <a:xfrm>
                <a:off x="687" y="24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0" name="Oval 306"/>
              <p:cNvSpPr>
                <a:spLocks noChangeArrowheads="1"/>
              </p:cNvSpPr>
              <p:nvPr/>
            </p:nvSpPr>
            <p:spPr bwMode="auto">
              <a:xfrm>
                <a:off x="697" y="234"/>
                <a:ext cx="10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1" name="Freeform 307"/>
              <p:cNvSpPr>
                <a:spLocks/>
              </p:cNvSpPr>
              <p:nvPr/>
            </p:nvSpPr>
            <p:spPr bwMode="auto">
              <a:xfrm>
                <a:off x="390" y="542"/>
                <a:ext cx="321" cy="570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569"/>
                  <a:gd name="T134" fmla="*/ 320 w 320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2" name="Freeform 308"/>
              <p:cNvSpPr>
                <a:spLocks/>
              </p:cNvSpPr>
              <p:nvPr/>
            </p:nvSpPr>
            <p:spPr bwMode="auto">
              <a:xfrm>
                <a:off x="280" y="328"/>
                <a:ext cx="118" cy="784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8"/>
                  <a:gd name="T166" fmla="*/ 0 h 783"/>
                  <a:gd name="T167" fmla="*/ 118 w 118"/>
                  <a:gd name="T168" fmla="*/ 783 h 7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3" name="Freeform 309"/>
              <p:cNvSpPr>
                <a:spLocks/>
              </p:cNvSpPr>
              <p:nvPr/>
            </p:nvSpPr>
            <p:spPr bwMode="auto">
              <a:xfrm>
                <a:off x="0" y="421"/>
                <a:ext cx="388" cy="691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9"/>
                  <a:gd name="T133" fmla="*/ 0 h 690"/>
                  <a:gd name="T134" fmla="*/ 389 w 389"/>
                  <a:gd name="T135" fmla="*/ 690 h 6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4" name="Freeform 310"/>
              <p:cNvSpPr>
                <a:spLocks/>
              </p:cNvSpPr>
              <p:nvPr/>
            </p:nvSpPr>
            <p:spPr bwMode="auto">
              <a:xfrm>
                <a:off x="436" y="250"/>
                <a:ext cx="178" cy="136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9"/>
                  <a:gd name="T103" fmla="*/ 0 h 135"/>
                  <a:gd name="T104" fmla="*/ 179 w 179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5" name="Freeform 311"/>
              <p:cNvSpPr>
                <a:spLocks/>
              </p:cNvSpPr>
              <p:nvPr/>
            </p:nvSpPr>
            <p:spPr bwMode="auto">
              <a:xfrm>
                <a:off x="442" y="257"/>
                <a:ext cx="149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3"/>
                  <a:gd name="T116" fmla="*/ 150 w 150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6" name="Freeform 312"/>
              <p:cNvSpPr>
                <a:spLocks/>
              </p:cNvSpPr>
              <p:nvPr/>
            </p:nvSpPr>
            <p:spPr bwMode="auto">
              <a:xfrm>
                <a:off x="264" y="174"/>
                <a:ext cx="143" cy="174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73"/>
                  <a:gd name="T104" fmla="*/ 144 w 144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7" name="Freeform 313"/>
              <p:cNvSpPr>
                <a:spLocks noChangeArrowheads="1"/>
              </p:cNvSpPr>
              <p:nvPr/>
            </p:nvSpPr>
            <p:spPr bwMode="auto">
              <a:xfrm>
                <a:off x="280" y="209"/>
                <a:ext cx="110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9"/>
                  <a:gd name="T88" fmla="*/ 0 h 129"/>
                  <a:gd name="T89" fmla="*/ 109 w 109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8" name="Freeform 314"/>
              <p:cNvSpPr>
                <a:spLocks/>
              </p:cNvSpPr>
              <p:nvPr/>
            </p:nvSpPr>
            <p:spPr bwMode="auto">
              <a:xfrm>
                <a:off x="305" y="358"/>
                <a:ext cx="141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97"/>
                  <a:gd name="T86" fmla="*/ 142 w 142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9" name="Freeform 315"/>
              <p:cNvSpPr>
                <a:spLocks noChangeArrowheads="1"/>
              </p:cNvSpPr>
              <p:nvPr/>
            </p:nvSpPr>
            <p:spPr bwMode="auto">
              <a:xfrm>
                <a:off x="326" y="365"/>
                <a:ext cx="118" cy="171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8"/>
                  <a:gd name="T85" fmla="*/ 0 h 172"/>
                  <a:gd name="T86" fmla="*/ 118 w 118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0" name="Freeform 316"/>
              <p:cNvSpPr>
                <a:spLocks/>
              </p:cNvSpPr>
              <p:nvPr/>
            </p:nvSpPr>
            <p:spPr bwMode="auto">
              <a:xfrm>
                <a:off x="396" y="335"/>
                <a:ext cx="201" cy="131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9"/>
                  <a:gd name="T101" fmla="*/ 201 w 20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1" name="Freeform 317"/>
              <p:cNvSpPr>
                <a:spLocks noChangeArrowheads="1"/>
              </p:cNvSpPr>
              <p:nvPr/>
            </p:nvSpPr>
            <p:spPr bwMode="auto">
              <a:xfrm>
                <a:off x="402" y="340"/>
                <a:ext cx="164" cy="108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109"/>
                  <a:gd name="T83" fmla="*/ 163 w 163"/>
                  <a:gd name="T84" fmla="*/ 109 h 1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2" name="Freeform 318"/>
              <p:cNvSpPr>
                <a:spLocks/>
              </p:cNvSpPr>
              <p:nvPr/>
            </p:nvSpPr>
            <p:spPr bwMode="auto">
              <a:xfrm>
                <a:off x="195" y="272"/>
                <a:ext cx="185" cy="131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3" name="Freeform 319"/>
              <p:cNvSpPr>
                <a:spLocks noChangeArrowheads="1"/>
              </p:cNvSpPr>
              <p:nvPr/>
            </p:nvSpPr>
            <p:spPr bwMode="auto">
              <a:xfrm>
                <a:off x="214" y="300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1"/>
                  <a:gd name="T131" fmla="*/ 164 w 164"/>
                  <a:gd name="T132" fmla="*/ 101 h 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4" name="Freeform 320"/>
              <p:cNvSpPr>
                <a:spLocks/>
              </p:cNvSpPr>
              <p:nvPr/>
            </p:nvSpPr>
            <p:spPr bwMode="auto">
              <a:xfrm>
                <a:off x="361" y="161"/>
                <a:ext cx="153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5" name="Freeform 321"/>
              <p:cNvSpPr>
                <a:spLocks noChangeArrowheads="1"/>
              </p:cNvSpPr>
              <p:nvPr/>
            </p:nvSpPr>
            <p:spPr bwMode="auto">
              <a:xfrm>
                <a:off x="371" y="202"/>
                <a:ext cx="97" cy="139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137"/>
                  <a:gd name="T89" fmla="*/ 98 w 98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6" name="Freeform 322"/>
              <p:cNvSpPr>
                <a:spLocks/>
              </p:cNvSpPr>
              <p:nvPr/>
            </p:nvSpPr>
            <p:spPr bwMode="auto">
              <a:xfrm>
                <a:off x="353" y="305"/>
                <a:ext cx="114" cy="88"/>
              </a:xfrm>
              <a:custGeom>
                <a:avLst/>
                <a:gdLst>
                  <a:gd name="T0" fmla="*/ 272 w 272"/>
                  <a:gd name="T1" fmla="*/ 80 h 209"/>
                  <a:gd name="T2" fmla="*/ 138 w 272"/>
                  <a:gd name="T3" fmla="*/ 0 h 209"/>
                  <a:gd name="T4" fmla="*/ 0 w 272"/>
                  <a:gd name="T5" fmla="*/ 104 h 209"/>
                  <a:gd name="T6" fmla="*/ 138 w 272"/>
                  <a:gd name="T7" fmla="*/ 209 h 209"/>
                  <a:gd name="T8" fmla="*/ 139 w 272"/>
                  <a:gd name="T9" fmla="*/ 208 h 209"/>
                  <a:gd name="T10" fmla="*/ 138 w 272"/>
                  <a:gd name="T11" fmla="*/ 105 h 209"/>
                  <a:gd name="T12" fmla="*/ 272 w 272"/>
                  <a:gd name="T13" fmla="*/ 80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209"/>
                  <a:gd name="T23" fmla="*/ 272 w 27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7" name="Freeform 323"/>
              <p:cNvSpPr>
                <a:spLocks/>
              </p:cNvSpPr>
              <p:nvPr/>
            </p:nvSpPr>
            <p:spPr bwMode="auto">
              <a:xfrm>
                <a:off x="390" y="282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166"/>
                  <a:gd name="T113" fmla="*/ 155 w 155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8" name="Freeform 324"/>
              <p:cNvSpPr>
                <a:spLocks noChangeArrowheads="1"/>
              </p:cNvSpPr>
              <p:nvPr/>
            </p:nvSpPr>
            <p:spPr bwMode="auto">
              <a:xfrm>
                <a:off x="488" y="343"/>
                <a:ext cx="44" cy="15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"/>
                  <a:gd name="T38" fmla="*/ 45 w 45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9" name="Freeform 325"/>
              <p:cNvSpPr>
                <a:spLocks noChangeArrowheads="1"/>
              </p:cNvSpPr>
              <p:nvPr/>
            </p:nvSpPr>
            <p:spPr bwMode="auto">
              <a:xfrm>
                <a:off x="485" y="373"/>
                <a:ext cx="39" cy="28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27"/>
                  <a:gd name="T38" fmla="*/ 38 w 38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0" name="Freeform 326"/>
              <p:cNvSpPr>
                <a:spLocks noChangeArrowheads="1"/>
              </p:cNvSpPr>
              <p:nvPr/>
            </p:nvSpPr>
            <p:spPr bwMode="auto">
              <a:xfrm>
                <a:off x="475" y="381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0"/>
                  <a:gd name="T35" fmla="*/ 21 w 21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1" name="Freeform 327"/>
              <p:cNvSpPr>
                <a:spLocks noChangeArrowheads="1"/>
              </p:cNvSpPr>
              <p:nvPr/>
            </p:nvSpPr>
            <p:spPr bwMode="auto">
              <a:xfrm>
                <a:off x="481" y="330"/>
                <a:ext cx="39" cy="18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7"/>
                  <a:gd name="T32" fmla="*/ 39 w 3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2" name="Freeform 328"/>
              <p:cNvSpPr>
                <a:spLocks noChangeArrowheads="1"/>
              </p:cNvSpPr>
              <p:nvPr/>
            </p:nvSpPr>
            <p:spPr bwMode="auto">
              <a:xfrm>
                <a:off x="481" y="307"/>
                <a:ext cx="14" cy="28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3" name="Freeform 329"/>
              <p:cNvSpPr>
                <a:spLocks noChangeArrowheads="1"/>
              </p:cNvSpPr>
              <p:nvPr/>
            </p:nvSpPr>
            <p:spPr bwMode="auto">
              <a:xfrm>
                <a:off x="463" y="386"/>
                <a:ext cx="8" cy="50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4" name="Freeform 330"/>
              <p:cNvSpPr>
                <a:spLocks noChangeArrowheads="1"/>
              </p:cNvSpPr>
              <p:nvPr/>
            </p:nvSpPr>
            <p:spPr bwMode="auto">
              <a:xfrm>
                <a:off x="432" y="381"/>
                <a:ext cx="15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8"/>
                  <a:gd name="T23" fmla="*/ 16 w 1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5" name="Freeform 331"/>
              <p:cNvSpPr>
                <a:spLocks noChangeArrowheads="1"/>
              </p:cNvSpPr>
              <p:nvPr/>
            </p:nvSpPr>
            <p:spPr bwMode="auto">
              <a:xfrm>
                <a:off x="407" y="376"/>
                <a:ext cx="35" cy="20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1"/>
                  <a:gd name="T29" fmla="*/ 36 w 3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6" name="Freeform 332"/>
              <p:cNvSpPr>
                <a:spLocks noChangeArrowheads="1"/>
              </p:cNvSpPr>
              <p:nvPr/>
            </p:nvSpPr>
            <p:spPr bwMode="auto">
              <a:xfrm>
                <a:off x="431" y="320"/>
                <a:ext cx="8" cy="23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1"/>
                  <a:gd name="T17" fmla="*/ 9 w 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7" name="Freeform 333"/>
              <p:cNvSpPr>
                <a:spLocks noChangeArrowheads="1"/>
              </p:cNvSpPr>
              <p:nvPr/>
            </p:nvSpPr>
            <p:spPr bwMode="auto">
              <a:xfrm>
                <a:off x="452" y="310"/>
                <a:ext cx="4" cy="25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6"/>
                  <a:gd name="T20" fmla="*/ 3 w 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8" name="Freeform 334"/>
              <p:cNvSpPr>
                <a:spLocks noChangeArrowheads="1"/>
              </p:cNvSpPr>
              <p:nvPr/>
            </p:nvSpPr>
            <p:spPr bwMode="auto">
              <a:xfrm>
                <a:off x="407" y="345"/>
                <a:ext cx="23" cy="5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"/>
                  <a:gd name="T20" fmla="*/ 24 w 2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9" name="Freeform 335"/>
              <p:cNvSpPr>
                <a:spLocks noChangeArrowheads="1"/>
              </p:cNvSpPr>
              <p:nvPr/>
            </p:nvSpPr>
            <p:spPr bwMode="auto">
              <a:xfrm>
                <a:off x="436" y="340"/>
                <a:ext cx="56" cy="43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44"/>
                  <a:gd name="T107" fmla="*/ 56 w 5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0" name="Freeform 336"/>
              <p:cNvSpPr>
                <a:spLocks/>
              </p:cNvSpPr>
              <p:nvPr/>
            </p:nvSpPr>
            <p:spPr bwMode="auto">
              <a:xfrm>
                <a:off x="477" y="368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1" name="Freeform 337"/>
              <p:cNvSpPr>
                <a:spLocks/>
              </p:cNvSpPr>
              <p:nvPr/>
            </p:nvSpPr>
            <p:spPr bwMode="auto">
              <a:xfrm>
                <a:off x="469" y="368"/>
                <a:ext cx="15" cy="38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7"/>
                  <a:gd name="T20" fmla="*/ 15 w 15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2" name="Freeform 338"/>
              <p:cNvSpPr>
                <a:spLocks/>
              </p:cNvSpPr>
              <p:nvPr/>
            </p:nvSpPr>
            <p:spPr bwMode="auto">
              <a:xfrm>
                <a:off x="465" y="368"/>
                <a:ext cx="8" cy="30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3" name="Oval 339"/>
              <p:cNvSpPr>
                <a:spLocks noChangeArrowheads="1"/>
              </p:cNvSpPr>
              <p:nvPr/>
            </p:nvSpPr>
            <p:spPr bwMode="auto">
              <a:xfrm>
                <a:off x="496" y="388"/>
                <a:ext cx="10" cy="10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4" name="Oval 340"/>
              <p:cNvSpPr>
                <a:spLocks noChangeArrowheads="1"/>
              </p:cNvSpPr>
              <p:nvPr/>
            </p:nvSpPr>
            <p:spPr bwMode="auto">
              <a:xfrm>
                <a:off x="477" y="403"/>
                <a:ext cx="10" cy="10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5" name="Oval 341"/>
              <p:cNvSpPr>
                <a:spLocks noChangeArrowheads="1"/>
              </p:cNvSpPr>
              <p:nvPr/>
            </p:nvSpPr>
            <p:spPr bwMode="auto">
              <a:xfrm>
                <a:off x="467" y="396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6" name="Freeform 342"/>
              <p:cNvSpPr>
                <a:spLocks/>
              </p:cNvSpPr>
              <p:nvPr/>
            </p:nvSpPr>
            <p:spPr bwMode="auto">
              <a:xfrm>
                <a:off x="388" y="741"/>
                <a:ext cx="238" cy="370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371"/>
                  <a:gd name="T134" fmla="*/ 237 w 237"/>
                  <a:gd name="T135" fmla="*/ 371 h 3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7" name="Freeform 343"/>
              <p:cNvSpPr>
                <a:spLocks/>
              </p:cNvSpPr>
              <p:nvPr/>
            </p:nvSpPr>
            <p:spPr bwMode="auto">
              <a:xfrm>
                <a:off x="620" y="602"/>
                <a:ext cx="21" cy="509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510"/>
                  <a:gd name="T95" fmla="*/ 22 w 22"/>
                  <a:gd name="T96" fmla="*/ 510 h 5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8" name="Freeform 344"/>
              <p:cNvSpPr>
                <a:spLocks/>
              </p:cNvSpPr>
              <p:nvPr/>
            </p:nvSpPr>
            <p:spPr bwMode="auto">
              <a:xfrm>
                <a:off x="628" y="663"/>
                <a:ext cx="286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7"/>
                  <a:gd name="T133" fmla="*/ 0 h 449"/>
                  <a:gd name="T134" fmla="*/ 287 w 287"/>
                  <a:gd name="T135" fmla="*/ 449 h 4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9" name="Freeform 345"/>
              <p:cNvSpPr>
                <a:spLocks/>
              </p:cNvSpPr>
              <p:nvPr/>
            </p:nvSpPr>
            <p:spPr bwMode="auto">
              <a:xfrm>
                <a:off x="454" y="537"/>
                <a:ext cx="153" cy="113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2"/>
                  <a:gd name="T103" fmla="*/ 0 h 114"/>
                  <a:gd name="T104" fmla="*/ 152 w 15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0" name="Freeform 346"/>
              <p:cNvSpPr>
                <a:spLocks/>
              </p:cNvSpPr>
              <p:nvPr/>
            </p:nvSpPr>
            <p:spPr bwMode="auto">
              <a:xfrm>
                <a:off x="473" y="544"/>
                <a:ext cx="128" cy="103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104"/>
                  <a:gd name="T116" fmla="*/ 128 w 128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1" name="Freeform 347"/>
              <p:cNvSpPr>
                <a:spLocks/>
              </p:cNvSpPr>
              <p:nvPr/>
            </p:nvSpPr>
            <p:spPr bwMode="auto">
              <a:xfrm>
                <a:off x="630" y="471"/>
                <a:ext cx="122" cy="149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47"/>
                  <a:gd name="T104" fmla="*/ 122 w 122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2" name="Freeform 348"/>
              <p:cNvSpPr>
                <a:spLocks noChangeArrowheads="1"/>
              </p:cNvSpPr>
              <p:nvPr/>
            </p:nvSpPr>
            <p:spPr bwMode="auto">
              <a:xfrm>
                <a:off x="645" y="502"/>
                <a:ext cx="93" cy="111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10"/>
                  <a:gd name="T89" fmla="*/ 93 w 93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3" name="Freeform 349"/>
              <p:cNvSpPr>
                <a:spLocks/>
              </p:cNvSpPr>
              <p:nvPr/>
            </p:nvSpPr>
            <p:spPr bwMode="auto">
              <a:xfrm>
                <a:off x="597" y="630"/>
                <a:ext cx="120" cy="166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1"/>
                  <a:gd name="T85" fmla="*/ 0 h 167"/>
                  <a:gd name="T86" fmla="*/ 121 w 121"/>
                  <a:gd name="T87" fmla="*/ 167 h 1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4" name="Freeform 350"/>
              <p:cNvSpPr>
                <a:spLocks noChangeArrowheads="1"/>
              </p:cNvSpPr>
              <p:nvPr/>
            </p:nvSpPr>
            <p:spPr bwMode="auto">
              <a:xfrm>
                <a:off x="599" y="635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146"/>
                  <a:gd name="T86" fmla="*/ 100 w 100"/>
                  <a:gd name="T87" fmla="*/ 146 h 1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5" name="Freeform 351"/>
              <p:cNvSpPr>
                <a:spLocks/>
              </p:cNvSpPr>
              <p:nvPr/>
            </p:nvSpPr>
            <p:spPr bwMode="auto">
              <a:xfrm>
                <a:off x="469" y="612"/>
                <a:ext cx="170" cy="106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108"/>
                  <a:gd name="T101" fmla="*/ 171 w 17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6" name="Freeform 352"/>
              <p:cNvSpPr>
                <a:spLocks noChangeArrowheads="1"/>
              </p:cNvSpPr>
              <p:nvPr/>
            </p:nvSpPr>
            <p:spPr bwMode="auto">
              <a:xfrm>
                <a:off x="496" y="612"/>
                <a:ext cx="139" cy="93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8"/>
                  <a:gd name="T82" fmla="*/ 0 h 92"/>
                  <a:gd name="T83" fmla="*/ 138 w 138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7" name="Freeform 353"/>
              <p:cNvSpPr>
                <a:spLocks/>
              </p:cNvSpPr>
              <p:nvPr/>
            </p:nvSpPr>
            <p:spPr bwMode="auto">
              <a:xfrm>
                <a:off x="653" y="557"/>
                <a:ext cx="158" cy="108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9"/>
                  <a:gd name="T103" fmla="*/ 0 h 109"/>
                  <a:gd name="T104" fmla="*/ 159 w 159"/>
                  <a:gd name="T105" fmla="*/ 109 h 1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8" name="Freeform 354"/>
              <p:cNvSpPr>
                <a:spLocks noChangeArrowheads="1"/>
              </p:cNvSpPr>
              <p:nvPr/>
            </p:nvSpPr>
            <p:spPr bwMode="auto">
              <a:xfrm>
                <a:off x="655" y="580"/>
                <a:ext cx="139" cy="86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9"/>
                  <a:gd name="T130" fmla="*/ 0 h 85"/>
                  <a:gd name="T131" fmla="*/ 139 w 139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9" name="Freeform 355"/>
              <p:cNvSpPr>
                <a:spLocks/>
              </p:cNvSpPr>
              <p:nvPr/>
            </p:nvSpPr>
            <p:spPr bwMode="auto">
              <a:xfrm>
                <a:off x="541" y="461"/>
                <a:ext cx="128" cy="156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"/>
                  <a:gd name="T103" fmla="*/ 0 h 154"/>
                  <a:gd name="T104" fmla="*/ 128 w 128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0" name="Freeform 356"/>
              <p:cNvSpPr>
                <a:spLocks noChangeArrowheads="1"/>
              </p:cNvSpPr>
              <p:nvPr/>
            </p:nvSpPr>
            <p:spPr bwMode="auto">
              <a:xfrm>
                <a:off x="579" y="497"/>
                <a:ext cx="83" cy="116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17"/>
                  <a:gd name="T89" fmla="*/ 84 w 84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1" name="Oval 357"/>
              <p:cNvSpPr>
                <a:spLocks noChangeArrowheads="1"/>
              </p:cNvSpPr>
              <p:nvPr/>
            </p:nvSpPr>
            <p:spPr bwMode="auto">
              <a:xfrm>
                <a:off x="599" y="577"/>
                <a:ext cx="77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2" name="Freeform 358"/>
              <p:cNvSpPr>
                <a:spLocks/>
              </p:cNvSpPr>
              <p:nvPr/>
            </p:nvSpPr>
            <p:spPr bwMode="auto">
              <a:xfrm>
                <a:off x="595" y="507"/>
                <a:ext cx="131" cy="141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40"/>
                  <a:gd name="T113" fmla="*/ 131 w 131"/>
                  <a:gd name="T114" fmla="*/ 140 h 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3" name="Freeform 359"/>
              <p:cNvSpPr>
                <a:spLocks noChangeArrowheads="1"/>
              </p:cNvSpPr>
              <p:nvPr/>
            </p:nvSpPr>
            <p:spPr bwMode="auto">
              <a:xfrm>
                <a:off x="678" y="557"/>
                <a:ext cx="39" cy="15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4" name="Freeform 360"/>
              <p:cNvSpPr>
                <a:spLocks noChangeArrowheads="1"/>
              </p:cNvSpPr>
              <p:nvPr/>
            </p:nvSpPr>
            <p:spPr bwMode="auto">
              <a:xfrm>
                <a:off x="674" y="585"/>
                <a:ext cx="35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3"/>
                  <a:gd name="T38" fmla="*/ 33 w 3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" name="Freeform 361"/>
              <p:cNvSpPr>
                <a:spLocks noChangeArrowheads="1"/>
              </p:cNvSpPr>
              <p:nvPr/>
            </p:nvSpPr>
            <p:spPr bwMode="auto">
              <a:xfrm>
                <a:off x="666" y="590"/>
                <a:ext cx="17" cy="35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4"/>
                  <a:gd name="T35" fmla="*/ 18 w 18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6" name="Freeform 362"/>
              <p:cNvSpPr>
                <a:spLocks noChangeArrowheads="1"/>
              </p:cNvSpPr>
              <p:nvPr/>
            </p:nvSpPr>
            <p:spPr bwMode="auto">
              <a:xfrm>
                <a:off x="670" y="547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5"/>
                  <a:gd name="T32" fmla="*/ 33 w 33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7" name="Freeform 363"/>
              <p:cNvSpPr>
                <a:spLocks noChangeArrowheads="1"/>
              </p:cNvSpPr>
              <p:nvPr/>
            </p:nvSpPr>
            <p:spPr bwMode="auto">
              <a:xfrm>
                <a:off x="670" y="529"/>
                <a:ext cx="14" cy="20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2"/>
                  <a:gd name="T23" fmla="*/ 12 w 1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8" name="Freeform 364"/>
              <p:cNvSpPr>
                <a:spLocks noChangeArrowheads="1"/>
              </p:cNvSpPr>
              <p:nvPr/>
            </p:nvSpPr>
            <p:spPr bwMode="auto">
              <a:xfrm>
                <a:off x="657" y="595"/>
                <a:ext cx="8" cy="40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9" name="Freeform 365"/>
              <p:cNvSpPr>
                <a:spLocks noChangeArrowheads="1"/>
              </p:cNvSpPr>
              <p:nvPr/>
            </p:nvSpPr>
            <p:spPr bwMode="auto">
              <a:xfrm>
                <a:off x="631" y="590"/>
                <a:ext cx="12" cy="33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2"/>
                  <a:gd name="T23" fmla="*/ 13 w 1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0" name="Freeform 366"/>
              <p:cNvSpPr>
                <a:spLocks noChangeArrowheads="1"/>
              </p:cNvSpPr>
              <p:nvPr/>
            </p:nvSpPr>
            <p:spPr bwMode="auto">
              <a:xfrm>
                <a:off x="608" y="587"/>
                <a:ext cx="31" cy="15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7"/>
                  <a:gd name="T29" fmla="*/ 30 w 30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1" name="Freeform 367"/>
              <p:cNvSpPr>
                <a:spLocks noChangeArrowheads="1"/>
              </p:cNvSpPr>
              <p:nvPr/>
            </p:nvSpPr>
            <p:spPr bwMode="auto">
              <a:xfrm>
                <a:off x="628" y="539"/>
                <a:ext cx="8" cy="18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7"/>
                  <a:gd name="T17" fmla="*/ 8 w 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2" name="Freeform 368"/>
              <p:cNvSpPr>
                <a:spLocks noChangeArrowheads="1"/>
              </p:cNvSpPr>
              <p:nvPr/>
            </p:nvSpPr>
            <p:spPr bwMode="auto">
              <a:xfrm>
                <a:off x="647" y="529"/>
                <a:ext cx="4" cy="25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3" name="Freeform 369"/>
              <p:cNvSpPr>
                <a:spLocks noChangeArrowheads="1"/>
              </p:cNvSpPr>
              <p:nvPr/>
            </p:nvSpPr>
            <p:spPr bwMode="auto">
              <a:xfrm>
                <a:off x="608" y="560"/>
                <a:ext cx="21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"/>
                  <a:gd name="T20" fmla="*/ 20 w 2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4" name="Freeform 370"/>
              <p:cNvSpPr>
                <a:spLocks noChangeArrowheads="1"/>
              </p:cNvSpPr>
              <p:nvPr/>
            </p:nvSpPr>
            <p:spPr bwMode="auto">
              <a:xfrm>
                <a:off x="633" y="554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38"/>
                  <a:gd name="T107" fmla="*/ 48 w 48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5" name="Freeform 371"/>
              <p:cNvSpPr>
                <a:spLocks/>
              </p:cNvSpPr>
              <p:nvPr/>
            </p:nvSpPr>
            <p:spPr bwMode="auto">
              <a:xfrm>
                <a:off x="668" y="580"/>
                <a:ext cx="21" cy="23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6" name="Freeform 372"/>
              <p:cNvSpPr>
                <a:spLocks/>
              </p:cNvSpPr>
              <p:nvPr/>
            </p:nvSpPr>
            <p:spPr bwMode="auto">
              <a:xfrm>
                <a:off x="662" y="580"/>
                <a:ext cx="12" cy="33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1"/>
                  <a:gd name="T20" fmla="*/ 12 w 1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7" name="Freeform 373"/>
              <p:cNvSpPr>
                <a:spLocks/>
              </p:cNvSpPr>
              <p:nvPr/>
            </p:nvSpPr>
            <p:spPr bwMode="auto">
              <a:xfrm>
                <a:off x="658" y="580"/>
                <a:ext cx="6" cy="25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4"/>
                  <a:gd name="T20" fmla="*/ 7 w 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8" name="Oval 374"/>
              <p:cNvSpPr>
                <a:spLocks noChangeArrowheads="1"/>
              </p:cNvSpPr>
              <p:nvPr/>
            </p:nvSpPr>
            <p:spPr bwMode="auto">
              <a:xfrm>
                <a:off x="686" y="597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9" name="Oval 375"/>
              <p:cNvSpPr>
                <a:spLocks noChangeArrowheads="1"/>
              </p:cNvSpPr>
              <p:nvPr/>
            </p:nvSpPr>
            <p:spPr bwMode="auto">
              <a:xfrm>
                <a:off x="668" y="610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0" name="Oval 376"/>
              <p:cNvSpPr>
                <a:spLocks noChangeArrowheads="1"/>
              </p:cNvSpPr>
              <p:nvPr/>
            </p:nvSpPr>
            <p:spPr bwMode="auto">
              <a:xfrm>
                <a:off x="660" y="602"/>
                <a:ext cx="6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  <p:grpSp>
          <p:nvGrpSpPr>
            <p:cNvPr id="12" name="Group 395"/>
            <p:cNvGrpSpPr>
              <a:grpSpLocks/>
            </p:cNvGrpSpPr>
            <p:nvPr/>
          </p:nvGrpSpPr>
          <p:grpSpPr bwMode="auto">
            <a:xfrm>
              <a:off x="0" y="292"/>
              <a:ext cx="956" cy="817"/>
              <a:chOff x="0" y="0"/>
              <a:chExt cx="956" cy="817"/>
            </a:xfrm>
          </p:grpSpPr>
          <p:sp>
            <p:nvSpPr>
              <p:cNvPr id="13" name="Freeform 378"/>
              <p:cNvSpPr>
                <a:spLocks/>
              </p:cNvSpPr>
              <p:nvPr/>
            </p:nvSpPr>
            <p:spPr bwMode="auto">
              <a:xfrm>
                <a:off x="0" y="285"/>
                <a:ext cx="220" cy="529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530"/>
                  <a:gd name="T101" fmla="*/ 220 w 220"/>
                  <a:gd name="T102" fmla="*/ 530 h 5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" name="Freeform 379"/>
              <p:cNvSpPr>
                <a:spLocks noChangeArrowheads="1"/>
              </p:cNvSpPr>
              <p:nvPr/>
            </p:nvSpPr>
            <p:spPr bwMode="auto">
              <a:xfrm>
                <a:off x="37" y="376"/>
                <a:ext cx="102" cy="388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389"/>
                  <a:gd name="T59" fmla="*/ 104 w 104"/>
                  <a:gd name="T60" fmla="*/ 389 h 3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" name="Freeform 380"/>
              <p:cNvSpPr>
                <a:spLocks/>
              </p:cNvSpPr>
              <p:nvPr/>
            </p:nvSpPr>
            <p:spPr bwMode="auto">
              <a:xfrm>
                <a:off x="172" y="217"/>
                <a:ext cx="52" cy="597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598"/>
                  <a:gd name="T155" fmla="*/ 53 w 53"/>
                  <a:gd name="T156" fmla="*/ 598 h 5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" name="Freeform 381"/>
              <p:cNvSpPr>
                <a:spLocks/>
              </p:cNvSpPr>
              <p:nvPr/>
            </p:nvSpPr>
            <p:spPr bwMode="auto">
              <a:xfrm>
                <a:off x="182" y="177"/>
                <a:ext cx="66" cy="45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"/>
                  <a:gd name="T61" fmla="*/ 0 h 47"/>
                  <a:gd name="T62" fmla="*/ 67 w 67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" name="Freeform 382"/>
              <p:cNvSpPr>
                <a:spLocks/>
              </p:cNvSpPr>
              <p:nvPr/>
            </p:nvSpPr>
            <p:spPr bwMode="auto">
              <a:xfrm>
                <a:off x="211" y="262"/>
                <a:ext cx="299" cy="554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555"/>
                  <a:gd name="T101" fmla="*/ 298 w 298"/>
                  <a:gd name="T102" fmla="*/ 555 h 5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" name="Freeform 383"/>
              <p:cNvSpPr>
                <a:spLocks noChangeArrowheads="1"/>
              </p:cNvSpPr>
              <p:nvPr/>
            </p:nvSpPr>
            <p:spPr bwMode="auto">
              <a:xfrm>
                <a:off x="242" y="303"/>
                <a:ext cx="187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8"/>
                  <a:gd name="T46" fmla="*/ 0 h 340"/>
                  <a:gd name="T47" fmla="*/ 188 w 188"/>
                  <a:gd name="T48" fmla="*/ 340 h 3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" name="Freeform 384"/>
              <p:cNvSpPr>
                <a:spLocks/>
              </p:cNvSpPr>
              <p:nvPr/>
            </p:nvSpPr>
            <p:spPr bwMode="auto">
              <a:xfrm>
                <a:off x="83" y="308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509"/>
                  <a:gd name="T95" fmla="*/ 133 w 133"/>
                  <a:gd name="T96" fmla="*/ 509 h 5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" name="Freeform 385"/>
              <p:cNvSpPr>
                <a:spLocks noChangeArrowheads="1"/>
              </p:cNvSpPr>
              <p:nvPr/>
            </p:nvSpPr>
            <p:spPr bwMode="auto">
              <a:xfrm>
                <a:off x="108" y="459"/>
                <a:ext cx="71" cy="340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342"/>
                  <a:gd name="T47" fmla="*/ 72 w 72"/>
                  <a:gd name="T48" fmla="*/ 342 h 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" name="Freeform 386"/>
              <p:cNvSpPr>
                <a:spLocks/>
              </p:cNvSpPr>
              <p:nvPr/>
            </p:nvSpPr>
            <p:spPr bwMode="auto">
              <a:xfrm>
                <a:off x="203" y="0"/>
                <a:ext cx="62" cy="78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79"/>
                  <a:gd name="T41" fmla="*/ 62 w 62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" name="Freeform 387"/>
              <p:cNvSpPr>
                <a:spLocks noChangeArrowheads="1"/>
              </p:cNvSpPr>
              <p:nvPr/>
            </p:nvSpPr>
            <p:spPr bwMode="auto">
              <a:xfrm>
                <a:off x="209" y="5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8"/>
                  <a:gd name="T38" fmla="*/ 41 w 41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" name="Freeform 388"/>
              <p:cNvSpPr>
                <a:spLocks noChangeArrowheads="1"/>
              </p:cNvSpPr>
              <p:nvPr/>
            </p:nvSpPr>
            <p:spPr bwMode="auto">
              <a:xfrm>
                <a:off x="236" y="10"/>
                <a:ext cx="27" cy="43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4"/>
                  <a:gd name="T35" fmla="*/ 28 w 2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" name="Freeform 389"/>
              <p:cNvSpPr>
                <a:spLocks/>
              </p:cNvSpPr>
              <p:nvPr/>
            </p:nvSpPr>
            <p:spPr bwMode="auto">
              <a:xfrm>
                <a:off x="151" y="10"/>
                <a:ext cx="100" cy="174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" name="Freeform 390"/>
              <p:cNvSpPr>
                <a:spLocks/>
              </p:cNvSpPr>
              <p:nvPr/>
            </p:nvSpPr>
            <p:spPr bwMode="auto">
              <a:xfrm>
                <a:off x="197" y="10"/>
                <a:ext cx="100" cy="176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" name="Freeform 391"/>
              <p:cNvSpPr>
                <a:spLocks noChangeArrowheads="1"/>
              </p:cNvSpPr>
              <p:nvPr/>
            </p:nvSpPr>
            <p:spPr bwMode="auto">
              <a:xfrm>
                <a:off x="157" y="73"/>
                <a:ext cx="25" cy="101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03"/>
                  <a:gd name="T44" fmla="*/ 24 w 2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7" name="Freeform 392"/>
              <p:cNvSpPr>
                <a:spLocks noChangeArrowheads="1"/>
              </p:cNvSpPr>
              <p:nvPr/>
            </p:nvSpPr>
            <p:spPr bwMode="auto">
              <a:xfrm>
                <a:off x="236" y="15"/>
                <a:ext cx="58" cy="48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9"/>
                  <a:gd name="T62" fmla="*/ 59 w 59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8" name="Freeform 393"/>
              <p:cNvSpPr>
                <a:spLocks noChangeArrowheads="1"/>
              </p:cNvSpPr>
              <p:nvPr/>
            </p:nvSpPr>
            <p:spPr bwMode="auto">
              <a:xfrm>
                <a:off x="178" y="15"/>
                <a:ext cx="44" cy="28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30"/>
                  <a:gd name="T41" fmla="*/ 44 w 44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9" name="Freeform 394"/>
              <p:cNvSpPr>
                <a:spLocks noChangeArrowheads="1"/>
              </p:cNvSpPr>
              <p:nvPr/>
            </p:nvSpPr>
            <p:spPr bwMode="auto">
              <a:xfrm>
                <a:off x="201" y="106"/>
                <a:ext cx="15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73"/>
                  <a:gd name="T56" fmla="*/ 16 w 16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0" name="Freeform 395"/>
              <p:cNvSpPr>
                <a:spLocks noChangeArrowheads="1"/>
              </p:cNvSpPr>
              <p:nvPr/>
            </p:nvSpPr>
            <p:spPr bwMode="auto">
              <a:xfrm>
                <a:off x="274" y="76"/>
                <a:ext cx="19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3"/>
                  <a:gd name="T41" fmla="*/ 20 w 20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1" name="Oval 396"/>
              <p:cNvSpPr>
                <a:spLocks noChangeArrowheads="1"/>
              </p:cNvSpPr>
              <p:nvPr/>
            </p:nvSpPr>
            <p:spPr bwMode="auto">
              <a:xfrm>
                <a:off x="236" y="131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2" name="Oval 397"/>
              <p:cNvSpPr>
                <a:spLocks noChangeArrowheads="1"/>
              </p:cNvSpPr>
              <p:nvPr/>
            </p:nvSpPr>
            <p:spPr bwMode="auto">
              <a:xfrm>
                <a:off x="245" y="106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3" name="Oval 398"/>
              <p:cNvSpPr>
                <a:spLocks noChangeArrowheads="1"/>
              </p:cNvSpPr>
              <p:nvPr/>
            </p:nvSpPr>
            <p:spPr bwMode="auto">
              <a:xfrm>
                <a:off x="187" y="78"/>
                <a:ext cx="2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4" name="Oval 399"/>
              <p:cNvSpPr>
                <a:spLocks noChangeArrowheads="1"/>
              </p:cNvSpPr>
              <p:nvPr/>
            </p:nvSpPr>
            <p:spPr bwMode="auto">
              <a:xfrm>
                <a:off x="180" y="129"/>
                <a:ext cx="4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" name="Oval 400"/>
              <p:cNvSpPr>
                <a:spLocks noChangeArrowheads="1"/>
              </p:cNvSpPr>
              <p:nvPr/>
            </p:nvSpPr>
            <p:spPr bwMode="auto">
              <a:xfrm>
                <a:off x="242" y="159"/>
                <a:ext cx="4" cy="3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6" name="Oval 401"/>
              <p:cNvSpPr>
                <a:spLocks noChangeArrowheads="1"/>
              </p:cNvSpPr>
              <p:nvPr/>
            </p:nvSpPr>
            <p:spPr bwMode="auto">
              <a:xfrm>
                <a:off x="236" y="129"/>
                <a:ext cx="4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7" name="Oval 402"/>
              <p:cNvSpPr>
                <a:spLocks noChangeArrowheads="1"/>
              </p:cNvSpPr>
              <p:nvPr/>
            </p:nvSpPr>
            <p:spPr bwMode="auto">
              <a:xfrm>
                <a:off x="245" y="106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8" name="Oval 403"/>
              <p:cNvSpPr>
                <a:spLocks noChangeArrowheads="1"/>
              </p:cNvSpPr>
              <p:nvPr/>
            </p:nvSpPr>
            <p:spPr bwMode="auto">
              <a:xfrm>
                <a:off x="185" y="78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9" name="Oval 404"/>
              <p:cNvSpPr>
                <a:spLocks noChangeArrowheads="1"/>
              </p:cNvSpPr>
              <p:nvPr/>
            </p:nvSpPr>
            <p:spPr bwMode="auto">
              <a:xfrm>
                <a:off x="178" y="129"/>
                <a:ext cx="4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0" name="Oval 405"/>
              <p:cNvSpPr>
                <a:spLocks noChangeArrowheads="1"/>
              </p:cNvSpPr>
              <p:nvPr/>
            </p:nvSpPr>
            <p:spPr bwMode="auto">
              <a:xfrm>
                <a:off x="240" y="1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1" name="Oval 406"/>
              <p:cNvSpPr>
                <a:spLocks noChangeArrowheads="1"/>
              </p:cNvSpPr>
              <p:nvPr/>
            </p:nvSpPr>
            <p:spPr bwMode="auto">
              <a:xfrm>
                <a:off x="236" y="13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2" name="Oval 407"/>
              <p:cNvSpPr>
                <a:spLocks noChangeArrowheads="1"/>
              </p:cNvSpPr>
              <p:nvPr/>
            </p:nvSpPr>
            <p:spPr bwMode="auto">
              <a:xfrm>
                <a:off x="185" y="8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3" name="Oval 408"/>
              <p:cNvSpPr>
                <a:spLocks noChangeArrowheads="1"/>
              </p:cNvSpPr>
              <p:nvPr/>
            </p:nvSpPr>
            <p:spPr bwMode="auto">
              <a:xfrm>
                <a:off x="178" y="129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4" name="Oval 409"/>
              <p:cNvSpPr>
                <a:spLocks noChangeArrowheads="1"/>
              </p:cNvSpPr>
              <p:nvPr/>
            </p:nvSpPr>
            <p:spPr bwMode="auto">
              <a:xfrm>
                <a:off x="242" y="159"/>
                <a:ext cx="0" cy="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5" name="Freeform 410"/>
              <p:cNvSpPr>
                <a:spLocks/>
              </p:cNvSpPr>
              <p:nvPr/>
            </p:nvSpPr>
            <p:spPr bwMode="auto">
              <a:xfrm>
                <a:off x="412" y="356"/>
                <a:ext cx="278" cy="459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6" name="Freeform 411"/>
              <p:cNvSpPr>
                <a:spLocks noChangeArrowheads="1"/>
              </p:cNvSpPr>
              <p:nvPr/>
            </p:nvSpPr>
            <p:spPr bwMode="auto">
              <a:xfrm>
                <a:off x="441" y="391"/>
                <a:ext cx="174" cy="280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" name="Freeform 412"/>
              <p:cNvSpPr>
                <a:spLocks/>
              </p:cNvSpPr>
              <p:nvPr/>
            </p:nvSpPr>
            <p:spPr bwMode="auto">
              <a:xfrm>
                <a:off x="245" y="381"/>
                <a:ext cx="207" cy="436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438"/>
                  <a:gd name="T101" fmla="*/ 206 w 20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" name="Freeform 413"/>
              <p:cNvSpPr>
                <a:spLocks noChangeArrowheads="1"/>
              </p:cNvSpPr>
              <p:nvPr/>
            </p:nvSpPr>
            <p:spPr bwMode="auto">
              <a:xfrm>
                <a:off x="280" y="454"/>
                <a:ext cx="97" cy="320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22"/>
                  <a:gd name="T59" fmla="*/ 97 w 97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" name="Freeform 414"/>
              <p:cNvSpPr>
                <a:spLocks/>
              </p:cNvSpPr>
              <p:nvPr/>
            </p:nvSpPr>
            <p:spPr bwMode="auto">
              <a:xfrm>
                <a:off x="384" y="323"/>
                <a:ext cx="50" cy="494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495"/>
                  <a:gd name="T158" fmla="*/ 50 w 50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" name="Freeform 415"/>
              <p:cNvSpPr>
                <a:spLocks/>
              </p:cNvSpPr>
              <p:nvPr/>
            </p:nvSpPr>
            <p:spPr bwMode="auto">
              <a:xfrm>
                <a:off x="363" y="283"/>
                <a:ext cx="62" cy="45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43"/>
                  <a:gd name="T62" fmla="*/ 62 w 62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" name="Freeform 416"/>
              <p:cNvSpPr>
                <a:spLocks/>
              </p:cNvSpPr>
              <p:nvPr/>
            </p:nvSpPr>
            <p:spPr bwMode="auto">
              <a:xfrm>
                <a:off x="417" y="399"/>
                <a:ext cx="124" cy="418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4"/>
                  <a:gd name="T94" fmla="*/ 0 h 420"/>
                  <a:gd name="T95" fmla="*/ 124 w 124"/>
                  <a:gd name="T96" fmla="*/ 420 h 4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" name="Freeform 417"/>
              <p:cNvSpPr>
                <a:spLocks noChangeArrowheads="1"/>
              </p:cNvSpPr>
              <p:nvPr/>
            </p:nvSpPr>
            <p:spPr bwMode="auto">
              <a:xfrm>
                <a:off x="452" y="522"/>
                <a:ext cx="66" cy="280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7"/>
                  <a:gd name="T46" fmla="*/ 0 h 282"/>
                  <a:gd name="T47" fmla="*/ 67 w 67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" name="Freeform 418"/>
              <p:cNvSpPr>
                <a:spLocks/>
              </p:cNvSpPr>
              <p:nvPr/>
            </p:nvSpPr>
            <p:spPr bwMode="auto">
              <a:xfrm>
                <a:off x="344" y="104"/>
                <a:ext cx="62" cy="78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79"/>
                  <a:gd name="T41" fmla="*/ 63 w 63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" name="Freeform 419"/>
              <p:cNvSpPr>
                <a:spLocks noChangeArrowheads="1"/>
              </p:cNvSpPr>
              <p:nvPr/>
            </p:nvSpPr>
            <p:spPr bwMode="auto">
              <a:xfrm>
                <a:off x="359" y="109"/>
                <a:ext cx="43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48"/>
                  <a:gd name="T38" fmla="*/ 42 w 42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" name="Freeform 420"/>
              <p:cNvSpPr>
                <a:spLocks noChangeArrowheads="1"/>
              </p:cNvSpPr>
              <p:nvPr/>
            </p:nvSpPr>
            <p:spPr bwMode="auto">
              <a:xfrm>
                <a:off x="346" y="111"/>
                <a:ext cx="27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5"/>
                  <a:gd name="T35" fmla="*/ 28 w 2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" name="Freeform 421"/>
              <p:cNvSpPr>
                <a:spLocks/>
              </p:cNvSpPr>
              <p:nvPr/>
            </p:nvSpPr>
            <p:spPr bwMode="auto">
              <a:xfrm>
                <a:off x="357" y="111"/>
                <a:ext cx="100" cy="176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" name="Freeform 422"/>
              <p:cNvSpPr>
                <a:spLocks/>
              </p:cNvSpPr>
              <p:nvPr/>
            </p:nvSpPr>
            <p:spPr bwMode="auto">
              <a:xfrm>
                <a:off x="311" y="111"/>
                <a:ext cx="100" cy="176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" name="Freeform 423"/>
              <p:cNvSpPr>
                <a:spLocks noChangeArrowheads="1"/>
              </p:cNvSpPr>
              <p:nvPr/>
            </p:nvSpPr>
            <p:spPr bwMode="auto">
              <a:xfrm>
                <a:off x="429" y="174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03"/>
                  <a:gd name="T44" fmla="*/ 23 w 23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" name="Freeform 424"/>
              <p:cNvSpPr>
                <a:spLocks noChangeArrowheads="1"/>
              </p:cNvSpPr>
              <p:nvPr/>
            </p:nvSpPr>
            <p:spPr bwMode="auto">
              <a:xfrm>
                <a:off x="315" y="119"/>
                <a:ext cx="58" cy="48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49"/>
                  <a:gd name="T62" fmla="*/ 58 w 58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" name="Freeform 425"/>
              <p:cNvSpPr>
                <a:spLocks noChangeArrowheads="1"/>
              </p:cNvSpPr>
              <p:nvPr/>
            </p:nvSpPr>
            <p:spPr bwMode="auto">
              <a:xfrm>
                <a:off x="386" y="116"/>
                <a:ext cx="44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0"/>
                  <a:gd name="T41" fmla="*/ 45 w 4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" name="Freeform 426"/>
              <p:cNvSpPr>
                <a:spLocks noChangeArrowheads="1"/>
              </p:cNvSpPr>
              <p:nvPr/>
            </p:nvSpPr>
            <p:spPr bwMode="auto">
              <a:xfrm>
                <a:off x="390" y="21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73"/>
                  <a:gd name="T56" fmla="*/ 17 w 17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" name="Freeform 427"/>
              <p:cNvSpPr>
                <a:spLocks noChangeArrowheads="1"/>
              </p:cNvSpPr>
              <p:nvPr/>
            </p:nvSpPr>
            <p:spPr bwMode="auto">
              <a:xfrm>
                <a:off x="315" y="179"/>
                <a:ext cx="19" cy="93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4"/>
                  <a:gd name="T41" fmla="*/ 20 w 20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" name="Oval 428"/>
              <p:cNvSpPr>
                <a:spLocks noChangeArrowheads="1"/>
              </p:cNvSpPr>
              <p:nvPr/>
            </p:nvSpPr>
            <p:spPr bwMode="auto">
              <a:xfrm>
                <a:off x="365" y="235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" name="Oval 429"/>
              <p:cNvSpPr>
                <a:spLocks noChangeArrowheads="1"/>
              </p:cNvSpPr>
              <p:nvPr/>
            </p:nvSpPr>
            <p:spPr bwMode="auto">
              <a:xfrm>
                <a:off x="357" y="210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" name="Oval 430"/>
              <p:cNvSpPr>
                <a:spLocks noChangeArrowheads="1"/>
              </p:cNvSpPr>
              <p:nvPr/>
            </p:nvSpPr>
            <p:spPr bwMode="auto">
              <a:xfrm>
                <a:off x="417" y="182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" name="Oval 431"/>
              <p:cNvSpPr>
                <a:spLocks noChangeArrowheads="1"/>
              </p:cNvSpPr>
              <p:nvPr/>
            </p:nvSpPr>
            <p:spPr bwMode="auto">
              <a:xfrm>
                <a:off x="423" y="232"/>
                <a:ext cx="6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" name="Oval 432"/>
              <p:cNvSpPr>
                <a:spLocks noChangeArrowheads="1"/>
              </p:cNvSpPr>
              <p:nvPr/>
            </p:nvSpPr>
            <p:spPr bwMode="auto">
              <a:xfrm>
                <a:off x="361" y="260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" name="Oval 433"/>
              <p:cNvSpPr>
                <a:spLocks noChangeArrowheads="1"/>
              </p:cNvSpPr>
              <p:nvPr/>
            </p:nvSpPr>
            <p:spPr bwMode="auto">
              <a:xfrm>
                <a:off x="367" y="232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" name="Oval 434"/>
              <p:cNvSpPr>
                <a:spLocks noChangeArrowheads="1"/>
              </p:cNvSpPr>
              <p:nvPr/>
            </p:nvSpPr>
            <p:spPr bwMode="auto">
              <a:xfrm>
                <a:off x="359" y="210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" name="Oval 435"/>
              <p:cNvSpPr>
                <a:spLocks noChangeArrowheads="1"/>
              </p:cNvSpPr>
              <p:nvPr/>
            </p:nvSpPr>
            <p:spPr bwMode="auto">
              <a:xfrm>
                <a:off x="419" y="182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" name="Oval 436"/>
              <p:cNvSpPr>
                <a:spLocks noChangeArrowheads="1"/>
              </p:cNvSpPr>
              <p:nvPr/>
            </p:nvSpPr>
            <p:spPr bwMode="auto">
              <a:xfrm>
                <a:off x="425" y="232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" name="Oval 437"/>
              <p:cNvSpPr>
                <a:spLocks noChangeArrowheads="1"/>
              </p:cNvSpPr>
              <p:nvPr/>
            </p:nvSpPr>
            <p:spPr bwMode="auto">
              <a:xfrm>
                <a:off x="363" y="260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3" name="Oval 438"/>
              <p:cNvSpPr>
                <a:spLocks noChangeArrowheads="1"/>
              </p:cNvSpPr>
              <p:nvPr/>
            </p:nvSpPr>
            <p:spPr bwMode="auto">
              <a:xfrm>
                <a:off x="369" y="235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4" name="Oval 439"/>
              <p:cNvSpPr>
                <a:spLocks noChangeArrowheads="1"/>
              </p:cNvSpPr>
              <p:nvPr/>
            </p:nvSpPr>
            <p:spPr bwMode="auto">
              <a:xfrm>
                <a:off x="419" y="182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5" name="Oval 440"/>
              <p:cNvSpPr>
                <a:spLocks noChangeArrowheads="1"/>
              </p:cNvSpPr>
              <p:nvPr/>
            </p:nvSpPr>
            <p:spPr bwMode="auto">
              <a:xfrm>
                <a:off x="427" y="232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6" name="Oval 441"/>
              <p:cNvSpPr>
                <a:spLocks noChangeArrowheads="1"/>
              </p:cNvSpPr>
              <p:nvPr/>
            </p:nvSpPr>
            <p:spPr bwMode="auto">
              <a:xfrm>
                <a:off x="365" y="260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7" name="Freeform 442"/>
              <p:cNvSpPr>
                <a:spLocks/>
              </p:cNvSpPr>
              <p:nvPr/>
            </p:nvSpPr>
            <p:spPr bwMode="auto">
              <a:xfrm>
                <a:off x="703" y="348"/>
                <a:ext cx="68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63"/>
                  <a:gd name="T35" fmla="*/ 67 w 6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8" name="Freeform 443"/>
              <p:cNvSpPr>
                <a:spLocks/>
              </p:cNvSpPr>
              <p:nvPr/>
            </p:nvSpPr>
            <p:spPr bwMode="auto">
              <a:xfrm>
                <a:off x="566" y="525"/>
                <a:ext cx="390" cy="292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1"/>
                  <a:gd name="T94" fmla="*/ 0 h 294"/>
                  <a:gd name="T95" fmla="*/ 391 w 391"/>
                  <a:gd name="T96" fmla="*/ 294 h 2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9" name="Freeform 444"/>
              <p:cNvSpPr>
                <a:spLocks noChangeArrowheads="1"/>
              </p:cNvSpPr>
              <p:nvPr/>
            </p:nvSpPr>
            <p:spPr bwMode="auto">
              <a:xfrm>
                <a:off x="584" y="555"/>
                <a:ext cx="290" cy="214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8"/>
                  <a:gd name="T46" fmla="*/ 0 h 216"/>
                  <a:gd name="T47" fmla="*/ 288 w 288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0" name="Freeform 445"/>
              <p:cNvSpPr>
                <a:spLocks/>
              </p:cNvSpPr>
              <p:nvPr/>
            </p:nvSpPr>
            <p:spPr bwMode="auto">
              <a:xfrm>
                <a:off x="564" y="396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3"/>
                  <a:gd name="T124" fmla="*/ 0 h 421"/>
                  <a:gd name="T125" fmla="*/ 153 w 153"/>
                  <a:gd name="T126" fmla="*/ 421 h 4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1" name="Freeform 446"/>
              <p:cNvSpPr>
                <a:spLocks/>
              </p:cNvSpPr>
              <p:nvPr/>
            </p:nvSpPr>
            <p:spPr bwMode="auto">
              <a:xfrm>
                <a:off x="299" y="358"/>
                <a:ext cx="278" cy="459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2" name="Freeform 447"/>
              <p:cNvSpPr>
                <a:spLocks noChangeArrowheads="1"/>
              </p:cNvSpPr>
              <p:nvPr/>
            </p:nvSpPr>
            <p:spPr bwMode="auto">
              <a:xfrm>
                <a:off x="375" y="391"/>
                <a:ext cx="174" cy="282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3" name="Freeform 448"/>
              <p:cNvSpPr>
                <a:spLocks/>
              </p:cNvSpPr>
              <p:nvPr/>
            </p:nvSpPr>
            <p:spPr bwMode="auto">
              <a:xfrm>
                <a:off x="790" y="265"/>
                <a:ext cx="104" cy="76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75"/>
                  <a:gd name="T50" fmla="*/ 105 w 105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4" name="Freeform 449"/>
              <p:cNvSpPr>
                <a:spLocks noChangeArrowheads="1"/>
              </p:cNvSpPr>
              <p:nvPr/>
            </p:nvSpPr>
            <p:spPr bwMode="auto">
              <a:xfrm>
                <a:off x="798" y="27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38"/>
                  <a:gd name="T44" fmla="*/ 85 w 85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5" name="Freeform 450"/>
              <p:cNvSpPr>
                <a:spLocks noChangeArrowheads="1"/>
              </p:cNvSpPr>
              <p:nvPr/>
            </p:nvSpPr>
            <p:spPr bwMode="auto">
              <a:xfrm>
                <a:off x="819" y="283"/>
                <a:ext cx="68" cy="30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1"/>
                  <a:gd name="T41" fmla="*/ 68 w 68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6" name="Freeform 451"/>
              <p:cNvSpPr>
                <a:spLocks/>
              </p:cNvSpPr>
              <p:nvPr/>
            </p:nvSpPr>
            <p:spPr bwMode="auto">
              <a:xfrm>
                <a:off x="725" y="298"/>
                <a:ext cx="185" cy="106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5"/>
                  <a:gd name="T109" fmla="*/ 0 h 104"/>
                  <a:gd name="T110" fmla="*/ 185 w 185"/>
                  <a:gd name="T111" fmla="*/ 104 h 1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7" name="Freeform 452"/>
              <p:cNvSpPr>
                <a:spLocks noChangeArrowheads="1"/>
              </p:cNvSpPr>
              <p:nvPr/>
            </p:nvSpPr>
            <p:spPr bwMode="auto">
              <a:xfrm>
                <a:off x="839" y="303"/>
                <a:ext cx="62" cy="20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9"/>
                  <a:gd name="T41" fmla="*/ 61 w 61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8" name="Freeform 453"/>
              <p:cNvSpPr>
                <a:spLocks noChangeArrowheads="1"/>
              </p:cNvSpPr>
              <p:nvPr/>
            </p:nvSpPr>
            <p:spPr bwMode="auto">
              <a:xfrm>
                <a:off x="738" y="361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8"/>
                  <a:gd name="T65" fmla="*/ 116 w 11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9" name="Freeform 454"/>
              <p:cNvSpPr>
                <a:spLocks/>
              </p:cNvSpPr>
              <p:nvPr/>
            </p:nvSpPr>
            <p:spPr bwMode="auto">
              <a:xfrm>
                <a:off x="707" y="240"/>
                <a:ext cx="131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144"/>
                  <a:gd name="T95" fmla="*/ 133 w 133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0" name="Freeform 455"/>
              <p:cNvSpPr>
                <a:spLocks noChangeArrowheads="1"/>
              </p:cNvSpPr>
              <p:nvPr/>
            </p:nvSpPr>
            <p:spPr bwMode="auto">
              <a:xfrm>
                <a:off x="709" y="280"/>
                <a:ext cx="52" cy="53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54"/>
                  <a:gd name="T44" fmla="*/ 51 w 51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1" name="Freeform 456"/>
              <p:cNvSpPr>
                <a:spLocks noChangeArrowheads="1"/>
              </p:cNvSpPr>
              <p:nvPr/>
            </p:nvSpPr>
            <p:spPr bwMode="auto">
              <a:xfrm>
                <a:off x="786" y="250"/>
                <a:ext cx="48" cy="25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7"/>
                  <a:gd name="T38" fmla="*/ 47 w 4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2" name="Oval 457"/>
              <p:cNvSpPr>
                <a:spLocks noChangeArrowheads="1"/>
              </p:cNvSpPr>
              <p:nvPr/>
            </p:nvSpPr>
            <p:spPr bwMode="auto">
              <a:xfrm>
                <a:off x="750" y="341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3" name="Oval 458"/>
              <p:cNvSpPr>
                <a:spLocks noChangeArrowheads="1"/>
              </p:cNvSpPr>
              <p:nvPr/>
            </p:nvSpPr>
            <p:spPr bwMode="auto">
              <a:xfrm>
                <a:off x="748" y="341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4" name="Oval 459"/>
              <p:cNvSpPr>
                <a:spLocks noChangeArrowheads="1"/>
              </p:cNvSpPr>
              <p:nvPr/>
            </p:nvSpPr>
            <p:spPr bwMode="auto">
              <a:xfrm>
                <a:off x="750" y="343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5" name="Oval 460"/>
              <p:cNvSpPr>
                <a:spLocks noChangeArrowheads="1"/>
              </p:cNvSpPr>
              <p:nvPr/>
            </p:nvSpPr>
            <p:spPr bwMode="auto">
              <a:xfrm>
                <a:off x="869" y="288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6" name="Oval 461"/>
              <p:cNvSpPr>
                <a:spLocks noChangeArrowheads="1"/>
              </p:cNvSpPr>
              <p:nvPr/>
            </p:nvSpPr>
            <p:spPr bwMode="auto">
              <a:xfrm>
                <a:off x="869" y="288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7" name="Oval 462"/>
              <p:cNvSpPr>
                <a:spLocks noChangeArrowheads="1"/>
              </p:cNvSpPr>
              <p:nvPr/>
            </p:nvSpPr>
            <p:spPr bwMode="auto">
              <a:xfrm>
                <a:off x="846" y="351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8" name="Oval 463"/>
              <p:cNvSpPr>
                <a:spLocks noChangeArrowheads="1"/>
              </p:cNvSpPr>
              <p:nvPr/>
            </p:nvSpPr>
            <p:spPr bwMode="auto">
              <a:xfrm>
                <a:off x="846" y="348"/>
                <a:ext cx="2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9" name="Oval 464"/>
              <p:cNvSpPr>
                <a:spLocks noChangeArrowheads="1"/>
              </p:cNvSpPr>
              <p:nvPr/>
            </p:nvSpPr>
            <p:spPr bwMode="auto">
              <a:xfrm>
                <a:off x="846" y="35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0" name="Oval 465"/>
              <p:cNvSpPr>
                <a:spLocks noChangeArrowheads="1"/>
              </p:cNvSpPr>
              <p:nvPr/>
            </p:nvSpPr>
            <p:spPr bwMode="auto">
              <a:xfrm>
                <a:off x="813" y="283"/>
                <a:ext cx="6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1" name="Oval 466"/>
              <p:cNvSpPr>
                <a:spLocks noChangeArrowheads="1"/>
              </p:cNvSpPr>
              <p:nvPr/>
            </p:nvSpPr>
            <p:spPr bwMode="auto">
              <a:xfrm>
                <a:off x="811" y="28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2" name="Oval 467"/>
              <p:cNvSpPr>
                <a:spLocks noChangeArrowheads="1"/>
              </p:cNvSpPr>
              <p:nvPr/>
            </p:nvSpPr>
            <p:spPr bwMode="auto">
              <a:xfrm>
                <a:off x="813" y="283"/>
                <a:ext cx="0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3" name="Oval 468"/>
              <p:cNvSpPr>
                <a:spLocks noChangeArrowheads="1"/>
              </p:cNvSpPr>
              <p:nvPr/>
            </p:nvSpPr>
            <p:spPr bwMode="auto">
              <a:xfrm>
                <a:off x="754" y="368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4" name="Oval 469"/>
              <p:cNvSpPr>
                <a:spLocks noChangeArrowheads="1"/>
              </p:cNvSpPr>
              <p:nvPr/>
            </p:nvSpPr>
            <p:spPr bwMode="auto">
              <a:xfrm>
                <a:off x="754" y="366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5" name="Oval 470"/>
              <p:cNvSpPr>
                <a:spLocks noChangeArrowheads="1"/>
              </p:cNvSpPr>
              <p:nvPr/>
            </p:nvSpPr>
            <p:spPr bwMode="auto">
              <a:xfrm>
                <a:off x="754" y="368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</p:grpSp>
      <p:grpSp>
        <p:nvGrpSpPr>
          <p:cNvPr id="468" name="Group 30"/>
          <p:cNvGrpSpPr>
            <a:grpSpLocks/>
          </p:cNvGrpSpPr>
          <p:nvPr/>
        </p:nvGrpSpPr>
        <p:grpSpPr bwMode="auto">
          <a:xfrm>
            <a:off x="1600200" y="6001658"/>
            <a:ext cx="2362200" cy="701675"/>
            <a:chOff x="0" y="0"/>
            <a:chExt cx="2875" cy="1114"/>
          </a:xfrm>
        </p:grpSpPr>
        <p:grpSp>
          <p:nvGrpSpPr>
            <p:cNvPr id="469" name="Group 31"/>
            <p:cNvGrpSpPr>
              <a:grpSpLocks/>
            </p:cNvGrpSpPr>
            <p:nvPr/>
          </p:nvGrpSpPr>
          <p:grpSpPr bwMode="auto">
            <a:xfrm>
              <a:off x="912" y="292"/>
              <a:ext cx="858" cy="822"/>
              <a:chOff x="0" y="-1"/>
              <a:chExt cx="858" cy="822"/>
            </a:xfrm>
          </p:grpSpPr>
          <p:grpSp>
            <p:nvGrpSpPr>
              <p:cNvPr id="670" name="Group 32"/>
              <p:cNvGrpSpPr>
                <a:grpSpLocks/>
              </p:cNvGrpSpPr>
              <p:nvPr/>
            </p:nvGrpSpPr>
            <p:grpSpPr bwMode="auto">
              <a:xfrm>
                <a:off x="10" y="-1"/>
                <a:ext cx="848" cy="822"/>
                <a:chOff x="1" y="-1"/>
                <a:chExt cx="848" cy="822"/>
              </a:xfrm>
            </p:grpSpPr>
            <p:sp>
              <p:nvSpPr>
                <p:cNvPr id="727" name="Freeform 15"/>
                <p:cNvSpPr>
                  <a:spLocks noChangeArrowheads="1"/>
                </p:cNvSpPr>
                <p:nvPr/>
              </p:nvSpPr>
              <p:spPr bwMode="auto">
                <a:xfrm>
                  <a:off x="136" y="733"/>
                  <a:ext cx="597" cy="88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7"/>
                    <a:gd name="T100" fmla="*/ 0 h 87"/>
                    <a:gd name="T101" fmla="*/ 597 w 5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28" name="Freeform 16"/>
                <p:cNvSpPr>
                  <a:spLocks/>
                </p:cNvSpPr>
                <p:nvPr/>
              </p:nvSpPr>
              <p:spPr bwMode="auto">
                <a:xfrm>
                  <a:off x="464" y="173"/>
                  <a:ext cx="89" cy="610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607"/>
                    <a:gd name="T29" fmla="*/ 90 w 90"/>
                    <a:gd name="T30" fmla="*/ 607 h 6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29" name="Freeform 17"/>
                <p:cNvSpPr>
                  <a:spLocks/>
                </p:cNvSpPr>
                <p:nvPr/>
              </p:nvSpPr>
              <p:spPr bwMode="auto">
                <a:xfrm>
                  <a:off x="466" y="188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95"/>
                    <a:gd name="T29" fmla="*/ 91 w 91"/>
                    <a:gd name="T30" fmla="*/ 595 h 5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0" name="Freeform 18"/>
                <p:cNvSpPr>
                  <a:spLocks noChangeArrowheads="1"/>
                </p:cNvSpPr>
                <p:nvPr/>
              </p:nvSpPr>
              <p:spPr bwMode="auto">
                <a:xfrm>
                  <a:off x="323" y="196"/>
                  <a:ext cx="234" cy="81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1" name="Freeform 19"/>
                <p:cNvSpPr>
                  <a:spLocks/>
                </p:cNvSpPr>
                <p:nvPr/>
              </p:nvSpPr>
              <p:spPr bwMode="auto">
                <a:xfrm>
                  <a:off x="323" y="191"/>
                  <a:ext cx="234" cy="81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2" name="Freeform 20"/>
                <p:cNvSpPr>
                  <a:spLocks noChangeArrowheads="1"/>
                </p:cNvSpPr>
                <p:nvPr/>
              </p:nvSpPr>
              <p:spPr bwMode="auto">
                <a:xfrm>
                  <a:off x="290" y="181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3" name="Freeform 21"/>
                <p:cNvSpPr>
                  <a:spLocks/>
                </p:cNvSpPr>
                <p:nvPr/>
              </p:nvSpPr>
              <p:spPr bwMode="auto">
                <a:xfrm>
                  <a:off x="290" y="176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4" name="Freeform 22"/>
                <p:cNvSpPr>
                  <a:spLocks noChangeArrowheads="1"/>
                </p:cNvSpPr>
                <p:nvPr/>
              </p:nvSpPr>
              <p:spPr bwMode="auto">
                <a:xfrm>
                  <a:off x="403" y="196"/>
                  <a:ext cx="139" cy="134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2"/>
                    <a:gd name="T83" fmla="*/ 140 w 140"/>
                    <a:gd name="T84" fmla="*/ 132 h 1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5" name="Freeform 23"/>
                <p:cNvSpPr>
                  <a:spLocks/>
                </p:cNvSpPr>
                <p:nvPr/>
              </p:nvSpPr>
              <p:spPr bwMode="auto">
                <a:xfrm>
                  <a:off x="403" y="191"/>
                  <a:ext cx="139" cy="134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3"/>
                    <a:gd name="T83" fmla="*/ 140 w 140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6" name="Freeform 24"/>
                <p:cNvSpPr>
                  <a:spLocks noChangeArrowheads="1"/>
                </p:cNvSpPr>
                <p:nvPr/>
              </p:nvSpPr>
              <p:spPr bwMode="auto">
                <a:xfrm>
                  <a:off x="491" y="196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4"/>
                    <a:gd name="T86" fmla="*/ 68 w 68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7" name="Freeform 25"/>
                <p:cNvSpPr>
                  <a:spLocks/>
                </p:cNvSpPr>
                <p:nvPr/>
              </p:nvSpPr>
              <p:spPr bwMode="auto">
                <a:xfrm>
                  <a:off x="491" y="191"/>
                  <a:ext cx="68" cy="156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8" name="Freeform 26"/>
                <p:cNvSpPr>
                  <a:spLocks noChangeArrowheads="1"/>
                </p:cNvSpPr>
                <p:nvPr/>
              </p:nvSpPr>
              <p:spPr bwMode="auto">
                <a:xfrm>
                  <a:off x="362" y="191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1"/>
                    <a:gd name="T86" fmla="*/ 180 w 180"/>
                    <a:gd name="T87" fmla="*/ 121 h 1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9" name="Freeform 27"/>
                <p:cNvSpPr>
                  <a:spLocks/>
                </p:cNvSpPr>
                <p:nvPr/>
              </p:nvSpPr>
              <p:spPr bwMode="auto">
                <a:xfrm>
                  <a:off x="362" y="186"/>
                  <a:ext cx="180" cy="121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0" name="Freeform 28"/>
                <p:cNvSpPr>
                  <a:spLocks noChangeArrowheads="1"/>
                </p:cNvSpPr>
                <p:nvPr/>
              </p:nvSpPr>
              <p:spPr bwMode="auto">
                <a:xfrm>
                  <a:off x="304" y="181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8"/>
                    <a:gd name="T110" fmla="*/ 232 w 232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1" name="Freeform 29"/>
                <p:cNvSpPr>
                  <a:spLocks/>
                </p:cNvSpPr>
                <p:nvPr/>
              </p:nvSpPr>
              <p:spPr bwMode="auto">
                <a:xfrm>
                  <a:off x="304" y="176"/>
                  <a:ext cx="232" cy="71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2" name="Freeform 30"/>
                <p:cNvSpPr>
                  <a:spLocks noChangeArrowheads="1"/>
                </p:cNvSpPr>
                <p:nvPr/>
              </p:nvSpPr>
              <p:spPr bwMode="auto">
                <a:xfrm>
                  <a:off x="447" y="191"/>
                  <a:ext cx="104" cy="154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3"/>
                    <a:gd name="T83" fmla="*/ 103 w 103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3" name="Freeform 31"/>
                <p:cNvSpPr>
                  <a:spLocks/>
                </p:cNvSpPr>
                <p:nvPr/>
              </p:nvSpPr>
              <p:spPr bwMode="auto">
                <a:xfrm>
                  <a:off x="447" y="186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4"/>
                    <a:gd name="T83" fmla="*/ 102 w 102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4" name="Freeform 32"/>
                <p:cNvSpPr>
                  <a:spLocks noChangeArrowheads="1"/>
                </p:cNvSpPr>
                <p:nvPr/>
              </p:nvSpPr>
              <p:spPr bwMode="auto">
                <a:xfrm>
                  <a:off x="443" y="183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5" name="Freeform 33"/>
                <p:cNvSpPr>
                  <a:spLocks/>
                </p:cNvSpPr>
                <p:nvPr/>
              </p:nvSpPr>
              <p:spPr bwMode="auto">
                <a:xfrm>
                  <a:off x="441" y="181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6" name="Freeform 34"/>
                <p:cNvSpPr>
                  <a:spLocks noChangeArrowheads="1"/>
                </p:cNvSpPr>
                <p:nvPr/>
              </p:nvSpPr>
              <p:spPr bwMode="auto">
                <a:xfrm>
                  <a:off x="464" y="188"/>
                  <a:ext cx="73" cy="50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49"/>
                    <a:gd name="T86" fmla="*/ 74 w 74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7" name="Freeform 35"/>
                <p:cNvSpPr>
                  <a:spLocks/>
                </p:cNvSpPr>
                <p:nvPr/>
              </p:nvSpPr>
              <p:spPr bwMode="auto">
                <a:xfrm>
                  <a:off x="464" y="186"/>
                  <a:ext cx="71" cy="50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9"/>
                    <a:gd name="T86" fmla="*/ 72 w 72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8" name="Freeform 36"/>
                <p:cNvSpPr>
                  <a:spLocks noChangeArrowheads="1"/>
                </p:cNvSpPr>
                <p:nvPr/>
              </p:nvSpPr>
              <p:spPr bwMode="auto">
                <a:xfrm>
                  <a:off x="509" y="196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3"/>
                    <a:gd name="T83" fmla="*/ 39 w 39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9" name="Freeform 37"/>
                <p:cNvSpPr>
                  <a:spLocks/>
                </p:cNvSpPr>
                <p:nvPr/>
              </p:nvSpPr>
              <p:spPr bwMode="auto">
                <a:xfrm>
                  <a:off x="507" y="193"/>
                  <a:ext cx="39" cy="45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0" name="Freeform 38"/>
                <p:cNvSpPr>
                  <a:spLocks noChangeArrowheads="1"/>
                </p:cNvSpPr>
                <p:nvPr/>
              </p:nvSpPr>
              <p:spPr bwMode="auto">
                <a:xfrm>
                  <a:off x="393" y="22"/>
                  <a:ext cx="133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1" name="Freeform 39"/>
                <p:cNvSpPr>
                  <a:spLocks/>
                </p:cNvSpPr>
                <p:nvPr/>
              </p:nvSpPr>
              <p:spPr bwMode="auto">
                <a:xfrm>
                  <a:off x="403" y="22"/>
                  <a:ext cx="129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2" name="Freeform 40"/>
                <p:cNvSpPr>
                  <a:spLocks noChangeArrowheads="1"/>
                </p:cNvSpPr>
                <p:nvPr/>
              </p:nvSpPr>
              <p:spPr bwMode="auto">
                <a:xfrm>
                  <a:off x="491" y="2"/>
                  <a:ext cx="56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3" name="Freeform 41"/>
                <p:cNvSpPr>
                  <a:spLocks/>
                </p:cNvSpPr>
                <p:nvPr/>
              </p:nvSpPr>
              <p:spPr bwMode="auto">
                <a:xfrm>
                  <a:off x="499" y="2"/>
                  <a:ext cx="54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4" name="Freeform 42"/>
                <p:cNvSpPr>
                  <a:spLocks noChangeArrowheads="1"/>
                </p:cNvSpPr>
                <p:nvPr/>
              </p:nvSpPr>
              <p:spPr bwMode="auto">
                <a:xfrm>
                  <a:off x="312" y="72"/>
                  <a:ext cx="211" cy="86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5" name="Freeform 43"/>
                <p:cNvSpPr>
                  <a:spLocks/>
                </p:cNvSpPr>
                <p:nvPr/>
              </p:nvSpPr>
              <p:spPr bwMode="auto">
                <a:xfrm>
                  <a:off x="319" y="72"/>
                  <a:ext cx="211" cy="86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6" name="Freeform 44"/>
                <p:cNvSpPr>
                  <a:spLocks noChangeArrowheads="1"/>
                </p:cNvSpPr>
                <p:nvPr/>
              </p:nvSpPr>
              <p:spPr bwMode="auto">
                <a:xfrm>
                  <a:off x="277" y="128"/>
                  <a:ext cx="247" cy="43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2"/>
                    <a:gd name="T86" fmla="*/ 247 w 247"/>
                    <a:gd name="T87" fmla="*/ 42 h 4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7" name="Freeform 45"/>
                <p:cNvSpPr>
                  <a:spLocks/>
                </p:cNvSpPr>
                <p:nvPr/>
              </p:nvSpPr>
              <p:spPr bwMode="auto">
                <a:xfrm>
                  <a:off x="285" y="128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8" name="Oval 46"/>
                <p:cNvSpPr>
                  <a:spLocks noChangeArrowheads="1"/>
                </p:cNvSpPr>
                <p:nvPr/>
              </p:nvSpPr>
              <p:spPr bwMode="auto">
                <a:xfrm>
                  <a:off x="287" y="158"/>
                  <a:ext cx="236" cy="2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9" name="Oval 47"/>
                <p:cNvSpPr>
                  <a:spLocks noChangeArrowheads="1"/>
                </p:cNvSpPr>
                <p:nvPr/>
              </p:nvSpPr>
              <p:spPr bwMode="auto">
                <a:xfrm>
                  <a:off x="294" y="158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0" name="Freeform 48"/>
                <p:cNvSpPr>
                  <a:spLocks noChangeArrowheads="1"/>
                </p:cNvSpPr>
                <p:nvPr/>
              </p:nvSpPr>
              <p:spPr bwMode="auto">
                <a:xfrm>
                  <a:off x="339" y="47"/>
                  <a:ext cx="193" cy="111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1" name="Freeform 49"/>
                <p:cNvSpPr>
                  <a:spLocks/>
                </p:cNvSpPr>
                <p:nvPr/>
              </p:nvSpPr>
              <p:spPr bwMode="auto">
                <a:xfrm>
                  <a:off x="348" y="47"/>
                  <a:ext cx="191" cy="111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2" name="Freeform 50"/>
                <p:cNvSpPr>
                  <a:spLocks noChangeArrowheads="1"/>
                </p:cNvSpPr>
                <p:nvPr/>
              </p:nvSpPr>
              <p:spPr bwMode="auto">
                <a:xfrm>
                  <a:off x="437" y="9"/>
                  <a:ext cx="110" cy="146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5"/>
                    <a:gd name="T110" fmla="*/ 110 w 110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3" name="Freeform 51"/>
                <p:cNvSpPr>
                  <a:spLocks/>
                </p:cNvSpPr>
                <p:nvPr/>
              </p:nvSpPr>
              <p:spPr bwMode="auto">
                <a:xfrm>
                  <a:off x="445" y="9"/>
                  <a:ext cx="110" cy="146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5"/>
                    <a:gd name="T110" fmla="*/ 109 w 109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4" name="Freeform 52"/>
                <p:cNvSpPr>
                  <a:spLocks noChangeArrowheads="1"/>
                </p:cNvSpPr>
                <p:nvPr/>
              </p:nvSpPr>
              <p:spPr bwMode="auto">
                <a:xfrm>
                  <a:off x="287" y="100"/>
                  <a:ext cx="245" cy="66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5" name="Freeform 53"/>
                <p:cNvSpPr>
                  <a:spLocks/>
                </p:cNvSpPr>
                <p:nvPr/>
              </p:nvSpPr>
              <p:spPr bwMode="auto">
                <a:xfrm>
                  <a:off x="294" y="100"/>
                  <a:ext cx="245" cy="63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6" name="Freeform 54"/>
                <p:cNvSpPr>
                  <a:spLocks noChangeArrowheads="1"/>
                </p:cNvSpPr>
                <p:nvPr/>
              </p:nvSpPr>
              <p:spPr bwMode="auto">
                <a:xfrm>
                  <a:off x="503" y="98"/>
                  <a:ext cx="41" cy="53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7" name="Freeform 55"/>
                <p:cNvSpPr>
                  <a:spLocks/>
                </p:cNvSpPr>
                <p:nvPr/>
              </p:nvSpPr>
              <p:spPr bwMode="auto">
                <a:xfrm>
                  <a:off x="507" y="95"/>
                  <a:ext cx="41" cy="55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8" name="Freeform 56"/>
                <p:cNvSpPr>
                  <a:spLocks noChangeArrowheads="1"/>
                </p:cNvSpPr>
                <p:nvPr/>
              </p:nvSpPr>
              <p:spPr bwMode="auto">
                <a:xfrm>
                  <a:off x="459" y="110"/>
                  <a:ext cx="75" cy="45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"/>
                    <a:gd name="T85" fmla="*/ 0 h 46"/>
                    <a:gd name="T86" fmla="*/ 76 w 76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9" name="Freeform 57"/>
                <p:cNvSpPr>
                  <a:spLocks/>
                </p:cNvSpPr>
                <p:nvPr/>
              </p:nvSpPr>
              <p:spPr bwMode="auto">
                <a:xfrm>
                  <a:off x="460" y="110"/>
                  <a:ext cx="79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0" name="Freeform 58"/>
                <p:cNvSpPr>
                  <a:spLocks noChangeArrowheads="1"/>
                </p:cNvSpPr>
                <p:nvPr/>
              </p:nvSpPr>
              <p:spPr bwMode="auto">
                <a:xfrm>
                  <a:off x="455" y="138"/>
                  <a:ext cx="70" cy="25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4"/>
                    <a:gd name="T83" fmla="*/ 70 w 70"/>
                    <a:gd name="T84" fmla="*/ 24 h 2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1" name="Freeform 59"/>
                <p:cNvSpPr>
                  <a:spLocks/>
                </p:cNvSpPr>
                <p:nvPr/>
              </p:nvSpPr>
              <p:spPr bwMode="auto">
                <a:xfrm>
                  <a:off x="457" y="135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2" name="Oval 60"/>
                <p:cNvSpPr>
                  <a:spLocks noChangeArrowheads="1"/>
                </p:cNvSpPr>
                <p:nvPr/>
              </p:nvSpPr>
              <p:spPr bwMode="auto">
                <a:xfrm>
                  <a:off x="428" y="168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3" name="Oval 61"/>
                <p:cNvSpPr>
                  <a:spLocks noChangeArrowheads="1"/>
                </p:cNvSpPr>
                <p:nvPr/>
              </p:nvSpPr>
              <p:spPr bwMode="auto">
                <a:xfrm>
                  <a:off x="430" y="166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4" name="Freeform 62"/>
                <p:cNvSpPr>
                  <a:spLocks noChangeArrowheads="1"/>
                </p:cNvSpPr>
                <p:nvPr/>
              </p:nvSpPr>
              <p:spPr bwMode="auto">
                <a:xfrm>
                  <a:off x="567" y="193"/>
                  <a:ext cx="234" cy="83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5" name="Freeform 63"/>
                <p:cNvSpPr>
                  <a:spLocks/>
                </p:cNvSpPr>
                <p:nvPr/>
              </p:nvSpPr>
              <p:spPr bwMode="auto">
                <a:xfrm>
                  <a:off x="567" y="188"/>
                  <a:ext cx="234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3"/>
                    <a:gd name="T107" fmla="*/ 233 w 233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6" name="Freeform 64"/>
                <p:cNvSpPr>
                  <a:spLocks noChangeArrowheads="1"/>
                </p:cNvSpPr>
                <p:nvPr/>
              </p:nvSpPr>
              <p:spPr bwMode="auto">
                <a:xfrm>
                  <a:off x="596" y="178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7" name="Freeform 65"/>
                <p:cNvSpPr>
                  <a:spLocks/>
                </p:cNvSpPr>
                <p:nvPr/>
              </p:nvSpPr>
              <p:spPr bwMode="auto">
                <a:xfrm>
                  <a:off x="596" y="176"/>
                  <a:ext cx="238" cy="33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4"/>
                    <a:gd name="T98" fmla="*/ 238 w 238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8" name="Freeform 66"/>
                <p:cNvSpPr>
                  <a:spLocks noChangeArrowheads="1"/>
                </p:cNvSpPr>
                <p:nvPr/>
              </p:nvSpPr>
              <p:spPr bwMode="auto">
                <a:xfrm>
                  <a:off x="582" y="193"/>
                  <a:ext cx="139" cy="134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9" name="Freeform 67"/>
                <p:cNvSpPr>
                  <a:spLocks/>
                </p:cNvSpPr>
                <p:nvPr/>
              </p:nvSpPr>
              <p:spPr bwMode="auto">
                <a:xfrm>
                  <a:off x="582" y="188"/>
                  <a:ext cx="139" cy="134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0" name="Freeform 68"/>
                <p:cNvSpPr>
                  <a:spLocks noChangeArrowheads="1"/>
                </p:cNvSpPr>
                <p:nvPr/>
              </p:nvSpPr>
              <p:spPr bwMode="auto">
                <a:xfrm>
                  <a:off x="563" y="193"/>
                  <a:ext cx="68" cy="156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5"/>
                    <a:gd name="T86" fmla="*/ 68 w 68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1" name="Freeform 69"/>
                <p:cNvSpPr>
                  <a:spLocks/>
                </p:cNvSpPr>
                <p:nvPr/>
              </p:nvSpPr>
              <p:spPr bwMode="auto">
                <a:xfrm>
                  <a:off x="563" y="188"/>
                  <a:ext cx="70" cy="156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2" name="Oval 70"/>
                <p:cNvSpPr>
                  <a:spLocks noChangeArrowheads="1"/>
                </p:cNvSpPr>
                <p:nvPr/>
              </p:nvSpPr>
              <p:spPr bwMode="auto">
                <a:xfrm>
                  <a:off x="542" y="204"/>
                  <a:ext cx="41" cy="14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3" name="Oval 71"/>
                <p:cNvSpPr>
                  <a:spLocks noChangeArrowheads="1"/>
                </p:cNvSpPr>
                <p:nvPr/>
              </p:nvSpPr>
              <p:spPr bwMode="auto">
                <a:xfrm>
                  <a:off x="542" y="198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4" name="Freeform 72"/>
                <p:cNvSpPr>
                  <a:spLocks noChangeArrowheads="1"/>
                </p:cNvSpPr>
                <p:nvPr/>
              </p:nvSpPr>
              <p:spPr bwMode="auto">
                <a:xfrm>
                  <a:off x="582" y="188"/>
                  <a:ext cx="180" cy="121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5" name="Freeform 73"/>
                <p:cNvSpPr>
                  <a:spLocks/>
                </p:cNvSpPr>
                <p:nvPr/>
              </p:nvSpPr>
              <p:spPr bwMode="auto">
                <a:xfrm>
                  <a:off x="582" y="183"/>
                  <a:ext cx="180" cy="121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6" name="Freeform 74"/>
                <p:cNvSpPr>
                  <a:spLocks noChangeArrowheads="1"/>
                </p:cNvSpPr>
                <p:nvPr/>
              </p:nvSpPr>
              <p:spPr bwMode="auto">
                <a:xfrm>
                  <a:off x="586" y="178"/>
                  <a:ext cx="232" cy="71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7" name="Freeform 75"/>
                <p:cNvSpPr>
                  <a:spLocks/>
                </p:cNvSpPr>
                <p:nvPr/>
              </p:nvSpPr>
              <p:spPr bwMode="auto">
                <a:xfrm>
                  <a:off x="586" y="173"/>
                  <a:ext cx="232" cy="71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8" name="Freeform 76"/>
                <p:cNvSpPr>
                  <a:spLocks noChangeArrowheads="1"/>
                </p:cNvSpPr>
                <p:nvPr/>
              </p:nvSpPr>
              <p:spPr bwMode="auto">
                <a:xfrm>
                  <a:off x="573" y="188"/>
                  <a:ext cx="102" cy="154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3"/>
                    <a:gd name="T83" fmla="*/ 102 w 102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9" name="Freeform 77"/>
                <p:cNvSpPr>
                  <a:spLocks/>
                </p:cNvSpPr>
                <p:nvPr/>
              </p:nvSpPr>
              <p:spPr bwMode="auto">
                <a:xfrm>
                  <a:off x="574" y="183"/>
                  <a:ext cx="102" cy="156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4"/>
                    <a:gd name="T83" fmla="*/ 103 w 103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0" name="Freeform 78"/>
                <p:cNvSpPr>
                  <a:spLocks noChangeArrowheads="1"/>
                </p:cNvSpPr>
                <p:nvPr/>
              </p:nvSpPr>
              <p:spPr bwMode="auto">
                <a:xfrm>
                  <a:off x="596" y="183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1" name="Freeform 79"/>
                <p:cNvSpPr>
                  <a:spLocks/>
                </p:cNvSpPr>
                <p:nvPr/>
              </p:nvSpPr>
              <p:spPr bwMode="auto">
                <a:xfrm>
                  <a:off x="598" y="181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2" name="Freeform 80"/>
                <p:cNvSpPr>
                  <a:spLocks noChangeArrowheads="1"/>
                </p:cNvSpPr>
                <p:nvPr/>
              </p:nvSpPr>
              <p:spPr bwMode="auto">
                <a:xfrm>
                  <a:off x="586" y="188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3"/>
                    <a:gd name="T85" fmla="*/ 0 h 48"/>
                    <a:gd name="T86" fmla="*/ 73 w 73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3" name="Freeform 81"/>
                <p:cNvSpPr>
                  <a:spLocks/>
                </p:cNvSpPr>
                <p:nvPr/>
              </p:nvSpPr>
              <p:spPr bwMode="auto">
                <a:xfrm>
                  <a:off x="588" y="186"/>
                  <a:ext cx="71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8"/>
                    <a:gd name="T86" fmla="*/ 72 w 72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4" name="Freeform 82"/>
                <p:cNvSpPr>
                  <a:spLocks noChangeArrowheads="1"/>
                </p:cNvSpPr>
                <p:nvPr/>
              </p:nvSpPr>
              <p:spPr bwMode="auto">
                <a:xfrm>
                  <a:off x="576" y="193"/>
                  <a:ext cx="39" cy="45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5" name="Freeform 83"/>
                <p:cNvSpPr>
                  <a:spLocks/>
                </p:cNvSpPr>
                <p:nvPr/>
              </p:nvSpPr>
              <p:spPr bwMode="auto">
                <a:xfrm>
                  <a:off x="578" y="193"/>
                  <a:ext cx="39" cy="45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6" name="Oval 84"/>
                <p:cNvSpPr>
                  <a:spLocks noChangeArrowheads="1"/>
                </p:cNvSpPr>
                <p:nvPr/>
              </p:nvSpPr>
              <p:spPr bwMode="auto">
                <a:xfrm>
                  <a:off x="551" y="196"/>
                  <a:ext cx="14" cy="5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7" name="Oval 85"/>
                <p:cNvSpPr>
                  <a:spLocks noChangeArrowheads="1"/>
                </p:cNvSpPr>
                <p:nvPr/>
              </p:nvSpPr>
              <p:spPr bwMode="auto">
                <a:xfrm>
                  <a:off x="555" y="193"/>
                  <a:ext cx="14" cy="5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8" name="Freeform 86"/>
                <p:cNvSpPr>
                  <a:spLocks noChangeArrowheads="1"/>
                </p:cNvSpPr>
                <p:nvPr/>
              </p:nvSpPr>
              <p:spPr bwMode="auto">
                <a:xfrm>
                  <a:off x="598" y="20"/>
                  <a:ext cx="131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9" name="Freeform 87"/>
                <p:cNvSpPr>
                  <a:spLocks/>
                </p:cNvSpPr>
                <p:nvPr/>
              </p:nvSpPr>
              <p:spPr bwMode="auto">
                <a:xfrm>
                  <a:off x="590" y="20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0" name="Freeform 88"/>
                <p:cNvSpPr>
                  <a:spLocks noChangeArrowheads="1"/>
                </p:cNvSpPr>
                <p:nvPr/>
              </p:nvSpPr>
              <p:spPr bwMode="auto">
                <a:xfrm>
                  <a:off x="576" y="-1"/>
                  <a:ext cx="56" cy="149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1" name="Freeform 89"/>
                <p:cNvSpPr>
                  <a:spLocks/>
                </p:cNvSpPr>
                <p:nvPr/>
              </p:nvSpPr>
              <p:spPr bwMode="auto">
                <a:xfrm>
                  <a:off x="571" y="-1"/>
                  <a:ext cx="54" cy="149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2" name="Freeform 90"/>
                <p:cNvSpPr>
                  <a:spLocks noChangeArrowheads="1"/>
                </p:cNvSpPr>
                <p:nvPr/>
              </p:nvSpPr>
              <p:spPr bwMode="auto">
                <a:xfrm>
                  <a:off x="602" y="70"/>
                  <a:ext cx="209" cy="86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0"/>
                    <a:gd name="T82" fmla="*/ 0 h 87"/>
                    <a:gd name="T83" fmla="*/ 210 w 210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3" name="Freeform 91"/>
                <p:cNvSpPr>
                  <a:spLocks/>
                </p:cNvSpPr>
                <p:nvPr/>
              </p:nvSpPr>
              <p:spPr bwMode="auto">
                <a:xfrm>
                  <a:off x="592" y="70"/>
                  <a:ext cx="213" cy="86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4" name="Freeform 92"/>
                <p:cNvSpPr>
                  <a:spLocks noChangeArrowheads="1"/>
                </p:cNvSpPr>
                <p:nvPr/>
              </p:nvSpPr>
              <p:spPr bwMode="auto">
                <a:xfrm>
                  <a:off x="600" y="125"/>
                  <a:ext cx="247" cy="45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5" name="Freeform 93"/>
                <p:cNvSpPr>
                  <a:spLocks/>
                </p:cNvSpPr>
                <p:nvPr/>
              </p:nvSpPr>
              <p:spPr bwMode="auto">
                <a:xfrm>
                  <a:off x="592" y="125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6" name="Oval 94"/>
                <p:cNvSpPr>
                  <a:spLocks noChangeArrowheads="1"/>
                </p:cNvSpPr>
                <p:nvPr/>
              </p:nvSpPr>
              <p:spPr bwMode="auto">
                <a:xfrm>
                  <a:off x="547" y="-1"/>
                  <a:ext cx="41" cy="14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7" name="Oval 95"/>
                <p:cNvSpPr>
                  <a:spLocks noChangeArrowheads="1"/>
                </p:cNvSpPr>
                <p:nvPr/>
              </p:nvSpPr>
              <p:spPr bwMode="auto">
                <a:xfrm>
                  <a:off x="540" y="-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8" name="Oval 96"/>
                <p:cNvSpPr>
                  <a:spLocks noChangeArrowheads="1"/>
                </p:cNvSpPr>
                <p:nvPr/>
              </p:nvSpPr>
              <p:spPr bwMode="auto">
                <a:xfrm>
                  <a:off x="602" y="156"/>
                  <a:ext cx="234" cy="2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9" name="Oval 97"/>
                <p:cNvSpPr>
                  <a:spLocks noChangeArrowheads="1"/>
                </p:cNvSpPr>
                <p:nvPr/>
              </p:nvSpPr>
              <p:spPr bwMode="auto">
                <a:xfrm>
                  <a:off x="592" y="156"/>
                  <a:ext cx="238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0" name="Freeform 98"/>
                <p:cNvSpPr>
                  <a:spLocks noChangeArrowheads="1"/>
                </p:cNvSpPr>
                <p:nvPr/>
              </p:nvSpPr>
              <p:spPr bwMode="auto">
                <a:xfrm>
                  <a:off x="590" y="45"/>
                  <a:ext cx="193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1" name="Freeform 99"/>
                <p:cNvSpPr>
                  <a:spLocks/>
                </p:cNvSpPr>
                <p:nvPr/>
              </p:nvSpPr>
              <p:spPr bwMode="auto">
                <a:xfrm>
                  <a:off x="584" y="45"/>
                  <a:ext cx="191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2" name="Freeform 100"/>
                <p:cNvSpPr>
                  <a:spLocks noChangeArrowheads="1"/>
                </p:cNvSpPr>
                <p:nvPr/>
              </p:nvSpPr>
              <p:spPr bwMode="auto">
                <a:xfrm>
                  <a:off x="576" y="9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4"/>
                    <a:gd name="T110" fmla="*/ 110 w 110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3" name="Freeform 101"/>
                <p:cNvSpPr>
                  <a:spLocks/>
                </p:cNvSpPr>
                <p:nvPr/>
              </p:nvSpPr>
              <p:spPr bwMode="auto">
                <a:xfrm>
                  <a:off x="569" y="9"/>
                  <a:ext cx="108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4"/>
                    <a:gd name="T110" fmla="*/ 109 w 109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4" name="Freeform 102"/>
                <p:cNvSpPr>
                  <a:spLocks noChangeArrowheads="1"/>
                </p:cNvSpPr>
                <p:nvPr/>
              </p:nvSpPr>
              <p:spPr bwMode="auto">
                <a:xfrm>
                  <a:off x="592" y="98"/>
                  <a:ext cx="245" cy="66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5" name="Freeform 103"/>
                <p:cNvSpPr>
                  <a:spLocks/>
                </p:cNvSpPr>
                <p:nvPr/>
              </p:nvSpPr>
              <p:spPr bwMode="auto">
                <a:xfrm>
                  <a:off x="584" y="98"/>
                  <a:ext cx="245" cy="66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5"/>
                    <a:gd name="T83" fmla="*/ 245 w 245"/>
                    <a:gd name="T84" fmla="*/ 65 h 6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6" name="Oval 104"/>
                <p:cNvSpPr>
                  <a:spLocks noChangeArrowheads="1"/>
                </p:cNvSpPr>
                <p:nvPr/>
              </p:nvSpPr>
              <p:spPr bwMode="auto">
                <a:xfrm>
                  <a:off x="553" y="72"/>
                  <a:ext cx="19" cy="7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7" name="Oval 105"/>
                <p:cNvSpPr>
                  <a:spLocks noChangeArrowheads="1"/>
                </p:cNvSpPr>
                <p:nvPr/>
              </p:nvSpPr>
              <p:spPr bwMode="auto">
                <a:xfrm>
                  <a:off x="549" y="72"/>
                  <a:ext cx="19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8" name="Freeform 106"/>
                <p:cNvSpPr>
                  <a:spLocks noChangeArrowheads="1"/>
                </p:cNvSpPr>
                <p:nvPr/>
              </p:nvSpPr>
              <p:spPr bwMode="auto">
                <a:xfrm>
                  <a:off x="580" y="95"/>
                  <a:ext cx="39" cy="53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54"/>
                    <a:gd name="T110" fmla="*/ 39 w 39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9" name="Freeform 107"/>
                <p:cNvSpPr>
                  <a:spLocks/>
                </p:cNvSpPr>
                <p:nvPr/>
              </p:nvSpPr>
              <p:spPr bwMode="auto">
                <a:xfrm>
                  <a:off x="576" y="95"/>
                  <a:ext cx="41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3"/>
                    <a:gd name="T110" fmla="*/ 40 w 40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0" name="Freeform 108"/>
                <p:cNvSpPr>
                  <a:spLocks noChangeArrowheads="1"/>
                </p:cNvSpPr>
                <p:nvPr/>
              </p:nvSpPr>
              <p:spPr bwMode="auto">
                <a:xfrm>
                  <a:off x="588" y="110"/>
                  <a:ext cx="77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1" name="Freeform 109"/>
                <p:cNvSpPr>
                  <a:spLocks/>
                </p:cNvSpPr>
                <p:nvPr/>
              </p:nvSpPr>
              <p:spPr bwMode="auto">
                <a:xfrm>
                  <a:off x="584" y="108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7"/>
                    <a:gd name="T85" fmla="*/ 0 h 45"/>
                    <a:gd name="T86" fmla="*/ 77 w 77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2" name="Freeform 110"/>
                <p:cNvSpPr>
                  <a:spLocks noChangeArrowheads="1"/>
                </p:cNvSpPr>
                <p:nvPr/>
              </p:nvSpPr>
              <p:spPr bwMode="auto">
                <a:xfrm>
                  <a:off x="600" y="135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3" name="Freeform 111"/>
                <p:cNvSpPr>
                  <a:spLocks/>
                </p:cNvSpPr>
                <p:nvPr/>
              </p:nvSpPr>
              <p:spPr bwMode="auto">
                <a:xfrm>
                  <a:off x="598" y="135"/>
                  <a:ext cx="70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25"/>
                    <a:gd name="T83" fmla="*/ 71 w 71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4" name="Oval 112"/>
                <p:cNvSpPr>
                  <a:spLocks noChangeArrowheads="1"/>
                </p:cNvSpPr>
                <p:nvPr/>
              </p:nvSpPr>
              <p:spPr bwMode="auto">
                <a:xfrm>
                  <a:off x="603" y="166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5" name="Oval 113"/>
                <p:cNvSpPr>
                  <a:spLocks noChangeArrowheads="1"/>
                </p:cNvSpPr>
                <p:nvPr/>
              </p:nvSpPr>
              <p:spPr bwMode="auto">
                <a:xfrm>
                  <a:off x="602" y="163"/>
                  <a:ext cx="91" cy="1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6" name="Oval 114"/>
                <p:cNvSpPr>
                  <a:spLocks noChangeArrowheads="1"/>
                </p:cNvSpPr>
                <p:nvPr/>
              </p:nvSpPr>
              <p:spPr bwMode="auto">
                <a:xfrm>
                  <a:off x="505" y="135"/>
                  <a:ext cx="108" cy="66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7" name="Oval 115"/>
                <p:cNvSpPr>
                  <a:spLocks noChangeArrowheads="1"/>
                </p:cNvSpPr>
                <p:nvPr/>
              </p:nvSpPr>
              <p:spPr bwMode="auto">
                <a:xfrm>
                  <a:off x="516" y="143"/>
                  <a:ext cx="87" cy="53"/>
                </a:xfrm>
                <a:prstGeom prst="ellipse">
                  <a:avLst/>
                </a:prstGeom>
                <a:solidFill>
                  <a:srgbClr val="FFA04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8" name="Oval 116"/>
                <p:cNvSpPr>
                  <a:spLocks noChangeArrowheads="1"/>
                </p:cNvSpPr>
                <p:nvPr/>
              </p:nvSpPr>
              <p:spPr bwMode="auto">
                <a:xfrm>
                  <a:off x="551" y="193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9" name="Oval 117"/>
                <p:cNvSpPr>
                  <a:spLocks noChangeArrowheads="1"/>
                </p:cNvSpPr>
                <p:nvPr/>
              </p:nvSpPr>
              <p:spPr bwMode="auto">
                <a:xfrm>
                  <a:off x="557" y="193"/>
                  <a:ext cx="8" cy="5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0" name="Oval 118"/>
                <p:cNvSpPr>
                  <a:spLocks noChangeArrowheads="1"/>
                </p:cNvSpPr>
                <p:nvPr/>
              </p:nvSpPr>
              <p:spPr bwMode="auto">
                <a:xfrm>
                  <a:off x="559" y="188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1" name="Oval 119"/>
                <p:cNvSpPr>
                  <a:spLocks noChangeArrowheads="1"/>
                </p:cNvSpPr>
                <p:nvPr/>
              </p:nvSpPr>
              <p:spPr bwMode="auto">
                <a:xfrm>
                  <a:off x="569" y="191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2" name="Oval 120"/>
                <p:cNvSpPr>
                  <a:spLocks noChangeArrowheads="1"/>
                </p:cNvSpPr>
                <p:nvPr/>
              </p:nvSpPr>
              <p:spPr bwMode="auto">
                <a:xfrm>
                  <a:off x="569" y="188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3" name="Oval 121"/>
                <p:cNvSpPr>
                  <a:spLocks noChangeArrowheads="1"/>
                </p:cNvSpPr>
                <p:nvPr/>
              </p:nvSpPr>
              <p:spPr bwMode="auto">
                <a:xfrm>
                  <a:off x="576" y="188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4" name="Oval 122"/>
                <p:cNvSpPr>
                  <a:spLocks noChangeArrowheads="1"/>
                </p:cNvSpPr>
                <p:nvPr/>
              </p:nvSpPr>
              <p:spPr bwMode="auto">
                <a:xfrm>
                  <a:off x="584" y="183"/>
                  <a:ext cx="6" cy="5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5" name="Oval 123"/>
                <p:cNvSpPr>
                  <a:spLocks noChangeArrowheads="1"/>
                </p:cNvSpPr>
                <p:nvPr/>
              </p:nvSpPr>
              <p:spPr bwMode="auto">
                <a:xfrm>
                  <a:off x="578" y="183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6" name="Oval 124"/>
                <p:cNvSpPr>
                  <a:spLocks noChangeArrowheads="1"/>
                </p:cNvSpPr>
                <p:nvPr/>
              </p:nvSpPr>
              <p:spPr bwMode="auto">
                <a:xfrm>
                  <a:off x="590" y="181"/>
                  <a:ext cx="8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7" name="Oval 125"/>
                <p:cNvSpPr>
                  <a:spLocks noChangeArrowheads="1"/>
                </p:cNvSpPr>
                <p:nvPr/>
              </p:nvSpPr>
              <p:spPr bwMode="auto">
                <a:xfrm>
                  <a:off x="582" y="178"/>
                  <a:ext cx="6" cy="5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8" name="Oval 126"/>
                <p:cNvSpPr>
                  <a:spLocks noChangeArrowheads="1"/>
                </p:cNvSpPr>
                <p:nvPr/>
              </p:nvSpPr>
              <p:spPr bwMode="auto">
                <a:xfrm>
                  <a:off x="598" y="173"/>
                  <a:ext cx="6" cy="5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9" name="Oval 127"/>
                <p:cNvSpPr>
                  <a:spLocks noChangeArrowheads="1"/>
                </p:cNvSpPr>
                <p:nvPr/>
              </p:nvSpPr>
              <p:spPr bwMode="auto">
                <a:xfrm>
                  <a:off x="588" y="176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0" name="Oval 128"/>
                <p:cNvSpPr>
                  <a:spLocks noChangeArrowheads="1"/>
                </p:cNvSpPr>
                <p:nvPr/>
              </p:nvSpPr>
              <p:spPr bwMode="auto">
                <a:xfrm>
                  <a:off x="573" y="183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1" name="Oval 129"/>
                <p:cNvSpPr>
                  <a:spLocks noChangeArrowheads="1"/>
                </p:cNvSpPr>
                <p:nvPr/>
              </p:nvSpPr>
              <p:spPr bwMode="auto">
                <a:xfrm>
                  <a:off x="596" y="171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2" name="Oval 130"/>
                <p:cNvSpPr>
                  <a:spLocks noChangeArrowheads="1"/>
                </p:cNvSpPr>
                <p:nvPr/>
              </p:nvSpPr>
              <p:spPr bwMode="auto">
                <a:xfrm>
                  <a:off x="598" y="166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3" name="Oval 131"/>
                <p:cNvSpPr>
                  <a:spLocks noChangeArrowheads="1"/>
                </p:cNvSpPr>
                <p:nvPr/>
              </p:nvSpPr>
              <p:spPr bwMode="auto">
                <a:xfrm>
                  <a:off x="590" y="173"/>
                  <a:ext cx="6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4" name="Oval 132"/>
                <p:cNvSpPr>
                  <a:spLocks noChangeArrowheads="1"/>
                </p:cNvSpPr>
                <p:nvPr/>
              </p:nvSpPr>
              <p:spPr bwMode="auto">
                <a:xfrm>
                  <a:off x="592" y="168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5" name="Oval 133"/>
                <p:cNvSpPr>
                  <a:spLocks noChangeArrowheads="1"/>
                </p:cNvSpPr>
                <p:nvPr/>
              </p:nvSpPr>
              <p:spPr bwMode="auto">
                <a:xfrm>
                  <a:off x="594" y="161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6" name="Freeform 134"/>
                <p:cNvSpPr>
                  <a:spLocks/>
                </p:cNvSpPr>
                <p:nvPr/>
              </p:nvSpPr>
              <p:spPr bwMode="auto">
                <a:xfrm>
                  <a:off x="511" y="478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4"/>
                    <a:gd name="T82" fmla="*/ 0 h 101"/>
                    <a:gd name="T83" fmla="*/ 214 w 214"/>
                    <a:gd name="T84" fmla="*/ 101 h 1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7" name="Freeform 135"/>
                <p:cNvSpPr>
                  <a:spLocks/>
                </p:cNvSpPr>
                <p:nvPr/>
              </p:nvSpPr>
              <p:spPr bwMode="auto">
                <a:xfrm>
                  <a:off x="348" y="574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3"/>
                    <a:gd name="T49" fmla="*/ 0 h 204"/>
                    <a:gd name="T50" fmla="*/ 143 w 143"/>
                    <a:gd name="T51" fmla="*/ 204 h 2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8" name="Freeform 136"/>
                <p:cNvSpPr>
                  <a:spLocks/>
                </p:cNvSpPr>
                <p:nvPr/>
              </p:nvSpPr>
              <p:spPr bwMode="auto">
                <a:xfrm>
                  <a:off x="460" y="554"/>
                  <a:ext cx="178" cy="232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7"/>
                    <a:gd name="T76" fmla="*/ 0 h 234"/>
                    <a:gd name="T77" fmla="*/ 177 w 177"/>
                    <a:gd name="T78" fmla="*/ 234 h 2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9" name="Freeform 137"/>
                <p:cNvSpPr>
                  <a:spLocks/>
                </p:cNvSpPr>
                <p:nvPr/>
              </p:nvSpPr>
              <p:spPr bwMode="auto">
                <a:xfrm>
                  <a:off x="459" y="561"/>
                  <a:ext cx="390" cy="232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0"/>
                    <a:gd name="T151" fmla="*/ 0 h 231"/>
                    <a:gd name="T152" fmla="*/ 390 w 390"/>
                    <a:gd name="T153" fmla="*/ 231 h 2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0" name="Freeform 138"/>
                <p:cNvSpPr>
                  <a:spLocks/>
                </p:cNvSpPr>
                <p:nvPr/>
              </p:nvSpPr>
              <p:spPr bwMode="auto">
                <a:xfrm>
                  <a:off x="207" y="571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7"/>
                    <a:gd name="T91" fmla="*/ 0 h 219"/>
                    <a:gd name="T92" fmla="*/ 257 w 257"/>
                    <a:gd name="T93" fmla="*/ 219 h 2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1" name="Freeform 139"/>
                <p:cNvSpPr>
                  <a:spLocks/>
                </p:cNvSpPr>
                <p:nvPr/>
              </p:nvSpPr>
              <p:spPr bwMode="auto">
                <a:xfrm>
                  <a:off x="296" y="425"/>
                  <a:ext cx="226" cy="111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6"/>
                    <a:gd name="T70" fmla="*/ 0 h 110"/>
                    <a:gd name="T71" fmla="*/ 226 w 226"/>
                    <a:gd name="T72" fmla="*/ 110 h 11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2" name="Freeform 140"/>
                <p:cNvSpPr>
                  <a:spLocks/>
                </p:cNvSpPr>
                <p:nvPr/>
              </p:nvSpPr>
              <p:spPr bwMode="auto">
                <a:xfrm>
                  <a:off x="534" y="400"/>
                  <a:ext cx="184" cy="81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3"/>
                    <a:gd name="T70" fmla="*/ 0 h 80"/>
                    <a:gd name="T71" fmla="*/ 183 w 183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3" name="Freeform 141"/>
                <p:cNvSpPr>
                  <a:spLocks/>
                </p:cNvSpPr>
                <p:nvPr/>
              </p:nvSpPr>
              <p:spPr bwMode="auto">
                <a:xfrm>
                  <a:off x="389" y="370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7"/>
                    <a:gd name="T70" fmla="*/ 0 h 68"/>
                    <a:gd name="T71" fmla="*/ 147 w 147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4" name="Freeform 142"/>
                <p:cNvSpPr>
                  <a:spLocks/>
                </p:cNvSpPr>
                <p:nvPr/>
              </p:nvSpPr>
              <p:spPr bwMode="auto">
                <a:xfrm>
                  <a:off x="258" y="501"/>
                  <a:ext cx="232" cy="111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3"/>
                    <a:gd name="T70" fmla="*/ 0 h 113"/>
                    <a:gd name="T71" fmla="*/ 233 w 233"/>
                    <a:gd name="T72" fmla="*/ 113 h 1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5" name="Freeform 143"/>
                <p:cNvSpPr>
                  <a:spLocks/>
                </p:cNvSpPr>
                <p:nvPr/>
              </p:nvSpPr>
              <p:spPr bwMode="auto">
                <a:xfrm>
                  <a:off x="238" y="675"/>
                  <a:ext cx="151" cy="101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1"/>
                    <a:gd name="T91" fmla="*/ 0 h 102"/>
                    <a:gd name="T92" fmla="*/ 151 w 151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6" name="Freeform 144"/>
                <p:cNvSpPr>
                  <a:spLocks/>
                </p:cNvSpPr>
                <p:nvPr/>
              </p:nvSpPr>
              <p:spPr bwMode="auto">
                <a:xfrm>
                  <a:off x="93" y="680"/>
                  <a:ext cx="178" cy="103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7" name="Freeform 145"/>
                <p:cNvSpPr>
                  <a:spLocks/>
                </p:cNvSpPr>
                <p:nvPr/>
              </p:nvSpPr>
              <p:spPr bwMode="auto">
                <a:xfrm>
                  <a:off x="82" y="594"/>
                  <a:ext cx="160" cy="81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8" name="Freeform 146"/>
                <p:cNvSpPr>
                  <a:spLocks/>
                </p:cNvSpPr>
                <p:nvPr/>
              </p:nvSpPr>
              <p:spPr bwMode="auto">
                <a:xfrm>
                  <a:off x="236" y="534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9" name="Freeform 147"/>
                <p:cNvSpPr>
                  <a:spLocks/>
                </p:cNvSpPr>
                <p:nvPr/>
              </p:nvSpPr>
              <p:spPr bwMode="auto">
                <a:xfrm>
                  <a:off x="229" y="488"/>
                  <a:ext cx="102" cy="48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7"/>
                    <a:gd name="T71" fmla="*/ 102 w 10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0" name="Freeform 148"/>
                <p:cNvSpPr>
                  <a:spLocks/>
                </p:cNvSpPr>
                <p:nvPr/>
              </p:nvSpPr>
              <p:spPr bwMode="auto">
                <a:xfrm>
                  <a:off x="169" y="380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06"/>
                    <a:gd name="T29" fmla="*/ 91 w 91"/>
                    <a:gd name="T30" fmla="*/ 406 h 4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1" name="Freeform 149"/>
                <p:cNvSpPr>
                  <a:spLocks noChangeArrowheads="1"/>
                </p:cNvSpPr>
                <p:nvPr/>
              </p:nvSpPr>
              <p:spPr bwMode="auto">
                <a:xfrm>
                  <a:off x="192" y="382"/>
                  <a:ext cx="162" cy="58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1"/>
                    <a:gd name="T103" fmla="*/ 0 h 57"/>
                    <a:gd name="T104" fmla="*/ 161 w 161"/>
                    <a:gd name="T105" fmla="*/ 57 h 5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2" name="Freeform 150"/>
                <p:cNvSpPr>
                  <a:spLocks/>
                </p:cNvSpPr>
                <p:nvPr/>
              </p:nvSpPr>
              <p:spPr bwMode="auto">
                <a:xfrm>
                  <a:off x="192" y="380"/>
                  <a:ext cx="162" cy="58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3" name="Freeform 151"/>
                <p:cNvSpPr>
                  <a:spLocks noChangeArrowheads="1"/>
                </p:cNvSpPr>
                <p:nvPr/>
              </p:nvSpPr>
              <p:spPr bwMode="auto">
                <a:xfrm>
                  <a:off x="211" y="375"/>
                  <a:ext cx="166" cy="23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4" name="Freeform 152"/>
                <p:cNvSpPr>
                  <a:spLocks/>
                </p:cNvSpPr>
                <p:nvPr/>
              </p:nvSpPr>
              <p:spPr bwMode="auto">
                <a:xfrm>
                  <a:off x="211" y="370"/>
                  <a:ext cx="166" cy="25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5" name="Freeform 153"/>
                <p:cNvSpPr>
                  <a:spLocks noChangeArrowheads="1"/>
                </p:cNvSpPr>
                <p:nvPr/>
              </p:nvSpPr>
              <p:spPr bwMode="auto">
                <a:xfrm>
                  <a:off x="203" y="385"/>
                  <a:ext cx="97" cy="91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2"/>
                    <a:gd name="T83" fmla="*/ 97 w 97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6" name="Freeform 154"/>
                <p:cNvSpPr>
                  <a:spLocks/>
                </p:cNvSpPr>
                <p:nvPr/>
              </p:nvSpPr>
              <p:spPr bwMode="auto">
                <a:xfrm>
                  <a:off x="203" y="382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1"/>
                    <a:gd name="T83" fmla="*/ 97 w 97"/>
                    <a:gd name="T84" fmla="*/ 91 h 9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7" name="Freeform 155"/>
                <p:cNvSpPr>
                  <a:spLocks noChangeArrowheads="1"/>
                </p:cNvSpPr>
                <p:nvPr/>
              </p:nvSpPr>
              <p:spPr bwMode="auto">
                <a:xfrm>
                  <a:off x="190" y="385"/>
                  <a:ext cx="46" cy="106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8" name="Freeform 156"/>
                <p:cNvSpPr>
                  <a:spLocks/>
                </p:cNvSpPr>
                <p:nvPr/>
              </p:nvSpPr>
              <p:spPr bwMode="auto">
                <a:xfrm>
                  <a:off x="190" y="380"/>
                  <a:ext cx="48" cy="108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9" name="Freeform 157"/>
                <p:cNvSpPr>
                  <a:spLocks noChangeArrowheads="1"/>
                </p:cNvSpPr>
                <p:nvPr/>
              </p:nvSpPr>
              <p:spPr bwMode="auto">
                <a:xfrm>
                  <a:off x="203" y="380"/>
                  <a:ext cx="124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0" name="Freeform 158"/>
                <p:cNvSpPr>
                  <a:spLocks/>
                </p:cNvSpPr>
                <p:nvPr/>
              </p:nvSpPr>
              <p:spPr bwMode="auto">
                <a:xfrm>
                  <a:off x="203" y="377"/>
                  <a:ext cx="124" cy="83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1" name="Freeform 159"/>
                <p:cNvSpPr>
                  <a:spLocks noChangeArrowheads="1"/>
                </p:cNvSpPr>
                <p:nvPr/>
              </p:nvSpPr>
              <p:spPr bwMode="auto">
                <a:xfrm>
                  <a:off x="207" y="375"/>
                  <a:ext cx="158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2" name="Freeform 160"/>
                <p:cNvSpPr>
                  <a:spLocks/>
                </p:cNvSpPr>
                <p:nvPr/>
              </p:nvSpPr>
              <p:spPr bwMode="auto">
                <a:xfrm>
                  <a:off x="207" y="370"/>
                  <a:ext cx="158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3" name="Freeform 161"/>
                <p:cNvSpPr>
                  <a:spLocks noChangeArrowheads="1"/>
                </p:cNvSpPr>
                <p:nvPr/>
              </p:nvSpPr>
              <p:spPr bwMode="auto">
                <a:xfrm>
                  <a:off x="196" y="380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4" name="Freeform 162"/>
                <p:cNvSpPr>
                  <a:spLocks/>
                </p:cNvSpPr>
                <p:nvPr/>
              </p:nvSpPr>
              <p:spPr bwMode="auto">
                <a:xfrm>
                  <a:off x="198" y="377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5" name="Freeform 163"/>
                <p:cNvSpPr>
                  <a:spLocks noChangeArrowheads="1"/>
                </p:cNvSpPr>
                <p:nvPr/>
              </p:nvSpPr>
              <p:spPr bwMode="auto">
                <a:xfrm>
                  <a:off x="213" y="375"/>
                  <a:ext cx="58" cy="18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9"/>
                    <a:gd name="T109" fmla="*/ 0 h 17"/>
                    <a:gd name="T110" fmla="*/ 59 w 59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6" name="Freeform 164"/>
                <p:cNvSpPr>
                  <a:spLocks/>
                </p:cNvSpPr>
                <p:nvPr/>
              </p:nvSpPr>
              <p:spPr bwMode="auto">
                <a:xfrm>
                  <a:off x="213" y="375"/>
                  <a:ext cx="60" cy="18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0"/>
                    <a:gd name="T106" fmla="*/ 0 h 17"/>
                    <a:gd name="T107" fmla="*/ 60 w 60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7" name="Freeform 165"/>
                <p:cNvSpPr>
                  <a:spLocks noChangeArrowheads="1"/>
                </p:cNvSpPr>
                <p:nvPr/>
              </p:nvSpPr>
              <p:spPr bwMode="auto">
                <a:xfrm>
                  <a:off x="205" y="377"/>
                  <a:ext cx="52" cy="35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4"/>
                    <a:gd name="T86" fmla="*/ 51 w 51"/>
                    <a:gd name="T87" fmla="*/ 34 h 3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8" name="Freeform 166"/>
                <p:cNvSpPr>
                  <a:spLocks/>
                </p:cNvSpPr>
                <p:nvPr/>
              </p:nvSpPr>
              <p:spPr bwMode="auto">
                <a:xfrm>
                  <a:off x="207" y="377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9" name="Freeform 167"/>
                <p:cNvSpPr>
                  <a:spLocks noChangeArrowheads="1"/>
                </p:cNvSpPr>
                <p:nvPr/>
              </p:nvSpPr>
              <p:spPr bwMode="auto">
                <a:xfrm>
                  <a:off x="198" y="385"/>
                  <a:ext cx="27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"/>
                    <a:gd name="T82" fmla="*/ 0 h 30"/>
                    <a:gd name="T83" fmla="*/ 28 w 28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0" name="Freeform 168"/>
                <p:cNvSpPr>
                  <a:spLocks/>
                </p:cNvSpPr>
                <p:nvPr/>
              </p:nvSpPr>
              <p:spPr bwMode="auto">
                <a:xfrm>
                  <a:off x="200" y="382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30"/>
                    <a:gd name="T80" fmla="*/ 27 w 27"/>
                    <a:gd name="T81" fmla="*/ 30 h 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1" name="Freeform 169"/>
                <p:cNvSpPr>
                  <a:spLocks noChangeArrowheads="1"/>
                </p:cNvSpPr>
                <p:nvPr/>
              </p:nvSpPr>
              <p:spPr bwMode="auto">
                <a:xfrm>
                  <a:off x="213" y="264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2" name="Freeform 170"/>
                <p:cNvSpPr>
                  <a:spLocks/>
                </p:cNvSpPr>
                <p:nvPr/>
              </p:nvSpPr>
              <p:spPr bwMode="auto">
                <a:xfrm>
                  <a:off x="209" y="264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3" name="Freeform 171"/>
                <p:cNvSpPr>
                  <a:spLocks noChangeArrowheads="1"/>
                </p:cNvSpPr>
                <p:nvPr/>
              </p:nvSpPr>
              <p:spPr bwMode="auto">
                <a:xfrm>
                  <a:off x="200" y="249"/>
                  <a:ext cx="39" cy="103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104"/>
                    <a:gd name="T98" fmla="*/ 38 w 38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4" name="Freeform 172"/>
                <p:cNvSpPr>
                  <a:spLocks/>
                </p:cNvSpPr>
                <p:nvPr/>
              </p:nvSpPr>
              <p:spPr bwMode="auto">
                <a:xfrm>
                  <a:off x="194" y="249"/>
                  <a:ext cx="39" cy="103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104"/>
                    <a:gd name="T98" fmla="*/ 37 w 37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5" name="Freeform 173"/>
                <p:cNvSpPr>
                  <a:spLocks noChangeArrowheads="1"/>
                </p:cNvSpPr>
                <p:nvPr/>
              </p:nvSpPr>
              <p:spPr bwMode="auto">
                <a:xfrm>
                  <a:off x="215" y="297"/>
                  <a:ext cx="147" cy="63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6" name="Freeform 174"/>
                <p:cNvSpPr>
                  <a:spLocks/>
                </p:cNvSpPr>
                <p:nvPr/>
              </p:nvSpPr>
              <p:spPr bwMode="auto">
                <a:xfrm>
                  <a:off x="209" y="297"/>
                  <a:ext cx="147" cy="63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7" name="Freeform 175"/>
                <p:cNvSpPr>
                  <a:spLocks noChangeArrowheads="1"/>
                </p:cNvSpPr>
                <p:nvPr/>
              </p:nvSpPr>
              <p:spPr bwMode="auto">
                <a:xfrm>
                  <a:off x="215" y="337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2"/>
                    <a:gd name="T85" fmla="*/ 0 h 30"/>
                    <a:gd name="T86" fmla="*/ 172 w 172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8" name="Freeform 176"/>
                <p:cNvSpPr>
                  <a:spLocks/>
                </p:cNvSpPr>
                <p:nvPr/>
              </p:nvSpPr>
              <p:spPr bwMode="auto">
                <a:xfrm>
                  <a:off x="209" y="337"/>
                  <a:ext cx="172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9" name="Oval 177"/>
                <p:cNvSpPr>
                  <a:spLocks noChangeArrowheads="1"/>
                </p:cNvSpPr>
                <p:nvPr/>
              </p:nvSpPr>
              <p:spPr bwMode="auto">
                <a:xfrm>
                  <a:off x="215" y="357"/>
                  <a:ext cx="162" cy="1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0" name="Oval 178"/>
                <p:cNvSpPr>
                  <a:spLocks noChangeArrowheads="1"/>
                </p:cNvSpPr>
                <p:nvPr/>
              </p:nvSpPr>
              <p:spPr bwMode="auto">
                <a:xfrm>
                  <a:off x="209" y="357"/>
                  <a:ext cx="164" cy="1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1" name="Freeform 179"/>
                <p:cNvSpPr>
                  <a:spLocks noChangeArrowheads="1"/>
                </p:cNvSpPr>
                <p:nvPr/>
              </p:nvSpPr>
              <p:spPr bwMode="auto">
                <a:xfrm>
                  <a:off x="209" y="28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2" name="Freeform 180"/>
                <p:cNvSpPr>
                  <a:spLocks/>
                </p:cNvSpPr>
                <p:nvPr/>
              </p:nvSpPr>
              <p:spPr bwMode="auto">
                <a:xfrm>
                  <a:off x="203" y="28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3" name="Freeform 181"/>
                <p:cNvSpPr>
                  <a:spLocks noChangeArrowheads="1"/>
                </p:cNvSpPr>
                <p:nvPr/>
              </p:nvSpPr>
              <p:spPr bwMode="auto">
                <a:xfrm>
                  <a:off x="200" y="256"/>
                  <a:ext cx="75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1"/>
                    <a:gd name="T110" fmla="*/ 76 w 76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4" name="Freeform 182"/>
                <p:cNvSpPr>
                  <a:spLocks/>
                </p:cNvSpPr>
                <p:nvPr/>
              </p:nvSpPr>
              <p:spPr bwMode="auto">
                <a:xfrm>
                  <a:off x="194" y="256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5"/>
                    <a:gd name="T109" fmla="*/ 0 h 101"/>
                    <a:gd name="T110" fmla="*/ 75 w 75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5" name="Freeform 183"/>
                <p:cNvSpPr>
                  <a:spLocks noChangeArrowheads="1"/>
                </p:cNvSpPr>
                <p:nvPr/>
              </p:nvSpPr>
              <p:spPr bwMode="auto">
                <a:xfrm>
                  <a:off x="209" y="317"/>
                  <a:ext cx="170" cy="45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0"/>
                    <a:gd name="T82" fmla="*/ 0 h 44"/>
                    <a:gd name="T83" fmla="*/ 170 w 170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6" name="Freeform 184"/>
                <p:cNvSpPr>
                  <a:spLocks/>
                </p:cNvSpPr>
                <p:nvPr/>
              </p:nvSpPr>
              <p:spPr bwMode="auto">
                <a:xfrm>
                  <a:off x="205" y="317"/>
                  <a:ext cx="168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7" name="Freeform 185"/>
                <p:cNvSpPr>
                  <a:spLocks noChangeArrowheads="1"/>
                </p:cNvSpPr>
                <p:nvPr/>
              </p:nvSpPr>
              <p:spPr bwMode="auto">
                <a:xfrm>
                  <a:off x="202" y="314"/>
                  <a:ext cx="27" cy="38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8" name="Freeform 186"/>
                <p:cNvSpPr>
                  <a:spLocks/>
                </p:cNvSpPr>
                <p:nvPr/>
              </p:nvSpPr>
              <p:spPr bwMode="auto">
                <a:xfrm>
                  <a:off x="200" y="314"/>
                  <a:ext cx="27" cy="38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"/>
                    <a:gd name="T109" fmla="*/ 0 h 37"/>
                    <a:gd name="T110" fmla="*/ 27 w 27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9" name="Freeform 187"/>
                <p:cNvSpPr>
                  <a:spLocks noChangeArrowheads="1"/>
                </p:cNvSpPr>
                <p:nvPr/>
              </p:nvSpPr>
              <p:spPr bwMode="auto">
                <a:xfrm>
                  <a:off x="207" y="324"/>
                  <a:ext cx="52" cy="33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2"/>
                    <a:gd name="T86" fmla="*/ 53 w 53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0" name="Freeform 188"/>
                <p:cNvSpPr>
                  <a:spLocks/>
                </p:cNvSpPr>
                <p:nvPr/>
              </p:nvSpPr>
              <p:spPr bwMode="auto">
                <a:xfrm>
                  <a:off x="205" y="324"/>
                  <a:ext cx="54" cy="30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1"/>
                    <a:gd name="T86" fmla="*/ 54 w 54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1" name="Freeform 189"/>
                <p:cNvSpPr>
                  <a:spLocks noChangeArrowheads="1"/>
                </p:cNvSpPr>
                <p:nvPr/>
              </p:nvSpPr>
              <p:spPr bwMode="auto">
                <a:xfrm>
                  <a:off x="215" y="345"/>
                  <a:ext cx="48" cy="15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213" y="342"/>
                  <a:ext cx="50" cy="18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17"/>
                    <a:gd name="T83" fmla="*/ 50 w 50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3" name="Oval 191"/>
                <p:cNvSpPr>
                  <a:spLocks noChangeArrowheads="1"/>
                </p:cNvSpPr>
                <p:nvPr/>
              </p:nvSpPr>
              <p:spPr bwMode="auto">
                <a:xfrm>
                  <a:off x="217" y="365"/>
                  <a:ext cx="64" cy="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4" name="Oval 192"/>
                <p:cNvSpPr>
                  <a:spLocks noChangeArrowheads="1"/>
                </p:cNvSpPr>
                <p:nvPr/>
              </p:nvSpPr>
              <p:spPr bwMode="auto">
                <a:xfrm>
                  <a:off x="215" y="362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5" name="Freeform 193"/>
                <p:cNvSpPr>
                  <a:spLocks noChangeArrowheads="1"/>
                </p:cNvSpPr>
                <p:nvPr/>
              </p:nvSpPr>
              <p:spPr bwMode="auto">
                <a:xfrm>
                  <a:off x="24" y="382"/>
                  <a:ext cx="160" cy="58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6" name="Freeform 194"/>
                <p:cNvSpPr>
                  <a:spLocks/>
                </p:cNvSpPr>
                <p:nvPr/>
              </p:nvSpPr>
              <p:spPr bwMode="auto">
                <a:xfrm>
                  <a:off x="24" y="377"/>
                  <a:ext cx="160" cy="58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7" name="Freeform 195"/>
                <p:cNvSpPr>
                  <a:spLocks noChangeArrowheads="1"/>
                </p:cNvSpPr>
                <p:nvPr/>
              </p:nvSpPr>
              <p:spPr bwMode="auto">
                <a:xfrm>
                  <a:off x="1" y="372"/>
                  <a:ext cx="164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5"/>
                    <a:gd name="T98" fmla="*/ 165 w 165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8" name="Freeform 196"/>
                <p:cNvSpPr>
                  <a:spLocks/>
                </p:cNvSpPr>
                <p:nvPr/>
              </p:nvSpPr>
              <p:spPr bwMode="auto">
                <a:xfrm>
                  <a:off x="1" y="370"/>
                  <a:ext cx="164" cy="23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9" name="Freeform 197"/>
                <p:cNvSpPr>
                  <a:spLocks noChangeArrowheads="1"/>
                </p:cNvSpPr>
                <p:nvPr/>
              </p:nvSpPr>
              <p:spPr bwMode="auto">
                <a:xfrm>
                  <a:off x="78" y="382"/>
                  <a:ext cx="97" cy="93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0" name="Freeform 198"/>
                <p:cNvSpPr>
                  <a:spLocks/>
                </p:cNvSpPr>
                <p:nvPr/>
              </p:nvSpPr>
              <p:spPr bwMode="auto">
                <a:xfrm>
                  <a:off x="78" y="380"/>
                  <a:ext cx="97" cy="91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1" name="Freeform 199"/>
                <p:cNvSpPr>
                  <a:spLocks noChangeArrowheads="1"/>
                </p:cNvSpPr>
                <p:nvPr/>
              </p:nvSpPr>
              <p:spPr bwMode="auto">
                <a:xfrm>
                  <a:off x="140" y="382"/>
                  <a:ext cx="48" cy="108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2" name="Freeform 200"/>
                <p:cNvSpPr>
                  <a:spLocks/>
                </p:cNvSpPr>
                <p:nvPr/>
              </p:nvSpPr>
              <p:spPr bwMode="auto">
                <a:xfrm>
                  <a:off x="140" y="380"/>
                  <a:ext cx="48" cy="106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8"/>
                    <a:gd name="T85" fmla="*/ 0 h 107"/>
                    <a:gd name="T86" fmla="*/ 48 w 48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3" name="Oval 201"/>
                <p:cNvSpPr>
                  <a:spLocks noChangeArrowheads="1"/>
                </p:cNvSpPr>
                <p:nvPr/>
              </p:nvSpPr>
              <p:spPr bwMode="auto">
                <a:xfrm>
                  <a:off x="175" y="387"/>
                  <a:ext cx="27" cy="10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4" name="Oval 202"/>
                <p:cNvSpPr>
                  <a:spLocks noChangeArrowheads="1"/>
                </p:cNvSpPr>
                <p:nvPr/>
              </p:nvSpPr>
              <p:spPr bwMode="auto">
                <a:xfrm>
                  <a:off x="175" y="385"/>
                  <a:ext cx="27" cy="101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5" name="Freeform 203"/>
                <p:cNvSpPr>
                  <a:spLocks noChangeArrowheads="1"/>
                </p:cNvSpPr>
                <p:nvPr/>
              </p:nvSpPr>
              <p:spPr bwMode="auto">
                <a:xfrm>
                  <a:off x="51" y="380"/>
                  <a:ext cx="126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6" name="Freeform 204"/>
                <p:cNvSpPr>
                  <a:spLocks/>
                </p:cNvSpPr>
                <p:nvPr/>
              </p:nvSpPr>
              <p:spPr bwMode="auto">
                <a:xfrm>
                  <a:off x="51" y="375"/>
                  <a:ext cx="126" cy="86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7" name="Freeform 205"/>
                <p:cNvSpPr>
                  <a:spLocks noChangeArrowheads="1"/>
                </p:cNvSpPr>
                <p:nvPr/>
              </p:nvSpPr>
              <p:spPr bwMode="auto">
                <a:xfrm>
                  <a:off x="10" y="372"/>
                  <a:ext cx="162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8" name="Freeform 206"/>
                <p:cNvSpPr>
                  <a:spLocks/>
                </p:cNvSpPr>
                <p:nvPr/>
              </p:nvSpPr>
              <p:spPr bwMode="auto">
                <a:xfrm>
                  <a:off x="10" y="370"/>
                  <a:ext cx="162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9" name="Freeform 207"/>
                <p:cNvSpPr>
                  <a:spLocks noChangeArrowheads="1"/>
                </p:cNvSpPr>
                <p:nvPr/>
              </p:nvSpPr>
              <p:spPr bwMode="auto">
                <a:xfrm>
                  <a:off x="111" y="380"/>
                  <a:ext cx="70" cy="106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107"/>
                    <a:gd name="T83" fmla="*/ 70 w 70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0" name="Freeform 208"/>
                <p:cNvSpPr>
                  <a:spLocks/>
                </p:cNvSpPr>
                <p:nvPr/>
              </p:nvSpPr>
              <p:spPr bwMode="auto">
                <a:xfrm>
                  <a:off x="109" y="375"/>
                  <a:ext cx="71" cy="108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7"/>
                    <a:gd name="T83" fmla="*/ 71 w 71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1" name="Freeform 209"/>
                <p:cNvSpPr>
                  <a:spLocks noChangeArrowheads="1"/>
                </p:cNvSpPr>
                <p:nvPr/>
              </p:nvSpPr>
              <p:spPr bwMode="auto">
                <a:xfrm>
                  <a:off x="105" y="375"/>
                  <a:ext cx="60" cy="18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17"/>
                    <a:gd name="T110" fmla="*/ 60 w 60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2" name="Freeform 210"/>
                <p:cNvSpPr>
                  <a:spLocks/>
                </p:cNvSpPr>
                <p:nvPr/>
              </p:nvSpPr>
              <p:spPr bwMode="auto">
                <a:xfrm>
                  <a:off x="105" y="375"/>
                  <a:ext cx="58" cy="15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17"/>
                    <a:gd name="T110" fmla="*/ 58 w 58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3" name="Freeform 211"/>
                <p:cNvSpPr>
                  <a:spLocks noChangeArrowheads="1"/>
                </p:cNvSpPr>
                <p:nvPr/>
              </p:nvSpPr>
              <p:spPr bwMode="auto">
                <a:xfrm>
                  <a:off x="122" y="377"/>
                  <a:ext cx="50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3"/>
                    <a:gd name="T86" fmla="*/ 51 w 51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4" name="Freeform 212"/>
                <p:cNvSpPr>
                  <a:spLocks/>
                </p:cNvSpPr>
                <p:nvPr/>
              </p:nvSpPr>
              <p:spPr bwMode="auto">
                <a:xfrm>
                  <a:off x="120" y="377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5" name="Freeform 213"/>
                <p:cNvSpPr>
                  <a:spLocks noChangeArrowheads="1"/>
                </p:cNvSpPr>
                <p:nvPr/>
              </p:nvSpPr>
              <p:spPr bwMode="auto">
                <a:xfrm>
                  <a:off x="151" y="382"/>
                  <a:ext cx="27" cy="30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1"/>
                    <a:gd name="T83" fmla="*/ 27 w 27"/>
                    <a:gd name="T84" fmla="*/ 31 h 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6" name="Freeform 214"/>
                <p:cNvSpPr>
                  <a:spLocks/>
                </p:cNvSpPr>
                <p:nvPr/>
              </p:nvSpPr>
              <p:spPr bwMode="auto">
                <a:xfrm>
                  <a:off x="151" y="382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0"/>
                    <a:gd name="T83" fmla="*/ 27 w 27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</p:grpSp>
          <p:sp>
            <p:nvSpPr>
              <p:cNvPr id="671" name="Oval 215"/>
              <p:cNvSpPr>
                <a:spLocks noChangeArrowheads="1"/>
              </p:cNvSpPr>
              <p:nvPr/>
            </p:nvSpPr>
            <p:spPr bwMode="auto">
              <a:xfrm>
                <a:off x="193" y="382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2" name="Oval 216"/>
              <p:cNvSpPr>
                <a:spLocks noChangeArrowheads="1"/>
              </p:cNvSpPr>
              <p:nvPr/>
            </p:nvSpPr>
            <p:spPr bwMode="auto">
              <a:xfrm>
                <a:off x="191" y="382"/>
                <a:ext cx="10" cy="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3" name="Freeform 217"/>
              <p:cNvSpPr>
                <a:spLocks noChangeArrowheads="1"/>
              </p:cNvSpPr>
              <p:nvPr/>
            </p:nvSpPr>
            <p:spPr bwMode="auto">
              <a:xfrm>
                <a:off x="81" y="261"/>
                <a:ext cx="91" cy="103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4" name="Freeform 218"/>
              <p:cNvSpPr>
                <a:spLocks/>
              </p:cNvSpPr>
              <p:nvPr/>
            </p:nvSpPr>
            <p:spPr bwMode="auto">
              <a:xfrm>
                <a:off x="87" y="261"/>
                <a:ext cx="91" cy="103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5" name="Freeform 219"/>
              <p:cNvSpPr>
                <a:spLocks noChangeArrowheads="1"/>
              </p:cNvSpPr>
              <p:nvPr/>
            </p:nvSpPr>
            <p:spPr bwMode="auto">
              <a:xfrm>
                <a:off x="149" y="246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6" name="Freeform 220"/>
              <p:cNvSpPr>
                <a:spLocks/>
              </p:cNvSpPr>
              <p:nvPr/>
            </p:nvSpPr>
            <p:spPr bwMode="auto">
              <a:xfrm>
                <a:off x="153" y="246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7" name="Freeform 221"/>
              <p:cNvSpPr>
                <a:spLocks noChangeArrowheads="1"/>
              </p:cNvSpPr>
              <p:nvPr/>
            </p:nvSpPr>
            <p:spPr bwMode="auto">
              <a:xfrm>
                <a:off x="23" y="297"/>
                <a:ext cx="147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8" name="Freeform 222"/>
              <p:cNvSpPr>
                <a:spLocks/>
              </p:cNvSpPr>
              <p:nvPr/>
            </p:nvSpPr>
            <p:spPr bwMode="auto">
              <a:xfrm>
                <a:off x="29" y="297"/>
                <a:ext cx="147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9" name="Freeform 223"/>
              <p:cNvSpPr>
                <a:spLocks noChangeArrowheads="1"/>
              </p:cNvSpPr>
              <p:nvPr/>
            </p:nvSpPr>
            <p:spPr bwMode="auto">
              <a:xfrm>
                <a:off x="0" y="335"/>
                <a:ext cx="172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0" name="Freeform 224"/>
              <p:cNvSpPr>
                <a:spLocks/>
              </p:cNvSpPr>
              <p:nvPr/>
            </p:nvSpPr>
            <p:spPr bwMode="auto">
              <a:xfrm>
                <a:off x="6" y="335"/>
                <a:ext cx="170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1" name="Oval 225"/>
              <p:cNvSpPr>
                <a:spLocks noChangeArrowheads="1"/>
              </p:cNvSpPr>
              <p:nvPr/>
            </p:nvSpPr>
            <p:spPr bwMode="auto">
              <a:xfrm>
                <a:off x="178" y="246"/>
                <a:ext cx="29" cy="10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2" name="Oval 226"/>
              <p:cNvSpPr>
                <a:spLocks noChangeArrowheads="1"/>
              </p:cNvSpPr>
              <p:nvPr/>
            </p:nvSpPr>
            <p:spPr bwMode="auto">
              <a:xfrm>
                <a:off x="184" y="246"/>
                <a:ext cx="29" cy="10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3" name="Oval 227"/>
              <p:cNvSpPr>
                <a:spLocks noChangeArrowheads="1"/>
              </p:cNvSpPr>
              <p:nvPr/>
            </p:nvSpPr>
            <p:spPr bwMode="auto">
              <a:xfrm>
                <a:off x="6" y="357"/>
                <a:ext cx="164" cy="1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4" name="Oval 228"/>
              <p:cNvSpPr>
                <a:spLocks noChangeArrowheads="1"/>
              </p:cNvSpPr>
              <p:nvPr/>
            </p:nvSpPr>
            <p:spPr bwMode="auto">
              <a:xfrm>
                <a:off x="12" y="357"/>
                <a:ext cx="164" cy="1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5" name="Freeform 229"/>
              <p:cNvSpPr>
                <a:spLocks noChangeArrowheads="1"/>
              </p:cNvSpPr>
              <p:nvPr/>
            </p:nvSpPr>
            <p:spPr bwMode="auto">
              <a:xfrm>
                <a:off x="44" y="279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6" name="Freeform 230"/>
              <p:cNvSpPr>
                <a:spLocks/>
              </p:cNvSpPr>
              <p:nvPr/>
            </p:nvSpPr>
            <p:spPr bwMode="auto">
              <a:xfrm>
                <a:off x="48" y="279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7" name="Freeform 231"/>
              <p:cNvSpPr>
                <a:spLocks noChangeArrowheads="1"/>
              </p:cNvSpPr>
              <p:nvPr/>
            </p:nvSpPr>
            <p:spPr bwMode="auto">
              <a:xfrm>
                <a:off x="112" y="254"/>
                <a:ext cx="75" cy="101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100"/>
                  <a:gd name="T110" fmla="*/ 76 w 76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8" name="Freeform 232"/>
              <p:cNvSpPr>
                <a:spLocks/>
              </p:cNvSpPr>
              <p:nvPr/>
            </p:nvSpPr>
            <p:spPr bwMode="auto">
              <a:xfrm>
                <a:off x="116" y="254"/>
                <a:ext cx="77" cy="101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100"/>
                  <a:gd name="T110" fmla="*/ 77 w 77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9" name="Freeform 233"/>
              <p:cNvSpPr>
                <a:spLocks noChangeArrowheads="1"/>
              </p:cNvSpPr>
              <p:nvPr/>
            </p:nvSpPr>
            <p:spPr bwMode="auto">
              <a:xfrm>
                <a:off x="8" y="317"/>
                <a:ext cx="168" cy="43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4"/>
                  <a:gd name="T83" fmla="*/ 169 w 16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0" name="Freeform 234"/>
              <p:cNvSpPr>
                <a:spLocks/>
              </p:cNvSpPr>
              <p:nvPr/>
            </p:nvSpPr>
            <p:spPr bwMode="auto">
              <a:xfrm>
                <a:off x="12" y="314"/>
                <a:ext cx="170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5"/>
                  <a:gd name="T83" fmla="*/ 169 w 169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1" name="Oval 235"/>
              <p:cNvSpPr>
                <a:spLocks noChangeArrowheads="1"/>
              </p:cNvSpPr>
              <p:nvPr/>
            </p:nvSpPr>
            <p:spPr bwMode="auto">
              <a:xfrm>
                <a:off x="189" y="299"/>
                <a:ext cx="14" cy="5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2" name="Oval 236"/>
              <p:cNvSpPr>
                <a:spLocks noChangeArrowheads="1"/>
              </p:cNvSpPr>
              <p:nvPr/>
            </p:nvSpPr>
            <p:spPr bwMode="auto">
              <a:xfrm>
                <a:off x="191" y="299"/>
                <a:ext cx="14" cy="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3" name="Freeform 237"/>
              <p:cNvSpPr>
                <a:spLocks noChangeArrowheads="1"/>
              </p:cNvSpPr>
              <p:nvPr/>
            </p:nvSpPr>
            <p:spPr bwMode="auto">
              <a:xfrm>
                <a:off x="156" y="314"/>
                <a:ext cx="27" cy="35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4" name="Freeform 238"/>
              <p:cNvSpPr>
                <a:spLocks/>
              </p:cNvSpPr>
              <p:nvPr/>
            </p:nvSpPr>
            <p:spPr bwMode="auto">
              <a:xfrm>
                <a:off x="158" y="314"/>
                <a:ext cx="29" cy="35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5" name="Freeform 239"/>
              <p:cNvSpPr>
                <a:spLocks noChangeArrowheads="1"/>
              </p:cNvSpPr>
              <p:nvPr/>
            </p:nvSpPr>
            <p:spPr bwMode="auto">
              <a:xfrm>
                <a:off x="126" y="324"/>
                <a:ext cx="54" cy="30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32"/>
                  <a:gd name="T86" fmla="*/ 54 w 54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6" name="Freeform 240"/>
              <p:cNvSpPr>
                <a:spLocks/>
              </p:cNvSpPr>
              <p:nvPr/>
            </p:nvSpPr>
            <p:spPr bwMode="auto">
              <a:xfrm>
                <a:off x="127" y="324"/>
                <a:ext cx="54" cy="30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31"/>
                  <a:gd name="T86" fmla="*/ 53 w 53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7" name="Freeform 241"/>
              <p:cNvSpPr>
                <a:spLocks noChangeArrowheads="1"/>
              </p:cNvSpPr>
              <p:nvPr/>
            </p:nvSpPr>
            <p:spPr bwMode="auto">
              <a:xfrm>
                <a:off x="122" y="342"/>
                <a:ext cx="50" cy="18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17"/>
                  <a:gd name="T83" fmla="*/ 49 w 49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8" name="Freeform 242"/>
              <p:cNvSpPr>
                <a:spLocks/>
              </p:cNvSpPr>
              <p:nvPr/>
            </p:nvSpPr>
            <p:spPr bwMode="auto">
              <a:xfrm>
                <a:off x="124" y="342"/>
                <a:ext cx="48" cy="18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7"/>
                  <a:gd name="T83" fmla="*/ 48 w 4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9" name="Oval 243"/>
              <p:cNvSpPr>
                <a:spLocks noChangeArrowheads="1"/>
              </p:cNvSpPr>
              <p:nvPr/>
            </p:nvSpPr>
            <p:spPr bwMode="auto">
              <a:xfrm>
                <a:off x="104" y="362"/>
                <a:ext cx="64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0" name="Oval 244"/>
              <p:cNvSpPr>
                <a:spLocks noChangeArrowheads="1"/>
              </p:cNvSpPr>
              <p:nvPr/>
            </p:nvSpPr>
            <p:spPr bwMode="auto">
              <a:xfrm>
                <a:off x="106" y="362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1" name="Oval 245"/>
              <p:cNvSpPr>
                <a:spLocks noChangeArrowheads="1"/>
              </p:cNvSpPr>
              <p:nvPr/>
            </p:nvSpPr>
            <p:spPr bwMode="auto">
              <a:xfrm>
                <a:off x="160" y="342"/>
                <a:ext cx="75" cy="4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2" name="Oval 246"/>
              <p:cNvSpPr>
                <a:spLocks noChangeArrowheads="1"/>
              </p:cNvSpPr>
              <p:nvPr/>
            </p:nvSpPr>
            <p:spPr bwMode="auto">
              <a:xfrm>
                <a:off x="168" y="347"/>
                <a:ext cx="60" cy="35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3" name="Oval 247"/>
              <p:cNvSpPr>
                <a:spLocks noChangeArrowheads="1"/>
              </p:cNvSpPr>
              <p:nvPr/>
            </p:nvSpPr>
            <p:spPr bwMode="auto">
              <a:xfrm>
                <a:off x="201" y="382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4" name="Oval 248"/>
              <p:cNvSpPr>
                <a:spLocks noChangeArrowheads="1"/>
              </p:cNvSpPr>
              <p:nvPr/>
            </p:nvSpPr>
            <p:spPr bwMode="auto">
              <a:xfrm>
                <a:off x="195" y="382"/>
                <a:ext cx="4" cy="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5" name="Oval 249"/>
              <p:cNvSpPr>
                <a:spLocks noChangeArrowheads="1"/>
              </p:cNvSpPr>
              <p:nvPr/>
            </p:nvSpPr>
            <p:spPr bwMode="auto">
              <a:xfrm>
                <a:off x="195" y="377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6" name="Oval 250"/>
              <p:cNvSpPr>
                <a:spLocks noChangeArrowheads="1"/>
              </p:cNvSpPr>
              <p:nvPr/>
            </p:nvSpPr>
            <p:spPr bwMode="auto">
              <a:xfrm>
                <a:off x="187" y="382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7" name="Oval 251"/>
              <p:cNvSpPr>
                <a:spLocks noChangeArrowheads="1"/>
              </p:cNvSpPr>
              <p:nvPr/>
            </p:nvSpPr>
            <p:spPr bwMode="auto">
              <a:xfrm>
                <a:off x="189" y="377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8" name="Oval 252"/>
              <p:cNvSpPr>
                <a:spLocks noChangeArrowheads="1"/>
              </p:cNvSpPr>
              <p:nvPr/>
            </p:nvSpPr>
            <p:spPr bwMode="auto">
              <a:xfrm>
                <a:off x="182" y="377"/>
                <a:ext cx="4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9" name="Oval 253"/>
              <p:cNvSpPr>
                <a:spLocks noChangeArrowheads="1"/>
              </p:cNvSpPr>
              <p:nvPr/>
            </p:nvSpPr>
            <p:spPr bwMode="auto">
              <a:xfrm>
                <a:off x="176" y="377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0" name="Oval 254"/>
              <p:cNvSpPr>
                <a:spLocks noChangeArrowheads="1"/>
              </p:cNvSpPr>
              <p:nvPr/>
            </p:nvSpPr>
            <p:spPr bwMode="auto">
              <a:xfrm>
                <a:off x="172" y="375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1" name="Oval 255"/>
              <p:cNvSpPr>
                <a:spLocks noChangeArrowheads="1"/>
              </p:cNvSpPr>
              <p:nvPr/>
            </p:nvSpPr>
            <p:spPr bwMode="auto">
              <a:xfrm>
                <a:off x="180" y="372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2" name="Oval 256"/>
              <p:cNvSpPr>
                <a:spLocks noChangeArrowheads="1"/>
              </p:cNvSpPr>
              <p:nvPr/>
            </p:nvSpPr>
            <p:spPr bwMode="auto">
              <a:xfrm>
                <a:off x="168" y="370"/>
                <a:ext cx="4" cy="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3" name="Oval 257"/>
              <p:cNvSpPr>
                <a:spLocks noChangeArrowheads="1"/>
              </p:cNvSpPr>
              <p:nvPr/>
            </p:nvSpPr>
            <p:spPr bwMode="auto">
              <a:xfrm>
                <a:off x="176" y="370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4" name="Oval 258"/>
              <p:cNvSpPr>
                <a:spLocks noChangeArrowheads="1"/>
              </p:cNvSpPr>
              <p:nvPr/>
            </p:nvSpPr>
            <p:spPr bwMode="auto">
              <a:xfrm>
                <a:off x="187" y="375"/>
                <a:ext cx="0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5" name="Oval 259"/>
              <p:cNvSpPr>
                <a:spLocks noChangeArrowheads="1"/>
              </p:cNvSpPr>
              <p:nvPr/>
            </p:nvSpPr>
            <p:spPr bwMode="auto">
              <a:xfrm>
                <a:off x="170" y="367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6" name="Oval 260"/>
              <p:cNvSpPr>
                <a:spLocks noChangeArrowheads="1"/>
              </p:cNvSpPr>
              <p:nvPr/>
            </p:nvSpPr>
            <p:spPr bwMode="auto">
              <a:xfrm>
                <a:off x="170" y="362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7" name="Oval 261"/>
              <p:cNvSpPr>
                <a:spLocks noChangeArrowheads="1"/>
              </p:cNvSpPr>
              <p:nvPr/>
            </p:nvSpPr>
            <p:spPr bwMode="auto">
              <a:xfrm>
                <a:off x="174" y="367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8" name="Oval 262"/>
              <p:cNvSpPr>
                <a:spLocks noChangeArrowheads="1"/>
              </p:cNvSpPr>
              <p:nvPr/>
            </p:nvSpPr>
            <p:spPr bwMode="auto">
              <a:xfrm>
                <a:off x="174" y="365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9" name="Oval 263"/>
              <p:cNvSpPr>
                <a:spLocks noChangeArrowheads="1"/>
              </p:cNvSpPr>
              <p:nvPr/>
            </p:nvSpPr>
            <p:spPr bwMode="auto">
              <a:xfrm>
                <a:off x="172" y="360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0" name="Freeform 264"/>
              <p:cNvSpPr>
                <a:spLocks/>
              </p:cNvSpPr>
              <p:nvPr/>
            </p:nvSpPr>
            <p:spPr bwMode="auto">
              <a:xfrm>
                <a:off x="60" y="687"/>
                <a:ext cx="214" cy="111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10"/>
                  <a:gd name="T152" fmla="*/ 215 w 215"/>
                  <a:gd name="T153" fmla="*/ 110 h 1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1" name="Freeform 265"/>
              <p:cNvSpPr>
                <a:spLocks/>
              </p:cNvSpPr>
              <p:nvPr/>
            </p:nvSpPr>
            <p:spPr bwMode="auto">
              <a:xfrm>
                <a:off x="263" y="695"/>
                <a:ext cx="180" cy="101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"/>
                  <a:gd name="T91" fmla="*/ 0 h 102"/>
                  <a:gd name="T92" fmla="*/ 179 w 179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2" name="Freeform 266"/>
              <p:cNvSpPr>
                <a:spLocks/>
              </p:cNvSpPr>
              <p:nvPr/>
            </p:nvSpPr>
            <p:spPr bwMode="auto">
              <a:xfrm>
                <a:off x="126" y="503"/>
                <a:ext cx="112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50"/>
                  <a:gd name="T71" fmla="*/ 113 w 113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3" name="Freeform 267"/>
              <p:cNvSpPr>
                <a:spLocks/>
              </p:cNvSpPr>
              <p:nvPr/>
            </p:nvSpPr>
            <p:spPr bwMode="auto">
              <a:xfrm>
                <a:off x="114" y="541"/>
                <a:ext cx="133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66"/>
                  <a:gd name="T71" fmla="*/ 135 w 135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4" name="Freeform 268"/>
              <p:cNvSpPr>
                <a:spLocks/>
              </p:cNvSpPr>
              <p:nvPr/>
            </p:nvSpPr>
            <p:spPr bwMode="auto">
              <a:xfrm>
                <a:off x="35" y="650"/>
                <a:ext cx="218" cy="81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80"/>
                  <a:gd name="T71" fmla="*/ 219 w 219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5" name="Freeform 269"/>
              <p:cNvSpPr>
                <a:spLocks/>
              </p:cNvSpPr>
              <p:nvPr/>
            </p:nvSpPr>
            <p:spPr bwMode="auto">
              <a:xfrm>
                <a:off x="253" y="650"/>
                <a:ext cx="230" cy="78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0"/>
                  <a:gd name="T70" fmla="*/ 0 h 77"/>
                  <a:gd name="T71" fmla="*/ 230 w 230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6" name="Freeform 270"/>
              <p:cNvSpPr>
                <a:spLocks/>
              </p:cNvSpPr>
              <p:nvPr/>
            </p:nvSpPr>
            <p:spPr bwMode="auto">
              <a:xfrm>
                <a:off x="247" y="594"/>
                <a:ext cx="160" cy="81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9"/>
                  <a:gd name="T71" fmla="*/ 161 w 161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  <p:grpSp>
          <p:nvGrpSpPr>
            <p:cNvPr id="470" name="Group 289"/>
            <p:cNvGrpSpPr>
              <a:grpSpLocks/>
            </p:cNvGrpSpPr>
            <p:nvPr/>
          </p:nvGrpSpPr>
          <p:grpSpPr bwMode="auto">
            <a:xfrm>
              <a:off x="1633" y="0"/>
              <a:ext cx="1242" cy="1112"/>
              <a:chOff x="0" y="0"/>
              <a:chExt cx="1242" cy="1112"/>
            </a:xfrm>
          </p:grpSpPr>
          <p:sp>
            <p:nvSpPr>
              <p:cNvPr id="565" name="Freeform 272"/>
              <p:cNvSpPr>
                <a:spLocks/>
              </p:cNvSpPr>
              <p:nvPr/>
            </p:nvSpPr>
            <p:spPr bwMode="auto">
              <a:xfrm>
                <a:off x="581" y="471"/>
                <a:ext cx="270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1"/>
                  <a:gd name="T121" fmla="*/ 0 h 640"/>
                  <a:gd name="T122" fmla="*/ 271 w 271"/>
                  <a:gd name="T123" fmla="*/ 640 h 6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6" name="Freeform 273"/>
              <p:cNvSpPr>
                <a:spLocks/>
              </p:cNvSpPr>
              <p:nvPr/>
            </p:nvSpPr>
            <p:spPr bwMode="auto">
              <a:xfrm>
                <a:off x="794" y="207"/>
                <a:ext cx="131" cy="905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904"/>
                  <a:gd name="T167" fmla="*/ 132 w 132"/>
                  <a:gd name="T168" fmla="*/ 904 h 9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7" name="Freeform 274"/>
              <p:cNvSpPr>
                <a:spLocks/>
              </p:cNvSpPr>
              <p:nvPr/>
            </p:nvSpPr>
            <p:spPr bwMode="auto">
              <a:xfrm>
                <a:off x="805" y="272"/>
                <a:ext cx="437" cy="839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838"/>
                  <a:gd name="T134" fmla="*/ 437 w 437"/>
                  <a:gd name="T135" fmla="*/ 838 h 8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8" name="Freeform 275"/>
              <p:cNvSpPr>
                <a:spLocks/>
              </p:cNvSpPr>
              <p:nvPr/>
            </p:nvSpPr>
            <p:spPr bwMode="auto">
              <a:xfrm>
                <a:off x="560" y="88"/>
                <a:ext cx="180" cy="136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135"/>
                  <a:gd name="T104" fmla="*/ 180 w 180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9" name="Freeform 276"/>
              <p:cNvSpPr>
                <a:spLocks/>
              </p:cNvSpPr>
              <p:nvPr/>
            </p:nvSpPr>
            <p:spPr bwMode="auto">
              <a:xfrm>
                <a:off x="583" y="96"/>
                <a:ext cx="149" cy="123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4"/>
                  <a:gd name="T116" fmla="*/ 150 w 150"/>
                  <a:gd name="T117" fmla="*/ 124 h 1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0" name="Freeform 277"/>
              <p:cNvSpPr>
                <a:spLocks/>
              </p:cNvSpPr>
              <p:nvPr/>
            </p:nvSpPr>
            <p:spPr bwMode="auto">
              <a:xfrm>
                <a:off x="769" y="13"/>
                <a:ext cx="143" cy="171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73"/>
                  <a:gd name="T104" fmla="*/ 143 w 143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1" name="Freeform 278"/>
              <p:cNvSpPr>
                <a:spLocks noChangeArrowheads="1"/>
              </p:cNvSpPr>
              <p:nvPr/>
            </p:nvSpPr>
            <p:spPr bwMode="auto">
              <a:xfrm>
                <a:off x="786" y="48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29"/>
                  <a:gd name="T89" fmla="*/ 108 w 108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2" name="Freeform 279"/>
              <p:cNvSpPr>
                <a:spLocks/>
              </p:cNvSpPr>
              <p:nvPr/>
            </p:nvSpPr>
            <p:spPr bwMode="auto">
              <a:xfrm>
                <a:off x="728" y="197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197"/>
                  <a:gd name="T86" fmla="*/ 143 w 143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3" name="Freeform 280"/>
              <p:cNvSpPr>
                <a:spLocks noChangeArrowheads="1"/>
              </p:cNvSpPr>
              <p:nvPr/>
            </p:nvSpPr>
            <p:spPr bwMode="auto">
              <a:xfrm>
                <a:off x="730" y="204"/>
                <a:ext cx="118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71"/>
                  <a:gd name="T86" fmla="*/ 117 w 117"/>
                  <a:gd name="T87" fmla="*/ 171 h 1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4" name="Freeform 281"/>
              <p:cNvSpPr>
                <a:spLocks/>
              </p:cNvSpPr>
              <p:nvPr/>
            </p:nvSpPr>
            <p:spPr bwMode="auto">
              <a:xfrm>
                <a:off x="577" y="174"/>
                <a:ext cx="201" cy="129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8"/>
                  <a:gd name="T101" fmla="*/ 201 w 20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5" name="Freeform 282"/>
              <p:cNvSpPr>
                <a:spLocks noChangeArrowheads="1"/>
              </p:cNvSpPr>
              <p:nvPr/>
            </p:nvSpPr>
            <p:spPr bwMode="auto">
              <a:xfrm>
                <a:off x="610" y="179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108"/>
                  <a:gd name="T83" fmla="*/ 162 w 162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6" name="Freeform 283"/>
              <p:cNvSpPr>
                <a:spLocks/>
              </p:cNvSpPr>
              <p:nvPr/>
            </p:nvSpPr>
            <p:spPr bwMode="auto">
              <a:xfrm>
                <a:off x="794" y="111"/>
                <a:ext cx="185" cy="131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7" name="Freeform 284"/>
              <p:cNvSpPr>
                <a:spLocks noChangeArrowheads="1"/>
              </p:cNvSpPr>
              <p:nvPr/>
            </p:nvSpPr>
            <p:spPr bwMode="auto">
              <a:xfrm>
                <a:off x="798" y="139"/>
                <a:ext cx="164" cy="98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0"/>
                  <a:gd name="T131" fmla="*/ 164 w 164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8" name="Freeform 285"/>
              <p:cNvSpPr>
                <a:spLocks/>
              </p:cNvSpPr>
              <p:nvPr/>
            </p:nvSpPr>
            <p:spPr bwMode="auto">
              <a:xfrm>
                <a:off x="662" y="0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9" name="Freeform 286"/>
              <p:cNvSpPr>
                <a:spLocks noChangeArrowheads="1"/>
              </p:cNvSpPr>
              <p:nvPr/>
            </p:nvSpPr>
            <p:spPr bwMode="auto">
              <a:xfrm>
                <a:off x="707" y="40"/>
                <a:ext cx="99" cy="139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138"/>
                  <a:gd name="T89" fmla="*/ 99 w 99"/>
                  <a:gd name="T90" fmla="*/ 138 h 1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0" name="Freeform 287"/>
              <p:cNvSpPr>
                <a:spLocks/>
              </p:cNvSpPr>
              <p:nvPr/>
            </p:nvSpPr>
            <p:spPr bwMode="auto">
              <a:xfrm>
                <a:off x="705" y="144"/>
                <a:ext cx="114" cy="88"/>
              </a:xfrm>
              <a:custGeom>
                <a:avLst/>
                <a:gdLst>
                  <a:gd name="T0" fmla="*/ 137 w 273"/>
                  <a:gd name="T1" fmla="*/ 209 h 209"/>
                  <a:gd name="T2" fmla="*/ 273 w 273"/>
                  <a:gd name="T3" fmla="*/ 105 h 209"/>
                  <a:gd name="T4" fmla="*/ 135 w 273"/>
                  <a:gd name="T5" fmla="*/ 1 h 209"/>
                  <a:gd name="T6" fmla="*/ 0 w 273"/>
                  <a:gd name="T7" fmla="*/ 80 h 209"/>
                  <a:gd name="T8" fmla="*/ 135 w 273"/>
                  <a:gd name="T9" fmla="*/ 106 h 209"/>
                  <a:gd name="T10" fmla="*/ 137 w 273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3"/>
                  <a:gd name="T19" fmla="*/ 0 h 209"/>
                  <a:gd name="T20" fmla="*/ 273 w 273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1" name="Freeform 288"/>
              <p:cNvSpPr>
                <a:spLocks/>
              </p:cNvSpPr>
              <p:nvPr/>
            </p:nvSpPr>
            <p:spPr bwMode="auto">
              <a:xfrm>
                <a:off x="631" y="121"/>
                <a:ext cx="153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166"/>
                  <a:gd name="T113" fmla="*/ 154 w 154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2" name="Freeform 289"/>
              <p:cNvSpPr>
                <a:spLocks noChangeArrowheads="1"/>
              </p:cNvSpPr>
              <p:nvPr/>
            </p:nvSpPr>
            <p:spPr bwMode="auto">
              <a:xfrm>
                <a:off x="643" y="181"/>
                <a:ext cx="44" cy="15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16"/>
                  <a:gd name="T38" fmla="*/ 44 w 4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3" name="Freeform 290"/>
              <p:cNvSpPr>
                <a:spLocks noChangeArrowheads="1"/>
              </p:cNvSpPr>
              <p:nvPr/>
            </p:nvSpPr>
            <p:spPr bwMode="auto">
              <a:xfrm>
                <a:off x="653" y="212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4" name="Freeform 291"/>
              <p:cNvSpPr>
                <a:spLocks noChangeArrowheads="1"/>
              </p:cNvSpPr>
              <p:nvPr/>
            </p:nvSpPr>
            <p:spPr bwMode="auto">
              <a:xfrm>
                <a:off x="680" y="219"/>
                <a:ext cx="21" cy="40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39"/>
                  <a:gd name="T35" fmla="*/ 21 w 2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5" name="Freeform 292"/>
              <p:cNvSpPr>
                <a:spLocks noChangeArrowheads="1"/>
              </p:cNvSpPr>
              <p:nvPr/>
            </p:nvSpPr>
            <p:spPr bwMode="auto">
              <a:xfrm>
                <a:off x="657" y="169"/>
                <a:ext cx="39" cy="18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7"/>
                  <a:gd name="T32" fmla="*/ 38 w 3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6" name="Freeform 293"/>
              <p:cNvSpPr>
                <a:spLocks noChangeArrowheads="1"/>
              </p:cNvSpPr>
              <p:nvPr/>
            </p:nvSpPr>
            <p:spPr bwMode="auto">
              <a:xfrm>
                <a:off x="682" y="146"/>
                <a:ext cx="14" cy="25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7" name="Freeform 294"/>
              <p:cNvSpPr>
                <a:spLocks noChangeArrowheads="1"/>
              </p:cNvSpPr>
              <p:nvPr/>
            </p:nvSpPr>
            <p:spPr bwMode="auto">
              <a:xfrm>
                <a:off x="703" y="224"/>
                <a:ext cx="8" cy="48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8" name="Freeform 295"/>
              <p:cNvSpPr>
                <a:spLocks noChangeArrowheads="1"/>
              </p:cNvSpPr>
              <p:nvPr/>
            </p:nvSpPr>
            <p:spPr bwMode="auto">
              <a:xfrm>
                <a:off x="726" y="219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8"/>
                  <a:gd name="T23" fmla="*/ 15 w 1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9" name="Freeform 296"/>
              <p:cNvSpPr>
                <a:spLocks noChangeArrowheads="1"/>
              </p:cNvSpPr>
              <p:nvPr/>
            </p:nvSpPr>
            <p:spPr bwMode="auto">
              <a:xfrm>
                <a:off x="732" y="214"/>
                <a:ext cx="37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0"/>
                  <a:gd name="T29" fmla="*/ 35 w 3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0" name="Freeform 297"/>
              <p:cNvSpPr>
                <a:spLocks noChangeArrowheads="1"/>
              </p:cNvSpPr>
              <p:nvPr/>
            </p:nvSpPr>
            <p:spPr bwMode="auto">
              <a:xfrm>
                <a:off x="736" y="161"/>
                <a:ext cx="10" cy="18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1" name="Freeform 298"/>
              <p:cNvSpPr>
                <a:spLocks noChangeArrowheads="1"/>
              </p:cNvSpPr>
              <p:nvPr/>
            </p:nvSpPr>
            <p:spPr bwMode="auto">
              <a:xfrm>
                <a:off x="720" y="149"/>
                <a:ext cx="4" cy="25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2" name="Freeform 299"/>
              <p:cNvSpPr>
                <a:spLocks noChangeArrowheads="1"/>
              </p:cNvSpPr>
              <p:nvPr/>
            </p:nvSpPr>
            <p:spPr bwMode="auto">
              <a:xfrm>
                <a:off x="744" y="184"/>
                <a:ext cx="25" cy="5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"/>
                  <a:gd name="T20" fmla="*/ 24 w 2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3" name="Freeform 300"/>
              <p:cNvSpPr>
                <a:spLocks noChangeArrowheads="1"/>
              </p:cNvSpPr>
              <p:nvPr/>
            </p:nvSpPr>
            <p:spPr bwMode="auto">
              <a:xfrm>
                <a:off x="682" y="179"/>
                <a:ext cx="58" cy="43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44"/>
                  <a:gd name="T107" fmla="*/ 57 w 57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4" name="Freeform 301"/>
              <p:cNvSpPr>
                <a:spLocks/>
              </p:cNvSpPr>
              <p:nvPr/>
            </p:nvSpPr>
            <p:spPr bwMode="auto">
              <a:xfrm>
                <a:off x="672" y="207"/>
                <a:ext cx="27" cy="25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5" name="Freeform 302"/>
              <p:cNvSpPr>
                <a:spLocks/>
              </p:cNvSpPr>
              <p:nvPr/>
            </p:nvSpPr>
            <p:spPr bwMode="auto">
              <a:xfrm>
                <a:off x="689" y="207"/>
                <a:ext cx="15" cy="35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6" name="Freeform 303"/>
              <p:cNvSpPr>
                <a:spLocks/>
              </p:cNvSpPr>
              <p:nvPr/>
            </p:nvSpPr>
            <p:spPr bwMode="auto">
              <a:xfrm>
                <a:off x="701" y="207"/>
                <a:ext cx="10" cy="30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7" name="Oval 304"/>
              <p:cNvSpPr>
                <a:spLocks noChangeArrowheads="1"/>
              </p:cNvSpPr>
              <p:nvPr/>
            </p:nvSpPr>
            <p:spPr bwMode="auto">
              <a:xfrm>
                <a:off x="668" y="227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8" name="Oval 305"/>
              <p:cNvSpPr>
                <a:spLocks noChangeArrowheads="1"/>
              </p:cNvSpPr>
              <p:nvPr/>
            </p:nvSpPr>
            <p:spPr bwMode="auto">
              <a:xfrm>
                <a:off x="687" y="24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9" name="Oval 306"/>
              <p:cNvSpPr>
                <a:spLocks noChangeArrowheads="1"/>
              </p:cNvSpPr>
              <p:nvPr/>
            </p:nvSpPr>
            <p:spPr bwMode="auto">
              <a:xfrm>
                <a:off x="697" y="234"/>
                <a:ext cx="10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0" name="Freeform 307"/>
              <p:cNvSpPr>
                <a:spLocks/>
              </p:cNvSpPr>
              <p:nvPr/>
            </p:nvSpPr>
            <p:spPr bwMode="auto">
              <a:xfrm>
                <a:off x="390" y="542"/>
                <a:ext cx="321" cy="570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569"/>
                  <a:gd name="T134" fmla="*/ 320 w 320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1" name="Freeform 308"/>
              <p:cNvSpPr>
                <a:spLocks/>
              </p:cNvSpPr>
              <p:nvPr/>
            </p:nvSpPr>
            <p:spPr bwMode="auto">
              <a:xfrm>
                <a:off x="280" y="328"/>
                <a:ext cx="118" cy="784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8"/>
                  <a:gd name="T166" fmla="*/ 0 h 783"/>
                  <a:gd name="T167" fmla="*/ 118 w 118"/>
                  <a:gd name="T168" fmla="*/ 783 h 7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2" name="Freeform 309"/>
              <p:cNvSpPr>
                <a:spLocks/>
              </p:cNvSpPr>
              <p:nvPr/>
            </p:nvSpPr>
            <p:spPr bwMode="auto">
              <a:xfrm>
                <a:off x="0" y="421"/>
                <a:ext cx="388" cy="691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9"/>
                  <a:gd name="T133" fmla="*/ 0 h 690"/>
                  <a:gd name="T134" fmla="*/ 389 w 389"/>
                  <a:gd name="T135" fmla="*/ 690 h 6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3" name="Freeform 310"/>
              <p:cNvSpPr>
                <a:spLocks/>
              </p:cNvSpPr>
              <p:nvPr/>
            </p:nvSpPr>
            <p:spPr bwMode="auto">
              <a:xfrm>
                <a:off x="436" y="250"/>
                <a:ext cx="178" cy="136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9"/>
                  <a:gd name="T103" fmla="*/ 0 h 135"/>
                  <a:gd name="T104" fmla="*/ 179 w 179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4" name="Freeform 311"/>
              <p:cNvSpPr>
                <a:spLocks/>
              </p:cNvSpPr>
              <p:nvPr/>
            </p:nvSpPr>
            <p:spPr bwMode="auto">
              <a:xfrm>
                <a:off x="442" y="257"/>
                <a:ext cx="149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3"/>
                  <a:gd name="T116" fmla="*/ 150 w 150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5" name="Freeform 312"/>
              <p:cNvSpPr>
                <a:spLocks/>
              </p:cNvSpPr>
              <p:nvPr/>
            </p:nvSpPr>
            <p:spPr bwMode="auto">
              <a:xfrm>
                <a:off x="264" y="174"/>
                <a:ext cx="143" cy="174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73"/>
                  <a:gd name="T104" fmla="*/ 144 w 144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6" name="Freeform 313"/>
              <p:cNvSpPr>
                <a:spLocks noChangeArrowheads="1"/>
              </p:cNvSpPr>
              <p:nvPr/>
            </p:nvSpPr>
            <p:spPr bwMode="auto">
              <a:xfrm>
                <a:off x="280" y="209"/>
                <a:ext cx="110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9"/>
                  <a:gd name="T88" fmla="*/ 0 h 129"/>
                  <a:gd name="T89" fmla="*/ 109 w 109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7" name="Freeform 314"/>
              <p:cNvSpPr>
                <a:spLocks/>
              </p:cNvSpPr>
              <p:nvPr/>
            </p:nvSpPr>
            <p:spPr bwMode="auto">
              <a:xfrm>
                <a:off x="305" y="358"/>
                <a:ext cx="141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97"/>
                  <a:gd name="T86" fmla="*/ 142 w 142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8" name="Freeform 315"/>
              <p:cNvSpPr>
                <a:spLocks noChangeArrowheads="1"/>
              </p:cNvSpPr>
              <p:nvPr/>
            </p:nvSpPr>
            <p:spPr bwMode="auto">
              <a:xfrm>
                <a:off x="326" y="365"/>
                <a:ext cx="118" cy="171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8"/>
                  <a:gd name="T85" fmla="*/ 0 h 172"/>
                  <a:gd name="T86" fmla="*/ 118 w 118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9" name="Freeform 316"/>
              <p:cNvSpPr>
                <a:spLocks/>
              </p:cNvSpPr>
              <p:nvPr/>
            </p:nvSpPr>
            <p:spPr bwMode="auto">
              <a:xfrm>
                <a:off x="396" y="335"/>
                <a:ext cx="201" cy="131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9"/>
                  <a:gd name="T101" fmla="*/ 201 w 20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0" name="Freeform 317"/>
              <p:cNvSpPr>
                <a:spLocks noChangeArrowheads="1"/>
              </p:cNvSpPr>
              <p:nvPr/>
            </p:nvSpPr>
            <p:spPr bwMode="auto">
              <a:xfrm>
                <a:off x="402" y="340"/>
                <a:ext cx="164" cy="108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109"/>
                  <a:gd name="T83" fmla="*/ 163 w 163"/>
                  <a:gd name="T84" fmla="*/ 109 h 1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1" name="Freeform 318"/>
              <p:cNvSpPr>
                <a:spLocks/>
              </p:cNvSpPr>
              <p:nvPr/>
            </p:nvSpPr>
            <p:spPr bwMode="auto">
              <a:xfrm>
                <a:off x="195" y="272"/>
                <a:ext cx="185" cy="131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2" name="Freeform 319"/>
              <p:cNvSpPr>
                <a:spLocks noChangeArrowheads="1"/>
              </p:cNvSpPr>
              <p:nvPr/>
            </p:nvSpPr>
            <p:spPr bwMode="auto">
              <a:xfrm>
                <a:off x="214" y="300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1"/>
                  <a:gd name="T131" fmla="*/ 164 w 164"/>
                  <a:gd name="T132" fmla="*/ 101 h 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3" name="Freeform 320"/>
              <p:cNvSpPr>
                <a:spLocks/>
              </p:cNvSpPr>
              <p:nvPr/>
            </p:nvSpPr>
            <p:spPr bwMode="auto">
              <a:xfrm>
                <a:off x="361" y="161"/>
                <a:ext cx="153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4" name="Freeform 321"/>
              <p:cNvSpPr>
                <a:spLocks noChangeArrowheads="1"/>
              </p:cNvSpPr>
              <p:nvPr/>
            </p:nvSpPr>
            <p:spPr bwMode="auto">
              <a:xfrm>
                <a:off x="371" y="202"/>
                <a:ext cx="97" cy="139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137"/>
                  <a:gd name="T89" fmla="*/ 98 w 98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5" name="Freeform 322"/>
              <p:cNvSpPr>
                <a:spLocks/>
              </p:cNvSpPr>
              <p:nvPr/>
            </p:nvSpPr>
            <p:spPr bwMode="auto">
              <a:xfrm>
                <a:off x="353" y="305"/>
                <a:ext cx="114" cy="88"/>
              </a:xfrm>
              <a:custGeom>
                <a:avLst/>
                <a:gdLst>
                  <a:gd name="T0" fmla="*/ 272 w 272"/>
                  <a:gd name="T1" fmla="*/ 80 h 209"/>
                  <a:gd name="T2" fmla="*/ 138 w 272"/>
                  <a:gd name="T3" fmla="*/ 0 h 209"/>
                  <a:gd name="T4" fmla="*/ 0 w 272"/>
                  <a:gd name="T5" fmla="*/ 104 h 209"/>
                  <a:gd name="T6" fmla="*/ 138 w 272"/>
                  <a:gd name="T7" fmla="*/ 209 h 209"/>
                  <a:gd name="T8" fmla="*/ 139 w 272"/>
                  <a:gd name="T9" fmla="*/ 208 h 209"/>
                  <a:gd name="T10" fmla="*/ 138 w 272"/>
                  <a:gd name="T11" fmla="*/ 105 h 209"/>
                  <a:gd name="T12" fmla="*/ 272 w 272"/>
                  <a:gd name="T13" fmla="*/ 80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209"/>
                  <a:gd name="T23" fmla="*/ 272 w 27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6" name="Freeform 323"/>
              <p:cNvSpPr>
                <a:spLocks/>
              </p:cNvSpPr>
              <p:nvPr/>
            </p:nvSpPr>
            <p:spPr bwMode="auto">
              <a:xfrm>
                <a:off x="390" y="282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166"/>
                  <a:gd name="T113" fmla="*/ 155 w 155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7" name="Freeform 324"/>
              <p:cNvSpPr>
                <a:spLocks noChangeArrowheads="1"/>
              </p:cNvSpPr>
              <p:nvPr/>
            </p:nvSpPr>
            <p:spPr bwMode="auto">
              <a:xfrm>
                <a:off x="488" y="343"/>
                <a:ext cx="44" cy="15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"/>
                  <a:gd name="T38" fmla="*/ 45 w 45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8" name="Freeform 325"/>
              <p:cNvSpPr>
                <a:spLocks noChangeArrowheads="1"/>
              </p:cNvSpPr>
              <p:nvPr/>
            </p:nvSpPr>
            <p:spPr bwMode="auto">
              <a:xfrm>
                <a:off x="485" y="373"/>
                <a:ext cx="39" cy="28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27"/>
                  <a:gd name="T38" fmla="*/ 38 w 38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9" name="Freeform 326"/>
              <p:cNvSpPr>
                <a:spLocks noChangeArrowheads="1"/>
              </p:cNvSpPr>
              <p:nvPr/>
            </p:nvSpPr>
            <p:spPr bwMode="auto">
              <a:xfrm>
                <a:off x="475" y="381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0"/>
                  <a:gd name="T35" fmla="*/ 21 w 21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0" name="Freeform 327"/>
              <p:cNvSpPr>
                <a:spLocks noChangeArrowheads="1"/>
              </p:cNvSpPr>
              <p:nvPr/>
            </p:nvSpPr>
            <p:spPr bwMode="auto">
              <a:xfrm>
                <a:off x="481" y="330"/>
                <a:ext cx="39" cy="18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7"/>
                  <a:gd name="T32" fmla="*/ 39 w 3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1" name="Freeform 328"/>
              <p:cNvSpPr>
                <a:spLocks noChangeArrowheads="1"/>
              </p:cNvSpPr>
              <p:nvPr/>
            </p:nvSpPr>
            <p:spPr bwMode="auto">
              <a:xfrm>
                <a:off x="481" y="307"/>
                <a:ext cx="14" cy="28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2" name="Freeform 329"/>
              <p:cNvSpPr>
                <a:spLocks noChangeArrowheads="1"/>
              </p:cNvSpPr>
              <p:nvPr/>
            </p:nvSpPr>
            <p:spPr bwMode="auto">
              <a:xfrm>
                <a:off x="463" y="386"/>
                <a:ext cx="8" cy="50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3" name="Freeform 330"/>
              <p:cNvSpPr>
                <a:spLocks noChangeArrowheads="1"/>
              </p:cNvSpPr>
              <p:nvPr/>
            </p:nvSpPr>
            <p:spPr bwMode="auto">
              <a:xfrm>
                <a:off x="432" y="381"/>
                <a:ext cx="15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8"/>
                  <a:gd name="T23" fmla="*/ 16 w 1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4" name="Freeform 331"/>
              <p:cNvSpPr>
                <a:spLocks noChangeArrowheads="1"/>
              </p:cNvSpPr>
              <p:nvPr/>
            </p:nvSpPr>
            <p:spPr bwMode="auto">
              <a:xfrm>
                <a:off x="407" y="376"/>
                <a:ext cx="35" cy="20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1"/>
                  <a:gd name="T29" fmla="*/ 36 w 3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5" name="Freeform 332"/>
              <p:cNvSpPr>
                <a:spLocks noChangeArrowheads="1"/>
              </p:cNvSpPr>
              <p:nvPr/>
            </p:nvSpPr>
            <p:spPr bwMode="auto">
              <a:xfrm>
                <a:off x="431" y="320"/>
                <a:ext cx="8" cy="23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1"/>
                  <a:gd name="T17" fmla="*/ 9 w 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6" name="Freeform 333"/>
              <p:cNvSpPr>
                <a:spLocks noChangeArrowheads="1"/>
              </p:cNvSpPr>
              <p:nvPr/>
            </p:nvSpPr>
            <p:spPr bwMode="auto">
              <a:xfrm>
                <a:off x="452" y="310"/>
                <a:ext cx="4" cy="25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6"/>
                  <a:gd name="T20" fmla="*/ 3 w 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7" name="Freeform 334"/>
              <p:cNvSpPr>
                <a:spLocks noChangeArrowheads="1"/>
              </p:cNvSpPr>
              <p:nvPr/>
            </p:nvSpPr>
            <p:spPr bwMode="auto">
              <a:xfrm>
                <a:off x="407" y="345"/>
                <a:ext cx="23" cy="5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"/>
                  <a:gd name="T20" fmla="*/ 24 w 2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8" name="Freeform 335"/>
              <p:cNvSpPr>
                <a:spLocks noChangeArrowheads="1"/>
              </p:cNvSpPr>
              <p:nvPr/>
            </p:nvSpPr>
            <p:spPr bwMode="auto">
              <a:xfrm>
                <a:off x="436" y="340"/>
                <a:ext cx="56" cy="43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44"/>
                  <a:gd name="T107" fmla="*/ 56 w 5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9" name="Freeform 336"/>
              <p:cNvSpPr>
                <a:spLocks/>
              </p:cNvSpPr>
              <p:nvPr/>
            </p:nvSpPr>
            <p:spPr bwMode="auto">
              <a:xfrm>
                <a:off x="477" y="368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0" name="Freeform 337"/>
              <p:cNvSpPr>
                <a:spLocks/>
              </p:cNvSpPr>
              <p:nvPr/>
            </p:nvSpPr>
            <p:spPr bwMode="auto">
              <a:xfrm>
                <a:off x="469" y="368"/>
                <a:ext cx="15" cy="38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7"/>
                  <a:gd name="T20" fmla="*/ 15 w 15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1" name="Freeform 338"/>
              <p:cNvSpPr>
                <a:spLocks/>
              </p:cNvSpPr>
              <p:nvPr/>
            </p:nvSpPr>
            <p:spPr bwMode="auto">
              <a:xfrm>
                <a:off x="465" y="368"/>
                <a:ext cx="8" cy="30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2" name="Oval 339"/>
              <p:cNvSpPr>
                <a:spLocks noChangeArrowheads="1"/>
              </p:cNvSpPr>
              <p:nvPr/>
            </p:nvSpPr>
            <p:spPr bwMode="auto">
              <a:xfrm>
                <a:off x="496" y="388"/>
                <a:ext cx="10" cy="10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3" name="Oval 340"/>
              <p:cNvSpPr>
                <a:spLocks noChangeArrowheads="1"/>
              </p:cNvSpPr>
              <p:nvPr/>
            </p:nvSpPr>
            <p:spPr bwMode="auto">
              <a:xfrm>
                <a:off x="477" y="403"/>
                <a:ext cx="10" cy="10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4" name="Oval 341"/>
              <p:cNvSpPr>
                <a:spLocks noChangeArrowheads="1"/>
              </p:cNvSpPr>
              <p:nvPr/>
            </p:nvSpPr>
            <p:spPr bwMode="auto">
              <a:xfrm>
                <a:off x="467" y="396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5" name="Freeform 342"/>
              <p:cNvSpPr>
                <a:spLocks/>
              </p:cNvSpPr>
              <p:nvPr/>
            </p:nvSpPr>
            <p:spPr bwMode="auto">
              <a:xfrm>
                <a:off x="388" y="741"/>
                <a:ext cx="238" cy="370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371"/>
                  <a:gd name="T134" fmla="*/ 237 w 237"/>
                  <a:gd name="T135" fmla="*/ 371 h 3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6" name="Freeform 343"/>
              <p:cNvSpPr>
                <a:spLocks/>
              </p:cNvSpPr>
              <p:nvPr/>
            </p:nvSpPr>
            <p:spPr bwMode="auto">
              <a:xfrm>
                <a:off x="620" y="602"/>
                <a:ext cx="21" cy="509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510"/>
                  <a:gd name="T95" fmla="*/ 22 w 22"/>
                  <a:gd name="T96" fmla="*/ 510 h 5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7" name="Freeform 344"/>
              <p:cNvSpPr>
                <a:spLocks/>
              </p:cNvSpPr>
              <p:nvPr/>
            </p:nvSpPr>
            <p:spPr bwMode="auto">
              <a:xfrm>
                <a:off x="628" y="663"/>
                <a:ext cx="286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7"/>
                  <a:gd name="T133" fmla="*/ 0 h 449"/>
                  <a:gd name="T134" fmla="*/ 287 w 287"/>
                  <a:gd name="T135" fmla="*/ 449 h 4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8" name="Freeform 345"/>
              <p:cNvSpPr>
                <a:spLocks/>
              </p:cNvSpPr>
              <p:nvPr/>
            </p:nvSpPr>
            <p:spPr bwMode="auto">
              <a:xfrm>
                <a:off x="454" y="537"/>
                <a:ext cx="153" cy="113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2"/>
                  <a:gd name="T103" fmla="*/ 0 h 114"/>
                  <a:gd name="T104" fmla="*/ 152 w 15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9" name="Freeform 346"/>
              <p:cNvSpPr>
                <a:spLocks/>
              </p:cNvSpPr>
              <p:nvPr/>
            </p:nvSpPr>
            <p:spPr bwMode="auto">
              <a:xfrm>
                <a:off x="473" y="544"/>
                <a:ext cx="128" cy="103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104"/>
                  <a:gd name="T116" fmla="*/ 128 w 128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0" name="Freeform 347"/>
              <p:cNvSpPr>
                <a:spLocks/>
              </p:cNvSpPr>
              <p:nvPr/>
            </p:nvSpPr>
            <p:spPr bwMode="auto">
              <a:xfrm>
                <a:off x="630" y="471"/>
                <a:ext cx="122" cy="149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47"/>
                  <a:gd name="T104" fmla="*/ 122 w 122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1" name="Freeform 348"/>
              <p:cNvSpPr>
                <a:spLocks noChangeArrowheads="1"/>
              </p:cNvSpPr>
              <p:nvPr/>
            </p:nvSpPr>
            <p:spPr bwMode="auto">
              <a:xfrm>
                <a:off x="645" y="502"/>
                <a:ext cx="93" cy="111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10"/>
                  <a:gd name="T89" fmla="*/ 93 w 93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2" name="Freeform 349"/>
              <p:cNvSpPr>
                <a:spLocks/>
              </p:cNvSpPr>
              <p:nvPr/>
            </p:nvSpPr>
            <p:spPr bwMode="auto">
              <a:xfrm>
                <a:off x="597" y="630"/>
                <a:ext cx="120" cy="166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1"/>
                  <a:gd name="T85" fmla="*/ 0 h 167"/>
                  <a:gd name="T86" fmla="*/ 121 w 121"/>
                  <a:gd name="T87" fmla="*/ 167 h 1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3" name="Freeform 350"/>
              <p:cNvSpPr>
                <a:spLocks noChangeArrowheads="1"/>
              </p:cNvSpPr>
              <p:nvPr/>
            </p:nvSpPr>
            <p:spPr bwMode="auto">
              <a:xfrm>
                <a:off x="599" y="635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146"/>
                  <a:gd name="T86" fmla="*/ 100 w 100"/>
                  <a:gd name="T87" fmla="*/ 146 h 1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4" name="Freeform 351"/>
              <p:cNvSpPr>
                <a:spLocks/>
              </p:cNvSpPr>
              <p:nvPr/>
            </p:nvSpPr>
            <p:spPr bwMode="auto">
              <a:xfrm>
                <a:off x="469" y="612"/>
                <a:ext cx="170" cy="106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108"/>
                  <a:gd name="T101" fmla="*/ 171 w 17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5" name="Freeform 352"/>
              <p:cNvSpPr>
                <a:spLocks noChangeArrowheads="1"/>
              </p:cNvSpPr>
              <p:nvPr/>
            </p:nvSpPr>
            <p:spPr bwMode="auto">
              <a:xfrm>
                <a:off x="496" y="612"/>
                <a:ext cx="139" cy="93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8"/>
                  <a:gd name="T82" fmla="*/ 0 h 92"/>
                  <a:gd name="T83" fmla="*/ 138 w 138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6" name="Freeform 353"/>
              <p:cNvSpPr>
                <a:spLocks/>
              </p:cNvSpPr>
              <p:nvPr/>
            </p:nvSpPr>
            <p:spPr bwMode="auto">
              <a:xfrm>
                <a:off x="653" y="557"/>
                <a:ext cx="158" cy="108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9"/>
                  <a:gd name="T103" fmla="*/ 0 h 109"/>
                  <a:gd name="T104" fmla="*/ 159 w 159"/>
                  <a:gd name="T105" fmla="*/ 109 h 1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7" name="Freeform 354"/>
              <p:cNvSpPr>
                <a:spLocks noChangeArrowheads="1"/>
              </p:cNvSpPr>
              <p:nvPr/>
            </p:nvSpPr>
            <p:spPr bwMode="auto">
              <a:xfrm>
                <a:off x="655" y="580"/>
                <a:ext cx="139" cy="86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9"/>
                  <a:gd name="T130" fmla="*/ 0 h 85"/>
                  <a:gd name="T131" fmla="*/ 139 w 139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8" name="Freeform 355"/>
              <p:cNvSpPr>
                <a:spLocks/>
              </p:cNvSpPr>
              <p:nvPr/>
            </p:nvSpPr>
            <p:spPr bwMode="auto">
              <a:xfrm>
                <a:off x="541" y="461"/>
                <a:ext cx="128" cy="156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"/>
                  <a:gd name="T103" fmla="*/ 0 h 154"/>
                  <a:gd name="T104" fmla="*/ 128 w 128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9" name="Freeform 356"/>
              <p:cNvSpPr>
                <a:spLocks noChangeArrowheads="1"/>
              </p:cNvSpPr>
              <p:nvPr/>
            </p:nvSpPr>
            <p:spPr bwMode="auto">
              <a:xfrm>
                <a:off x="579" y="497"/>
                <a:ext cx="83" cy="116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17"/>
                  <a:gd name="T89" fmla="*/ 84 w 84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0" name="Oval 357"/>
              <p:cNvSpPr>
                <a:spLocks noChangeArrowheads="1"/>
              </p:cNvSpPr>
              <p:nvPr/>
            </p:nvSpPr>
            <p:spPr bwMode="auto">
              <a:xfrm>
                <a:off x="599" y="577"/>
                <a:ext cx="77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1" name="Freeform 358"/>
              <p:cNvSpPr>
                <a:spLocks/>
              </p:cNvSpPr>
              <p:nvPr/>
            </p:nvSpPr>
            <p:spPr bwMode="auto">
              <a:xfrm>
                <a:off x="595" y="507"/>
                <a:ext cx="131" cy="141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40"/>
                  <a:gd name="T113" fmla="*/ 131 w 131"/>
                  <a:gd name="T114" fmla="*/ 140 h 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2" name="Freeform 359"/>
              <p:cNvSpPr>
                <a:spLocks noChangeArrowheads="1"/>
              </p:cNvSpPr>
              <p:nvPr/>
            </p:nvSpPr>
            <p:spPr bwMode="auto">
              <a:xfrm>
                <a:off x="678" y="557"/>
                <a:ext cx="39" cy="15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3" name="Freeform 360"/>
              <p:cNvSpPr>
                <a:spLocks noChangeArrowheads="1"/>
              </p:cNvSpPr>
              <p:nvPr/>
            </p:nvSpPr>
            <p:spPr bwMode="auto">
              <a:xfrm>
                <a:off x="674" y="585"/>
                <a:ext cx="35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3"/>
                  <a:gd name="T38" fmla="*/ 33 w 3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4" name="Freeform 361"/>
              <p:cNvSpPr>
                <a:spLocks noChangeArrowheads="1"/>
              </p:cNvSpPr>
              <p:nvPr/>
            </p:nvSpPr>
            <p:spPr bwMode="auto">
              <a:xfrm>
                <a:off x="666" y="590"/>
                <a:ext cx="17" cy="35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4"/>
                  <a:gd name="T35" fmla="*/ 18 w 18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5" name="Freeform 362"/>
              <p:cNvSpPr>
                <a:spLocks noChangeArrowheads="1"/>
              </p:cNvSpPr>
              <p:nvPr/>
            </p:nvSpPr>
            <p:spPr bwMode="auto">
              <a:xfrm>
                <a:off x="670" y="547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5"/>
                  <a:gd name="T32" fmla="*/ 33 w 33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6" name="Freeform 363"/>
              <p:cNvSpPr>
                <a:spLocks noChangeArrowheads="1"/>
              </p:cNvSpPr>
              <p:nvPr/>
            </p:nvSpPr>
            <p:spPr bwMode="auto">
              <a:xfrm>
                <a:off x="670" y="529"/>
                <a:ext cx="14" cy="20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2"/>
                  <a:gd name="T23" fmla="*/ 12 w 1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7" name="Freeform 364"/>
              <p:cNvSpPr>
                <a:spLocks noChangeArrowheads="1"/>
              </p:cNvSpPr>
              <p:nvPr/>
            </p:nvSpPr>
            <p:spPr bwMode="auto">
              <a:xfrm>
                <a:off x="657" y="595"/>
                <a:ext cx="8" cy="40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8" name="Freeform 365"/>
              <p:cNvSpPr>
                <a:spLocks noChangeArrowheads="1"/>
              </p:cNvSpPr>
              <p:nvPr/>
            </p:nvSpPr>
            <p:spPr bwMode="auto">
              <a:xfrm>
                <a:off x="631" y="590"/>
                <a:ext cx="12" cy="33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2"/>
                  <a:gd name="T23" fmla="*/ 13 w 1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9" name="Freeform 366"/>
              <p:cNvSpPr>
                <a:spLocks noChangeArrowheads="1"/>
              </p:cNvSpPr>
              <p:nvPr/>
            </p:nvSpPr>
            <p:spPr bwMode="auto">
              <a:xfrm>
                <a:off x="608" y="587"/>
                <a:ext cx="31" cy="15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7"/>
                  <a:gd name="T29" fmla="*/ 30 w 30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0" name="Freeform 367"/>
              <p:cNvSpPr>
                <a:spLocks noChangeArrowheads="1"/>
              </p:cNvSpPr>
              <p:nvPr/>
            </p:nvSpPr>
            <p:spPr bwMode="auto">
              <a:xfrm>
                <a:off x="628" y="539"/>
                <a:ext cx="8" cy="18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7"/>
                  <a:gd name="T17" fmla="*/ 8 w 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1" name="Freeform 368"/>
              <p:cNvSpPr>
                <a:spLocks noChangeArrowheads="1"/>
              </p:cNvSpPr>
              <p:nvPr/>
            </p:nvSpPr>
            <p:spPr bwMode="auto">
              <a:xfrm>
                <a:off x="647" y="529"/>
                <a:ext cx="4" cy="25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2" name="Freeform 369"/>
              <p:cNvSpPr>
                <a:spLocks noChangeArrowheads="1"/>
              </p:cNvSpPr>
              <p:nvPr/>
            </p:nvSpPr>
            <p:spPr bwMode="auto">
              <a:xfrm>
                <a:off x="608" y="560"/>
                <a:ext cx="21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"/>
                  <a:gd name="T20" fmla="*/ 20 w 2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3" name="Freeform 370"/>
              <p:cNvSpPr>
                <a:spLocks noChangeArrowheads="1"/>
              </p:cNvSpPr>
              <p:nvPr/>
            </p:nvSpPr>
            <p:spPr bwMode="auto">
              <a:xfrm>
                <a:off x="633" y="554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38"/>
                  <a:gd name="T107" fmla="*/ 48 w 48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4" name="Freeform 371"/>
              <p:cNvSpPr>
                <a:spLocks/>
              </p:cNvSpPr>
              <p:nvPr/>
            </p:nvSpPr>
            <p:spPr bwMode="auto">
              <a:xfrm>
                <a:off x="668" y="580"/>
                <a:ext cx="21" cy="23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5" name="Freeform 372"/>
              <p:cNvSpPr>
                <a:spLocks/>
              </p:cNvSpPr>
              <p:nvPr/>
            </p:nvSpPr>
            <p:spPr bwMode="auto">
              <a:xfrm>
                <a:off x="662" y="580"/>
                <a:ext cx="12" cy="33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1"/>
                  <a:gd name="T20" fmla="*/ 12 w 1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6" name="Freeform 373"/>
              <p:cNvSpPr>
                <a:spLocks/>
              </p:cNvSpPr>
              <p:nvPr/>
            </p:nvSpPr>
            <p:spPr bwMode="auto">
              <a:xfrm>
                <a:off x="658" y="580"/>
                <a:ext cx="6" cy="25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4"/>
                  <a:gd name="T20" fmla="*/ 7 w 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7" name="Oval 374"/>
              <p:cNvSpPr>
                <a:spLocks noChangeArrowheads="1"/>
              </p:cNvSpPr>
              <p:nvPr/>
            </p:nvSpPr>
            <p:spPr bwMode="auto">
              <a:xfrm>
                <a:off x="686" y="597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8" name="Oval 375"/>
              <p:cNvSpPr>
                <a:spLocks noChangeArrowheads="1"/>
              </p:cNvSpPr>
              <p:nvPr/>
            </p:nvSpPr>
            <p:spPr bwMode="auto">
              <a:xfrm>
                <a:off x="668" y="610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9" name="Oval 376"/>
              <p:cNvSpPr>
                <a:spLocks noChangeArrowheads="1"/>
              </p:cNvSpPr>
              <p:nvPr/>
            </p:nvSpPr>
            <p:spPr bwMode="auto">
              <a:xfrm>
                <a:off x="660" y="602"/>
                <a:ext cx="6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  <p:grpSp>
          <p:nvGrpSpPr>
            <p:cNvPr id="471" name="Group 395"/>
            <p:cNvGrpSpPr>
              <a:grpSpLocks/>
            </p:cNvGrpSpPr>
            <p:nvPr/>
          </p:nvGrpSpPr>
          <p:grpSpPr bwMode="auto">
            <a:xfrm>
              <a:off x="0" y="292"/>
              <a:ext cx="956" cy="817"/>
              <a:chOff x="0" y="0"/>
              <a:chExt cx="956" cy="817"/>
            </a:xfrm>
          </p:grpSpPr>
          <p:sp>
            <p:nvSpPr>
              <p:cNvPr id="472" name="Freeform 378"/>
              <p:cNvSpPr>
                <a:spLocks/>
              </p:cNvSpPr>
              <p:nvPr/>
            </p:nvSpPr>
            <p:spPr bwMode="auto">
              <a:xfrm>
                <a:off x="0" y="285"/>
                <a:ext cx="220" cy="529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530"/>
                  <a:gd name="T101" fmla="*/ 220 w 220"/>
                  <a:gd name="T102" fmla="*/ 530 h 5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3" name="Freeform 379"/>
              <p:cNvSpPr>
                <a:spLocks noChangeArrowheads="1"/>
              </p:cNvSpPr>
              <p:nvPr/>
            </p:nvSpPr>
            <p:spPr bwMode="auto">
              <a:xfrm>
                <a:off x="37" y="376"/>
                <a:ext cx="102" cy="388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389"/>
                  <a:gd name="T59" fmla="*/ 104 w 104"/>
                  <a:gd name="T60" fmla="*/ 389 h 3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4" name="Freeform 380"/>
              <p:cNvSpPr>
                <a:spLocks/>
              </p:cNvSpPr>
              <p:nvPr/>
            </p:nvSpPr>
            <p:spPr bwMode="auto">
              <a:xfrm>
                <a:off x="172" y="217"/>
                <a:ext cx="52" cy="597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598"/>
                  <a:gd name="T155" fmla="*/ 53 w 53"/>
                  <a:gd name="T156" fmla="*/ 598 h 5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5" name="Freeform 381"/>
              <p:cNvSpPr>
                <a:spLocks/>
              </p:cNvSpPr>
              <p:nvPr/>
            </p:nvSpPr>
            <p:spPr bwMode="auto">
              <a:xfrm>
                <a:off x="182" y="177"/>
                <a:ext cx="66" cy="45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"/>
                  <a:gd name="T61" fmla="*/ 0 h 47"/>
                  <a:gd name="T62" fmla="*/ 67 w 67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6" name="Freeform 382"/>
              <p:cNvSpPr>
                <a:spLocks/>
              </p:cNvSpPr>
              <p:nvPr/>
            </p:nvSpPr>
            <p:spPr bwMode="auto">
              <a:xfrm>
                <a:off x="211" y="262"/>
                <a:ext cx="299" cy="554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555"/>
                  <a:gd name="T101" fmla="*/ 298 w 298"/>
                  <a:gd name="T102" fmla="*/ 555 h 5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7" name="Freeform 383"/>
              <p:cNvSpPr>
                <a:spLocks noChangeArrowheads="1"/>
              </p:cNvSpPr>
              <p:nvPr/>
            </p:nvSpPr>
            <p:spPr bwMode="auto">
              <a:xfrm>
                <a:off x="242" y="303"/>
                <a:ext cx="187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8"/>
                  <a:gd name="T46" fmla="*/ 0 h 340"/>
                  <a:gd name="T47" fmla="*/ 188 w 188"/>
                  <a:gd name="T48" fmla="*/ 340 h 3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8" name="Freeform 384"/>
              <p:cNvSpPr>
                <a:spLocks/>
              </p:cNvSpPr>
              <p:nvPr/>
            </p:nvSpPr>
            <p:spPr bwMode="auto">
              <a:xfrm>
                <a:off x="83" y="308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509"/>
                  <a:gd name="T95" fmla="*/ 133 w 133"/>
                  <a:gd name="T96" fmla="*/ 509 h 5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9" name="Freeform 385"/>
              <p:cNvSpPr>
                <a:spLocks noChangeArrowheads="1"/>
              </p:cNvSpPr>
              <p:nvPr/>
            </p:nvSpPr>
            <p:spPr bwMode="auto">
              <a:xfrm>
                <a:off x="108" y="459"/>
                <a:ext cx="71" cy="340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342"/>
                  <a:gd name="T47" fmla="*/ 72 w 72"/>
                  <a:gd name="T48" fmla="*/ 342 h 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0" name="Freeform 386"/>
              <p:cNvSpPr>
                <a:spLocks/>
              </p:cNvSpPr>
              <p:nvPr/>
            </p:nvSpPr>
            <p:spPr bwMode="auto">
              <a:xfrm>
                <a:off x="203" y="0"/>
                <a:ext cx="62" cy="78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79"/>
                  <a:gd name="T41" fmla="*/ 62 w 62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1" name="Freeform 387"/>
              <p:cNvSpPr>
                <a:spLocks noChangeArrowheads="1"/>
              </p:cNvSpPr>
              <p:nvPr/>
            </p:nvSpPr>
            <p:spPr bwMode="auto">
              <a:xfrm>
                <a:off x="209" y="5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8"/>
                  <a:gd name="T38" fmla="*/ 41 w 41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2" name="Freeform 388"/>
              <p:cNvSpPr>
                <a:spLocks noChangeArrowheads="1"/>
              </p:cNvSpPr>
              <p:nvPr/>
            </p:nvSpPr>
            <p:spPr bwMode="auto">
              <a:xfrm>
                <a:off x="236" y="10"/>
                <a:ext cx="27" cy="43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4"/>
                  <a:gd name="T35" fmla="*/ 28 w 2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3" name="Freeform 389"/>
              <p:cNvSpPr>
                <a:spLocks/>
              </p:cNvSpPr>
              <p:nvPr/>
            </p:nvSpPr>
            <p:spPr bwMode="auto">
              <a:xfrm>
                <a:off x="151" y="10"/>
                <a:ext cx="100" cy="174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4" name="Freeform 390"/>
              <p:cNvSpPr>
                <a:spLocks/>
              </p:cNvSpPr>
              <p:nvPr/>
            </p:nvSpPr>
            <p:spPr bwMode="auto">
              <a:xfrm>
                <a:off x="197" y="10"/>
                <a:ext cx="100" cy="176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5" name="Freeform 391"/>
              <p:cNvSpPr>
                <a:spLocks noChangeArrowheads="1"/>
              </p:cNvSpPr>
              <p:nvPr/>
            </p:nvSpPr>
            <p:spPr bwMode="auto">
              <a:xfrm>
                <a:off x="157" y="73"/>
                <a:ext cx="25" cy="101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03"/>
                  <a:gd name="T44" fmla="*/ 24 w 2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6" name="Freeform 392"/>
              <p:cNvSpPr>
                <a:spLocks noChangeArrowheads="1"/>
              </p:cNvSpPr>
              <p:nvPr/>
            </p:nvSpPr>
            <p:spPr bwMode="auto">
              <a:xfrm>
                <a:off x="236" y="15"/>
                <a:ext cx="58" cy="48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9"/>
                  <a:gd name="T62" fmla="*/ 59 w 59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7" name="Freeform 393"/>
              <p:cNvSpPr>
                <a:spLocks noChangeArrowheads="1"/>
              </p:cNvSpPr>
              <p:nvPr/>
            </p:nvSpPr>
            <p:spPr bwMode="auto">
              <a:xfrm>
                <a:off x="178" y="15"/>
                <a:ext cx="44" cy="28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30"/>
                  <a:gd name="T41" fmla="*/ 44 w 44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8" name="Freeform 394"/>
              <p:cNvSpPr>
                <a:spLocks noChangeArrowheads="1"/>
              </p:cNvSpPr>
              <p:nvPr/>
            </p:nvSpPr>
            <p:spPr bwMode="auto">
              <a:xfrm>
                <a:off x="201" y="106"/>
                <a:ext cx="15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73"/>
                  <a:gd name="T56" fmla="*/ 16 w 16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9" name="Freeform 395"/>
              <p:cNvSpPr>
                <a:spLocks noChangeArrowheads="1"/>
              </p:cNvSpPr>
              <p:nvPr/>
            </p:nvSpPr>
            <p:spPr bwMode="auto">
              <a:xfrm>
                <a:off x="274" y="76"/>
                <a:ext cx="19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3"/>
                  <a:gd name="T41" fmla="*/ 20 w 20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0" name="Oval 396"/>
              <p:cNvSpPr>
                <a:spLocks noChangeArrowheads="1"/>
              </p:cNvSpPr>
              <p:nvPr/>
            </p:nvSpPr>
            <p:spPr bwMode="auto">
              <a:xfrm>
                <a:off x="236" y="131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1" name="Oval 397"/>
              <p:cNvSpPr>
                <a:spLocks noChangeArrowheads="1"/>
              </p:cNvSpPr>
              <p:nvPr/>
            </p:nvSpPr>
            <p:spPr bwMode="auto">
              <a:xfrm>
                <a:off x="245" y="106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2" name="Oval 398"/>
              <p:cNvSpPr>
                <a:spLocks noChangeArrowheads="1"/>
              </p:cNvSpPr>
              <p:nvPr/>
            </p:nvSpPr>
            <p:spPr bwMode="auto">
              <a:xfrm>
                <a:off x="187" y="78"/>
                <a:ext cx="2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3" name="Oval 399"/>
              <p:cNvSpPr>
                <a:spLocks noChangeArrowheads="1"/>
              </p:cNvSpPr>
              <p:nvPr/>
            </p:nvSpPr>
            <p:spPr bwMode="auto">
              <a:xfrm>
                <a:off x="180" y="129"/>
                <a:ext cx="4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4" name="Oval 400"/>
              <p:cNvSpPr>
                <a:spLocks noChangeArrowheads="1"/>
              </p:cNvSpPr>
              <p:nvPr/>
            </p:nvSpPr>
            <p:spPr bwMode="auto">
              <a:xfrm>
                <a:off x="242" y="159"/>
                <a:ext cx="4" cy="3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5" name="Oval 401"/>
              <p:cNvSpPr>
                <a:spLocks noChangeArrowheads="1"/>
              </p:cNvSpPr>
              <p:nvPr/>
            </p:nvSpPr>
            <p:spPr bwMode="auto">
              <a:xfrm>
                <a:off x="236" y="129"/>
                <a:ext cx="4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6" name="Oval 402"/>
              <p:cNvSpPr>
                <a:spLocks noChangeArrowheads="1"/>
              </p:cNvSpPr>
              <p:nvPr/>
            </p:nvSpPr>
            <p:spPr bwMode="auto">
              <a:xfrm>
                <a:off x="245" y="106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7" name="Oval 403"/>
              <p:cNvSpPr>
                <a:spLocks noChangeArrowheads="1"/>
              </p:cNvSpPr>
              <p:nvPr/>
            </p:nvSpPr>
            <p:spPr bwMode="auto">
              <a:xfrm>
                <a:off x="185" y="78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8" name="Oval 404"/>
              <p:cNvSpPr>
                <a:spLocks noChangeArrowheads="1"/>
              </p:cNvSpPr>
              <p:nvPr/>
            </p:nvSpPr>
            <p:spPr bwMode="auto">
              <a:xfrm>
                <a:off x="178" y="129"/>
                <a:ext cx="4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9" name="Oval 405"/>
              <p:cNvSpPr>
                <a:spLocks noChangeArrowheads="1"/>
              </p:cNvSpPr>
              <p:nvPr/>
            </p:nvSpPr>
            <p:spPr bwMode="auto">
              <a:xfrm>
                <a:off x="240" y="1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0" name="Oval 406"/>
              <p:cNvSpPr>
                <a:spLocks noChangeArrowheads="1"/>
              </p:cNvSpPr>
              <p:nvPr/>
            </p:nvSpPr>
            <p:spPr bwMode="auto">
              <a:xfrm>
                <a:off x="236" y="13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1" name="Oval 407"/>
              <p:cNvSpPr>
                <a:spLocks noChangeArrowheads="1"/>
              </p:cNvSpPr>
              <p:nvPr/>
            </p:nvSpPr>
            <p:spPr bwMode="auto">
              <a:xfrm>
                <a:off x="185" y="8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2" name="Oval 408"/>
              <p:cNvSpPr>
                <a:spLocks noChangeArrowheads="1"/>
              </p:cNvSpPr>
              <p:nvPr/>
            </p:nvSpPr>
            <p:spPr bwMode="auto">
              <a:xfrm>
                <a:off x="178" y="129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3" name="Oval 409"/>
              <p:cNvSpPr>
                <a:spLocks noChangeArrowheads="1"/>
              </p:cNvSpPr>
              <p:nvPr/>
            </p:nvSpPr>
            <p:spPr bwMode="auto">
              <a:xfrm>
                <a:off x="242" y="159"/>
                <a:ext cx="0" cy="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4" name="Freeform 410"/>
              <p:cNvSpPr>
                <a:spLocks/>
              </p:cNvSpPr>
              <p:nvPr/>
            </p:nvSpPr>
            <p:spPr bwMode="auto">
              <a:xfrm>
                <a:off x="412" y="356"/>
                <a:ext cx="278" cy="459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5" name="Freeform 411"/>
              <p:cNvSpPr>
                <a:spLocks noChangeArrowheads="1"/>
              </p:cNvSpPr>
              <p:nvPr/>
            </p:nvSpPr>
            <p:spPr bwMode="auto">
              <a:xfrm>
                <a:off x="441" y="391"/>
                <a:ext cx="174" cy="280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6" name="Freeform 412"/>
              <p:cNvSpPr>
                <a:spLocks/>
              </p:cNvSpPr>
              <p:nvPr/>
            </p:nvSpPr>
            <p:spPr bwMode="auto">
              <a:xfrm>
                <a:off x="245" y="381"/>
                <a:ext cx="207" cy="436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438"/>
                  <a:gd name="T101" fmla="*/ 206 w 20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7" name="Freeform 413"/>
              <p:cNvSpPr>
                <a:spLocks noChangeArrowheads="1"/>
              </p:cNvSpPr>
              <p:nvPr/>
            </p:nvSpPr>
            <p:spPr bwMode="auto">
              <a:xfrm>
                <a:off x="280" y="454"/>
                <a:ext cx="97" cy="320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22"/>
                  <a:gd name="T59" fmla="*/ 97 w 97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8" name="Freeform 414"/>
              <p:cNvSpPr>
                <a:spLocks/>
              </p:cNvSpPr>
              <p:nvPr/>
            </p:nvSpPr>
            <p:spPr bwMode="auto">
              <a:xfrm>
                <a:off x="384" y="323"/>
                <a:ext cx="50" cy="494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495"/>
                  <a:gd name="T158" fmla="*/ 50 w 50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9" name="Freeform 415"/>
              <p:cNvSpPr>
                <a:spLocks/>
              </p:cNvSpPr>
              <p:nvPr/>
            </p:nvSpPr>
            <p:spPr bwMode="auto">
              <a:xfrm>
                <a:off x="363" y="283"/>
                <a:ext cx="62" cy="45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43"/>
                  <a:gd name="T62" fmla="*/ 62 w 62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0" name="Freeform 416"/>
              <p:cNvSpPr>
                <a:spLocks/>
              </p:cNvSpPr>
              <p:nvPr/>
            </p:nvSpPr>
            <p:spPr bwMode="auto">
              <a:xfrm>
                <a:off x="417" y="399"/>
                <a:ext cx="124" cy="418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4"/>
                  <a:gd name="T94" fmla="*/ 0 h 420"/>
                  <a:gd name="T95" fmla="*/ 124 w 124"/>
                  <a:gd name="T96" fmla="*/ 420 h 4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1" name="Freeform 417"/>
              <p:cNvSpPr>
                <a:spLocks noChangeArrowheads="1"/>
              </p:cNvSpPr>
              <p:nvPr/>
            </p:nvSpPr>
            <p:spPr bwMode="auto">
              <a:xfrm>
                <a:off x="452" y="522"/>
                <a:ext cx="66" cy="280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7"/>
                  <a:gd name="T46" fmla="*/ 0 h 282"/>
                  <a:gd name="T47" fmla="*/ 67 w 67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2" name="Freeform 418"/>
              <p:cNvSpPr>
                <a:spLocks/>
              </p:cNvSpPr>
              <p:nvPr/>
            </p:nvSpPr>
            <p:spPr bwMode="auto">
              <a:xfrm>
                <a:off x="344" y="104"/>
                <a:ext cx="62" cy="78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79"/>
                  <a:gd name="T41" fmla="*/ 63 w 63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3" name="Freeform 419"/>
              <p:cNvSpPr>
                <a:spLocks noChangeArrowheads="1"/>
              </p:cNvSpPr>
              <p:nvPr/>
            </p:nvSpPr>
            <p:spPr bwMode="auto">
              <a:xfrm>
                <a:off x="359" y="109"/>
                <a:ext cx="43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48"/>
                  <a:gd name="T38" fmla="*/ 42 w 42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4" name="Freeform 420"/>
              <p:cNvSpPr>
                <a:spLocks noChangeArrowheads="1"/>
              </p:cNvSpPr>
              <p:nvPr/>
            </p:nvSpPr>
            <p:spPr bwMode="auto">
              <a:xfrm>
                <a:off x="346" y="111"/>
                <a:ext cx="27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5"/>
                  <a:gd name="T35" fmla="*/ 28 w 2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5" name="Freeform 421"/>
              <p:cNvSpPr>
                <a:spLocks/>
              </p:cNvSpPr>
              <p:nvPr/>
            </p:nvSpPr>
            <p:spPr bwMode="auto">
              <a:xfrm>
                <a:off x="357" y="111"/>
                <a:ext cx="100" cy="176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6" name="Freeform 422"/>
              <p:cNvSpPr>
                <a:spLocks/>
              </p:cNvSpPr>
              <p:nvPr/>
            </p:nvSpPr>
            <p:spPr bwMode="auto">
              <a:xfrm>
                <a:off x="311" y="111"/>
                <a:ext cx="100" cy="176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7" name="Freeform 423"/>
              <p:cNvSpPr>
                <a:spLocks noChangeArrowheads="1"/>
              </p:cNvSpPr>
              <p:nvPr/>
            </p:nvSpPr>
            <p:spPr bwMode="auto">
              <a:xfrm>
                <a:off x="429" y="174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03"/>
                  <a:gd name="T44" fmla="*/ 23 w 23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8" name="Freeform 424"/>
              <p:cNvSpPr>
                <a:spLocks noChangeArrowheads="1"/>
              </p:cNvSpPr>
              <p:nvPr/>
            </p:nvSpPr>
            <p:spPr bwMode="auto">
              <a:xfrm>
                <a:off x="315" y="119"/>
                <a:ext cx="58" cy="48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49"/>
                  <a:gd name="T62" fmla="*/ 58 w 58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9" name="Freeform 425"/>
              <p:cNvSpPr>
                <a:spLocks noChangeArrowheads="1"/>
              </p:cNvSpPr>
              <p:nvPr/>
            </p:nvSpPr>
            <p:spPr bwMode="auto">
              <a:xfrm>
                <a:off x="386" y="116"/>
                <a:ext cx="44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0"/>
                  <a:gd name="T41" fmla="*/ 45 w 4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0" name="Freeform 426"/>
              <p:cNvSpPr>
                <a:spLocks noChangeArrowheads="1"/>
              </p:cNvSpPr>
              <p:nvPr/>
            </p:nvSpPr>
            <p:spPr bwMode="auto">
              <a:xfrm>
                <a:off x="390" y="21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73"/>
                  <a:gd name="T56" fmla="*/ 17 w 17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1" name="Freeform 427"/>
              <p:cNvSpPr>
                <a:spLocks noChangeArrowheads="1"/>
              </p:cNvSpPr>
              <p:nvPr/>
            </p:nvSpPr>
            <p:spPr bwMode="auto">
              <a:xfrm>
                <a:off x="315" y="179"/>
                <a:ext cx="19" cy="93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4"/>
                  <a:gd name="T41" fmla="*/ 20 w 20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2" name="Oval 428"/>
              <p:cNvSpPr>
                <a:spLocks noChangeArrowheads="1"/>
              </p:cNvSpPr>
              <p:nvPr/>
            </p:nvSpPr>
            <p:spPr bwMode="auto">
              <a:xfrm>
                <a:off x="365" y="235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3" name="Oval 429"/>
              <p:cNvSpPr>
                <a:spLocks noChangeArrowheads="1"/>
              </p:cNvSpPr>
              <p:nvPr/>
            </p:nvSpPr>
            <p:spPr bwMode="auto">
              <a:xfrm>
                <a:off x="357" y="210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4" name="Oval 430"/>
              <p:cNvSpPr>
                <a:spLocks noChangeArrowheads="1"/>
              </p:cNvSpPr>
              <p:nvPr/>
            </p:nvSpPr>
            <p:spPr bwMode="auto">
              <a:xfrm>
                <a:off x="417" y="182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5" name="Oval 431"/>
              <p:cNvSpPr>
                <a:spLocks noChangeArrowheads="1"/>
              </p:cNvSpPr>
              <p:nvPr/>
            </p:nvSpPr>
            <p:spPr bwMode="auto">
              <a:xfrm>
                <a:off x="423" y="232"/>
                <a:ext cx="6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6" name="Oval 432"/>
              <p:cNvSpPr>
                <a:spLocks noChangeArrowheads="1"/>
              </p:cNvSpPr>
              <p:nvPr/>
            </p:nvSpPr>
            <p:spPr bwMode="auto">
              <a:xfrm>
                <a:off x="361" y="260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7" name="Oval 433"/>
              <p:cNvSpPr>
                <a:spLocks noChangeArrowheads="1"/>
              </p:cNvSpPr>
              <p:nvPr/>
            </p:nvSpPr>
            <p:spPr bwMode="auto">
              <a:xfrm>
                <a:off x="367" y="232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8" name="Oval 434"/>
              <p:cNvSpPr>
                <a:spLocks noChangeArrowheads="1"/>
              </p:cNvSpPr>
              <p:nvPr/>
            </p:nvSpPr>
            <p:spPr bwMode="auto">
              <a:xfrm>
                <a:off x="359" y="210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9" name="Oval 435"/>
              <p:cNvSpPr>
                <a:spLocks noChangeArrowheads="1"/>
              </p:cNvSpPr>
              <p:nvPr/>
            </p:nvSpPr>
            <p:spPr bwMode="auto">
              <a:xfrm>
                <a:off x="419" y="182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0" name="Oval 436"/>
              <p:cNvSpPr>
                <a:spLocks noChangeArrowheads="1"/>
              </p:cNvSpPr>
              <p:nvPr/>
            </p:nvSpPr>
            <p:spPr bwMode="auto">
              <a:xfrm>
                <a:off x="425" y="232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1" name="Oval 437"/>
              <p:cNvSpPr>
                <a:spLocks noChangeArrowheads="1"/>
              </p:cNvSpPr>
              <p:nvPr/>
            </p:nvSpPr>
            <p:spPr bwMode="auto">
              <a:xfrm>
                <a:off x="363" y="260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2" name="Oval 438"/>
              <p:cNvSpPr>
                <a:spLocks noChangeArrowheads="1"/>
              </p:cNvSpPr>
              <p:nvPr/>
            </p:nvSpPr>
            <p:spPr bwMode="auto">
              <a:xfrm>
                <a:off x="369" y="235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3" name="Oval 439"/>
              <p:cNvSpPr>
                <a:spLocks noChangeArrowheads="1"/>
              </p:cNvSpPr>
              <p:nvPr/>
            </p:nvSpPr>
            <p:spPr bwMode="auto">
              <a:xfrm>
                <a:off x="419" y="182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4" name="Oval 440"/>
              <p:cNvSpPr>
                <a:spLocks noChangeArrowheads="1"/>
              </p:cNvSpPr>
              <p:nvPr/>
            </p:nvSpPr>
            <p:spPr bwMode="auto">
              <a:xfrm>
                <a:off x="427" y="232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5" name="Oval 441"/>
              <p:cNvSpPr>
                <a:spLocks noChangeArrowheads="1"/>
              </p:cNvSpPr>
              <p:nvPr/>
            </p:nvSpPr>
            <p:spPr bwMode="auto">
              <a:xfrm>
                <a:off x="365" y="260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6" name="Freeform 442"/>
              <p:cNvSpPr>
                <a:spLocks/>
              </p:cNvSpPr>
              <p:nvPr/>
            </p:nvSpPr>
            <p:spPr bwMode="auto">
              <a:xfrm>
                <a:off x="703" y="348"/>
                <a:ext cx="68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63"/>
                  <a:gd name="T35" fmla="*/ 67 w 6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7" name="Freeform 443"/>
              <p:cNvSpPr>
                <a:spLocks/>
              </p:cNvSpPr>
              <p:nvPr/>
            </p:nvSpPr>
            <p:spPr bwMode="auto">
              <a:xfrm>
                <a:off x="566" y="525"/>
                <a:ext cx="390" cy="292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1"/>
                  <a:gd name="T94" fmla="*/ 0 h 294"/>
                  <a:gd name="T95" fmla="*/ 391 w 391"/>
                  <a:gd name="T96" fmla="*/ 294 h 2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8" name="Freeform 444"/>
              <p:cNvSpPr>
                <a:spLocks noChangeArrowheads="1"/>
              </p:cNvSpPr>
              <p:nvPr/>
            </p:nvSpPr>
            <p:spPr bwMode="auto">
              <a:xfrm>
                <a:off x="584" y="555"/>
                <a:ext cx="290" cy="214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8"/>
                  <a:gd name="T46" fmla="*/ 0 h 216"/>
                  <a:gd name="T47" fmla="*/ 288 w 288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9" name="Freeform 445"/>
              <p:cNvSpPr>
                <a:spLocks/>
              </p:cNvSpPr>
              <p:nvPr/>
            </p:nvSpPr>
            <p:spPr bwMode="auto">
              <a:xfrm>
                <a:off x="564" y="396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3"/>
                  <a:gd name="T124" fmla="*/ 0 h 421"/>
                  <a:gd name="T125" fmla="*/ 153 w 153"/>
                  <a:gd name="T126" fmla="*/ 421 h 4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0" name="Freeform 446"/>
              <p:cNvSpPr>
                <a:spLocks/>
              </p:cNvSpPr>
              <p:nvPr/>
            </p:nvSpPr>
            <p:spPr bwMode="auto">
              <a:xfrm>
                <a:off x="299" y="358"/>
                <a:ext cx="278" cy="459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1" name="Freeform 447"/>
              <p:cNvSpPr>
                <a:spLocks noChangeArrowheads="1"/>
              </p:cNvSpPr>
              <p:nvPr/>
            </p:nvSpPr>
            <p:spPr bwMode="auto">
              <a:xfrm>
                <a:off x="375" y="391"/>
                <a:ext cx="174" cy="282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2" name="Freeform 448"/>
              <p:cNvSpPr>
                <a:spLocks/>
              </p:cNvSpPr>
              <p:nvPr/>
            </p:nvSpPr>
            <p:spPr bwMode="auto">
              <a:xfrm>
                <a:off x="790" y="265"/>
                <a:ext cx="104" cy="76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75"/>
                  <a:gd name="T50" fmla="*/ 105 w 105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3" name="Freeform 449"/>
              <p:cNvSpPr>
                <a:spLocks noChangeArrowheads="1"/>
              </p:cNvSpPr>
              <p:nvPr/>
            </p:nvSpPr>
            <p:spPr bwMode="auto">
              <a:xfrm>
                <a:off x="798" y="27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38"/>
                  <a:gd name="T44" fmla="*/ 85 w 85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4" name="Freeform 450"/>
              <p:cNvSpPr>
                <a:spLocks noChangeArrowheads="1"/>
              </p:cNvSpPr>
              <p:nvPr/>
            </p:nvSpPr>
            <p:spPr bwMode="auto">
              <a:xfrm>
                <a:off x="819" y="283"/>
                <a:ext cx="68" cy="30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1"/>
                  <a:gd name="T41" fmla="*/ 68 w 68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5" name="Freeform 451"/>
              <p:cNvSpPr>
                <a:spLocks/>
              </p:cNvSpPr>
              <p:nvPr/>
            </p:nvSpPr>
            <p:spPr bwMode="auto">
              <a:xfrm>
                <a:off x="725" y="298"/>
                <a:ext cx="185" cy="106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5"/>
                  <a:gd name="T109" fmla="*/ 0 h 104"/>
                  <a:gd name="T110" fmla="*/ 185 w 185"/>
                  <a:gd name="T111" fmla="*/ 104 h 1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6" name="Freeform 452"/>
              <p:cNvSpPr>
                <a:spLocks noChangeArrowheads="1"/>
              </p:cNvSpPr>
              <p:nvPr/>
            </p:nvSpPr>
            <p:spPr bwMode="auto">
              <a:xfrm>
                <a:off x="839" y="303"/>
                <a:ext cx="62" cy="20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9"/>
                  <a:gd name="T41" fmla="*/ 61 w 61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7" name="Freeform 453"/>
              <p:cNvSpPr>
                <a:spLocks noChangeArrowheads="1"/>
              </p:cNvSpPr>
              <p:nvPr/>
            </p:nvSpPr>
            <p:spPr bwMode="auto">
              <a:xfrm>
                <a:off x="738" y="361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8"/>
                  <a:gd name="T65" fmla="*/ 116 w 11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8" name="Freeform 454"/>
              <p:cNvSpPr>
                <a:spLocks/>
              </p:cNvSpPr>
              <p:nvPr/>
            </p:nvSpPr>
            <p:spPr bwMode="auto">
              <a:xfrm>
                <a:off x="707" y="240"/>
                <a:ext cx="131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144"/>
                  <a:gd name="T95" fmla="*/ 133 w 133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9" name="Freeform 455"/>
              <p:cNvSpPr>
                <a:spLocks noChangeArrowheads="1"/>
              </p:cNvSpPr>
              <p:nvPr/>
            </p:nvSpPr>
            <p:spPr bwMode="auto">
              <a:xfrm>
                <a:off x="709" y="280"/>
                <a:ext cx="52" cy="53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54"/>
                  <a:gd name="T44" fmla="*/ 51 w 51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0" name="Freeform 456"/>
              <p:cNvSpPr>
                <a:spLocks noChangeArrowheads="1"/>
              </p:cNvSpPr>
              <p:nvPr/>
            </p:nvSpPr>
            <p:spPr bwMode="auto">
              <a:xfrm>
                <a:off x="786" y="250"/>
                <a:ext cx="48" cy="25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7"/>
                  <a:gd name="T38" fmla="*/ 47 w 4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1" name="Oval 457"/>
              <p:cNvSpPr>
                <a:spLocks noChangeArrowheads="1"/>
              </p:cNvSpPr>
              <p:nvPr/>
            </p:nvSpPr>
            <p:spPr bwMode="auto">
              <a:xfrm>
                <a:off x="750" y="341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2" name="Oval 458"/>
              <p:cNvSpPr>
                <a:spLocks noChangeArrowheads="1"/>
              </p:cNvSpPr>
              <p:nvPr/>
            </p:nvSpPr>
            <p:spPr bwMode="auto">
              <a:xfrm>
                <a:off x="748" y="341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3" name="Oval 459"/>
              <p:cNvSpPr>
                <a:spLocks noChangeArrowheads="1"/>
              </p:cNvSpPr>
              <p:nvPr/>
            </p:nvSpPr>
            <p:spPr bwMode="auto">
              <a:xfrm>
                <a:off x="750" y="343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4" name="Oval 460"/>
              <p:cNvSpPr>
                <a:spLocks noChangeArrowheads="1"/>
              </p:cNvSpPr>
              <p:nvPr/>
            </p:nvSpPr>
            <p:spPr bwMode="auto">
              <a:xfrm>
                <a:off x="869" y="288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5" name="Oval 461"/>
              <p:cNvSpPr>
                <a:spLocks noChangeArrowheads="1"/>
              </p:cNvSpPr>
              <p:nvPr/>
            </p:nvSpPr>
            <p:spPr bwMode="auto">
              <a:xfrm>
                <a:off x="869" y="288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6" name="Oval 462"/>
              <p:cNvSpPr>
                <a:spLocks noChangeArrowheads="1"/>
              </p:cNvSpPr>
              <p:nvPr/>
            </p:nvSpPr>
            <p:spPr bwMode="auto">
              <a:xfrm>
                <a:off x="846" y="351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7" name="Oval 463"/>
              <p:cNvSpPr>
                <a:spLocks noChangeArrowheads="1"/>
              </p:cNvSpPr>
              <p:nvPr/>
            </p:nvSpPr>
            <p:spPr bwMode="auto">
              <a:xfrm>
                <a:off x="846" y="348"/>
                <a:ext cx="2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8" name="Oval 464"/>
              <p:cNvSpPr>
                <a:spLocks noChangeArrowheads="1"/>
              </p:cNvSpPr>
              <p:nvPr/>
            </p:nvSpPr>
            <p:spPr bwMode="auto">
              <a:xfrm>
                <a:off x="846" y="35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9" name="Oval 465"/>
              <p:cNvSpPr>
                <a:spLocks noChangeArrowheads="1"/>
              </p:cNvSpPr>
              <p:nvPr/>
            </p:nvSpPr>
            <p:spPr bwMode="auto">
              <a:xfrm>
                <a:off x="813" y="283"/>
                <a:ext cx="6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0" name="Oval 466"/>
              <p:cNvSpPr>
                <a:spLocks noChangeArrowheads="1"/>
              </p:cNvSpPr>
              <p:nvPr/>
            </p:nvSpPr>
            <p:spPr bwMode="auto">
              <a:xfrm>
                <a:off x="811" y="28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1" name="Oval 467"/>
              <p:cNvSpPr>
                <a:spLocks noChangeArrowheads="1"/>
              </p:cNvSpPr>
              <p:nvPr/>
            </p:nvSpPr>
            <p:spPr bwMode="auto">
              <a:xfrm>
                <a:off x="813" y="283"/>
                <a:ext cx="0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2" name="Oval 468"/>
              <p:cNvSpPr>
                <a:spLocks noChangeArrowheads="1"/>
              </p:cNvSpPr>
              <p:nvPr/>
            </p:nvSpPr>
            <p:spPr bwMode="auto">
              <a:xfrm>
                <a:off x="754" y="368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3" name="Oval 469"/>
              <p:cNvSpPr>
                <a:spLocks noChangeArrowheads="1"/>
              </p:cNvSpPr>
              <p:nvPr/>
            </p:nvSpPr>
            <p:spPr bwMode="auto">
              <a:xfrm>
                <a:off x="754" y="366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4" name="Oval 470"/>
              <p:cNvSpPr>
                <a:spLocks noChangeArrowheads="1"/>
              </p:cNvSpPr>
              <p:nvPr/>
            </p:nvSpPr>
            <p:spPr bwMode="auto">
              <a:xfrm>
                <a:off x="754" y="368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</p:grpSp>
      <p:pic>
        <p:nvPicPr>
          <p:cNvPr id="927" name="Picture 3" descr="MCj0440346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957286" y="3784600"/>
            <a:ext cx="2057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8" name="AutoShape 5"/>
          <p:cNvSpPr>
            <a:spLocks noChangeArrowheads="1"/>
          </p:cNvSpPr>
          <p:nvPr/>
        </p:nvSpPr>
        <p:spPr bwMode="auto">
          <a:xfrm>
            <a:off x="1802323" y="1065936"/>
            <a:ext cx="6210300" cy="2857993"/>
          </a:xfrm>
          <a:prstGeom prst="wedgeEllipseCallout">
            <a:avLst>
              <a:gd name="adj1" fmla="val 47045"/>
              <a:gd name="adj2" fmla="val 8087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u="sng" kern="0" dirty="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02060"/>
              </a:solidFill>
            </a:endParaRPr>
          </a:p>
        </p:txBody>
      </p:sp>
      <p:sp>
        <p:nvSpPr>
          <p:cNvPr id="929" name="WordArt 9"/>
          <p:cNvSpPr>
            <a:spLocks noChangeArrowheads="1" noChangeShapeType="1" noTextEdit="1"/>
          </p:cNvSpPr>
          <p:nvPr/>
        </p:nvSpPr>
        <p:spPr bwMode="auto">
          <a:xfrm>
            <a:off x="1630600" y="192218"/>
            <a:ext cx="632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VƯỢT CHƯỚNG NGẠI VẬT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931" name="TextBox 930"/>
          <p:cNvSpPr txBox="1">
            <a:spLocks noChangeArrowheads="1"/>
          </p:cNvSpPr>
          <p:nvPr/>
        </p:nvSpPr>
        <p:spPr bwMode="auto">
          <a:xfrm>
            <a:off x="2356280" y="1879287"/>
            <a:ext cx="563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76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34" name="Text Box 7"/>
          <p:cNvSpPr txBox="1">
            <a:spLocks noChangeArrowheads="1"/>
          </p:cNvSpPr>
          <p:nvPr/>
        </p:nvSpPr>
        <p:spPr bwMode="auto">
          <a:xfrm>
            <a:off x="4993166" y="1879288"/>
            <a:ext cx="83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7</a:t>
            </a:r>
          </a:p>
        </p:txBody>
      </p:sp>
      <p:sp>
        <p:nvSpPr>
          <p:cNvPr id="935" name="Text Box 7"/>
          <p:cNvSpPr txBox="1">
            <a:spLocks noChangeArrowheads="1"/>
          </p:cNvSpPr>
          <p:nvPr/>
        </p:nvSpPr>
        <p:spPr bwMode="auto">
          <a:xfrm>
            <a:off x="2944673" y="2568231"/>
            <a:ext cx="83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6</a:t>
            </a:r>
          </a:p>
        </p:txBody>
      </p:sp>
    </p:spTree>
    <p:extLst>
      <p:ext uri="{BB962C8B-B14F-4D97-AF65-F5344CB8AC3E}">
        <p14:creationId xmlns:p14="http://schemas.microsoft.com/office/powerpoint/2010/main" val="37494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9989 L 0.80417 0.099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417 0.09988 L 1.30261 0.114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13" y="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28" grpId="0" animBg="1"/>
      <p:bldP spid="928" grpId="1" animBg="1"/>
      <p:bldP spid="931" grpId="0"/>
      <p:bldP spid="931" grpId="1"/>
      <p:bldP spid="934" grpId="0"/>
      <p:bldP spid="934" grpId="1"/>
      <p:bldP spid="935" grpId="0"/>
      <p:bldP spid="9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5" name="Picture 4" descr="cap ca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6477000" y="6156327"/>
              <a:ext cx="2438400" cy="701675"/>
              <a:chOff x="0" y="0"/>
              <a:chExt cx="2875" cy="1114"/>
            </a:xfrm>
          </p:grpSpPr>
          <p:grpSp>
            <p:nvGrpSpPr>
              <p:cNvPr id="9" name="Group 11"/>
              <p:cNvGrpSpPr>
                <a:grpSpLocks/>
              </p:cNvGrpSpPr>
              <p:nvPr/>
            </p:nvGrpSpPr>
            <p:grpSpPr bwMode="auto">
              <a:xfrm>
                <a:off x="912" y="292"/>
                <a:ext cx="856" cy="822"/>
                <a:chOff x="0" y="-1"/>
                <a:chExt cx="856" cy="822"/>
              </a:xfrm>
            </p:grpSpPr>
            <p:grpSp>
              <p:nvGrpSpPr>
                <p:cNvPr id="210" name="Group 12"/>
                <p:cNvGrpSpPr>
                  <a:grpSpLocks/>
                </p:cNvGrpSpPr>
                <p:nvPr/>
              </p:nvGrpSpPr>
              <p:grpSpPr bwMode="auto">
                <a:xfrm>
                  <a:off x="9" y="-1"/>
                  <a:ext cx="847" cy="822"/>
                  <a:chOff x="0" y="-1"/>
                  <a:chExt cx="847" cy="822"/>
                </a:xfrm>
              </p:grpSpPr>
              <p:sp>
                <p:nvSpPr>
                  <p:cNvPr id="267" name="Freeform 15"/>
                  <p:cNvSpPr>
                    <a:spLocks noChangeArrowheads="1"/>
                  </p:cNvSpPr>
                  <p:nvPr/>
                </p:nvSpPr>
                <p:spPr bwMode="auto">
                  <a:xfrm>
                    <a:off x="137" y="733"/>
                    <a:ext cx="597" cy="88"/>
                  </a:xfrm>
                  <a:custGeom>
                    <a:avLst/>
                    <a:gdLst>
                      <a:gd name="T0" fmla="*/ 102 w 597"/>
                      <a:gd name="T1" fmla="*/ 53 h 87"/>
                      <a:gd name="T2" fmla="*/ 0 w 597"/>
                      <a:gd name="T3" fmla="*/ 46 h 87"/>
                      <a:gd name="T4" fmla="*/ 27 w 597"/>
                      <a:gd name="T5" fmla="*/ 60 h 87"/>
                      <a:gd name="T6" fmla="*/ 7 w 597"/>
                      <a:gd name="T7" fmla="*/ 63 h 87"/>
                      <a:gd name="T8" fmla="*/ 64 w 597"/>
                      <a:gd name="T9" fmla="*/ 77 h 87"/>
                      <a:gd name="T10" fmla="*/ 30 w 597"/>
                      <a:gd name="T11" fmla="*/ 79 h 87"/>
                      <a:gd name="T12" fmla="*/ 104 w 597"/>
                      <a:gd name="T13" fmla="*/ 87 h 87"/>
                      <a:gd name="T14" fmla="*/ 154 w 597"/>
                      <a:gd name="T15" fmla="*/ 86 h 87"/>
                      <a:gd name="T16" fmla="*/ 202 w 597"/>
                      <a:gd name="T17" fmla="*/ 83 h 87"/>
                      <a:gd name="T18" fmla="*/ 184 w 597"/>
                      <a:gd name="T19" fmla="*/ 80 h 87"/>
                      <a:gd name="T20" fmla="*/ 247 w 597"/>
                      <a:gd name="T21" fmla="*/ 75 h 87"/>
                      <a:gd name="T22" fmla="*/ 231 w 597"/>
                      <a:gd name="T23" fmla="*/ 70 h 87"/>
                      <a:gd name="T24" fmla="*/ 281 w 597"/>
                      <a:gd name="T25" fmla="*/ 63 h 87"/>
                      <a:gd name="T26" fmla="*/ 313 w 597"/>
                      <a:gd name="T27" fmla="*/ 69 h 87"/>
                      <a:gd name="T28" fmla="*/ 309 w 597"/>
                      <a:gd name="T29" fmla="*/ 66 h 87"/>
                      <a:gd name="T30" fmla="*/ 361 w 597"/>
                      <a:gd name="T31" fmla="*/ 75 h 87"/>
                      <a:gd name="T32" fmla="*/ 397 w 597"/>
                      <a:gd name="T33" fmla="*/ 79 h 87"/>
                      <a:gd name="T34" fmla="*/ 377 w 597"/>
                      <a:gd name="T35" fmla="*/ 73 h 87"/>
                      <a:gd name="T36" fmla="*/ 447 w 597"/>
                      <a:gd name="T37" fmla="*/ 76 h 87"/>
                      <a:gd name="T38" fmla="*/ 476 w 597"/>
                      <a:gd name="T39" fmla="*/ 73 h 87"/>
                      <a:gd name="T40" fmla="*/ 454 w 597"/>
                      <a:gd name="T41" fmla="*/ 70 h 87"/>
                      <a:gd name="T42" fmla="*/ 538 w 597"/>
                      <a:gd name="T43" fmla="*/ 66 h 87"/>
                      <a:gd name="T44" fmla="*/ 567 w 597"/>
                      <a:gd name="T45" fmla="*/ 62 h 87"/>
                      <a:gd name="T46" fmla="*/ 531 w 597"/>
                      <a:gd name="T47" fmla="*/ 62 h 87"/>
                      <a:gd name="T48" fmla="*/ 597 w 597"/>
                      <a:gd name="T49" fmla="*/ 43 h 87"/>
                      <a:gd name="T50" fmla="*/ 547 w 597"/>
                      <a:gd name="T51" fmla="*/ 49 h 87"/>
                      <a:gd name="T52" fmla="*/ 587 w 597"/>
                      <a:gd name="T53" fmla="*/ 26 h 87"/>
                      <a:gd name="T54" fmla="*/ 597 w 597"/>
                      <a:gd name="T55" fmla="*/ 12 h 87"/>
                      <a:gd name="T56" fmla="*/ 547 w 597"/>
                      <a:gd name="T57" fmla="*/ 26 h 87"/>
                      <a:gd name="T58" fmla="*/ 560 w 597"/>
                      <a:gd name="T59" fmla="*/ 18 h 87"/>
                      <a:gd name="T60" fmla="*/ 515 w 597"/>
                      <a:gd name="T61" fmla="*/ 18 h 87"/>
                      <a:gd name="T62" fmla="*/ 377 w 597"/>
                      <a:gd name="T63" fmla="*/ 0 h 87"/>
                      <a:gd name="T64" fmla="*/ 102 w 597"/>
                      <a:gd name="T65" fmla="*/ 53 h 8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597"/>
                      <a:gd name="T100" fmla="*/ 0 h 87"/>
                      <a:gd name="T101" fmla="*/ 597 w 597"/>
                      <a:gd name="T102" fmla="*/ 87 h 8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597" h="87">
                        <a:moveTo>
                          <a:pt x="102" y="53"/>
                        </a:moveTo>
                        <a:lnTo>
                          <a:pt x="0" y="46"/>
                        </a:lnTo>
                        <a:lnTo>
                          <a:pt x="27" y="60"/>
                        </a:lnTo>
                        <a:lnTo>
                          <a:pt x="7" y="63"/>
                        </a:lnTo>
                        <a:lnTo>
                          <a:pt x="64" y="77"/>
                        </a:lnTo>
                        <a:lnTo>
                          <a:pt x="30" y="79"/>
                        </a:lnTo>
                        <a:lnTo>
                          <a:pt x="104" y="87"/>
                        </a:lnTo>
                        <a:lnTo>
                          <a:pt x="154" y="86"/>
                        </a:lnTo>
                        <a:lnTo>
                          <a:pt x="202" y="83"/>
                        </a:lnTo>
                        <a:lnTo>
                          <a:pt x="184" y="80"/>
                        </a:lnTo>
                        <a:lnTo>
                          <a:pt x="247" y="75"/>
                        </a:lnTo>
                        <a:lnTo>
                          <a:pt x="231" y="70"/>
                        </a:lnTo>
                        <a:lnTo>
                          <a:pt x="281" y="63"/>
                        </a:lnTo>
                        <a:lnTo>
                          <a:pt x="313" y="69"/>
                        </a:lnTo>
                        <a:lnTo>
                          <a:pt x="309" y="66"/>
                        </a:lnTo>
                        <a:lnTo>
                          <a:pt x="361" y="75"/>
                        </a:lnTo>
                        <a:lnTo>
                          <a:pt x="397" y="79"/>
                        </a:lnTo>
                        <a:lnTo>
                          <a:pt x="377" y="73"/>
                        </a:lnTo>
                        <a:lnTo>
                          <a:pt x="447" y="76"/>
                        </a:lnTo>
                        <a:lnTo>
                          <a:pt x="476" y="73"/>
                        </a:lnTo>
                        <a:lnTo>
                          <a:pt x="454" y="70"/>
                        </a:lnTo>
                        <a:lnTo>
                          <a:pt x="538" y="66"/>
                        </a:lnTo>
                        <a:lnTo>
                          <a:pt x="567" y="62"/>
                        </a:lnTo>
                        <a:lnTo>
                          <a:pt x="531" y="62"/>
                        </a:lnTo>
                        <a:lnTo>
                          <a:pt x="597" y="43"/>
                        </a:lnTo>
                        <a:lnTo>
                          <a:pt x="547" y="49"/>
                        </a:lnTo>
                        <a:lnTo>
                          <a:pt x="587" y="26"/>
                        </a:lnTo>
                        <a:lnTo>
                          <a:pt x="597" y="12"/>
                        </a:lnTo>
                        <a:lnTo>
                          <a:pt x="547" y="26"/>
                        </a:lnTo>
                        <a:lnTo>
                          <a:pt x="560" y="18"/>
                        </a:lnTo>
                        <a:lnTo>
                          <a:pt x="515" y="18"/>
                        </a:lnTo>
                        <a:lnTo>
                          <a:pt x="377" y="0"/>
                        </a:lnTo>
                        <a:lnTo>
                          <a:pt x="102" y="53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68" name="Freeform 16"/>
                  <p:cNvSpPr>
                    <a:spLocks/>
                  </p:cNvSpPr>
                  <p:nvPr/>
                </p:nvSpPr>
                <p:spPr bwMode="auto">
                  <a:xfrm>
                    <a:off x="462" y="173"/>
                    <a:ext cx="90" cy="610"/>
                  </a:xfrm>
                  <a:custGeom>
                    <a:avLst/>
                    <a:gdLst>
                      <a:gd name="T0" fmla="*/ 90 w 90"/>
                      <a:gd name="T1" fmla="*/ 0 h 607"/>
                      <a:gd name="T2" fmla="*/ 90 w 90"/>
                      <a:gd name="T3" fmla="*/ 156 h 607"/>
                      <a:gd name="T4" fmla="*/ 81 w 90"/>
                      <a:gd name="T5" fmla="*/ 213 h 607"/>
                      <a:gd name="T6" fmla="*/ 75 w 90"/>
                      <a:gd name="T7" fmla="*/ 263 h 607"/>
                      <a:gd name="T8" fmla="*/ 63 w 90"/>
                      <a:gd name="T9" fmla="*/ 315 h 607"/>
                      <a:gd name="T10" fmla="*/ 40 w 90"/>
                      <a:gd name="T11" fmla="*/ 388 h 607"/>
                      <a:gd name="T12" fmla="*/ 22 w 90"/>
                      <a:gd name="T13" fmla="*/ 465 h 607"/>
                      <a:gd name="T14" fmla="*/ 9 w 90"/>
                      <a:gd name="T15" fmla="*/ 544 h 607"/>
                      <a:gd name="T16" fmla="*/ 0 w 90"/>
                      <a:gd name="T17" fmla="*/ 607 h 6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0"/>
                      <a:gd name="T28" fmla="*/ 0 h 607"/>
                      <a:gd name="T29" fmla="*/ 90 w 90"/>
                      <a:gd name="T30" fmla="*/ 607 h 60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0" h="607">
                        <a:moveTo>
                          <a:pt x="90" y="0"/>
                        </a:moveTo>
                        <a:lnTo>
                          <a:pt x="90" y="156"/>
                        </a:lnTo>
                        <a:lnTo>
                          <a:pt x="81" y="213"/>
                        </a:lnTo>
                        <a:lnTo>
                          <a:pt x="75" y="263"/>
                        </a:lnTo>
                        <a:lnTo>
                          <a:pt x="63" y="315"/>
                        </a:lnTo>
                        <a:lnTo>
                          <a:pt x="40" y="388"/>
                        </a:lnTo>
                        <a:lnTo>
                          <a:pt x="22" y="465"/>
                        </a:lnTo>
                        <a:lnTo>
                          <a:pt x="9" y="544"/>
                        </a:lnTo>
                        <a:lnTo>
                          <a:pt x="0" y="607"/>
                        </a:lnTo>
                      </a:path>
                    </a:pathLst>
                  </a:custGeom>
                  <a:noFill/>
                  <a:ln w="38100">
                    <a:solidFill>
                      <a:srgbClr val="004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69" name="Freeform 17"/>
                  <p:cNvSpPr>
                    <a:spLocks/>
                  </p:cNvSpPr>
                  <p:nvPr/>
                </p:nvSpPr>
                <p:spPr bwMode="auto">
                  <a:xfrm>
                    <a:off x="464" y="188"/>
                    <a:ext cx="92" cy="595"/>
                  </a:xfrm>
                  <a:custGeom>
                    <a:avLst/>
                    <a:gdLst>
                      <a:gd name="T0" fmla="*/ 91 w 91"/>
                      <a:gd name="T1" fmla="*/ 0 h 595"/>
                      <a:gd name="T2" fmla="*/ 91 w 91"/>
                      <a:gd name="T3" fmla="*/ 153 h 595"/>
                      <a:gd name="T4" fmla="*/ 82 w 91"/>
                      <a:gd name="T5" fmla="*/ 209 h 595"/>
                      <a:gd name="T6" fmla="*/ 75 w 91"/>
                      <a:gd name="T7" fmla="*/ 258 h 595"/>
                      <a:gd name="T8" fmla="*/ 63 w 91"/>
                      <a:gd name="T9" fmla="*/ 309 h 595"/>
                      <a:gd name="T10" fmla="*/ 41 w 91"/>
                      <a:gd name="T11" fmla="*/ 381 h 595"/>
                      <a:gd name="T12" fmla="*/ 23 w 91"/>
                      <a:gd name="T13" fmla="*/ 456 h 595"/>
                      <a:gd name="T14" fmla="*/ 9 w 91"/>
                      <a:gd name="T15" fmla="*/ 534 h 595"/>
                      <a:gd name="T16" fmla="*/ 0 w 91"/>
                      <a:gd name="T17" fmla="*/ 595 h 59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1"/>
                      <a:gd name="T28" fmla="*/ 0 h 595"/>
                      <a:gd name="T29" fmla="*/ 91 w 91"/>
                      <a:gd name="T30" fmla="*/ 595 h 59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1" h="595">
                        <a:moveTo>
                          <a:pt x="91" y="0"/>
                        </a:moveTo>
                        <a:lnTo>
                          <a:pt x="91" y="153"/>
                        </a:lnTo>
                        <a:lnTo>
                          <a:pt x="82" y="209"/>
                        </a:lnTo>
                        <a:lnTo>
                          <a:pt x="75" y="258"/>
                        </a:lnTo>
                        <a:lnTo>
                          <a:pt x="63" y="309"/>
                        </a:lnTo>
                        <a:lnTo>
                          <a:pt x="41" y="381"/>
                        </a:lnTo>
                        <a:lnTo>
                          <a:pt x="23" y="456"/>
                        </a:lnTo>
                        <a:lnTo>
                          <a:pt x="9" y="534"/>
                        </a:lnTo>
                        <a:lnTo>
                          <a:pt x="0" y="595"/>
                        </a:lnTo>
                      </a:path>
                    </a:pathLst>
                  </a:custGeom>
                  <a:noFill/>
                  <a:ln w="19050">
                    <a:solidFill>
                      <a:srgbClr val="006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0" name="Freeform 18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96"/>
                    <a:ext cx="232" cy="81"/>
                  </a:xfrm>
                  <a:custGeom>
                    <a:avLst/>
                    <a:gdLst>
                      <a:gd name="T0" fmla="*/ 230 w 233"/>
                      <a:gd name="T1" fmla="*/ 4 h 82"/>
                      <a:gd name="T2" fmla="*/ 227 w 233"/>
                      <a:gd name="T3" fmla="*/ 1 h 82"/>
                      <a:gd name="T4" fmla="*/ 223 w 233"/>
                      <a:gd name="T5" fmla="*/ 0 h 82"/>
                      <a:gd name="T6" fmla="*/ 218 w 233"/>
                      <a:gd name="T7" fmla="*/ 0 h 82"/>
                      <a:gd name="T8" fmla="*/ 211 w 233"/>
                      <a:gd name="T9" fmla="*/ 0 h 82"/>
                      <a:gd name="T10" fmla="*/ 197 w 233"/>
                      <a:gd name="T11" fmla="*/ 3 h 82"/>
                      <a:gd name="T12" fmla="*/ 175 w 233"/>
                      <a:gd name="T13" fmla="*/ 9 h 82"/>
                      <a:gd name="T14" fmla="*/ 150 w 233"/>
                      <a:gd name="T15" fmla="*/ 16 h 82"/>
                      <a:gd name="T16" fmla="*/ 108 w 233"/>
                      <a:gd name="T17" fmla="*/ 28 h 82"/>
                      <a:gd name="T18" fmla="*/ 69 w 233"/>
                      <a:gd name="T19" fmla="*/ 42 h 82"/>
                      <a:gd name="T20" fmla="*/ 42 w 233"/>
                      <a:gd name="T21" fmla="*/ 52 h 82"/>
                      <a:gd name="T22" fmla="*/ 29 w 233"/>
                      <a:gd name="T23" fmla="*/ 58 h 82"/>
                      <a:gd name="T24" fmla="*/ 16 w 233"/>
                      <a:gd name="T25" fmla="*/ 65 h 82"/>
                      <a:gd name="T26" fmla="*/ 11 w 233"/>
                      <a:gd name="T27" fmla="*/ 67 h 82"/>
                      <a:gd name="T28" fmla="*/ 6 w 233"/>
                      <a:gd name="T29" fmla="*/ 70 h 82"/>
                      <a:gd name="T30" fmla="*/ 2 w 233"/>
                      <a:gd name="T31" fmla="*/ 74 h 82"/>
                      <a:gd name="T32" fmla="*/ 0 w 233"/>
                      <a:gd name="T33" fmla="*/ 77 h 82"/>
                      <a:gd name="T34" fmla="*/ 0 w 233"/>
                      <a:gd name="T35" fmla="*/ 78 h 82"/>
                      <a:gd name="T36" fmla="*/ 1 w 233"/>
                      <a:gd name="T37" fmla="*/ 81 h 82"/>
                      <a:gd name="T38" fmla="*/ 4 w 233"/>
                      <a:gd name="T39" fmla="*/ 82 h 82"/>
                      <a:gd name="T40" fmla="*/ 7 w 233"/>
                      <a:gd name="T41" fmla="*/ 82 h 82"/>
                      <a:gd name="T42" fmla="*/ 13 w 233"/>
                      <a:gd name="T43" fmla="*/ 82 h 82"/>
                      <a:gd name="T44" fmla="*/ 24 w 233"/>
                      <a:gd name="T45" fmla="*/ 81 h 82"/>
                      <a:gd name="T46" fmla="*/ 41 w 233"/>
                      <a:gd name="T47" fmla="*/ 78 h 82"/>
                      <a:gd name="T48" fmla="*/ 59 w 233"/>
                      <a:gd name="T49" fmla="*/ 73 h 82"/>
                      <a:gd name="T50" fmla="*/ 87 w 233"/>
                      <a:gd name="T51" fmla="*/ 65 h 82"/>
                      <a:gd name="T52" fmla="*/ 125 w 233"/>
                      <a:gd name="T53" fmla="*/ 52 h 82"/>
                      <a:gd name="T54" fmla="*/ 164 w 233"/>
                      <a:gd name="T55" fmla="*/ 38 h 82"/>
                      <a:gd name="T56" fmla="*/ 188 w 233"/>
                      <a:gd name="T57" fmla="*/ 30 h 82"/>
                      <a:gd name="T58" fmla="*/ 209 w 233"/>
                      <a:gd name="T59" fmla="*/ 22 h 82"/>
                      <a:gd name="T60" fmla="*/ 224 w 233"/>
                      <a:gd name="T61" fmla="*/ 15 h 82"/>
                      <a:gd name="T62" fmla="*/ 230 w 233"/>
                      <a:gd name="T63" fmla="*/ 11 h 82"/>
                      <a:gd name="T64" fmla="*/ 233 w 233"/>
                      <a:gd name="T65" fmla="*/ 9 h 82"/>
                      <a:gd name="T66" fmla="*/ 230 w 233"/>
                      <a:gd name="T67" fmla="*/ 4 h 82"/>
                      <a:gd name="T68" fmla="*/ 230 w 233"/>
                      <a:gd name="T69" fmla="*/ 4 h 8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33"/>
                      <a:gd name="T106" fmla="*/ 0 h 82"/>
                      <a:gd name="T107" fmla="*/ 233 w 233"/>
                      <a:gd name="T108" fmla="*/ 82 h 8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33" h="82">
                        <a:moveTo>
                          <a:pt x="230" y="4"/>
                        </a:moveTo>
                        <a:lnTo>
                          <a:pt x="227" y="1"/>
                        </a:lnTo>
                        <a:lnTo>
                          <a:pt x="223" y="0"/>
                        </a:lnTo>
                        <a:lnTo>
                          <a:pt x="218" y="0"/>
                        </a:lnTo>
                        <a:lnTo>
                          <a:pt x="211" y="0"/>
                        </a:lnTo>
                        <a:lnTo>
                          <a:pt x="197" y="3"/>
                        </a:lnTo>
                        <a:lnTo>
                          <a:pt x="175" y="9"/>
                        </a:lnTo>
                        <a:lnTo>
                          <a:pt x="150" y="16"/>
                        </a:lnTo>
                        <a:lnTo>
                          <a:pt x="108" y="28"/>
                        </a:lnTo>
                        <a:lnTo>
                          <a:pt x="69" y="42"/>
                        </a:lnTo>
                        <a:lnTo>
                          <a:pt x="42" y="52"/>
                        </a:lnTo>
                        <a:lnTo>
                          <a:pt x="29" y="58"/>
                        </a:lnTo>
                        <a:lnTo>
                          <a:pt x="16" y="65"/>
                        </a:lnTo>
                        <a:lnTo>
                          <a:pt x="11" y="67"/>
                        </a:lnTo>
                        <a:lnTo>
                          <a:pt x="6" y="70"/>
                        </a:lnTo>
                        <a:lnTo>
                          <a:pt x="2" y="74"/>
                        </a:lnTo>
                        <a:lnTo>
                          <a:pt x="0" y="77"/>
                        </a:lnTo>
                        <a:lnTo>
                          <a:pt x="0" y="78"/>
                        </a:lnTo>
                        <a:lnTo>
                          <a:pt x="1" y="81"/>
                        </a:lnTo>
                        <a:lnTo>
                          <a:pt x="4" y="82"/>
                        </a:lnTo>
                        <a:lnTo>
                          <a:pt x="7" y="82"/>
                        </a:lnTo>
                        <a:lnTo>
                          <a:pt x="13" y="82"/>
                        </a:lnTo>
                        <a:lnTo>
                          <a:pt x="24" y="81"/>
                        </a:lnTo>
                        <a:lnTo>
                          <a:pt x="41" y="78"/>
                        </a:lnTo>
                        <a:lnTo>
                          <a:pt x="59" y="73"/>
                        </a:lnTo>
                        <a:lnTo>
                          <a:pt x="87" y="65"/>
                        </a:lnTo>
                        <a:lnTo>
                          <a:pt x="125" y="52"/>
                        </a:lnTo>
                        <a:lnTo>
                          <a:pt x="164" y="38"/>
                        </a:lnTo>
                        <a:lnTo>
                          <a:pt x="188" y="30"/>
                        </a:lnTo>
                        <a:lnTo>
                          <a:pt x="209" y="22"/>
                        </a:lnTo>
                        <a:lnTo>
                          <a:pt x="224" y="15"/>
                        </a:lnTo>
                        <a:lnTo>
                          <a:pt x="230" y="11"/>
                        </a:lnTo>
                        <a:lnTo>
                          <a:pt x="233" y="9"/>
                        </a:lnTo>
                        <a:lnTo>
                          <a:pt x="230" y="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1" name="Freeform 19"/>
                  <p:cNvSpPr>
                    <a:spLocks/>
                  </p:cNvSpPr>
                  <p:nvPr/>
                </p:nvSpPr>
                <p:spPr bwMode="auto">
                  <a:xfrm>
                    <a:off x="324" y="191"/>
                    <a:ext cx="232" cy="81"/>
                  </a:xfrm>
                  <a:custGeom>
                    <a:avLst/>
                    <a:gdLst>
                      <a:gd name="T0" fmla="*/ 230 w 233"/>
                      <a:gd name="T1" fmla="*/ 4 h 82"/>
                      <a:gd name="T2" fmla="*/ 227 w 233"/>
                      <a:gd name="T3" fmla="*/ 1 h 82"/>
                      <a:gd name="T4" fmla="*/ 223 w 233"/>
                      <a:gd name="T5" fmla="*/ 0 h 82"/>
                      <a:gd name="T6" fmla="*/ 218 w 233"/>
                      <a:gd name="T7" fmla="*/ 0 h 82"/>
                      <a:gd name="T8" fmla="*/ 211 w 233"/>
                      <a:gd name="T9" fmla="*/ 0 h 82"/>
                      <a:gd name="T10" fmla="*/ 197 w 233"/>
                      <a:gd name="T11" fmla="*/ 3 h 82"/>
                      <a:gd name="T12" fmla="*/ 175 w 233"/>
                      <a:gd name="T13" fmla="*/ 9 h 82"/>
                      <a:gd name="T14" fmla="*/ 150 w 233"/>
                      <a:gd name="T15" fmla="*/ 16 h 82"/>
                      <a:gd name="T16" fmla="*/ 108 w 233"/>
                      <a:gd name="T17" fmla="*/ 29 h 82"/>
                      <a:gd name="T18" fmla="*/ 69 w 233"/>
                      <a:gd name="T19" fmla="*/ 42 h 82"/>
                      <a:gd name="T20" fmla="*/ 42 w 233"/>
                      <a:gd name="T21" fmla="*/ 53 h 82"/>
                      <a:gd name="T22" fmla="*/ 29 w 233"/>
                      <a:gd name="T23" fmla="*/ 58 h 82"/>
                      <a:gd name="T24" fmla="*/ 16 w 233"/>
                      <a:gd name="T25" fmla="*/ 65 h 82"/>
                      <a:gd name="T26" fmla="*/ 11 w 233"/>
                      <a:gd name="T27" fmla="*/ 67 h 82"/>
                      <a:gd name="T28" fmla="*/ 6 w 233"/>
                      <a:gd name="T29" fmla="*/ 71 h 82"/>
                      <a:gd name="T30" fmla="*/ 2 w 233"/>
                      <a:gd name="T31" fmla="*/ 74 h 82"/>
                      <a:gd name="T32" fmla="*/ 0 w 233"/>
                      <a:gd name="T33" fmla="*/ 77 h 82"/>
                      <a:gd name="T34" fmla="*/ 0 w 233"/>
                      <a:gd name="T35" fmla="*/ 79 h 82"/>
                      <a:gd name="T36" fmla="*/ 1 w 233"/>
                      <a:gd name="T37" fmla="*/ 81 h 82"/>
                      <a:gd name="T38" fmla="*/ 4 w 233"/>
                      <a:gd name="T39" fmla="*/ 82 h 82"/>
                      <a:gd name="T40" fmla="*/ 7 w 233"/>
                      <a:gd name="T41" fmla="*/ 82 h 82"/>
                      <a:gd name="T42" fmla="*/ 13 w 233"/>
                      <a:gd name="T43" fmla="*/ 82 h 82"/>
                      <a:gd name="T44" fmla="*/ 24 w 233"/>
                      <a:gd name="T45" fmla="*/ 81 h 82"/>
                      <a:gd name="T46" fmla="*/ 41 w 233"/>
                      <a:gd name="T47" fmla="*/ 78 h 82"/>
                      <a:gd name="T48" fmla="*/ 59 w 233"/>
                      <a:gd name="T49" fmla="*/ 74 h 82"/>
                      <a:gd name="T50" fmla="*/ 87 w 233"/>
                      <a:gd name="T51" fmla="*/ 65 h 82"/>
                      <a:gd name="T52" fmla="*/ 125 w 233"/>
                      <a:gd name="T53" fmla="*/ 52 h 82"/>
                      <a:gd name="T54" fmla="*/ 164 w 233"/>
                      <a:gd name="T55" fmla="*/ 39 h 82"/>
                      <a:gd name="T56" fmla="*/ 188 w 233"/>
                      <a:gd name="T57" fmla="*/ 30 h 82"/>
                      <a:gd name="T58" fmla="*/ 209 w 233"/>
                      <a:gd name="T59" fmla="*/ 23 h 82"/>
                      <a:gd name="T60" fmla="*/ 224 w 233"/>
                      <a:gd name="T61" fmla="*/ 15 h 82"/>
                      <a:gd name="T62" fmla="*/ 230 w 233"/>
                      <a:gd name="T63" fmla="*/ 11 h 82"/>
                      <a:gd name="T64" fmla="*/ 233 w 233"/>
                      <a:gd name="T65" fmla="*/ 9 h 82"/>
                      <a:gd name="T66" fmla="*/ 230 w 233"/>
                      <a:gd name="T67" fmla="*/ 5 h 82"/>
                      <a:gd name="T68" fmla="*/ 230 w 233"/>
                      <a:gd name="T69" fmla="*/ 4 h 8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33"/>
                      <a:gd name="T106" fmla="*/ 0 h 82"/>
                      <a:gd name="T107" fmla="*/ 233 w 233"/>
                      <a:gd name="T108" fmla="*/ 82 h 8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33" h="82">
                        <a:moveTo>
                          <a:pt x="230" y="4"/>
                        </a:moveTo>
                        <a:lnTo>
                          <a:pt x="227" y="1"/>
                        </a:lnTo>
                        <a:lnTo>
                          <a:pt x="223" y="0"/>
                        </a:lnTo>
                        <a:lnTo>
                          <a:pt x="218" y="0"/>
                        </a:lnTo>
                        <a:lnTo>
                          <a:pt x="211" y="0"/>
                        </a:lnTo>
                        <a:lnTo>
                          <a:pt x="197" y="3"/>
                        </a:lnTo>
                        <a:lnTo>
                          <a:pt x="175" y="9"/>
                        </a:lnTo>
                        <a:lnTo>
                          <a:pt x="150" y="16"/>
                        </a:lnTo>
                        <a:lnTo>
                          <a:pt x="108" y="29"/>
                        </a:lnTo>
                        <a:lnTo>
                          <a:pt x="69" y="42"/>
                        </a:lnTo>
                        <a:lnTo>
                          <a:pt x="42" y="53"/>
                        </a:lnTo>
                        <a:lnTo>
                          <a:pt x="29" y="58"/>
                        </a:lnTo>
                        <a:lnTo>
                          <a:pt x="16" y="65"/>
                        </a:lnTo>
                        <a:lnTo>
                          <a:pt x="11" y="67"/>
                        </a:lnTo>
                        <a:lnTo>
                          <a:pt x="6" y="71"/>
                        </a:lnTo>
                        <a:lnTo>
                          <a:pt x="2" y="74"/>
                        </a:lnTo>
                        <a:lnTo>
                          <a:pt x="0" y="77"/>
                        </a:lnTo>
                        <a:lnTo>
                          <a:pt x="0" y="79"/>
                        </a:lnTo>
                        <a:lnTo>
                          <a:pt x="1" y="81"/>
                        </a:lnTo>
                        <a:lnTo>
                          <a:pt x="4" y="82"/>
                        </a:lnTo>
                        <a:lnTo>
                          <a:pt x="7" y="82"/>
                        </a:lnTo>
                        <a:lnTo>
                          <a:pt x="13" y="82"/>
                        </a:lnTo>
                        <a:lnTo>
                          <a:pt x="24" y="81"/>
                        </a:lnTo>
                        <a:lnTo>
                          <a:pt x="41" y="78"/>
                        </a:lnTo>
                        <a:lnTo>
                          <a:pt x="59" y="74"/>
                        </a:lnTo>
                        <a:lnTo>
                          <a:pt x="87" y="65"/>
                        </a:lnTo>
                        <a:lnTo>
                          <a:pt x="125" y="52"/>
                        </a:lnTo>
                        <a:lnTo>
                          <a:pt x="164" y="39"/>
                        </a:lnTo>
                        <a:lnTo>
                          <a:pt x="188" y="30"/>
                        </a:lnTo>
                        <a:lnTo>
                          <a:pt x="209" y="23"/>
                        </a:lnTo>
                        <a:lnTo>
                          <a:pt x="224" y="15"/>
                        </a:lnTo>
                        <a:lnTo>
                          <a:pt x="230" y="11"/>
                        </a:lnTo>
                        <a:lnTo>
                          <a:pt x="233" y="9"/>
                        </a:lnTo>
                        <a:lnTo>
                          <a:pt x="230" y="5"/>
                        </a:lnTo>
                        <a:lnTo>
                          <a:pt x="230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2" name="Freeform 20"/>
                  <p:cNvSpPr>
                    <a:spLocks noChangeArrowheads="1"/>
                  </p:cNvSpPr>
                  <p:nvPr/>
                </p:nvSpPr>
                <p:spPr bwMode="auto">
                  <a:xfrm>
                    <a:off x="290" y="181"/>
                    <a:ext cx="238" cy="35"/>
                  </a:xfrm>
                  <a:custGeom>
                    <a:avLst/>
                    <a:gdLst>
                      <a:gd name="T0" fmla="*/ 3 w 238"/>
                      <a:gd name="T1" fmla="*/ 24 h 35"/>
                      <a:gd name="T2" fmla="*/ 8 w 238"/>
                      <a:gd name="T3" fmla="*/ 22 h 35"/>
                      <a:gd name="T4" fmla="*/ 13 w 238"/>
                      <a:gd name="T5" fmla="*/ 21 h 35"/>
                      <a:gd name="T6" fmla="*/ 30 w 238"/>
                      <a:gd name="T7" fmla="*/ 17 h 35"/>
                      <a:gd name="T8" fmla="*/ 56 w 238"/>
                      <a:gd name="T9" fmla="*/ 14 h 35"/>
                      <a:gd name="T10" fmla="*/ 75 w 238"/>
                      <a:gd name="T11" fmla="*/ 12 h 35"/>
                      <a:gd name="T12" fmla="*/ 99 w 238"/>
                      <a:gd name="T13" fmla="*/ 9 h 35"/>
                      <a:gd name="T14" fmla="*/ 131 w 238"/>
                      <a:gd name="T15" fmla="*/ 6 h 35"/>
                      <a:gd name="T16" fmla="*/ 154 w 238"/>
                      <a:gd name="T17" fmla="*/ 5 h 35"/>
                      <a:gd name="T18" fmla="*/ 179 w 238"/>
                      <a:gd name="T19" fmla="*/ 2 h 35"/>
                      <a:gd name="T20" fmla="*/ 203 w 238"/>
                      <a:gd name="T21" fmla="*/ 1 h 35"/>
                      <a:gd name="T22" fmla="*/ 218 w 238"/>
                      <a:gd name="T23" fmla="*/ 0 h 35"/>
                      <a:gd name="T24" fmla="*/ 229 w 238"/>
                      <a:gd name="T25" fmla="*/ 1 h 35"/>
                      <a:gd name="T26" fmla="*/ 236 w 238"/>
                      <a:gd name="T27" fmla="*/ 4 h 35"/>
                      <a:gd name="T28" fmla="*/ 238 w 238"/>
                      <a:gd name="T29" fmla="*/ 9 h 35"/>
                      <a:gd name="T30" fmla="*/ 234 w 238"/>
                      <a:gd name="T31" fmla="*/ 13 h 35"/>
                      <a:gd name="T32" fmla="*/ 223 w 238"/>
                      <a:gd name="T33" fmla="*/ 16 h 35"/>
                      <a:gd name="T34" fmla="*/ 209 w 238"/>
                      <a:gd name="T35" fmla="*/ 19 h 35"/>
                      <a:gd name="T36" fmla="*/ 184 w 238"/>
                      <a:gd name="T37" fmla="*/ 23 h 35"/>
                      <a:gd name="T38" fmla="*/ 160 w 238"/>
                      <a:gd name="T39" fmla="*/ 24 h 35"/>
                      <a:gd name="T40" fmla="*/ 134 w 238"/>
                      <a:gd name="T41" fmla="*/ 27 h 35"/>
                      <a:gd name="T42" fmla="*/ 103 w 238"/>
                      <a:gd name="T43" fmla="*/ 30 h 35"/>
                      <a:gd name="T44" fmla="*/ 78 w 238"/>
                      <a:gd name="T45" fmla="*/ 32 h 35"/>
                      <a:gd name="T46" fmla="*/ 56 w 238"/>
                      <a:gd name="T47" fmla="*/ 34 h 35"/>
                      <a:gd name="T48" fmla="*/ 32 w 238"/>
                      <a:gd name="T49" fmla="*/ 34 h 35"/>
                      <a:gd name="T50" fmla="*/ 16 w 238"/>
                      <a:gd name="T51" fmla="*/ 35 h 35"/>
                      <a:gd name="T52" fmla="*/ 11 w 238"/>
                      <a:gd name="T53" fmla="*/ 34 h 35"/>
                      <a:gd name="T54" fmla="*/ 5 w 238"/>
                      <a:gd name="T55" fmla="*/ 33 h 35"/>
                      <a:gd name="T56" fmla="*/ 1 w 238"/>
                      <a:gd name="T57" fmla="*/ 32 h 35"/>
                      <a:gd name="T58" fmla="*/ 0 w 238"/>
                      <a:gd name="T59" fmla="*/ 30 h 35"/>
                      <a:gd name="T60" fmla="*/ 0 w 238"/>
                      <a:gd name="T61" fmla="*/ 27 h 35"/>
                      <a:gd name="T62" fmla="*/ 3 w 238"/>
                      <a:gd name="T63" fmla="*/ 24 h 3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38"/>
                      <a:gd name="T97" fmla="*/ 0 h 35"/>
                      <a:gd name="T98" fmla="*/ 238 w 238"/>
                      <a:gd name="T99" fmla="*/ 35 h 3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38" h="35">
                        <a:moveTo>
                          <a:pt x="3" y="24"/>
                        </a:moveTo>
                        <a:lnTo>
                          <a:pt x="8" y="22"/>
                        </a:lnTo>
                        <a:lnTo>
                          <a:pt x="13" y="21"/>
                        </a:lnTo>
                        <a:lnTo>
                          <a:pt x="30" y="17"/>
                        </a:lnTo>
                        <a:lnTo>
                          <a:pt x="56" y="14"/>
                        </a:lnTo>
                        <a:lnTo>
                          <a:pt x="75" y="12"/>
                        </a:lnTo>
                        <a:lnTo>
                          <a:pt x="99" y="9"/>
                        </a:lnTo>
                        <a:lnTo>
                          <a:pt x="131" y="6"/>
                        </a:lnTo>
                        <a:lnTo>
                          <a:pt x="154" y="5"/>
                        </a:lnTo>
                        <a:lnTo>
                          <a:pt x="179" y="2"/>
                        </a:lnTo>
                        <a:lnTo>
                          <a:pt x="203" y="1"/>
                        </a:lnTo>
                        <a:lnTo>
                          <a:pt x="218" y="0"/>
                        </a:lnTo>
                        <a:lnTo>
                          <a:pt x="229" y="1"/>
                        </a:lnTo>
                        <a:lnTo>
                          <a:pt x="236" y="4"/>
                        </a:lnTo>
                        <a:lnTo>
                          <a:pt x="238" y="9"/>
                        </a:lnTo>
                        <a:lnTo>
                          <a:pt x="234" y="13"/>
                        </a:lnTo>
                        <a:lnTo>
                          <a:pt x="223" y="16"/>
                        </a:lnTo>
                        <a:lnTo>
                          <a:pt x="209" y="19"/>
                        </a:lnTo>
                        <a:lnTo>
                          <a:pt x="184" y="23"/>
                        </a:lnTo>
                        <a:lnTo>
                          <a:pt x="160" y="24"/>
                        </a:lnTo>
                        <a:lnTo>
                          <a:pt x="134" y="27"/>
                        </a:lnTo>
                        <a:lnTo>
                          <a:pt x="103" y="30"/>
                        </a:lnTo>
                        <a:lnTo>
                          <a:pt x="78" y="32"/>
                        </a:lnTo>
                        <a:lnTo>
                          <a:pt x="56" y="34"/>
                        </a:lnTo>
                        <a:lnTo>
                          <a:pt x="32" y="34"/>
                        </a:lnTo>
                        <a:lnTo>
                          <a:pt x="16" y="35"/>
                        </a:lnTo>
                        <a:lnTo>
                          <a:pt x="11" y="34"/>
                        </a:lnTo>
                        <a:lnTo>
                          <a:pt x="5" y="33"/>
                        </a:lnTo>
                        <a:lnTo>
                          <a:pt x="1" y="32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3" y="2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3" name="Freeform 21"/>
                  <p:cNvSpPr>
                    <a:spLocks/>
                  </p:cNvSpPr>
                  <p:nvPr/>
                </p:nvSpPr>
                <p:spPr bwMode="auto">
                  <a:xfrm>
                    <a:off x="290" y="176"/>
                    <a:ext cx="238" cy="35"/>
                  </a:xfrm>
                  <a:custGeom>
                    <a:avLst/>
                    <a:gdLst>
                      <a:gd name="T0" fmla="*/ 3 w 238"/>
                      <a:gd name="T1" fmla="*/ 25 h 35"/>
                      <a:gd name="T2" fmla="*/ 8 w 238"/>
                      <a:gd name="T3" fmla="*/ 22 h 35"/>
                      <a:gd name="T4" fmla="*/ 13 w 238"/>
                      <a:gd name="T5" fmla="*/ 21 h 35"/>
                      <a:gd name="T6" fmla="*/ 30 w 238"/>
                      <a:gd name="T7" fmla="*/ 18 h 35"/>
                      <a:gd name="T8" fmla="*/ 56 w 238"/>
                      <a:gd name="T9" fmla="*/ 14 h 35"/>
                      <a:gd name="T10" fmla="*/ 75 w 238"/>
                      <a:gd name="T11" fmla="*/ 12 h 35"/>
                      <a:gd name="T12" fmla="*/ 99 w 238"/>
                      <a:gd name="T13" fmla="*/ 10 h 35"/>
                      <a:gd name="T14" fmla="*/ 131 w 238"/>
                      <a:gd name="T15" fmla="*/ 6 h 35"/>
                      <a:gd name="T16" fmla="*/ 154 w 238"/>
                      <a:gd name="T17" fmla="*/ 5 h 35"/>
                      <a:gd name="T18" fmla="*/ 179 w 238"/>
                      <a:gd name="T19" fmla="*/ 2 h 35"/>
                      <a:gd name="T20" fmla="*/ 203 w 238"/>
                      <a:gd name="T21" fmla="*/ 2 h 35"/>
                      <a:gd name="T22" fmla="*/ 218 w 238"/>
                      <a:gd name="T23" fmla="*/ 0 h 35"/>
                      <a:gd name="T24" fmla="*/ 229 w 238"/>
                      <a:gd name="T25" fmla="*/ 1 h 35"/>
                      <a:gd name="T26" fmla="*/ 236 w 238"/>
                      <a:gd name="T27" fmla="*/ 4 h 35"/>
                      <a:gd name="T28" fmla="*/ 238 w 238"/>
                      <a:gd name="T29" fmla="*/ 9 h 35"/>
                      <a:gd name="T30" fmla="*/ 234 w 238"/>
                      <a:gd name="T31" fmla="*/ 13 h 35"/>
                      <a:gd name="T32" fmla="*/ 223 w 238"/>
                      <a:gd name="T33" fmla="*/ 17 h 35"/>
                      <a:gd name="T34" fmla="*/ 209 w 238"/>
                      <a:gd name="T35" fmla="*/ 19 h 35"/>
                      <a:gd name="T36" fmla="*/ 184 w 238"/>
                      <a:gd name="T37" fmla="*/ 23 h 35"/>
                      <a:gd name="T38" fmla="*/ 160 w 238"/>
                      <a:gd name="T39" fmla="*/ 25 h 35"/>
                      <a:gd name="T40" fmla="*/ 134 w 238"/>
                      <a:gd name="T41" fmla="*/ 27 h 35"/>
                      <a:gd name="T42" fmla="*/ 103 w 238"/>
                      <a:gd name="T43" fmla="*/ 30 h 35"/>
                      <a:gd name="T44" fmla="*/ 78 w 238"/>
                      <a:gd name="T45" fmla="*/ 32 h 35"/>
                      <a:gd name="T46" fmla="*/ 56 w 238"/>
                      <a:gd name="T47" fmla="*/ 34 h 35"/>
                      <a:gd name="T48" fmla="*/ 32 w 238"/>
                      <a:gd name="T49" fmla="*/ 35 h 35"/>
                      <a:gd name="T50" fmla="*/ 16 w 238"/>
                      <a:gd name="T51" fmla="*/ 35 h 35"/>
                      <a:gd name="T52" fmla="*/ 11 w 238"/>
                      <a:gd name="T53" fmla="*/ 35 h 35"/>
                      <a:gd name="T54" fmla="*/ 5 w 238"/>
                      <a:gd name="T55" fmla="*/ 34 h 35"/>
                      <a:gd name="T56" fmla="*/ 1 w 238"/>
                      <a:gd name="T57" fmla="*/ 32 h 35"/>
                      <a:gd name="T58" fmla="*/ 0 w 238"/>
                      <a:gd name="T59" fmla="*/ 29 h 35"/>
                      <a:gd name="T60" fmla="*/ 0 w 238"/>
                      <a:gd name="T61" fmla="*/ 27 h 35"/>
                      <a:gd name="T62" fmla="*/ 3 w 238"/>
                      <a:gd name="T63" fmla="*/ 25 h 3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38"/>
                      <a:gd name="T97" fmla="*/ 0 h 35"/>
                      <a:gd name="T98" fmla="*/ 238 w 238"/>
                      <a:gd name="T99" fmla="*/ 35 h 3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38" h="35">
                        <a:moveTo>
                          <a:pt x="3" y="25"/>
                        </a:moveTo>
                        <a:lnTo>
                          <a:pt x="8" y="22"/>
                        </a:lnTo>
                        <a:lnTo>
                          <a:pt x="13" y="21"/>
                        </a:lnTo>
                        <a:lnTo>
                          <a:pt x="30" y="18"/>
                        </a:lnTo>
                        <a:lnTo>
                          <a:pt x="56" y="14"/>
                        </a:lnTo>
                        <a:lnTo>
                          <a:pt x="75" y="12"/>
                        </a:lnTo>
                        <a:lnTo>
                          <a:pt x="99" y="10"/>
                        </a:lnTo>
                        <a:lnTo>
                          <a:pt x="131" y="6"/>
                        </a:lnTo>
                        <a:lnTo>
                          <a:pt x="154" y="5"/>
                        </a:lnTo>
                        <a:lnTo>
                          <a:pt x="179" y="2"/>
                        </a:lnTo>
                        <a:lnTo>
                          <a:pt x="203" y="2"/>
                        </a:lnTo>
                        <a:lnTo>
                          <a:pt x="218" y="0"/>
                        </a:lnTo>
                        <a:lnTo>
                          <a:pt x="229" y="1"/>
                        </a:lnTo>
                        <a:lnTo>
                          <a:pt x="236" y="4"/>
                        </a:lnTo>
                        <a:lnTo>
                          <a:pt x="238" y="9"/>
                        </a:lnTo>
                        <a:lnTo>
                          <a:pt x="234" y="13"/>
                        </a:lnTo>
                        <a:lnTo>
                          <a:pt x="223" y="17"/>
                        </a:lnTo>
                        <a:lnTo>
                          <a:pt x="209" y="19"/>
                        </a:lnTo>
                        <a:lnTo>
                          <a:pt x="184" y="23"/>
                        </a:lnTo>
                        <a:lnTo>
                          <a:pt x="160" y="25"/>
                        </a:lnTo>
                        <a:lnTo>
                          <a:pt x="134" y="27"/>
                        </a:lnTo>
                        <a:lnTo>
                          <a:pt x="103" y="30"/>
                        </a:lnTo>
                        <a:lnTo>
                          <a:pt x="78" y="32"/>
                        </a:lnTo>
                        <a:lnTo>
                          <a:pt x="56" y="34"/>
                        </a:lnTo>
                        <a:lnTo>
                          <a:pt x="32" y="35"/>
                        </a:lnTo>
                        <a:lnTo>
                          <a:pt x="16" y="35"/>
                        </a:lnTo>
                        <a:lnTo>
                          <a:pt x="11" y="35"/>
                        </a:lnTo>
                        <a:lnTo>
                          <a:pt x="5" y="34"/>
                        </a:lnTo>
                        <a:lnTo>
                          <a:pt x="1" y="32"/>
                        </a:lnTo>
                        <a:lnTo>
                          <a:pt x="0" y="29"/>
                        </a:lnTo>
                        <a:lnTo>
                          <a:pt x="0" y="27"/>
                        </a:lnTo>
                        <a:lnTo>
                          <a:pt x="3" y="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4" name="Freeform 22"/>
                  <p:cNvSpPr>
                    <a:spLocks noChangeArrowheads="1"/>
                  </p:cNvSpPr>
                  <p:nvPr/>
                </p:nvSpPr>
                <p:spPr bwMode="auto">
                  <a:xfrm>
                    <a:off x="400" y="196"/>
                    <a:ext cx="140" cy="134"/>
                  </a:xfrm>
                  <a:custGeom>
                    <a:avLst/>
                    <a:gdLst>
                      <a:gd name="T0" fmla="*/ 124 w 140"/>
                      <a:gd name="T1" fmla="*/ 2 h 132"/>
                      <a:gd name="T2" fmla="*/ 116 w 140"/>
                      <a:gd name="T3" fmla="*/ 8 h 132"/>
                      <a:gd name="T4" fmla="*/ 102 w 140"/>
                      <a:gd name="T5" fmla="*/ 18 h 132"/>
                      <a:gd name="T6" fmla="*/ 81 w 140"/>
                      <a:gd name="T7" fmla="*/ 35 h 132"/>
                      <a:gd name="T8" fmla="*/ 57 w 140"/>
                      <a:gd name="T9" fmla="*/ 57 h 132"/>
                      <a:gd name="T10" fmla="*/ 37 w 140"/>
                      <a:gd name="T11" fmla="*/ 78 h 132"/>
                      <a:gd name="T12" fmla="*/ 15 w 140"/>
                      <a:gd name="T13" fmla="*/ 104 h 132"/>
                      <a:gd name="T14" fmla="*/ 6 w 140"/>
                      <a:gd name="T15" fmla="*/ 115 h 132"/>
                      <a:gd name="T16" fmla="*/ 3 w 140"/>
                      <a:gd name="T17" fmla="*/ 121 h 132"/>
                      <a:gd name="T18" fmla="*/ 1 w 140"/>
                      <a:gd name="T19" fmla="*/ 125 h 132"/>
                      <a:gd name="T20" fmla="*/ 0 w 140"/>
                      <a:gd name="T21" fmla="*/ 129 h 132"/>
                      <a:gd name="T22" fmla="*/ 3 w 140"/>
                      <a:gd name="T23" fmla="*/ 132 h 132"/>
                      <a:gd name="T24" fmla="*/ 8 w 140"/>
                      <a:gd name="T25" fmla="*/ 132 h 132"/>
                      <a:gd name="T26" fmla="*/ 13 w 140"/>
                      <a:gd name="T27" fmla="*/ 132 h 132"/>
                      <a:gd name="T28" fmla="*/ 18 w 140"/>
                      <a:gd name="T29" fmla="*/ 130 h 132"/>
                      <a:gd name="T30" fmla="*/ 25 w 140"/>
                      <a:gd name="T31" fmla="*/ 127 h 132"/>
                      <a:gd name="T32" fmla="*/ 29 w 140"/>
                      <a:gd name="T33" fmla="*/ 124 h 132"/>
                      <a:gd name="T34" fmla="*/ 45 w 140"/>
                      <a:gd name="T35" fmla="*/ 113 h 132"/>
                      <a:gd name="T36" fmla="*/ 71 w 140"/>
                      <a:gd name="T37" fmla="*/ 90 h 132"/>
                      <a:gd name="T38" fmla="*/ 94 w 140"/>
                      <a:gd name="T39" fmla="*/ 66 h 132"/>
                      <a:gd name="T40" fmla="*/ 112 w 140"/>
                      <a:gd name="T41" fmla="*/ 45 h 132"/>
                      <a:gd name="T42" fmla="*/ 127 w 140"/>
                      <a:gd name="T43" fmla="*/ 28 h 132"/>
                      <a:gd name="T44" fmla="*/ 137 w 140"/>
                      <a:gd name="T45" fmla="*/ 14 h 132"/>
                      <a:gd name="T46" fmla="*/ 140 w 140"/>
                      <a:gd name="T47" fmla="*/ 6 h 132"/>
                      <a:gd name="T48" fmla="*/ 138 w 140"/>
                      <a:gd name="T49" fmla="*/ 2 h 132"/>
                      <a:gd name="T50" fmla="*/ 131 w 140"/>
                      <a:gd name="T51" fmla="*/ 0 h 132"/>
                      <a:gd name="T52" fmla="*/ 124 w 140"/>
                      <a:gd name="T53" fmla="*/ 2 h 13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40"/>
                      <a:gd name="T82" fmla="*/ 0 h 132"/>
                      <a:gd name="T83" fmla="*/ 140 w 140"/>
                      <a:gd name="T84" fmla="*/ 132 h 13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40" h="132">
                        <a:moveTo>
                          <a:pt x="124" y="2"/>
                        </a:moveTo>
                        <a:lnTo>
                          <a:pt x="116" y="8"/>
                        </a:lnTo>
                        <a:lnTo>
                          <a:pt x="102" y="18"/>
                        </a:lnTo>
                        <a:lnTo>
                          <a:pt x="81" y="35"/>
                        </a:lnTo>
                        <a:lnTo>
                          <a:pt x="57" y="57"/>
                        </a:lnTo>
                        <a:lnTo>
                          <a:pt x="37" y="78"/>
                        </a:lnTo>
                        <a:lnTo>
                          <a:pt x="15" y="104"/>
                        </a:lnTo>
                        <a:lnTo>
                          <a:pt x="6" y="115"/>
                        </a:lnTo>
                        <a:lnTo>
                          <a:pt x="3" y="121"/>
                        </a:lnTo>
                        <a:lnTo>
                          <a:pt x="1" y="125"/>
                        </a:lnTo>
                        <a:lnTo>
                          <a:pt x="0" y="129"/>
                        </a:lnTo>
                        <a:lnTo>
                          <a:pt x="3" y="132"/>
                        </a:lnTo>
                        <a:lnTo>
                          <a:pt x="8" y="132"/>
                        </a:lnTo>
                        <a:lnTo>
                          <a:pt x="13" y="132"/>
                        </a:lnTo>
                        <a:lnTo>
                          <a:pt x="18" y="130"/>
                        </a:lnTo>
                        <a:lnTo>
                          <a:pt x="25" y="127"/>
                        </a:lnTo>
                        <a:lnTo>
                          <a:pt x="29" y="124"/>
                        </a:lnTo>
                        <a:lnTo>
                          <a:pt x="45" y="113"/>
                        </a:lnTo>
                        <a:lnTo>
                          <a:pt x="71" y="90"/>
                        </a:lnTo>
                        <a:lnTo>
                          <a:pt x="94" y="66"/>
                        </a:lnTo>
                        <a:lnTo>
                          <a:pt x="112" y="45"/>
                        </a:lnTo>
                        <a:lnTo>
                          <a:pt x="127" y="28"/>
                        </a:lnTo>
                        <a:lnTo>
                          <a:pt x="137" y="14"/>
                        </a:lnTo>
                        <a:lnTo>
                          <a:pt x="140" y="6"/>
                        </a:lnTo>
                        <a:lnTo>
                          <a:pt x="138" y="2"/>
                        </a:lnTo>
                        <a:lnTo>
                          <a:pt x="131" y="0"/>
                        </a:lnTo>
                        <a:lnTo>
                          <a:pt x="124" y="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5" name="Freeform 23"/>
                  <p:cNvSpPr>
                    <a:spLocks/>
                  </p:cNvSpPr>
                  <p:nvPr/>
                </p:nvSpPr>
                <p:spPr bwMode="auto">
                  <a:xfrm>
                    <a:off x="400" y="191"/>
                    <a:ext cx="140" cy="134"/>
                  </a:xfrm>
                  <a:custGeom>
                    <a:avLst/>
                    <a:gdLst>
                      <a:gd name="T0" fmla="*/ 124 w 140"/>
                      <a:gd name="T1" fmla="*/ 3 h 133"/>
                      <a:gd name="T2" fmla="*/ 116 w 140"/>
                      <a:gd name="T3" fmla="*/ 8 h 133"/>
                      <a:gd name="T4" fmla="*/ 102 w 140"/>
                      <a:gd name="T5" fmla="*/ 19 h 133"/>
                      <a:gd name="T6" fmla="*/ 81 w 140"/>
                      <a:gd name="T7" fmla="*/ 36 h 133"/>
                      <a:gd name="T8" fmla="*/ 57 w 140"/>
                      <a:gd name="T9" fmla="*/ 57 h 133"/>
                      <a:gd name="T10" fmla="*/ 37 w 140"/>
                      <a:gd name="T11" fmla="*/ 79 h 133"/>
                      <a:gd name="T12" fmla="*/ 15 w 140"/>
                      <a:gd name="T13" fmla="*/ 104 h 133"/>
                      <a:gd name="T14" fmla="*/ 6 w 140"/>
                      <a:gd name="T15" fmla="*/ 115 h 133"/>
                      <a:gd name="T16" fmla="*/ 3 w 140"/>
                      <a:gd name="T17" fmla="*/ 121 h 133"/>
                      <a:gd name="T18" fmla="*/ 1 w 140"/>
                      <a:gd name="T19" fmla="*/ 125 h 133"/>
                      <a:gd name="T20" fmla="*/ 0 w 140"/>
                      <a:gd name="T21" fmla="*/ 129 h 133"/>
                      <a:gd name="T22" fmla="*/ 3 w 140"/>
                      <a:gd name="T23" fmla="*/ 132 h 133"/>
                      <a:gd name="T24" fmla="*/ 8 w 140"/>
                      <a:gd name="T25" fmla="*/ 133 h 133"/>
                      <a:gd name="T26" fmla="*/ 13 w 140"/>
                      <a:gd name="T27" fmla="*/ 132 h 133"/>
                      <a:gd name="T28" fmla="*/ 18 w 140"/>
                      <a:gd name="T29" fmla="*/ 130 h 133"/>
                      <a:gd name="T30" fmla="*/ 25 w 140"/>
                      <a:gd name="T31" fmla="*/ 127 h 133"/>
                      <a:gd name="T32" fmla="*/ 29 w 140"/>
                      <a:gd name="T33" fmla="*/ 124 h 133"/>
                      <a:gd name="T34" fmla="*/ 45 w 140"/>
                      <a:gd name="T35" fmla="*/ 113 h 133"/>
                      <a:gd name="T36" fmla="*/ 71 w 140"/>
                      <a:gd name="T37" fmla="*/ 90 h 133"/>
                      <a:gd name="T38" fmla="*/ 94 w 140"/>
                      <a:gd name="T39" fmla="*/ 66 h 133"/>
                      <a:gd name="T40" fmla="*/ 112 w 140"/>
                      <a:gd name="T41" fmla="*/ 46 h 133"/>
                      <a:gd name="T42" fmla="*/ 127 w 140"/>
                      <a:gd name="T43" fmla="*/ 28 h 133"/>
                      <a:gd name="T44" fmla="*/ 137 w 140"/>
                      <a:gd name="T45" fmla="*/ 14 h 133"/>
                      <a:gd name="T46" fmla="*/ 140 w 140"/>
                      <a:gd name="T47" fmla="*/ 6 h 133"/>
                      <a:gd name="T48" fmla="*/ 138 w 140"/>
                      <a:gd name="T49" fmla="*/ 3 h 133"/>
                      <a:gd name="T50" fmla="*/ 131 w 140"/>
                      <a:gd name="T51" fmla="*/ 0 h 133"/>
                      <a:gd name="T52" fmla="*/ 124 w 140"/>
                      <a:gd name="T53" fmla="*/ 3 h 13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40"/>
                      <a:gd name="T82" fmla="*/ 0 h 133"/>
                      <a:gd name="T83" fmla="*/ 140 w 140"/>
                      <a:gd name="T84" fmla="*/ 133 h 13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40" h="133">
                        <a:moveTo>
                          <a:pt x="124" y="3"/>
                        </a:moveTo>
                        <a:lnTo>
                          <a:pt x="116" y="8"/>
                        </a:lnTo>
                        <a:lnTo>
                          <a:pt x="102" y="19"/>
                        </a:lnTo>
                        <a:lnTo>
                          <a:pt x="81" y="36"/>
                        </a:lnTo>
                        <a:lnTo>
                          <a:pt x="57" y="57"/>
                        </a:lnTo>
                        <a:lnTo>
                          <a:pt x="37" y="79"/>
                        </a:lnTo>
                        <a:lnTo>
                          <a:pt x="15" y="104"/>
                        </a:lnTo>
                        <a:lnTo>
                          <a:pt x="6" y="115"/>
                        </a:lnTo>
                        <a:lnTo>
                          <a:pt x="3" y="121"/>
                        </a:lnTo>
                        <a:lnTo>
                          <a:pt x="1" y="125"/>
                        </a:lnTo>
                        <a:lnTo>
                          <a:pt x="0" y="129"/>
                        </a:lnTo>
                        <a:lnTo>
                          <a:pt x="3" y="132"/>
                        </a:lnTo>
                        <a:lnTo>
                          <a:pt x="8" y="133"/>
                        </a:lnTo>
                        <a:lnTo>
                          <a:pt x="13" y="132"/>
                        </a:lnTo>
                        <a:lnTo>
                          <a:pt x="18" y="130"/>
                        </a:lnTo>
                        <a:lnTo>
                          <a:pt x="25" y="127"/>
                        </a:lnTo>
                        <a:lnTo>
                          <a:pt x="29" y="124"/>
                        </a:lnTo>
                        <a:lnTo>
                          <a:pt x="45" y="113"/>
                        </a:lnTo>
                        <a:lnTo>
                          <a:pt x="71" y="90"/>
                        </a:lnTo>
                        <a:lnTo>
                          <a:pt x="94" y="66"/>
                        </a:lnTo>
                        <a:lnTo>
                          <a:pt x="112" y="46"/>
                        </a:lnTo>
                        <a:lnTo>
                          <a:pt x="127" y="28"/>
                        </a:lnTo>
                        <a:lnTo>
                          <a:pt x="137" y="14"/>
                        </a:lnTo>
                        <a:lnTo>
                          <a:pt x="140" y="6"/>
                        </a:lnTo>
                        <a:lnTo>
                          <a:pt x="138" y="3"/>
                        </a:lnTo>
                        <a:lnTo>
                          <a:pt x="131" y="0"/>
                        </a:lnTo>
                        <a:lnTo>
                          <a:pt x="124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6" name="Freeform 24"/>
                  <p:cNvSpPr>
                    <a:spLocks noChangeArrowheads="1"/>
                  </p:cNvSpPr>
                  <p:nvPr/>
                </p:nvSpPr>
                <p:spPr bwMode="auto">
                  <a:xfrm>
                    <a:off x="490" y="196"/>
                    <a:ext cx="69" cy="154"/>
                  </a:xfrm>
                  <a:custGeom>
                    <a:avLst/>
                    <a:gdLst>
                      <a:gd name="T0" fmla="*/ 59 w 68"/>
                      <a:gd name="T1" fmla="*/ 0 h 154"/>
                      <a:gd name="T2" fmla="*/ 53 w 68"/>
                      <a:gd name="T3" fmla="*/ 5 h 154"/>
                      <a:gd name="T4" fmla="*/ 43 w 68"/>
                      <a:gd name="T5" fmla="*/ 20 h 154"/>
                      <a:gd name="T6" fmla="*/ 31 w 68"/>
                      <a:gd name="T7" fmla="*/ 44 h 154"/>
                      <a:gd name="T8" fmla="*/ 22 w 68"/>
                      <a:gd name="T9" fmla="*/ 65 h 154"/>
                      <a:gd name="T10" fmla="*/ 11 w 68"/>
                      <a:gd name="T11" fmla="*/ 91 h 154"/>
                      <a:gd name="T12" fmla="*/ 3 w 68"/>
                      <a:gd name="T13" fmla="*/ 118 h 154"/>
                      <a:gd name="T14" fmla="*/ 1 w 68"/>
                      <a:gd name="T15" fmla="*/ 134 h 154"/>
                      <a:gd name="T16" fmla="*/ 0 w 68"/>
                      <a:gd name="T17" fmla="*/ 138 h 154"/>
                      <a:gd name="T18" fmla="*/ 1 w 68"/>
                      <a:gd name="T19" fmla="*/ 144 h 154"/>
                      <a:gd name="T20" fmla="*/ 1 w 68"/>
                      <a:gd name="T21" fmla="*/ 149 h 154"/>
                      <a:gd name="T22" fmla="*/ 4 w 68"/>
                      <a:gd name="T23" fmla="*/ 153 h 154"/>
                      <a:gd name="T24" fmla="*/ 7 w 68"/>
                      <a:gd name="T25" fmla="*/ 154 h 154"/>
                      <a:gd name="T26" fmla="*/ 12 w 68"/>
                      <a:gd name="T27" fmla="*/ 154 h 154"/>
                      <a:gd name="T28" fmla="*/ 17 w 68"/>
                      <a:gd name="T29" fmla="*/ 152 h 154"/>
                      <a:gd name="T30" fmla="*/ 21 w 68"/>
                      <a:gd name="T31" fmla="*/ 150 h 154"/>
                      <a:gd name="T32" fmla="*/ 27 w 68"/>
                      <a:gd name="T33" fmla="*/ 144 h 154"/>
                      <a:gd name="T34" fmla="*/ 31 w 68"/>
                      <a:gd name="T35" fmla="*/ 136 h 154"/>
                      <a:gd name="T36" fmla="*/ 37 w 68"/>
                      <a:gd name="T37" fmla="*/ 126 h 154"/>
                      <a:gd name="T38" fmla="*/ 49 w 68"/>
                      <a:gd name="T39" fmla="*/ 100 h 154"/>
                      <a:gd name="T40" fmla="*/ 56 w 68"/>
                      <a:gd name="T41" fmla="*/ 72 h 154"/>
                      <a:gd name="T42" fmla="*/ 62 w 68"/>
                      <a:gd name="T43" fmla="*/ 51 h 154"/>
                      <a:gd name="T44" fmla="*/ 67 w 68"/>
                      <a:gd name="T45" fmla="*/ 27 h 154"/>
                      <a:gd name="T46" fmla="*/ 68 w 68"/>
                      <a:gd name="T47" fmla="*/ 17 h 154"/>
                      <a:gd name="T48" fmla="*/ 68 w 68"/>
                      <a:gd name="T49" fmla="*/ 8 h 154"/>
                      <a:gd name="T50" fmla="*/ 67 w 68"/>
                      <a:gd name="T51" fmla="*/ 2 h 154"/>
                      <a:gd name="T52" fmla="*/ 64 w 68"/>
                      <a:gd name="T53" fmla="*/ 0 h 154"/>
                      <a:gd name="T54" fmla="*/ 59 w 68"/>
                      <a:gd name="T55" fmla="*/ 0 h 15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8"/>
                      <a:gd name="T85" fmla="*/ 0 h 154"/>
                      <a:gd name="T86" fmla="*/ 68 w 68"/>
                      <a:gd name="T87" fmla="*/ 154 h 154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8" h="154">
                        <a:moveTo>
                          <a:pt x="59" y="0"/>
                        </a:moveTo>
                        <a:lnTo>
                          <a:pt x="53" y="5"/>
                        </a:lnTo>
                        <a:lnTo>
                          <a:pt x="43" y="20"/>
                        </a:lnTo>
                        <a:lnTo>
                          <a:pt x="31" y="44"/>
                        </a:lnTo>
                        <a:lnTo>
                          <a:pt x="22" y="65"/>
                        </a:lnTo>
                        <a:lnTo>
                          <a:pt x="11" y="91"/>
                        </a:lnTo>
                        <a:lnTo>
                          <a:pt x="3" y="118"/>
                        </a:lnTo>
                        <a:lnTo>
                          <a:pt x="1" y="134"/>
                        </a:lnTo>
                        <a:lnTo>
                          <a:pt x="0" y="138"/>
                        </a:lnTo>
                        <a:lnTo>
                          <a:pt x="1" y="144"/>
                        </a:lnTo>
                        <a:lnTo>
                          <a:pt x="1" y="149"/>
                        </a:lnTo>
                        <a:lnTo>
                          <a:pt x="4" y="153"/>
                        </a:lnTo>
                        <a:lnTo>
                          <a:pt x="7" y="154"/>
                        </a:lnTo>
                        <a:lnTo>
                          <a:pt x="12" y="154"/>
                        </a:lnTo>
                        <a:lnTo>
                          <a:pt x="17" y="152"/>
                        </a:lnTo>
                        <a:lnTo>
                          <a:pt x="21" y="150"/>
                        </a:lnTo>
                        <a:lnTo>
                          <a:pt x="27" y="144"/>
                        </a:lnTo>
                        <a:lnTo>
                          <a:pt x="31" y="136"/>
                        </a:lnTo>
                        <a:lnTo>
                          <a:pt x="37" y="126"/>
                        </a:lnTo>
                        <a:lnTo>
                          <a:pt x="49" y="100"/>
                        </a:lnTo>
                        <a:lnTo>
                          <a:pt x="56" y="72"/>
                        </a:lnTo>
                        <a:lnTo>
                          <a:pt x="62" y="51"/>
                        </a:lnTo>
                        <a:lnTo>
                          <a:pt x="67" y="27"/>
                        </a:lnTo>
                        <a:lnTo>
                          <a:pt x="68" y="17"/>
                        </a:lnTo>
                        <a:lnTo>
                          <a:pt x="68" y="8"/>
                        </a:lnTo>
                        <a:lnTo>
                          <a:pt x="67" y="2"/>
                        </a:lnTo>
                        <a:lnTo>
                          <a:pt x="64" y="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7" name="Freeform 25"/>
                  <p:cNvSpPr>
                    <a:spLocks/>
                  </p:cNvSpPr>
                  <p:nvPr/>
                </p:nvSpPr>
                <p:spPr bwMode="auto">
                  <a:xfrm>
                    <a:off x="490" y="191"/>
                    <a:ext cx="69" cy="156"/>
                  </a:xfrm>
                  <a:custGeom>
                    <a:avLst/>
                    <a:gdLst>
                      <a:gd name="T0" fmla="*/ 60 w 69"/>
                      <a:gd name="T1" fmla="*/ 0 h 155"/>
                      <a:gd name="T2" fmla="*/ 53 w 69"/>
                      <a:gd name="T3" fmla="*/ 5 h 155"/>
                      <a:gd name="T4" fmla="*/ 43 w 69"/>
                      <a:gd name="T5" fmla="*/ 20 h 155"/>
                      <a:gd name="T6" fmla="*/ 31 w 69"/>
                      <a:gd name="T7" fmla="*/ 45 h 155"/>
                      <a:gd name="T8" fmla="*/ 22 w 69"/>
                      <a:gd name="T9" fmla="*/ 65 h 155"/>
                      <a:gd name="T10" fmla="*/ 11 w 69"/>
                      <a:gd name="T11" fmla="*/ 91 h 155"/>
                      <a:gd name="T12" fmla="*/ 3 w 69"/>
                      <a:gd name="T13" fmla="*/ 117 h 155"/>
                      <a:gd name="T14" fmla="*/ 1 w 69"/>
                      <a:gd name="T15" fmla="*/ 133 h 155"/>
                      <a:gd name="T16" fmla="*/ 0 w 69"/>
                      <a:gd name="T17" fmla="*/ 139 h 155"/>
                      <a:gd name="T18" fmla="*/ 1 w 69"/>
                      <a:gd name="T19" fmla="*/ 144 h 155"/>
                      <a:gd name="T20" fmla="*/ 1 w 69"/>
                      <a:gd name="T21" fmla="*/ 149 h 155"/>
                      <a:gd name="T22" fmla="*/ 4 w 69"/>
                      <a:gd name="T23" fmla="*/ 153 h 155"/>
                      <a:gd name="T24" fmla="*/ 7 w 69"/>
                      <a:gd name="T25" fmla="*/ 155 h 155"/>
                      <a:gd name="T26" fmla="*/ 11 w 69"/>
                      <a:gd name="T27" fmla="*/ 154 h 155"/>
                      <a:gd name="T28" fmla="*/ 17 w 69"/>
                      <a:gd name="T29" fmla="*/ 152 h 155"/>
                      <a:gd name="T30" fmla="*/ 20 w 69"/>
                      <a:gd name="T31" fmla="*/ 150 h 155"/>
                      <a:gd name="T32" fmla="*/ 26 w 69"/>
                      <a:gd name="T33" fmla="*/ 143 h 155"/>
                      <a:gd name="T34" fmla="*/ 30 w 69"/>
                      <a:gd name="T35" fmla="*/ 137 h 155"/>
                      <a:gd name="T36" fmla="*/ 37 w 69"/>
                      <a:gd name="T37" fmla="*/ 126 h 155"/>
                      <a:gd name="T38" fmla="*/ 48 w 69"/>
                      <a:gd name="T39" fmla="*/ 100 h 155"/>
                      <a:gd name="T40" fmla="*/ 56 w 69"/>
                      <a:gd name="T41" fmla="*/ 73 h 155"/>
                      <a:gd name="T42" fmla="*/ 63 w 69"/>
                      <a:gd name="T43" fmla="*/ 52 h 155"/>
                      <a:gd name="T44" fmla="*/ 66 w 69"/>
                      <a:gd name="T45" fmla="*/ 27 h 155"/>
                      <a:gd name="T46" fmla="*/ 67 w 69"/>
                      <a:gd name="T47" fmla="*/ 16 h 155"/>
                      <a:gd name="T48" fmla="*/ 69 w 69"/>
                      <a:gd name="T49" fmla="*/ 8 h 155"/>
                      <a:gd name="T50" fmla="*/ 66 w 69"/>
                      <a:gd name="T51" fmla="*/ 2 h 155"/>
                      <a:gd name="T52" fmla="*/ 63 w 69"/>
                      <a:gd name="T53" fmla="*/ 0 h 155"/>
                      <a:gd name="T54" fmla="*/ 60 w 69"/>
                      <a:gd name="T55" fmla="*/ 0 h 15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9"/>
                      <a:gd name="T85" fmla="*/ 0 h 155"/>
                      <a:gd name="T86" fmla="*/ 69 w 69"/>
                      <a:gd name="T87" fmla="*/ 155 h 15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9" h="155">
                        <a:moveTo>
                          <a:pt x="60" y="0"/>
                        </a:moveTo>
                        <a:lnTo>
                          <a:pt x="53" y="5"/>
                        </a:lnTo>
                        <a:lnTo>
                          <a:pt x="43" y="20"/>
                        </a:lnTo>
                        <a:lnTo>
                          <a:pt x="31" y="45"/>
                        </a:lnTo>
                        <a:lnTo>
                          <a:pt x="22" y="65"/>
                        </a:lnTo>
                        <a:lnTo>
                          <a:pt x="11" y="91"/>
                        </a:lnTo>
                        <a:lnTo>
                          <a:pt x="3" y="117"/>
                        </a:lnTo>
                        <a:lnTo>
                          <a:pt x="1" y="133"/>
                        </a:lnTo>
                        <a:lnTo>
                          <a:pt x="0" y="139"/>
                        </a:lnTo>
                        <a:lnTo>
                          <a:pt x="1" y="144"/>
                        </a:lnTo>
                        <a:lnTo>
                          <a:pt x="1" y="149"/>
                        </a:lnTo>
                        <a:lnTo>
                          <a:pt x="4" y="153"/>
                        </a:lnTo>
                        <a:lnTo>
                          <a:pt x="7" y="155"/>
                        </a:lnTo>
                        <a:lnTo>
                          <a:pt x="11" y="154"/>
                        </a:lnTo>
                        <a:lnTo>
                          <a:pt x="17" y="152"/>
                        </a:lnTo>
                        <a:lnTo>
                          <a:pt x="20" y="150"/>
                        </a:lnTo>
                        <a:lnTo>
                          <a:pt x="26" y="143"/>
                        </a:lnTo>
                        <a:lnTo>
                          <a:pt x="30" y="137"/>
                        </a:lnTo>
                        <a:lnTo>
                          <a:pt x="37" y="126"/>
                        </a:lnTo>
                        <a:lnTo>
                          <a:pt x="48" y="100"/>
                        </a:lnTo>
                        <a:lnTo>
                          <a:pt x="56" y="73"/>
                        </a:lnTo>
                        <a:lnTo>
                          <a:pt x="63" y="52"/>
                        </a:lnTo>
                        <a:lnTo>
                          <a:pt x="66" y="27"/>
                        </a:lnTo>
                        <a:lnTo>
                          <a:pt x="67" y="16"/>
                        </a:lnTo>
                        <a:lnTo>
                          <a:pt x="69" y="8"/>
                        </a:lnTo>
                        <a:lnTo>
                          <a:pt x="66" y="2"/>
                        </a:lnTo>
                        <a:lnTo>
                          <a:pt x="63" y="0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8" name="Freeform 26"/>
                  <p:cNvSpPr>
                    <a:spLocks noChangeArrowheads="1"/>
                  </p:cNvSpPr>
                  <p:nvPr/>
                </p:nvSpPr>
                <p:spPr bwMode="auto">
                  <a:xfrm>
                    <a:off x="361" y="191"/>
                    <a:ext cx="180" cy="121"/>
                  </a:xfrm>
                  <a:custGeom>
                    <a:avLst/>
                    <a:gdLst>
                      <a:gd name="T0" fmla="*/ 166 w 180"/>
                      <a:gd name="T1" fmla="*/ 3 h 121"/>
                      <a:gd name="T2" fmla="*/ 155 w 180"/>
                      <a:gd name="T3" fmla="*/ 5 h 121"/>
                      <a:gd name="T4" fmla="*/ 140 w 180"/>
                      <a:gd name="T5" fmla="*/ 13 h 121"/>
                      <a:gd name="T6" fmla="*/ 117 w 180"/>
                      <a:gd name="T7" fmla="*/ 26 h 121"/>
                      <a:gd name="T8" fmla="*/ 84 w 180"/>
                      <a:gd name="T9" fmla="*/ 46 h 121"/>
                      <a:gd name="T10" fmla="*/ 55 w 180"/>
                      <a:gd name="T11" fmla="*/ 67 h 121"/>
                      <a:gd name="T12" fmla="*/ 34 w 180"/>
                      <a:gd name="T13" fmla="*/ 83 h 121"/>
                      <a:gd name="T14" fmla="*/ 11 w 180"/>
                      <a:gd name="T15" fmla="*/ 99 h 121"/>
                      <a:gd name="T16" fmla="*/ 5 w 180"/>
                      <a:gd name="T17" fmla="*/ 105 h 121"/>
                      <a:gd name="T18" fmla="*/ 1 w 180"/>
                      <a:gd name="T19" fmla="*/ 110 h 121"/>
                      <a:gd name="T20" fmla="*/ 0 w 180"/>
                      <a:gd name="T21" fmla="*/ 114 h 121"/>
                      <a:gd name="T22" fmla="*/ 0 w 180"/>
                      <a:gd name="T23" fmla="*/ 117 h 121"/>
                      <a:gd name="T24" fmla="*/ 3 w 180"/>
                      <a:gd name="T25" fmla="*/ 120 h 121"/>
                      <a:gd name="T26" fmla="*/ 9 w 180"/>
                      <a:gd name="T27" fmla="*/ 121 h 121"/>
                      <a:gd name="T28" fmla="*/ 15 w 180"/>
                      <a:gd name="T29" fmla="*/ 120 h 121"/>
                      <a:gd name="T30" fmla="*/ 22 w 180"/>
                      <a:gd name="T31" fmla="*/ 118 h 121"/>
                      <a:gd name="T32" fmla="*/ 28 w 180"/>
                      <a:gd name="T33" fmla="*/ 116 h 121"/>
                      <a:gd name="T34" fmla="*/ 36 w 180"/>
                      <a:gd name="T35" fmla="*/ 111 h 121"/>
                      <a:gd name="T36" fmla="*/ 63 w 180"/>
                      <a:gd name="T37" fmla="*/ 97 h 121"/>
                      <a:gd name="T38" fmla="*/ 87 w 180"/>
                      <a:gd name="T39" fmla="*/ 83 h 121"/>
                      <a:gd name="T40" fmla="*/ 118 w 180"/>
                      <a:gd name="T41" fmla="*/ 61 h 121"/>
                      <a:gd name="T42" fmla="*/ 147 w 180"/>
                      <a:gd name="T43" fmla="*/ 41 h 121"/>
                      <a:gd name="T44" fmla="*/ 168 w 180"/>
                      <a:gd name="T45" fmla="*/ 23 h 121"/>
                      <a:gd name="T46" fmla="*/ 176 w 180"/>
                      <a:gd name="T47" fmla="*/ 13 h 121"/>
                      <a:gd name="T48" fmla="*/ 180 w 180"/>
                      <a:gd name="T49" fmla="*/ 6 h 121"/>
                      <a:gd name="T50" fmla="*/ 179 w 180"/>
                      <a:gd name="T51" fmla="*/ 2 h 121"/>
                      <a:gd name="T52" fmla="*/ 173 w 180"/>
                      <a:gd name="T53" fmla="*/ 0 h 121"/>
                      <a:gd name="T54" fmla="*/ 166 w 180"/>
                      <a:gd name="T55" fmla="*/ 3 h 12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80"/>
                      <a:gd name="T85" fmla="*/ 0 h 121"/>
                      <a:gd name="T86" fmla="*/ 180 w 180"/>
                      <a:gd name="T87" fmla="*/ 121 h 12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80" h="121">
                        <a:moveTo>
                          <a:pt x="166" y="3"/>
                        </a:moveTo>
                        <a:lnTo>
                          <a:pt x="155" y="5"/>
                        </a:lnTo>
                        <a:lnTo>
                          <a:pt x="140" y="13"/>
                        </a:lnTo>
                        <a:lnTo>
                          <a:pt x="117" y="26"/>
                        </a:lnTo>
                        <a:lnTo>
                          <a:pt x="84" y="46"/>
                        </a:lnTo>
                        <a:lnTo>
                          <a:pt x="55" y="67"/>
                        </a:lnTo>
                        <a:lnTo>
                          <a:pt x="34" y="83"/>
                        </a:lnTo>
                        <a:lnTo>
                          <a:pt x="11" y="99"/>
                        </a:lnTo>
                        <a:lnTo>
                          <a:pt x="5" y="105"/>
                        </a:lnTo>
                        <a:lnTo>
                          <a:pt x="1" y="110"/>
                        </a:lnTo>
                        <a:lnTo>
                          <a:pt x="0" y="114"/>
                        </a:lnTo>
                        <a:lnTo>
                          <a:pt x="0" y="117"/>
                        </a:lnTo>
                        <a:lnTo>
                          <a:pt x="3" y="120"/>
                        </a:lnTo>
                        <a:lnTo>
                          <a:pt x="9" y="121"/>
                        </a:lnTo>
                        <a:lnTo>
                          <a:pt x="15" y="120"/>
                        </a:lnTo>
                        <a:lnTo>
                          <a:pt x="22" y="118"/>
                        </a:lnTo>
                        <a:lnTo>
                          <a:pt x="28" y="116"/>
                        </a:lnTo>
                        <a:lnTo>
                          <a:pt x="36" y="111"/>
                        </a:lnTo>
                        <a:lnTo>
                          <a:pt x="63" y="97"/>
                        </a:lnTo>
                        <a:lnTo>
                          <a:pt x="87" y="83"/>
                        </a:lnTo>
                        <a:lnTo>
                          <a:pt x="118" y="61"/>
                        </a:lnTo>
                        <a:lnTo>
                          <a:pt x="147" y="41"/>
                        </a:lnTo>
                        <a:lnTo>
                          <a:pt x="168" y="23"/>
                        </a:lnTo>
                        <a:lnTo>
                          <a:pt x="176" y="13"/>
                        </a:lnTo>
                        <a:lnTo>
                          <a:pt x="180" y="6"/>
                        </a:lnTo>
                        <a:lnTo>
                          <a:pt x="179" y="2"/>
                        </a:lnTo>
                        <a:lnTo>
                          <a:pt x="173" y="0"/>
                        </a:lnTo>
                        <a:lnTo>
                          <a:pt x="166" y="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9" name="Freeform 27"/>
                  <p:cNvSpPr>
                    <a:spLocks/>
                  </p:cNvSpPr>
                  <p:nvPr/>
                </p:nvSpPr>
                <p:spPr bwMode="auto">
                  <a:xfrm>
                    <a:off x="361" y="186"/>
                    <a:ext cx="180" cy="121"/>
                  </a:xfrm>
                  <a:custGeom>
                    <a:avLst/>
                    <a:gdLst>
                      <a:gd name="T0" fmla="*/ 166 w 180"/>
                      <a:gd name="T1" fmla="*/ 2 h 120"/>
                      <a:gd name="T2" fmla="*/ 155 w 180"/>
                      <a:gd name="T3" fmla="*/ 4 h 120"/>
                      <a:gd name="T4" fmla="*/ 140 w 180"/>
                      <a:gd name="T5" fmla="*/ 11 h 120"/>
                      <a:gd name="T6" fmla="*/ 117 w 180"/>
                      <a:gd name="T7" fmla="*/ 25 h 120"/>
                      <a:gd name="T8" fmla="*/ 84 w 180"/>
                      <a:gd name="T9" fmla="*/ 45 h 120"/>
                      <a:gd name="T10" fmla="*/ 55 w 180"/>
                      <a:gd name="T11" fmla="*/ 67 h 120"/>
                      <a:gd name="T12" fmla="*/ 34 w 180"/>
                      <a:gd name="T13" fmla="*/ 82 h 120"/>
                      <a:gd name="T14" fmla="*/ 11 w 180"/>
                      <a:gd name="T15" fmla="*/ 98 h 120"/>
                      <a:gd name="T16" fmla="*/ 5 w 180"/>
                      <a:gd name="T17" fmla="*/ 104 h 120"/>
                      <a:gd name="T18" fmla="*/ 1 w 180"/>
                      <a:gd name="T19" fmla="*/ 109 h 120"/>
                      <a:gd name="T20" fmla="*/ 0 w 180"/>
                      <a:gd name="T21" fmla="*/ 113 h 120"/>
                      <a:gd name="T22" fmla="*/ 0 w 180"/>
                      <a:gd name="T23" fmla="*/ 116 h 120"/>
                      <a:gd name="T24" fmla="*/ 3 w 180"/>
                      <a:gd name="T25" fmla="*/ 120 h 120"/>
                      <a:gd name="T26" fmla="*/ 9 w 180"/>
                      <a:gd name="T27" fmla="*/ 120 h 120"/>
                      <a:gd name="T28" fmla="*/ 15 w 180"/>
                      <a:gd name="T29" fmla="*/ 119 h 120"/>
                      <a:gd name="T30" fmla="*/ 22 w 180"/>
                      <a:gd name="T31" fmla="*/ 117 h 120"/>
                      <a:gd name="T32" fmla="*/ 28 w 180"/>
                      <a:gd name="T33" fmla="*/ 115 h 120"/>
                      <a:gd name="T34" fmla="*/ 36 w 180"/>
                      <a:gd name="T35" fmla="*/ 111 h 120"/>
                      <a:gd name="T36" fmla="*/ 63 w 180"/>
                      <a:gd name="T37" fmla="*/ 96 h 120"/>
                      <a:gd name="T38" fmla="*/ 87 w 180"/>
                      <a:gd name="T39" fmla="*/ 82 h 120"/>
                      <a:gd name="T40" fmla="*/ 118 w 180"/>
                      <a:gd name="T41" fmla="*/ 61 h 120"/>
                      <a:gd name="T42" fmla="*/ 147 w 180"/>
                      <a:gd name="T43" fmla="*/ 40 h 120"/>
                      <a:gd name="T44" fmla="*/ 168 w 180"/>
                      <a:gd name="T45" fmla="*/ 22 h 120"/>
                      <a:gd name="T46" fmla="*/ 176 w 180"/>
                      <a:gd name="T47" fmla="*/ 12 h 120"/>
                      <a:gd name="T48" fmla="*/ 180 w 180"/>
                      <a:gd name="T49" fmla="*/ 6 h 120"/>
                      <a:gd name="T50" fmla="*/ 179 w 180"/>
                      <a:gd name="T51" fmla="*/ 1 h 120"/>
                      <a:gd name="T52" fmla="*/ 173 w 180"/>
                      <a:gd name="T53" fmla="*/ 0 h 120"/>
                      <a:gd name="T54" fmla="*/ 166 w 180"/>
                      <a:gd name="T55" fmla="*/ 2 h 12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80"/>
                      <a:gd name="T85" fmla="*/ 0 h 120"/>
                      <a:gd name="T86" fmla="*/ 180 w 180"/>
                      <a:gd name="T87" fmla="*/ 120 h 12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80" h="120">
                        <a:moveTo>
                          <a:pt x="166" y="2"/>
                        </a:moveTo>
                        <a:lnTo>
                          <a:pt x="155" y="4"/>
                        </a:lnTo>
                        <a:lnTo>
                          <a:pt x="140" y="11"/>
                        </a:lnTo>
                        <a:lnTo>
                          <a:pt x="117" y="25"/>
                        </a:lnTo>
                        <a:lnTo>
                          <a:pt x="84" y="45"/>
                        </a:lnTo>
                        <a:lnTo>
                          <a:pt x="55" y="67"/>
                        </a:lnTo>
                        <a:lnTo>
                          <a:pt x="34" y="82"/>
                        </a:lnTo>
                        <a:lnTo>
                          <a:pt x="11" y="98"/>
                        </a:lnTo>
                        <a:lnTo>
                          <a:pt x="5" y="104"/>
                        </a:lnTo>
                        <a:lnTo>
                          <a:pt x="1" y="109"/>
                        </a:lnTo>
                        <a:lnTo>
                          <a:pt x="0" y="113"/>
                        </a:lnTo>
                        <a:lnTo>
                          <a:pt x="0" y="116"/>
                        </a:lnTo>
                        <a:lnTo>
                          <a:pt x="3" y="120"/>
                        </a:lnTo>
                        <a:lnTo>
                          <a:pt x="9" y="120"/>
                        </a:lnTo>
                        <a:lnTo>
                          <a:pt x="15" y="119"/>
                        </a:lnTo>
                        <a:lnTo>
                          <a:pt x="22" y="117"/>
                        </a:lnTo>
                        <a:lnTo>
                          <a:pt x="28" y="115"/>
                        </a:lnTo>
                        <a:lnTo>
                          <a:pt x="36" y="111"/>
                        </a:lnTo>
                        <a:lnTo>
                          <a:pt x="63" y="96"/>
                        </a:lnTo>
                        <a:lnTo>
                          <a:pt x="87" y="82"/>
                        </a:lnTo>
                        <a:lnTo>
                          <a:pt x="118" y="61"/>
                        </a:lnTo>
                        <a:lnTo>
                          <a:pt x="147" y="40"/>
                        </a:lnTo>
                        <a:lnTo>
                          <a:pt x="168" y="22"/>
                        </a:lnTo>
                        <a:lnTo>
                          <a:pt x="176" y="12"/>
                        </a:lnTo>
                        <a:lnTo>
                          <a:pt x="180" y="6"/>
                        </a:lnTo>
                        <a:lnTo>
                          <a:pt x="179" y="1"/>
                        </a:lnTo>
                        <a:lnTo>
                          <a:pt x="173" y="0"/>
                        </a:lnTo>
                        <a:lnTo>
                          <a:pt x="166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0" name="Freeform 28"/>
                  <p:cNvSpPr>
                    <a:spLocks noChangeArrowheads="1"/>
                  </p:cNvSpPr>
                  <p:nvPr/>
                </p:nvSpPr>
                <p:spPr bwMode="auto">
                  <a:xfrm>
                    <a:off x="303" y="181"/>
                    <a:ext cx="232" cy="68"/>
                  </a:xfrm>
                  <a:custGeom>
                    <a:avLst/>
                    <a:gdLst>
                      <a:gd name="T0" fmla="*/ 230 w 232"/>
                      <a:gd name="T1" fmla="*/ 5 h 68"/>
                      <a:gd name="T2" fmla="*/ 227 w 232"/>
                      <a:gd name="T3" fmla="*/ 2 h 68"/>
                      <a:gd name="T4" fmla="*/ 223 w 232"/>
                      <a:gd name="T5" fmla="*/ 0 h 68"/>
                      <a:gd name="T6" fmla="*/ 218 w 232"/>
                      <a:gd name="T7" fmla="*/ 0 h 68"/>
                      <a:gd name="T8" fmla="*/ 210 w 232"/>
                      <a:gd name="T9" fmla="*/ 0 h 68"/>
                      <a:gd name="T10" fmla="*/ 191 w 232"/>
                      <a:gd name="T11" fmla="*/ 4 h 68"/>
                      <a:gd name="T12" fmla="*/ 159 w 232"/>
                      <a:gd name="T13" fmla="*/ 11 h 68"/>
                      <a:gd name="T14" fmla="*/ 126 w 232"/>
                      <a:gd name="T15" fmla="*/ 19 h 68"/>
                      <a:gd name="T16" fmla="*/ 98 w 232"/>
                      <a:gd name="T17" fmla="*/ 26 h 68"/>
                      <a:gd name="T18" fmla="*/ 67 w 232"/>
                      <a:gd name="T19" fmla="*/ 35 h 68"/>
                      <a:gd name="T20" fmla="*/ 40 w 232"/>
                      <a:gd name="T21" fmla="*/ 43 h 68"/>
                      <a:gd name="T22" fmla="*/ 23 w 232"/>
                      <a:gd name="T23" fmla="*/ 49 h 68"/>
                      <a:gd name="T24" fmla="*/ 13 w 232"/>
                      <a:gd name="T25" fmla="*/ 53 h 68"/>
                      <a:gd name="T26" fmla="*/ 8 w 232"/>
                      <a:gd name="T27" fmla="*/ 55 h 68"/>
                      <a:gd name="T28" fmla="*/ 4 w 232"/>
                      <a:gd name="T29" fmla="*/ 58 h 68"/>
                      <a:gd name="T30" fmla="*/ 1 w 232"/>
                      <a:gd name="T31" fmla="*/ 60 h 68"/>
                      <a:gd name="T32" fmla="*/ 0 w 232"/>
                      <a:gd name="T33" fmla="*/ 63 h 68"/>
                      <a:gd name="T34" fmla="*/ 1 w 232"/>
                      <a:gd name="T35" fmla="*/ 66 h 68"/>
                      <a:gd name="T36" fmla="*/ 4 w 232"/>
                      <a:gd name="T37" fmla="*/ 68 h 68"/>
                      <a:gd name="T38" fmla="*/ 7 w 232"/>
                      <a:gd name="T39" fmla="*/ 68 h 68"/>
                      <a:gd name="T40" fmla="*/ 12 w 232"/>
                      <a:gd name="T41" fmla="*/ 68 h 68"/>
                      <a:gd name="T42" fmla="*/ 17 w 232"/>
                      <a:gd name="T43" fmla="*/ 68 h 68"/>
                      <a:gd name="T44" fmla="*/ 27 w 232"/>
                      <a:gd name="T45" fmla="*/ 66 h 68"/>
                      <a:gd name="T46" fmla="*/ 37 w 232"/>
                      <a:gd name="T47" fmla="*/ 65 h 68"/>
                      <a:gd name="T48" fmla="*/ 54 w 232"/>
                      <a:gd name="T49" fmla="*/ 62 h 68"/>
                      <a:gd name="T50" fmla="*/ 79 w 232"/>
                      <a:gd name="T51" fmla="*/ 57 h 68"/>
                      <a:gd name="T52" fmla="*/ 109 w 232"/>
                      <a:gd name="T53" fmla="*/ 49 h 68"/>
                      <a:gd name="T54" fmla="*/ 141 w 232"/>
                      <a:gd name="T55" fmla="*/ 41 h 68"/>
                      <a:gd name="T56" fmla="*/ 169 w 232"/>
                      <a:gd name="T57" fmla="*/ 33 h 68"/>
                      <a:gd name="T58" fmla="*/ 187 w 232"/>
                      <a:gd name="T59" fmla="*/ 28 h 68"/>
                      <a:gd name="T60" fmla="*/ 203 w 232"/>
                      <a:gd name="T61" fmla="*/ 22 h 68"/>
                      <a:gd name="T62" fmla="*/ 221 w 232"/>
                      <a:gd name="T63" fmla="*/ 15 h 68"/>
                      <a:gd name="T64" fmla="*/ 229 w 232"/>
                      <a:gd name="T65" fmla="*/ 12 h 68"/>
                      <a:gd name="T66" fmla="*/ 230 w 232"/>
                      <a:gd name="T67" fmla="*/ 10 h 68"/>
                      <a:gd name="T68" fmla="*/ 232 w 232"/>
                      <a:gd name="T69" fmla="*/ 7 h 68"/>
                      <a:gd name="T70" fmla="*/ 230 w 232"/>
                      <a:gd name="T71" fmla="*/ 5 h 6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32"/>
                      <a:gd name="T109" fmla="*/ 0 h 68"/>
                      <a:gd name="T110" fmla="*/ 232 w 232"/>
                      <a:gd name="T111" fmla="*/ 68 h 6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32" h="68">
                        <a:moveTo>
                          <a:pt x="230" y="5"/>
                        </a:moveTo>
                        <a:lnTo>
                          <a:pt x="227" y="2"/>
                        </a:lnTo>
                        <a:lnTo>
                          <a:pt x="223" y="0"/>
                        </a:lnTo>
                        <a:lnTo>
                          <a:pt x="218" y="0"/>
                        </a:lnTo>
                        <a:lnTo>
                          <a:pt x="210" y="0"/>
                        </a:lnTo>
                        <a:lnTo>
                          <a:pt x="191" y="4"/>
                        </a:lnTo>
                        <a:lnTo>
                          <a:pt x="159" y="11"/>
                        </a:lnTo>
                        <a:lnTo>
                          <a:pt x="126" y="19"/>
                        </a:lnTo>
                        <a:lnTo>
                          <a:pt x="98" y="26"/>
                        </a:lnTo>
                        <a:lnTo>
                          <a:pt x="67" y="35"/>
                        </a:lnTo>
                        <a:lnTo>
                          <a:pt x="40" y="43"/>
                        </a:lnTo>
                        <a:lnTo>
                          <a:pt x="23" y="49"/>
                        </a:lnTo>
                        <a:lnTo>
                          <a:pt x="13" y="53"/>
                        </a:lnTo>
                        <a:lnTo>
                          <a:pt x="8" y="55"/>
                        </a:lnTo>
                        <a:lnTo>
                          <a:pt x="4" y="58"/>
                        </a:lnTo>
                        <a:lnTo>
                          <a:pt x="1" y="60"/>
                        </a:lnTo>
                        <a:lnTo>
                          <a:pt x="0" y="63"/>
                        </a:lnTo>
                        <a:lnTo>
                          <a:pt x="1" y="66"/>
                        </a:lnTo>
                        <a:lnTo>
                          <a:pt x="4" y="68"/>
                        </a:lnTo>
                        <a:lnTo>
                          <a:pt x="7" y="68"/>
                        </a:lnTo>
                        <a:lnTo>
                          <a:pt x="12" y="68"/>
                        </a:lnTo>
                        <a:lnTo>
                          <a:pt x="17" y="68"/>
                        </a:lnTo>
                        <a:lnTo>
                          <a:pt x="27" y="66"/>
                        </a:lnTo>
                        <a:lnTo>
                          <a:pt x="37" y="65"/>
                        </a:lnTo>
                        <a:lnTo>
                          <a:pt x="54" y="62"/>
                        </a:lnTo>
                        <a:lnTo>
                          <a:pt x="79" y="57"/>
                        </a:lnTo>
                        <a:lnTo>
                          <a:pt x="109" y="49"/>
                        </a:lnTo>
                        <a:lnTo>
                          <a:pt x="141" y="41"/>
                        </a:lnTo>
                        <a:lnTo>
                          <a:pt x="169" y="33"/>
                        </a:lnTo>
                        <a:lnTo>
                          <a:pt x="187" y="28"/>
                        </a:lnTo>
                        <a:lnTo>
                          <a:pt x="203" y="22"/>
                        </a:lnTo>
                        <a:lnTo>
                          <a:pt x="221" y="15"/>
                        </a:lnTo>
                        <a:lnTo>
                          <a:pt x="229" y="12"/>
                        </a:lnTo>
                        <a:lnTo>
                          <a:pt x="230" y="10"/>
                        </a:lnTo>
                        <a:lnTo>
                          <a:pt x="232" y="7"/>
                        </a:lnTo>
                        <a:lnTo>
                          <a:pt x="230" y="5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1" name="Freeform 29"/>
                  <p:cNvSpPr>
                    <a:spLocks/>
                  </p:cNvSpPr>
                  <p:nvPr/>
                </p:nvSpPr>
                <p:spPr bwMode="auto">
                  <a:xfrm>
                    <a:off x="303" y="176"/>
                    <a:ext cx="232" cy="71"/>
                  </a:xfrm>
                  <a:custGeom>
                    <a:avLst/>
                    <a:gdLst>
                      <a:gd name="T0" fmla="*/ 230 w 232"/>
                      <a:gd name="T1" fmla="*/ 5 h 69"/>
                      <a:gd name="T2" fmla="*/ 227 w 232"/>
                      <a:gd name="T3" fmla="*/ 3 h 69"/>
                      <a:gd name="T4" fmla="*/ 223 w 232"/>
                      <a:gd name="T5" fmla="*/ 1 h 69"/>
                      <a:gd name="T6" fmla="*/ 218 w 232"/>
                      <a:gd name="T7" fmla="*/ 0 h 69"/>
                      <a:gd name="T8" fmla="*/ 210 w 232"/>
                      <a:gd name="T9" fmla="*/ 1 h 69"/>
                      <a:gd name="T10" fmla="*/ 191 w 232"/>
                      <a:gd name="T11" fmla="*/ 4 h 69"/>
                      <a:gd name="T12" fmla="*/ 159 w 232"/>
                      <a:gd name="T13" fmla="*/ 11 h 69"/>
                      <a:gd name="T14" fmla="*/ 126 w 232"/>
                      <a:gd name="T15" fmla="*/ 19 h 69"/>
                      <a:gd name="T16" fmla="*/ 98 w 232"/>
                      <a:gd name="T17" fmla="*/ 27 h 69"/>
                      <a:gd name="T18" fmla="*/ 67 w 232"/>
                      <a:gd name="T19" fmla="*/ 35 h 69"/>
                      <a:gd name="T20" fmla="*/ 40 w 232"/>
                      <a:gd name="T21" fmla="*/ 44 h 69"/>
                      <a:gd name="T22" fmla="*/ 23 w 232"/>
                      <a:gd name="T23" fmla="*/ 50 h 69"/>
                      <a:gd name="T24" fmla="*/ 13 w 232"/>
                      <a:gd name="T25" fmla="*/ 53 h 69"/>
                      <a:gd name="T26" fmla="*/ 8 w 232"/>
                      <a:gd name="T27" fmla="*/ 55 h 69"/>
                      <a:gd name="T28" fmla="*/ 4 w 232"/>
                      <a:gd name="T29" fmla="*/ 58 h 69"/>
                      <a:gd name="T30" fmla="*/ 1 w 232"/>
                      <a:gd name="T31" fmla="*/ 61 h 69"/>
                      <a:gd name="T32" fmla="*/ 0 w 232"/>
                      <a:gd name="T33" fmla="*/ 63 h 69"/>
                      <a:gd name="T34" fmla="*/ 1 w 232"/>
                      <a:gd name="T35" fmla="*/ 66 h 69"/>
                      <a:gd name="T36" fmla="*/ 4 w 232"/>
                      <a:gd name="T37" fmla="*/ 68 h 69"/>
                      <a:gd name="T38" fmla="*/ 7 w 232"/>
                      <a:gd name="T39" fmla="*/ 69 h 69"/>
                      <a:gd name="T40" fmla="*/ 12 w 232"/>
                      <a:gd name="T41" fmla="*/ 69 h 69"/>
                      <a:gd name="T42" fmla="*/ 17 w 232"/>
                      <a:gd name="T43" fmla="*/ 68 h 69"/>
                      <a:gd name="T44" fmla="*/ 27 w 232"/>
                      <a:gd name="T45" fmla="*/ 67 h 69"/>
                      <a:gd name="T46" fmla="*/ 37 w 232"/>
                      <a:gd name="T47" fmla="*/ 65 h 69"/>
                      <a:gd name="T48" fmla="*/ 54 w 232"/>
                      <a:gd name="T49" fmla="*/ 62 h 69"/>
                      <a:gd name="T50" fmla="*/ 79 w 232"/>
                      <a:gd name="T51" fmla="*/ 57 h 69"/>
                      <a:gd name="T52" fmla="*/ 109 w 232"/>
                      <a:gd name="T53" fmla="*/ 50 h 69"/>
                      <a:gd name="T54" fmla="*/ 141 w 232"/>
                      <a:gd name="T55" fmla="*/ 42 h 69"/>
                      <a:gd name="T56" fmla="*/ 169 w 232"/>
                      <a:gd name="T57" fmla="*/ 34 h 69"/>
                      <a:gd name="T58" fmla="*/ 187 w 232"/>
                      <a:gd name="T59" fmla="*/ 28 h 69"/>
                      <a:gd name="T60" fmla="*/ 203 w 232"/>
                      <a:gd name="T61" fmla="*/ 22 h 69"/>
                      <a:gd name="T62" fmla="*/ 221 w 232"/>
                      <a:gd name="T63" fmla="*/ 15 h 69"/>
                      <a:gd name="T64" fmla="*/ 229 w 232"/>
                      <a:gd name="T65" fmla="*/ 12 h 69"/>
                      <a:gd name="T66" fmla="*/ 230 w 232"/>
                      <a:gd name="T67" fmla="*/ 10 h 69"/>
                      <a:gd name="T68" fmla="*/ 232 w 232"/>
                      <a:gd name="T69" fmla="*/ 8 h 69"/>
                      <a:gd name="T70" fmla="*/ 230 w 232"/>
                      <a:gd name="T71" fmla="*/ 5 h 6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32"/>
                      <a:gd name="T109" fmla="*/ 0 h 69"/>
                      <a:gd name="T110" fmla="*/ 232 w 232"/>
                      <a:gd name="T111" fmla="*/ 69 h 6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32" h="69">
                        <a:moveTo>
                          <a:pt x="230" y="5"/>
                        </a:moveTo>
                        <a:lnTo>
                          <a:pt x="227" y="3"/>
                        </a:lnTo>
                        <a:lnTo>
                          <a:pt x="223" y="1"/>
                        </a:lnTo>
                        <a:lnTo>
                          <a:pt x="218" y="0"/>
                        </a:lnTo>
                        <a:lnTo>
                          <a:pt x="210" y="1"/>
                        </a:lnTo>
                        <a:lnTo>
                          <a:pt x="191" y="4"/>
                        </a:lnTo>
                        <a:lnTo>
                          <a:pt x="159" y="11"/>
                        </a:lnTo>
                        <a:lnTo>
                          <a:pt x="126" y="19"/>
                        </a:lnTo>
                        <a:lnTo>
                          <a:pt x="98" y="27"/>
                        </a:lnTo>
                        <a:lnTo>
                          <a:pt x="67" y="35"/>
                        </a:lnTo>
                        <a:lnTo>
                          <a:pt x="40" y="44"/>
                        </a:lnTo>
                        <a:lnTo>
                          <a:pt x="23" y="50"/>
                        </a:lnTo>
                        <a:lnTo>
                          <a:pt x="13" y="53"/>
                        </a:lnTo>
                        <a:lnTo>
                          <a:pt x="8" y="55"/>
                        </a:lnTo>
                        <a:lnTo>
                          <a:pt x="4" y="58"/>
                        </a:lnTo>
                        <a:lnTo>
                          <a:pt x="1" y="61"/>
                        </a:lnTo>
                        <a:lnTo>
                          <a:pt x="0" y="63"/>
                        </a:lnTo>
                        <a:lnTo>
                          <a:pt x="1" y="66"/>
                        </a:lnTo>
                        <a:lnTo>
                          <a:pt x="4" y="68"/>
                        </a:lnTo>
                        <a:lnTo>
                          <a:pt x="7" y="69"/>
                        </a:lnTo>
                        <a:lnTo>
                          <a:pt x="12" y="69"/>
                        </a:lnTo>
                        <a:lnTo>
                          <a:pt x="17" y="68"/>
                        </a:lnTo>
                        <a:lnTo>
                          <a:pt x="27" y="67"/>
                        </a:lnTo>
                        <a:lnTo>
                          <a:pt x="37" y="65"/>
                        </a:lnTo>
                        <a:lnTo>
                          <a:pt x="54" y="62"/>
                        </a:lnTo>
                        <a:lnTo>
                          <a:pt x="79" y="57"/>
                        </a:lnTo>
                        <a:lnTo>
                          <a:pt x="109" y="50"/>
                        </a:lnTo>
                        <a:lnTo>
                          <a:pt x="141" y="42"/>
                        </a:lnTo>
                        <a:lnTo>
                          <a:pt x="169" y="34"/>
                        </a:lnTo>
                        <a:lnTo>
                          <a:pt x="187" y="28"/>
                        </a:lnTo>
                        <a:lnTo>
                          <a:pt x="203" y="22"/>
                        </a:lnTo>
                        <a:lnTo>
                          <a:pt x="221" y="15"/>
                        </a:lnTo>
                        <a:lnTo>
                          <a:pt x="229" y="12"/>
                        </a:lnTo>
                        <a:lnTo>
                          <a:pt x="230" y="10"/>
                        </a:lnTo>
                        <a:lnTo>
                          <a:pt x="232" y="8"/>
                        </a:lnTo>
                        <a:lnTo>
                          <a:pt x="230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2" name="Freeform 30"/>
                  <p:cNvSpPr>
                    <a:spLocks noChangeArrowheads="1"/>
                  </p:cNvSpPr>
                  <p:nvPr/>
                </p:nvSpPr>
                <p:spPr bwMode="auto">
                  <a:xfrm>
                    <a:off x="447" y="191"/>
                    <a:ext cx="103" cy="154"/>
                  </a:xfrm>
                  <a:custGeom>
                    <a:avLst/>
                    <a:gdLst>
                      <a:gd name="T0" fmla="*/ 90 w 103"/>
                      <a:gd name="T1" fmla="*/ 0 h 153"/>
                      <a:gd name="T2" fmla="*/ 80 w 103"/>
                      <a:gd name="T3" fmla="*/ 5 h 153"/>
                      <a:gd name="T4" fmla="*/ 67 w 103"/>
                      <a:gd name="T5" fmla="*/ 20 h 153"/>
                      <a:gd name="T6" fmla="*/ 53 w 103"/>
                      <a:gd name="T7" fmla="*/ 39 h 153"/>
                      <a:gd name="T8" fmla="*/ 37 w 103"/>
                      <a:gd name="T9" fmla="*/ 65 h 153"/>
                      <a:gd name="T10" fmla="*/ 22 w 103"/>
                      <a:gd name="T11" fmla="*/ 90 h 153"/>
                      <a:gd name="T12" fmla="*/ 9 w 103"/>
                      <a:gd name="T13" fmla="*/ 117 h 153"/>
                      <a:gd name="T14" fmla="*/ 3 w 103"/>
                      <a:gd name="T15" fmla="*/ 133 h 153"/>
                      <a:gd name="T16" fmla="*/ 1 w 103"/>
                      <a:gd name="T17" fmla="*/ 138 h 153"/>
                      <a:gd name="T18" fmla="*/ 0 w 103"/>
                      <a:gd name="T19" fmla="*/ 143 h 153"/>
                      <a:gd name="T20" fmla="*/ 2 w 103"/>
                      <a:gd name="T21" fmla="*/ 149 h 153"/>
                      <a:gd name="T22" fmla="*/ 6 w 103"/>
                      <a:gd name="T23" fmla="*/ 152 h 153"/>
                      <a:gd name="T24" fmla="*/ 10 w 103"/>
                      <a:gd name="T25" fmla="*/ 153 h 153"/>
                      <a:gd name="T26" fmla="*/ 16 w 103"/>
                      <a:gd name="T27" fmla="*/ 152 h 153"/>
                      <a:gd name="T28" fmla="*/ 19 w 103"/>
                      <a:gd name="T29" fmla="*/ 151 h 153"/>
                      <a:gd name="T30" fmla="*/ 22 w 103"/>
                      <a:gd name="T31" fmla="*/ 149 h 153"/>
                      <a:gd name="T32" fmla="*/ 28 w 103"/>
                      <a:gd name="T33" fmla="*/ 144 h 153"/>
                      <a:gd name="T34" fmla="*/ 38 w 103"/>
                      <a:gd name="T35" fmla="*/ 129 h 153"/>
                      <a:gd name="T36" fmla="*/ 56 w 103"/>
                      <a:gd name="T37" fmla="*/ 103 h 153"/>
                      <a:gd name="T38" fmla="*/ 71 w 103"/>
                      <a:gd name="T39" fmla="*/ 79 h 153"/>
                      <a:gd name="T40" fmla="*/ 84 w 103"/>
                      <a:gd name="T41" fmla="*/ 52 h 153"/>
                      <a:gd name="T42" fmla="*/ 95 w 103"/>
                      <a:gd name="T43" fmla="*/ 32 h 153"/>
                      <a:gd name="T44" fmla="*/ 101 w 103"/>
                      <a:gd name="T45" fmla="*/ 17 h 153"/>
                      <a:gd name="T46" fmla="*/ 103 w 103"/>
                      <a:gd name="T47" fmla="*/ 8 h 153"/>
                      <a:gd name="T48" fmla="*/ 100 w 103"/>
                      <a:gd name="T49" fmla="*/ 3 h 153"/>
                      <a:gd name="T50" fmla="*/ 96 w 103"/>
                      <a:gd name="T51" fmla="*/ 0 h 153"/>
                      <a:gd name="T52" fmla="*/ 90 w 103"/>
                      <a:gd name="T53" fmla="*/ 0 h 15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03"/>
                      <a:gd name="T82" fmla="*/ 0 h 153"/>
                      <a:gd name="T83" fmla="*/ 103 w 103"/>
                      <a:gd name="T84" fmla="*/ 153 h 15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03" h="153">
                        <a:moveTo>
                          <a:pt x="90" y="0"/>
                        </a:moveTo>
                        <a:lnTo>
                          <a:pt x="80" y="5"/>
                        </a:lnTo>
                        <a:lnTo>
                          <a:pt x="67" y="20"/>
                        </a:lnTo>
                        <a:lnTo>
                          <a:pt x="53" y="39"/>
                        </a:lnTo>
                        <a:lnTo>
                          <a:pt x="37" y="65"/>
                        </a:lnTo>
                        <a:lnTo>
                          <a:pt x="22" y="90"/>
                        </a:lnTo>
                        <a:lnTo>
                          <a:pt x="9" y="117"/>
                        </a:lnTo>
                        <a:lnTo>
                          <a:pt x="3" y="133"/>
                        </a:lnTo>
                        <a:lnTo>
                          <a:pt x="1" y="138"/>
                        </a:lnTo>
                        <a:lnTo>
                          <a:pt x="0" y="143"/>
                        </a:lnTo>
                        <a:lnTo>
                          <a:pt x="2" y="149"/>
                        </a:lnTo>
                        <a:lnTo>
                          <a:pt x="6" y="152"/>
                        </a:lnTo>
                        <a:lnTo>
                          <a:pt x="10" y="153"/>
                        </a:lnTo>
                        <a:lnTo>
                          <a:pt x="16" y="152"/>
                        </a:lnTo>
                        <a:lnTo>
                          <a:pt x="19" y="151"/>
                        </a:lnTo>
                        <a:lnTo>
                          <a:pt x="22" y="149"/>
                        </a:lnTo>
                        <a:lnTo>
                          <a:pt x="28" y="144"/>
                        </a:lnTo>
                        <a:lnTo>
                          <a:pt x="38" y="129"/>
                        </a:lnTo>
                        <a:lnTo>
                          <a:pt x="56" y="103"/>
                        </a:lnTo>
                        <a:lnTo>
                          <a:pt x="71" y="79"/>
                        </a:lnTo>
                        <a:lnTo>
                          <a:pt x="84" y="52"/>
                        </a:lnTo>
                        <a:lnTo>
                          <a:pt x="95" y="32"/>
                        </a:lnTo>
                        <a:lnTo>
                          <a:pt x="101" y="17"/>
                        </a:lnTo>
                        <a:lnTo>
                          <a:pt x="103" y="8"/>
                        </a:lnTo>
                        <a:lnTo>
                          <a:pt x="100" y="3"/>
                        </a:lnTo>
                        <a:lnTo>
                          <a:pt x="96" y="0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3" name="Freeform 31"/>
                  <p:cNvSpPr>
                    <a:spLocks/>
                  </p:cNvSpPr>
                  <p:nvPr/>
                </p:nvSpPr>
                <p:spPr bwMode="auto">
                  <a:xfrm>
                    <a:off x="445" y="186"/>
                    <a:ext cx="103" cy="154"/>
                  </a:xfrm>
                  <a:custGeom>
                    <a:avLst/>
                    <a:gdLst>
                      <a:gd name="T0" fmla="*/ 89 w 102"/>
                      <a:gd name="T1" fmla="*/ 0 h 154"/>
                      <a:gd name="T2" fmla="*/ 79 w 102"/>
                      <a:gd name="T3" fmla="*/ 6 h 154"/>
                      <a:gd name="T4" fmla="*/ 67 w 102"/>
                      <a:gd name="T5" fmla="*/ 20 h 154"/>
                      <a:gd name="T6" fmla="*/ 53 w 102"/>
                      <a:gd name="T7" fmla="*/ 39 h 154"/>
                      <a:gd name="T8" fmla="*/ 36 w 102"/>
                      <a:gd name="T9" fmla="*/ 65 h 154"/>
                      <a:gd name="T10" fmla="*/ 21 w 102"/>
                      <a:gd name="T11" fmla="*/ 90 h 154"/>
                      <a:gd name="T12" fmla="*/ 8 w 102"/>
                      <a:gd name="T13" fmla="*/ 117 h 154"/>
                      <a:gd name="T14" fmla="*/ 2 w 102"/>
                      <a:gd name="T15" fmla="*/ 132 h 154"/>
                      <a:gd name="T16" fmla="*/ 1 w 102"/>
                      <a:gd name="T17" fmla="*/ 138 h 154"/>
                      <a:gd name="T18" fmla="*/ 0 w 102"/>
                      <a:gd name="T19" fmla="*/ 143 h 154"/>
                      <a:gd name="T20" fmla="*/ 2 w 102"/>
                      <a:gd name="T21" fmla="*/ 149 h 154"/>
                      <a:gd name="T22" fmla="*/ 5 w 102"/>
                      <a:gd name="T23" fmla="*/ 152 h 154"/>
                      <a:gd name="T24" fmla="*/ 9 w 102"/>
                      <a:gd name="T25" fmla="*/ 154 h 154"/>
                      <a:gd name="T26" fmla="*/ 15 w 102"/>
                      <a:gd name="T27" fmla="*/ 153 h 154"/>
                      <a:gd name="T28" fmla="*/ 20 w 102"/>
                      <a:gd name="T29" fmla="*/ 151 h 154"/>
                      <a:gd name="T30" fmla="*/ 23 w 102"/>
                      <a:gd name="T31" fmla="*/ 149 h 154"/>
                      <a:gd name="T32" fmla="*/ 27 w 102"/>
                      <a:gd name="T33" fmla="*/ 144 h 154"/>
                      <a:gd name="T34" fmla="*/ 37 w 102"/>
                      <a:gd name="T35" fmla="*/ 129 h 154"/>
                      <a:gd name="T36" fmla="*/ 55 w 102"/>
                      <a:gd name="T37" fmla="*/ 103 h 154"/>
                      <a:gd name="T38" fmla="*/ 70 w 102"/>
                      <a:gd name="T39" fmla="*/ 79 h 154"/>
                      <a:gd name="T40" fmla="*/ 85 w 102"/>
                      <a:gd name="T41" fmla="*/ 53 h 154"/>
                      <a:gd name="T42" fmla="*/ 95 w 102"/>
                      <a:gd name="T43" fmla="*/ 32 h 154"/>
                      <a:gd name="T44" fmla="*/ 101 w 102"/>
                      <a:gd name="T45" fmla="*/ 17 h 154"/>
                      <a:gd name="T46" fmla="*/ 102 w 102"/>
                      <a:gd name="T47" fmla="*/ 9 h 154"/>
                      <a:gd name="T48" fmla="*/ 100 w 102"/>
                      <a:gd name="T49" fmla="*/ 3 h 154"/>
                      <a:gd name="T50" fmla="*/ 95 w 102"/>
                      <a:gd name="T51" fmla="*/ 0 h 154"/>
                      <a:gd name="T52" fmla="*/ 89 w 102"/>
                      <a:gd name="T53" fmla="*/ 0 h 15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02"/>
                      <a:gd name="T82" fmla="*/ 0 h 154"/>
                      <a:gd name="T83" fmla="*/ 102 w 102"/>
                      <a:gd name="T84" fmla="*/ 154 h 15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02" h="154">
                        <a:moveTo>
                          <a:pt x="89" y="0"/>
                        </a:moveTo>
                        <a:lnTo>
                          <a:pt x="79" y="6"/>
                        </a:lnTo>
                        <a:lnTo>
                          <a:pt x="67" y="20"/>
                        </a:lnTo>
                        <a:lnTo>
                          <a:pt x="53" y="39"/>
                        </a:lnTo>
                        <a:lnTo>
                          <a:pt x="36" y="65"/>
                        </a:lnTo>
                        <a:lnTo>
                          <a:pt x="21" y="90"/>
                        </a:lnTo>
                        <a:lnTo>
                          <a:pt x="8" y="117"/>
                        </a:lnTo>
                        <a:lnTo>
                          <a:pt x="2" y="132"/>
                        </a:lnTo>
                        <a:lnTo>
                          <a:pt x="1" y="138"/>
                        </a:lnTo>
                        <a:lnTo>
                          <a:pt x="0" y="143"/>
                        </a:lnTo>
                        <a:lnTo>
                          <a:pt x="2" y="149"/>
                        </a:lnTo>
                        <a:lnTo>
                          <a:pt x="5" y="152"/>
                        </a:lnTo>
                        <a:lnTo>
                          <a:pt x="9" y="154"/>
                        </a:lnTo>
                        <a:lnTo>
                          <a:pt x="15" y="153"/>
                        </a:lnTo>
                        <a:lnTo>
                          <a:pt x="20" y="151"/>
                        </a:lnTo>
                        <a:lnTo>
                          <a:pt x="23" y="149"/>
                        </a:lnTo>
                        <a:lnTo>
                          <a:pt x="27" y="144"/>
                        </a:lnTo>
                        <a:lnTo>
                          <a:pt x="37" y="129"/>
                        </a:lnTo>
                        <a:lnTo>
                          <a:pt x="55" y="103"/>
                        </a:lnTo>
                        <a:lnTo>
                          <a:pt x="70" y="79"/>
                        </a:lnTo>
                        <a:lnTo>
                          <a:pt x="85" y="53"/>
                        </a:lnTo>
                        <a:lnTo>
                          <a:pt x="95" y="32"/>
                        </a:lnTo>
                        <a:lnTo>
                          <a:pt x="101" y="17"/>
                        </a:lnTo>
                        <a:lnTo>
                          <a:pt x="102" y="9"/>
                        </a:lnTo>
                        <a:lnTo>
                          <a:pt x="100" y="3"/>
                        </a:lnTo>
                        <a:lnTo>
                          <a:pt x="95" y="0"/>
                        </a:lnTo>
                        <a:lnTo>
                          <a:pt x="8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4" name="Freeform 32"/>
                  <p:cNvSpPr>
                    <a:spLocks noChangeArrowheads="1"/>
                  </p:cNvSpPr>
                  <p:nvPr/>
                </p:nvSpPr>
                <p:spPr bwMode="auto">
                  <a:xfrm>
                    <a:off x="442" y="183"/>
                    <a:ext cx="86" cy="25"/>
                  </a:xfrm>
                  <a:custGeom>
                    <a:avLst/>
                    <a:gdLst>
                      <a:gd name="T0" fmla="*/ 84 w 85"/>
                      <a:gd name="T1" fmla="*/ 2 h 25"/>
                      <a:gd name="T2" fmla="*/ 83 w 85"/>
                      <a:gd name="T3" fmla="*/ 1 h 25"/>
                      <a:gd name="T4" fmla="*/ 81 w 85"/>
                      <a:gd name="T5" fmla="*/ 1 h 25"/>
                      <a:gd name="T6" fmla="*/ 80 w 85"/>
                      <a:gd name="T7" fmla="*/ 0 h 25"/>
                      <a:gd name="T8" fmla="*/ 77 w 85"/>
                      <a:gd name="T9" fmla="*/ 1 h 25"/>
                      <a:gd name="T10" fmla="*/ 70 w 85"/>
                      <a:gd name="T11" fmla="*/ 2 h 25"/>
                      <a:gd name="T12" fmla="*/ 58 w 85"/>
                      <a:gd name="T13" fmla="*/ 5 h 25"/>
                      <a:gd name="T14" fmla="*/ 46 w 85"/>
                      <a:gd name="T15" fmla="*/ 7 h 25"/>
                      <a:gd name="T16" fmla="*/ 36 w 85"/>
                      <a:gd name="T17" fmla="*/ 10 h 25"/>
                      <a:gd name="T18" fmla="*/ 24 w 85"/>
                      <a:gd name="T19" fmla="*/ 13 h 25"/>
                      <a:gd name="T20" fmla="*/ 14 w 85"/>
                      <a:gd name="T21" fmla="*/ 16 h 25"/>
                      <a:gd name="T22" fmla="*/ 8 w 85"/>
                      <a:gd name="T23" fmla="*/ 18 h 25"/>
                      <a:gd name="T24" fmla="*/ 4 w 85"/>
                      <a:gd name="T25" fmla="*/ 20 h 25"/>
                      <a:gd name="T26" fmla="*/ 3 w 85"/>
                      <a:gd name="T27" fmla="*/ 21 h 25"/>
                      <a:gd name="T28" fmla="*/ 1 w 85"/>
                      <a:gd name="T29" fmla="*/ 21 h 25"/>
                      <a:gd name="T30" fmla="*/ 0 w 85"/>
                      <a:gd name="T31" fmla="*/ 22 h 25"/>
                      <a:gd name="T32" fmla="*/ 0 w 85"/>
                      <a:gd name="T33" fmla="*/ 23 h 25"/>
                      <a:gd name="T34" fmla="*/ 0 w 85"/>
                      <a:gd name="T35" fmla="*/ 24 h 25"/>
                      <a:gd name="T36" fmla="*/ 1 w 85"/>
                      <a:gd name="T37" fmla="*/ 25 h 25"/>
                      <a:gd name="T38" fmla="*/ 2 w 85"/>
                      <a:gd name="T39" fmla="*/ 25 h 25"/>
                      <a:gd name="T40" fmla="*/ 4 w 85"/>
                      <a:gd name="T41" fmla="*/ 25 h 25"/>
                      <a:gd name="T42" fmla="*/ 6 w 85"/>
                      <a:gd name="T43" fmla="*/ 25 h 25"/>
                      <a:gd name="T44" fmla="*/ 9 w 85"/>
                      <a:gd name="T45" fmla="*/ 24 h 25"/>
                      <a:gd name="T46" fmla="*/ 13 w 85"/>
                      <a:gd name="T47" fmla="*/ 24 h 25"/>
                      <a:gd name="T48" fmla="*/ 20 w 85"/>
                      <a:gd name="T49" fmla="*/ 23 h 25"/>
                      <a:gd name="T50" fmla="*/ 29 w 85"/>
                      <a:gd name="T51" fmla="*/ 21 h 25"/>
                      <a:gd name="T52" fmla="*/ 40 w 85"/>
                      <a:gd name="T53" fmla="*/ 18 h 25"/>
                      <a:gd name="T54" fmla="*/ 51 w 85"/>
                      <a:gd name="T55" fmla="*/ 15 h 25"/>
                      <a:gd name="T56" fmla="*/ 61 w 85"/>
                      <a:gd name="T57" fmla="*/ 13 h 25"/>
                      <a:gd name="T58" fmla="*/ 68 w 85"/>
                      <a:gd name="T59" fmla="*/ 11 h 25"/>
                      <a:gd name="T60" fmla="*/ 74 w 85"/>
                      <a:gd name="T61" fmla="*/ 8 h 25"/>
                      <a:gd name="T62" fmla="*/ 81 w 85"/>
                      <a:gd name="T63" fmla="*/ 6 h 25"/>
                      <a:gd name="T64" fmla="*/ 83 w 85"/>
                      <a:gd name="T65" fmla="*/ 5 h 25"/>
                      <a:gd name="T66" fmla="*/ 84 w 85"/>
                      <a:gd name="T67" fmla="*/ 4 h 25"/>
                      <a:gd name="T68" fmla="*/ 85 w 85"/>
                      <a:gd name="T69" fmla="*/ 3 h 25"/>
                      <a:gd name="T70" fmla="*/ 84 w 85"/>
                      <a:gd name="T71" fmla="*/ 2 h 2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85"/>
                      <a:gd name="T109" fmla="*/ 0 h 25"/>
                      <a:gd name="T110" fmla="*/ 85 w 85"/>
                      <a:gd name="T111" fmla="*/ 25 h 2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85" h="25">
                        <a:moveTo>
                          <a:pt x="84" y="2"/>
                        </a:move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80" y="0"/>
                        </a:lnTo>
                        <a:lnTo>
                          <a:pt x="77" y="1"/>
                        </a:lnTo>
                        <a:lnTo>
                          <a:pt x="70" y="2"/>
                        </a:lnTo>
                        <a:lnTo>
                          <a:pt x="58" y="5"/>
                        </a:lnTo>
                        <a:lnTo>
                          <a:pt x="46" y="7"/>
                        </a:lnTo>
                        <a:lnTo>
                          <a:pt x="36" y="10"/>
                        </a:lnTo>
                        <a:lnTo>
                          <a:pt x="24" y="13"/>
                        </a:lnTo>
                        <a:lnTo>
                          <a:pt x="14" y="16"/>
                        </a:lnTo>
                        <a:lnTo>
                          <a:pt x="8" y="18"/>
                        </a:lnTo>
                        <a:lnTo>
                          <a:pt x="4" y="20"/>
                        </a:lnTo>
                        <a:lnTo>
                          <a:pt x="3" y="21"/>
                        </a:lnTo>
                        <a:lnTo>
                          <a:pt x="1" y="21"/>
                        </a:lnTo>
                        <a:lnTo>
                          <a:pt x="0" y="22"/>
                        </a:lnTo>
                        <a:lnTo>
                          <a:pt x="0" y="23"/>
                        </a:lnTo>
                        <a:lnTo>
                          <a:pt x="0" y="24"/>
                        </a:lnTo>
                        <a:lnTo>
                          <a:pt x="1" y="25"/>
                        </a:lnTo>
                        <a:lnTo>
                          <a:pt x="2" y="25"/>
                        </a:lnTo>
                        <a:lnTo>
                          <a:pt x="4" y="25"/>
                        </a:lnTo>
                        <a:lnTo>
                          <a:pt x="6" y="25"/>
                        </a:lnTo>
                        <a:lnTo>
                          <a:pt x="9" y="24"/>
                        </a:lnTo>
                        <a:lnTo>
                          <a:pt x="13" y="24"/>
                        </a:lnTo>
                        <a:lnTo>
                          <a:pt x="20" y="23"/>
                        </a:lnTo>
                        <a:lnTo>
                          <a:pt x="29" y="21"/>
                        </a:lnTo>
                        <a:lnTo>
                          <a:pt x="40" y="18"/>
                        </a:lnTo>
                        <a:lnTo>
                          <a:pt x="51" y="15"/>
                        </a:lnTo>
                        <a:lnTo>
                          <a:pt x="61" y="13"/>
                        </a:lnTo>
                        <a:lnTo>
                          <a:pt x="68" y="11"/>
                        </a:lnTo>
                        <a:lnTo>
                          <a:pt x="74" y="8"/>
                        </a:lnTo>
                        <a:lnTo>
                          <a:pt x="81" y="6"/>
                        </a:lnTo>
                        <a:lnTo>
                          <a:pt x="83" y="5"/>
                        </a:lnTo>
                        <a:lnTo>
                          <a:pt x="84" y="4"/>
                        </a:lnTo>
                        <a:lnTo>
                          <a:pt x="85" y="3"/>
                        </a:lnTo>
                        <a:lnTo>
                          <a:pt x="84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5" name="Freeform 33"/>
                  <p:cNvSpPr>
                    <a:spLocks/>
                  </p:cNvSpPr>
                  <p:nvPr/>
                </p:nvSpPr>
                <p:spPr bwMode="auto">
                  <a:xfrm>
                    <a:off x="440" y="181"/>
                    <a:ext cx="84" cy="25"/>
                  </a:xfrm>
                  <a:custGeom>
                    <a:avLst/>
                    <a:gdLst>
                      <a:gd name="T0" fmla="*/ 85 w 85"/>
                      <a:gd name="T1" fmla="*/ 2 h 25"/>
                      <a:gd name="T2" fmla="*/ 84 w 85"/>
                      <a:gd name="T3" fmla="*/ 1 h 25"/>
                      <a:gd name="T4" fmla="*/ 82 w 85"/>
                      <a:gd name="T5" fmla="*/ 0 h 25"/>
                      <a:gd name="T6" fmla="*/ 80 w 85"/>
                      <a:gd name="T7" fmla="*/ 0 h 25"/>
                      <a:gd name="T8" fmla="*/ 78 w 85"/>
                      <a:gd name="T9" fmla="*/ 0 h 25"/>
                      <a:gd name="T10" fmla="*/ 71 w 85"/>
                      <a:gd name="T11" fmla="*/ 2 h 25"/>
                      <a:gd name="T12" fmla="*/ 59 w 85"/>
                      <a:gd name="T13" fmla="*/ 4 h 25"/>
                      <a:gd name="T14" fmla="*/ 47 w 85"/>
                      <a:gd name="T15" fmla="*/ 7 h 25"/>
                      <a:gd name="T16" fmla="*/ 36 w 85"/>
                      <a:gd name="T17" fmla="*/ 10 h 25"/>
                      <a:gd name="T18" fmla="*/ 25 w 85"/>
                      <a:gd name="T19" fmla="*/ 13 h 25"/>
                      <a:gd name="T20" fmla="*/ 15 w 85"/>
                      <a:gd name="T21" fmla="*/ 16 h 25"/>
                      <a:gd name="T22" fmla="*/ 8 w 85"/>
                      <a:gd name="T23" fmla="*/ 18 h 25"/>
                      <a:gd name="T24" fmla="*/ 5 w 85"/>
                      <a:gd name="T25" fmla="*/ 20 h 25"/>
                      <a:gd name="T26" fmla="*/ 3 w 85"/>
                      <a:gd name="T27" fmla="*/ 20 h 25"/>
                      <a:gd name="T28" fmla="*/ 2 w 85"/>
                      <a:gd name="T29" fmla="*/ 22 h 25"/>
                      <a:gd name="T30" fmla="*/ 1 w 85"/>
                      <a:gd name="T31" fmla="*/ 23 h 25"/>
                      <a:gd name="T32" fmla="*/ 0 w 85"/>
                      <a:gd name="T33" fmla="*/ 23 h 25"/>
                      <a:gd name="T34" fmla="*/ 0 w 85"/>
                      <a:gd name="T35" fmla="*/ 24 h 25"/>
                      <a:gd name="T36" fmla="*/ 2 w 85"/>
                      <a:gd name="T37" fmla="*/ 25 h 25"/>
                      <a:gd name="T38" fmla="*/ 3 w 85"/>
                      <a:gd name="T39" fmla="*/ 25 h 25"/>
                      <a:gd name="T40" fmla="*/ 5 w 85"/>
                      <a:gd name="T41" fmla="*/ 25 h 25"/>
                      <a:gd name="T42" fmla="*/ 6 w 85"/>
                      <a:gd name="T43" fmla="*/ 25 h 25"/>
                      <a:gd name="T44" fmla="*/ 10 w 85"/>
                      <a:gd name="T45" fmla="*/ 24 h 25"/>
                      <a:gd name="T46" fmla="*/ 14 w 85"/>
                      <a:gd name="T47" fmla="*/ 24 h 25"/>
                      <a:gd name="T48" fmla="*/ 20 w 85"/>
                      <a:gd name="T49" fmla="*/ 23 h 25"/>
                      <a:gd name="T50" fmla="*/ 29 w 85"/>
                      <a:gd name="T51" fmla="*/ 21 h 25"/>
                      <a:gd name="T52" fmla="*/ 40 w 85"/>
                      <a:gd name="T53" fmla="*/ 18 h 25"/>
                      <a:gd name="T54" fmla="*/ 52 w 85"/>
                      <a:gd name="T55" fmla="*/ 15 h 25"/>
                      <a:gd name="T56" fmla="*/ 62 w 85"/>
                      <a:gd name="T57" fmla="*/ 13 h 25"/>
                      <a:gd name="T58" fmla="*/ 69 w 85"/>
                      <a:gd name="T59" fmla="*/ 10 h 25"/>
                      <a:gd name="T60" fmla="*/ 75 w 85"/>
                      <a:gd name="T61" fmla="*/ 8 h 25"/>
                      <a:gd name="T62" fmla="*/ 82 w 85"/>
                      <a:gd name="T63" fmla="*/ 6 h 25"/>
                      <a:gd name="T64" fmla="*/ 85 w 85"/>
                      <a:gd name="T65" fmla="*/ 5 h 25"/>
                      <a:gd name="T66" fmla="*/ 85 w 85"/>
                      <a:gd name="T67" fmla="*/ 4 h 25"/>
                      <a:gd name="T68" fmla="*/ 85 w 85"/>
                      <a:gd name="T69" fmla="*/ 3 h 25"/>
                      <a:gd name="T70" fmla="*/ 85 w 85"/>
                      <a:gd name="T71" fmla="*/ 2 h 2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85"/>
                      <a:gd name="T109" fmla="*/ 0 h 25"/>
                      <a:gd name="T110" fmla="*/ 85 w 85"/>
                      <a:gd name="T111" fmla="*/ 25 h 2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85" h="25">
                        <a:moveTo>
                          <a:pt x="85" y="2"/>
                        </a:moveTo>
                        <a:lnTo>
                          <a:pt x="84" y="1"/>
                        </a:lnTo>
                        <a:lnTo>
                          <a:pt x="82" y="0"/>
                        </a:lnTo>
                        <a:lnTo>
                          <a:pt x="80" y="0"/>
                        </a:lnTo>
                        <a:lnTo>
                          <a:pt x="78" y="0"/>
                        </a:lnTo>
                        <a:lnTo>
                          <a:pt x="71" y="2"/>
                        </a:lnTo>
                        <a:lnTo>
                          <a:pt x="59" y="4"/>
                        </a:lnTo>
                        <a:lnTo>
                          <a:pt x="47" y="7"/>
                        </a:lnTo>
                        <a:lnTo>
                          <a:pt x="36" y="10"/>
                        </a:lnTo>
                        <a:lnTo>
                          <a:pt x="25" y="13"/>
                        </a:lnTo>
                        <a:lnTo>
                          <a:pt x="15" y="16"/>
                        </a:lnTo>
                        <a:lnTo>
                          <a:pt x="8" y="18"/>
                        </a:lnTo>
                        <a:lnTo>
                          <a:pt x="5" y="20"/>
                        </a:lnTo>
                        <a:lnTo>
                          <a:pt x="3" y="20"/>
                        </a:lnTo>
                        <a:lnTo>
                          <a:pt x="2" y="22"/>
                        </a:lnTo>
                        <a:lnTo>
                          <a:pt x="1" y="23"/>
                        </a:lnTo>
                        <a:lnTo>
                          <a:pt x="0" y="23"/>
                        </a:lnTo>
                        <a:lnTo>
                          <a:pt x="0" y="24"/>
                        </a:lnTo>
                        <a:lnTo>
                          <a:pt x="2" y="25"/>
                        </a:lnTo>
                        <a:lnTo>
                          <a:pt x="3" y="25"/>
                        </a:lnTo>
                        <a:lnTo>
                          <a:pt x="5" y="25"/>
                        </a:lnTo>
                        <a:lnTo>
                          <a:pt x="6" y="25"/>
                        </a:lnTo>
                        <a:lnTo>
                          <a:pt x="10" y="24"/>
                        </a:lnTo>
                        <a:lnTo>
                          <a:pt x="14" y="24"/>
                        </a:lnTo>
                        <a:lnTo>
                          <a:pt x="20" y="23"/>
                        </a:lnTo>
                        <a:lnTo>
                          <a:pt x="29" y="21"/>
                        </a:lnTo>
                        <a:lnTo>
                          <a:pt x="40" y="18"/>
                        </a:lnTo>
                        <a:lnTo>
                          <a:pt x="52" y="15"/>
                        </a:lnTo>
                        <a:lnTo>
                          <a:pt x="62" y="13"/>
                        </a:lnTo>
                        <a:lnTo>
                          <a:pt x="69" y="10"/>
                        </a:lnTo>
                        <a:lnTo>
                          <a:pt x="75" y="8"/>
                        </a:lnTo>
                        <a:lnTo>
                          <a:pt x="82" y="6"/>
                        </a:lnTo>
                        <a:lnTo>
                          <a:pt x="85" y="5"/>
                        </a:lnTo>
                        <a:lnTo>
                          <a:pt x="85" y="4"/>
                        </a:lnTo>
                        <a:lnTo>
                          <a:pt x="85" y="3"/>
                        </a:lnTo>
                        <a:lnTo>
                          <a:pt x="85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6" name="Freeform 34"/>
                  <p:cNvSpPr>
                    <a:spLocks noChangeArrowheads="1"/>
                  </p:cNvSpPr>
                  <p:nvPr/>
                </p:nvSpPr>
                <p:spPr bwMode="auto">
                  <a:xfrm>
                    <a:off x="462" y="188"/>
                    <a:ext cx="75" cy="50"/>
                  </a:xfrm>
                  <a:custGeom>
                    <a:avLst/>
                    <a:gdLst>
                      <a:gd name="T0" fmla="*/ 68 w 74"/>
                      <a:gd name="T1" fmla="*/ 1 h 49"/>
                      <a:gd name="T2" fmla="*/ 64 w 74"/>
                      <a:gd name="T3" fmla="*/ 2 h 49"/>
                      <a:gd name="T4" fmla="*/ 58 w 74"/>
                      <a:gd name="T5" fmla="*/ 5 h 49"/>
                      <a:gd name="T6" fmla="*/ 48 w 74"/>
                      <a:gd name="T7" fmla="*/ 10 h 49"/>
                      <a:gd name="T8" fmla="*/ 34 w 74"/>
                      <a:gd name="T9" fmla="*/ 19 h 49"/>
                      <a:gd name="T10" fmla="*/ 22 w 74"/>
                      <a:gd name="T11" fmla="*/ 27 h 49"/>
                      <a:gd name="T12" fmla="*/ 14 w 74"/>
                      <a:gd name="T13" fmla="*/ 34 h 49"/>
                      <a:gd name="T14" fmla="*/ 5 w 74"/>
                      <a:gd name="T15" fmla="*/ 40 h 49"/>
                      <a:gd name="T16" fmla="*/ 3 w 74"/>
                      <a:gd name="T17" fmla="*/ 42 h 49"/>
                      <a:gd name="T18" fmla="*/ 1 w 74"/>
                      <a:gd name="T19" fmla="*/ 44 h 49"/>
                      <a:gd name="T20" fmla="*/ 0 w 74"/>
                      <a:gd name="T21" fmla="*/ 46 h 49"/>
                      <a:gd name="T22" fmla="*/ 0 w 74"/>
                      <a:gd name="T23" fmla="*/ 47 h 49"/>
                      <a:gd name="T24" fmla="*/ 2 w 74"/>
                      <a:gd name="T25" fmla="*/ 48 h 49"/>
                      <a:gd name="T26" fmla="*/ 4 w 74"/>
                      <a:gd name="T27" fmla="*/ 49 h 49"/>
                      <a:gd name="T28" fmla="*/ 6 w 74"/>
                      <a:gd name="T29" fmla="*/ 48 h 49"/>
                      <a:gd name="T30" fmla="*/ 10 w 74"/>
                      <a:gd name="T31" fmla="*/ 47 h 49"/>
                      <a:gd name="T32" fmla="*/ 12 w 74"/>
                      <a:gd name="T33" fmla="*/ 47 h 49"/>
                      <a:gd name="T34" fmla="*/ 16 w 74"/>
                      <a:gd name="T35" fmla="*/ 45 h 49"/>
                      <a:gd name="T36" fmla="*/ 26 w 74"/>
                      <a:gd name="T37" fmla="*/ 39 h 49"/>
                      <a:gd name="T38" fmla="*/ 36 w 74"/>
                      <a:gd name="T39" fmla="*/ 33 h 49"/>
                      <a:gd name="T40" fmla="*/ 49 w 74"/>
                      <a:gd name="T41" fmla="*/ 25 h 49"/>
                      <a:gd name="T42" fmla="*/ 60 w 74"/>
                      <a:gd name="T43" fmla="*/ 16 h 49"/>
                      <a:gd name="T44" fmla="*/ 68 w 74"/>
                      <a:gd name="T45" fmla="*/ 9 h 49"/>
                      <a:gd name="T46" fmla="*/ 72 w 74"/>
                      <a:gd name="T47" fmla="*/ 5 h 49"/>
                      <a:gd name="T48" fmla="*/ 74 w 74"/>
                      <a:gd name="T49" fmla="*/ 3 h 49"/>
                      <a:gd name="T50" fmla="*/ 73 w 74"/>
                      <a:gd name="T51" fmla="*/ 1 h 49"/>
                      <a:gd name="T52" fmla="*/ 71 w 74"/>
                      <a:gd name="T53" fmla="*/ 0 h 49"/>
                      <a:gd name="T54" fmla="*/ 68 w 74"/>
                      <a:gd name="T55" fmla="*/ 1 h 4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4"/>
                      <a:gd name="T85" fmla="*/ 0 h 49"/>
                      <a:gd name="T86" fmla="*/ 74 w 74"/>
                      <a:gd name="T87" fmla="*/ 49 h 4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4" h="49">
                        <a:moveTo>
                          <a:pt x="68" y="1"/>
                        </a:moveTo>
                        <a:lnTo>
                          <a:pt x="64" y="2"/>
                        </a:lnTo>
                        <a:lnTo>
                          <a:pt x="58" y="5"/>
                        </a:lnTo>
                        <a:lnTo>
                          <a:pt x="48" y="10"/>
                        </a:lnTo>
                        <a:lnTo>
                          <a:pt x="34" y="19"/>
                        </a:lnTo>
                        <a:lnTo>
                          <a:pt x="22" y="27"/>
                        </a:lnTo>
                        <a:lnTo>
                          <a:pt x="14" y="34"/>
                        </a:lnTo>
                        <a:lnTo>
                          <a:pt x="5" y="40"/>
                        </a:lnTo>
                        <a:lnTo>
                          <a:pt x="3" y="42"/>
                        </a:lnTo>
                        <a:lnTo>
                          <a:pt x="1" y="44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2" y="48"/>
                        </a:lnTo>
                        <a:lnTo>
                          <a:pt x="4" y="49"/>
                        </a:ln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2" y="47"/>
                        </a:lnTo>
                        <a:lnTo>
                          <a:pt x="16" y="45"/>
                        </a:lnTo>
                        <a:lnTo>
                          <a:pt x="26" y="39"/>
                        </a:lnTo>
                        <a:lnTo>
                          <a:pt x="36" y="33"/>
                        </a:lnTo>
                        <a:lnTo>
                          <a:pt x="49" y="25"/>
                        </a:lnTo>
                        <a:lnTo>
                          <a:pt x="60" y="16"/>
                        </a:lnTo>
                        <a:lnTo>
                          <a:pt x="68" y="9"/>
                        </a:lnTo>
                        <a:lnTo>
                          <a:pt x="72" y="5"/>
                        </a:lnTo>
                        <a:lnTo>
                          <a:pt x="74" y="3"/>
                        </a:lnTo>
                        <a:lnTo>
                          <a:pt x="73" y="1"/>
                        </a:lnTo>
                        <a:lnTo>
                          <a:pt x="71" y="0"/>
                        </a:ln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7" name="Freeform 35"/>
                  <p:cNvSpPr>
                    <a:spLocks/>
                  </p:cNvSpPr>
                  <p:nvPr/>
                </p:nvSpPr>
                <p:spPr bwMode="auto">
                  <a:xfrm>
                    <a:off x="462" y="186"/>
                    <a:ext cx="73" cy="50"/>
                  </a:xfrm>
                  <a:custGeom>
                    <a:avLst/>
                    <a:gdLst>
                      <a:gd name="T0" fmla="*/ 67 w 72"/>
                      <a:gd name="T1" fmla="*/ 1 h 49"/>
                      <a:gd name="T2" fmla="*/ 62 w 72"/>
                      <a:gd name="T3" fmla="*/ 2 h 49"/>
                      <a:gd name="T4" fmla="*/ 56 w 72"/>
                      <a:gd name="T5" fmla="*/ 5 h 49"/>
                      <a:gd name="T6" fmla="*/ 47 w 72"/>
                      <a:gd name="T7" fmla="*/ 10 h 49"/>
                      <a:gd name="T8" fmla="*/ 33 w 72"/>
                      <a:gd name="T9" fmla="*/ 19 h 49"/>
                      <a:gd name="T10" fmla="*/ 22 w 72"/>
                      <a:gd name="T11" fmla="*/ 27 h 49"/>
                      <a:gd name="T12" fmla="*/ 13 w 72"/>
                      <a:gd name="T13" fmla="*/ 34 h 49"/>
                      <a:gd name="T14" fmla="*/ 3 w 72"/>
                      <a:gd name="T15" fmla="*/ 40 h 49"/>
                      <a:gd name="T16" fmla="*/ 1 w 72"/>
                      <a:gd name="T17" fmla="*/ 43 h 49"/>
                      <a:gd name="T18" fmla="*/ 0 w 72"/>
                      <a:gd name="T19" fmla="*/ 44 h 49"/>
                      <a:gd name="T20" fmla="*/ 0 w 72"/>
                      <a:gd name="T21" fmla="*/ 46 h 49"/>
                      <a:gd name="T22" fmla="*/ 0 w 72"/>
                      <a:gd name="T23" fmla="*/ 47 h 49"/>
                      <a:gd name="T24" fmla="*/ 0 w 72"/>
                      <a:gd name="T25" fmla="*/ 48 h 49"/>
                      <a:gd name="T26" fmla="*/ 3 w 72"/>
                      <a:gd name="T27" fmla="*/ 49 h 49"/>
                      <a:gd name="T28" fmla="*/ 6 w 72"/>
                      <a:gd name="T29" fmla="*/ 48 h 49"/>
                      <a:gd name="T30" fmla="*/ 8 w 72"/>
                      <a:gd name="T31" fmla="*/ 47 h 49"/>
                      <a:gd name="T32" fmla="*/ 10 w 72"/>
                      <a:gd name="T33" fmla="*/ 46 h 49"/>
                      <a:gd name="T34" fmla="*/ 14 w 72"/>
                      <a:gd name="T35" fmla="*/ 45 h 49"/>
                      <a:gd name="T36" fmla="*/ 25 w 72"/>
                      <a:gd name="T37" fmla="*/ 39 h 49"/>
                      <a:gd name="T38" fmla="*/ 34 w 72"/>
                      <a:gd name="T39" fmla="*/ 33 h 49"/>
                      <a:gd name="T40" fmla="*/ 47 w 72"/>
                      <a:gd name="T41" fmla="*/ 25 h 49"/>
                      <a:gd name="T42" fmla="*/ 59 w 72"/>
                      <a:gd name="T43" fmla="*/ 17 h 49"/>
                      <a:gd name="T44" fmla="*/ 68 w 72"/>
                      <a:gd name="T45" fmla="*/ 9 h 49"/>
                      <a:gd name="T46" fmla="*/ 71 w 72"/>
                      <a:gd name="T47" fmla="*/ 5 h 49"/>
                      <a:gd name="T48" fmla="*/ 72 w 72"/>
                      <a:gd name="T49" fmla="*/ 3 h 49"/>
                      <a:gd name="T50" fmla="*/ 71 w 72"/>
                      <a:gd name="T51" fmla="*/ 1 h 49"/>
                      <a:gd name="T52" fmla="*/ 70 w 72"/>
                      <a:gd name="T53" fmla="*/ 0 h 49"/>
                      <a:gd name="T54" fmla="*/ 67 w 72"/>
                      <a:gd name="T55" fmla="*/ 1 h 4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2"/>
                      <a:gd name="T85" fmla="*/ 0 h 49"/>
                      <a:gd name="T86" fmla="*/ 72 w 72"/>
                      <a:gd name="T87" fmla="*/ 49 h 4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2" h="49">
                        <a:moveTo>
                          <a:pt x="67" y="1"/>
                        </a:moveTo>
                        <a:lnTo>
                          <a:pt x="62" y="2"/>
                        </a:lnTo>
                        <a:lnTo>
                          <a:pt x="56" y="5"/>
                        </a:lnTo>
                        <a:lnTo>
                          <a:pt x="47" y="10"/>
                        </a:lnTo>
                        <a:lnTo>
                          <a:pt x="33" y="19"/>
                        </a:lnTo>
                        <a:lnTo>
                          <a:pt x="22" y="27"/>
                        </a:lnTo>
                        <a:lnTo>
                          <a:pt x="13" y="34"/>
                        </a:lnTo>
                        <a:lnTo>
                          <a:pt x="3" y="40"/>
                        </a:lnTo>
                        <a:lnTo>
                          <a:pt x="1" y="43"/>
                        </a:lnTo>
                        <a:lnTo>
                          <a:pt x="0" y="44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0" y="48"/>
                        </a:lnTo>
                        <a:lnTo>
                          <a:pt x="3" y="49"/>
                        </a:lnTo>
                        <a:lnTo>
                          <a:pt x="6" y="48"/>
                        </a:lnTo>
                        <a:lnTo>
                          <a:pt x="8" y="47"/>
                        </a:lnTo>
                        <a:lnTo>
                          <a:pt x="10" y="46"/>
                        </a:lnTo>
                        <a:lnTo>
                          <a:pt x="14" y="45"/>
                        </a:lnTo>
                        <a:lnTo>
                          <a:pt x="25" y="39"/>
                        </a:lnTo>
                        <a:lnTo>
                          <a:pt x="34" y="33"/>
                        </a:lnTo>
                        <a:lnTo>
                          <a:pt x="47" y="25"/>
                        </a:lnTo>
                        <a:lnTo>
                          <a:pt x="59" y="17"/>
                        </a:lnTo>
                        <a:lnTo>
                          <a:pt x="68" y="9"/>
                        </a:lnTo>
                        <a:lnTo>
                          <a:pt x="71" y="5"/>
                        </a:lnTo>
                        <a:lnTo>
                          <a:pt x="72" y="3"/>
                        </a:lnTo>
                        <a:lnTo>
                          <a:pt x="71" y="1"/>
                        </a:lnTo>
                        <a:lnTo>
                          <a:pt x="70" y="0"/>
                        </a:lnTo>
                        <a:lnTo>
                          <a:pt x="67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8" name="Freeform 36"/>
                  <p:cNvSpPr>
                    <a:spLocks noChangeArrowheads="1"/>
                  </p:cNvSpPr>
                  <p:nvPr/>
                </p:nvSpPr>
                <p:spPr bwMode="auto">
                  <a:xfrm>
                    <a:off x="507" y="196"/>
                    <a:ext cx="39" cy="43"/>
                  </a:xfrm>
                  <a:custGeom>
                    <a:avLst/>
                    <a:gdLst>
                      <a:gd name="T0" fmla="*/ 34 w 39"/>
                      <a:gd name="T1" fmla="*/ 0 h 43"/>
                      <a:gd name="T2" fmla="*/ 30 w 39"/>
                      <a:gd name="T3" fmla="*/ 1 h 43"/>
                      <a:gd name="T4" fmla="*/ 26 w 39"/>
                      <a:gd name="T5" fmla="*/ 5 h 43"/>
                      <a:gd name="T6" fmla="*/ 20 w 39"/>
                      <a:gd name="T7" fmla="*/ 11 h 43"/>
                      <a:gd name="T8" fmla="*/ 14 w 39"/>
                      <a:gd name="T9" fmla="*/ 18 h 43"/>
                      <a:gd name="T10" fmla="*/ 8 w 39"/>
                      <a:gd name="T11" fmla="*/ 26 h 43"/>
                      <a:gd name="T12" fmla="*/ 3 w 39"/>
                      <a:gd name="T13" fmla="*/ 33 h 43"/>
                      <a:gd name="T14" fmla="*/ 1 w 39"/>
                      <a:gd name="T15" fmla="*/ 37 h 43"/>
                      <a:gd name="T16" fmla="*/ 0 w 39"/>
                      <a:gd name="T17" fmla="*/ 39 h 43"/>
                      <a:gd name="T18" fmla="*/ 0 w 39"/>
                      <a:gd name="T19" fmla="*/ 41 h 43"/>
                      <a:gd name="T20" fmla="*/ 1 w 39"/>
                      <a:gd name="T21" fmla="*/ 42 h 43"/>
                      <a:gd name="T22" fmla="*/ 2 w 39"/>
                      <a:gd name="T23" fmla="*/ 43 h 43"/>
                      <a:gd name="T24" fmla="*/ 3 w 39"/>
                      <a:gd name="T25" fmla="*/ 43 h 43"/>
                      <a:gd name="T26" fmla="*/ 6 w 39"/>
                      <a:gd name="T27" fmla="*/ 43 h 43"/>
                      <a:gd name="T28" fmla="*/ 7 w 39"/>
                      <a:gd name="T29" fmla="*/ 43 h 43"/>
                      <a:gd name="T30" fmla="*/ 8 w 39"/>
                      <a:gd name="T31" fmla="*/ 42 h 43"/>
                      <a:gd name="T32" fmla="*/ 10 w 39"/>
                      <a:gd name="T33" fmla="*/ 41 h 43"/>
                      <a:gd name="T34" fmla="*/ 14 w 39"/>
                      <a:gd name="T35" fmla="*/ 36 h 43"/>
                      <a:gd name="T36" fmla="*/ 21 w 39"/>
                      <a:gd name="T37" fmla="*/ 29 h 43"/>
                      <a:gd name="T38" fmla="*/ 26 w 39"/>
                      <a:gd name="T39" fmla="*/ 22 h 43"/>
                      <a:gd name="T40" fmla="*/ 33 w 39"/>
                      <a:gd name="T41" fmla="*/ 15 h 43"/>
                      <a:gd name="T42" fmla="*/ 36 w 39"/>
                      <a:gd name="T43" fmla="*/ 9 h 43"/>
                      <a:gd name="T44" fmla="*/ 39 w 39"/>
                      <a:gd name="T45" fmla="*/ 4 h 43"/>
                      <a:gd name="T46" fmla="*/ 39 w 39"/>
                      <a:gd name="T47" fmla="*/ 2 h 43"/>
                      <a:gd name="T48" fmla="*/ 39 w 39"/>
                      <a:gd name="T49" fmla="*/ 0 h 43"/>
                      <a:gd name="T50" fmla="*/ 36 w 39"/>
                      <a:gd name="T51" fmla="*/ 0 h 43"/>
                      <a:gd name="T52" fmla="*/ 34 w 39"/>
                      <a:gd name="T53" fmla="*/ 0 h 4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"/>
                      <a:gd name="T82" fmla="*/ 0 h 43"/>
                      <a:gd name="T83" fmla="*/ 39 w 39"/>
                      <a:gd name="T84" fmla="*/ 43 h 4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" h="43">
                        <a:moveTo>
                          <a:pt x="34" y="0"/>
                        </a:moveTo>
                        <a:lnTo>
                          <a:pt x="30" y="1"/>
                        </a:lnTo>
                        <a:lnTo>
                          <a:pt x="26" y="5"/>
                        </a:lnTo>
                        <a:lnTo>
                          <a:pt x="20" y="11"/>
                        </a:lnTo>
                        <a:lnTo>
                          <a:pt x="14" y="18"/>
                        </a:lnTo>
                        <a:lnTo>
                          <a:pt x="8" y="26"/>
                        </a:lnTo>
                        <a:lnTo>
                          <a:pt x="3" y="33"/>
                        </a:lnTo>
                        <a:lnTo>
                          <a:pt x="1" y="37"/>
                        </a:lnTo>
                        <a:lnTo>
                          <a:pt x="0" y="39"/>
                        </a:lnTo>
                        <a:lnTo>
                          <a:pt x="0" y="41"/>
                        </a:lnTo>
                        <a:lnTo>
                          <a:pt x="1" y="42"/>
                        </a:lnTo>
                        <a:lnTo>
                          <a:pt x="2" y="43"/>
                        </a:lnTo>
                        <a:lnTo>
                          <a:pt x="3" y="43"/>
                        </a:lnTo>
                        <a:lnTo>
                          <a:pt x="6" y="43"/>
                        </a:lnTo>
                        <a:lnTo>
                          <a:pt x="7" y="43"/>
                        </a:lnTo>
                        <a:lnTo>
                          <a:pt x="8" y="42"/>
                        </a:lnTo>
                        <a:lnTo>
                          <a:pt x="10" y="41"/>
                        </a:lnTo>
                        <a:lnTo>
                          <a:pt x="14" y="36"/>
                        </a:lnTo>
                        <a:lnTo>
                          <a:pt x="21" y="29"/>
                        </a:lnTo>
                        <a:lnTo>
                          <a:pt x="26" y="22"/>
                        </a:lnTo>
                        <a:lnTo>
                          <a:pt x="33" y="15"/>
                        </a:lnTo>
                        <a:lnTo>
                          <a:pt x="36" y="9"/>
                        </a:lnTo>
                        <a:lnTo>
                          <a:pt x="39" y="4"/>
                        </a:lnTo>
                        <a:lnTo>
                          <a:pt x="39" y="2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9" name="Freeform 37"/>
                  <p:cNvSpPr>
                    <a:spLocks/>
                  </p:cNvSpPr>
                  <p:nvPr/>
                </p:nvSpPr>
                <p:spPr bwMode="auto">
                  <a:xfrm>
                    <a:off x="505" y="193"/>
                    <a:ext cx="39" cy="45"/>
                  </a:xfrm>
                  <a:custGeom>
                    <a:avLst/>
                    <a:gdLst>
                      <a:gd name="T0" fmla="*/ 34 w 39"/>
                      <a:gd name="T1" fmla="*/ 0 h 44"/>
                      <a:gd name="T2" fmla="*/ 31 w 39"/>
                      <a:gd name="T3" fmla="*/ 2 h 44"/>
                      <a:gd name="T4" fmla="*/ 25 w 39"/>
                      <a:gd name="T5" fmla="*/ 6 h 44"/>
                      <a:gd name="T6" fmla="*/ 19 w 39"/>
                      <a:gd name="T7" fmla="*/ 11 h 44"/>
                      <a:gd name="T8" fmla="*/ 14 w 39"/>
                      <a:gd name="T9" fmla="*/ 19 h 44"/>
                      <a:gd name="T10" fmla="*/ 8 w 39"/>
                      <a:gd name="T11" fmla="*/ 26 h 44"/>
                      <a:gd name="T12" fmla="*/ 3 w 39"/>
                      <a:gd name="T13" fmla="*/ 34 h 44"/>
                      <a:gd name="T14" fmla="*/ 1 w 39"/>
                      <a:gd name="T15" fmla="*/ 38 h 44"/>
                      <a:gd name="T16" fmla="*/ 0 w 39"/>
                      <a:gd name="T17" fmla="*/ 39 h 44"/>
                      <a:gd name="T18" fmla="*/ 0 w 39"/>
                      <a:gd name="T19" fmla="*/ 41 h 44"/>
                      <a:gd name="T20" fmla="*/ 0 w 39"/>
                      <a:gd name="T21" fmla="*/ 43 h 44"/>
                      <a:gd name="T22" fmla="*/ 2 w 39"/>
                      <a:gd name="T23" fmla="*/ 44 h 44"/>
                      <a:gd name="T24" fmla="*/ 3 w 39"/>
                      <a:gd name="T25" fmla="*/ 44 h 44"/>
                      <a:gd name="T26" fmla="*/ 5 w 39"/>
                      <a:gd name="T27" fmla="*/ 44 h 44"/>
                      <a:gd name="T28" fmla="*/ 7 w 39"/>
                      <a:gd name="T29" fmla="*/ 43 h 44"/>
                      <a:gd name="T30" fmla="*/ 8 w 39"/>
                      <a:gd name="T31" fmla="*/ 43 h 44"/>
                      <a:gd name="T32" fmla="*/ 10 w 39"/>
                      <a:gd name="T33" fmla="*/ 41 h 44"/>
                      <a:gd name="T34" fmla="*/ 14 w 39"/>
                      <a:gd name="T35" fmla="*/ 37 h 44"/>
                      <a:gd name="T36" fmla="*/ 21 w 39"/>
                      <a:gd name="T37" fmla="*/ 29 h 44"/>
                      <a:gd name="T38" fmla="*/ 27 w 39"/>
                      <a:gd name="T39" fmla="*/ 23 h 44"/>
                      <a:gd name="T40" fmla="*/ 32 w 39"/>
                      <a:gd name="T41" fmla="*/ 15 h 44"/>
                      <a:gd name="T42" fmla="*/ 36 w 39"/>
                      <a:gd name="T43" fmla="*/ 9 h 44"/>
                      <a:gd name="T44" fmla="*/ 38 w 39"/>
                      <a:gd name="T45" fmla="*/ 5 h 44"/>
                      <a:gd name="T46" fmla="*/ 39 w 39"/>
                      <a:gd name="T47" fmla="*/ 2 h 44"/>
                      <a:gd name="T48" fmla="*/ 38 w 39"/>
                      <a:gd name="T49" fmla="*/ 1 h 44"/>
                      <a:gd name="T50" fmla="*/ 37 w 39"/>
                      <a:gd name="T51" fmla="*/ 0 h 44"/>
                      <a:gd name="T52" fmla="*/ 34 w 39"/>
                      <a:gd name="T53" fmla="*/ 0 h 4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"/>
                      <a:gd name="T82" fmla="*/ 0 h 44"/>
                      <a:gd name="T83" fmla="*/ 39 w 39"/>
                      <a:gd name="T84" fmla="*/ 44 h 4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" h="44">
                        <a:moveTo>
                          <a:pt x="34" y="0"/>
                        </a:moveTo>
                        <a:lnTo>
                          <a:pt x="31" y="2"/>
                        </a:lnTo>
                        <a:lnTo>
                          <a:pt x="25" y="6"/>
                        </a:lnTo>
                        <a:lnTo>
                          <a:pt x="19" y="11"/>
                        </a:lnTo>
                        <a:lnTo>
                          <a:pt x="14" y="19"/>
                        </a:lnTo>
                        <a:lnTo>
                          <a:pt x="8" y="26"/>
                        </a:lnTo>
                        <a:lnTo>
                          <a:pt x="3" y="34"/>
                        </a:lnTo>
                        <a:lnTo>
                          <a:pt x="1" y="38"/>
                        </a:lnTo>
                        <a:lnTo>
                          <a:pt x="0" y="39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2" y="44"/>
                        </a:lnTo>
                        <a:lnTo>
                          <a:pt x="3" y="44"/>
                        </a:lnTo>
                        <a:lnTo>
                          <a:pt x="5" y="44"/>
                        </a:lnTo>
                        <a:lnTo>
                          <a:pt x="7" y="43"/>
                        </a:lnTo>
                        <a:lnTo>
                          <a:pt x="8" y="43"/>
                        </a:lnTo>
                        <a:lnTo>
                          <a:pt x="10" y="41"/>
                        </a:lnTo>
                        <a:lnTo>
                          <a:pt x="14" y="37"/>
                        </a:lnTo>
                        <a:lnTo>
                          <a:pt x="21" y="29"/>
                        </a:lnTo>
                        <a:lnTo>
                          <a:pt x="27" y="23"/>
                        </a:lnTo>
                        <a:lnTo>
                          <a:pt x="32" y="15"/>
                        </a:lnTo>
                        <a:lnTo>
                          <a:pt x="36" y="9"/>
                        </a:lnTo>
                        <a:lnTo>
                          <a:pt x="38" y="5"/>
                        </a:lnTo>
                        <a:lnTo>
                          <a:pt x="39" y="2"/>
                        </a:lnTo>
                        <a:lnTo>
                          <a:pt x="38" y="1"/>
                        </a:lnTo>
                        <a:lnTo>
                          <a:pt x="37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0" name="Freeform 38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22"/>
                    <a:ext cx="131" cy="146"/>
                  </a:xfrm>
                  <a:custGeom>
                    <a:avLst/>
                    <a:gdLst>
                      <a:gd name="T0" fmla="*/ 125 w 132"/>
                      <a:gd name="T1" fmla="*/ 144 h 146"/>
                      <a:gd name="T2" fmla="*/ 129 w 132"/>
                      <a:gd name="T3" fmla="*/ 142 h 146"/>
                      <a:gd name="T4" fmla="*/ 131 w 132"/>
                      <a:gd name="T5" fmla="*/ 140 h 146"/>
                      <a:gd name="T6" fmla="*/ 132 w 132"/>
                      <a:gd name="T7" fmla="*/ 136 h 146"/>
                      <a:gd name="T8" fmla="*/ 132 w 132"/>
                      <a:gd name="T9" fmla="*/ 132 h 146"/>
                      <a:gd name="T10" fmla="*/ 126 w 132"/>
                      <a:gd name="T11" fmla="*/ 123 h 146"/>
                      <a:gd name="T12" fmla="*/ 117 w 132"/>
                      <a:gd name="T13" fmla="*/ 110 h 146"/>
                      <a:gd name="T14" fmla="*/ 106 w 132"/>
                      <a:gd name="T15" fmla="*/ 94 h 146"/>
                      <a:gd name="T16" fmla="*/ 86 w 132"/>
                      <a:gd name="T17" fmla="*/ 68 h 146"/>
                      <a:gd name="T18" fmla="*/ 64 w 132"/>
                      <a:gd name="T19" fmla="*/ 43 h 146"/>
                      <a:gd name="T20" fmla="*/ 47 w 132"/>
                      <a:gd name="T21" fmla="*/ 26 h 146"/>
                      <a:gd name="T22" fmla="*/ 38 w 132"/>
                      <a:gd name="T23" fmla="*/ 18 h 146"/>
                      <a:gd name="T24" fmla="*/ 27 w 132"/>
                      <a:gd name="T25" fmla="*/ 10 h 146"/>
                      <a:gd name="T26" fmla="*/ 24 w 132"/>
                      <a:gd name="T27" fmla="*/ 7 h 146"/>
                      <a:gd name="T28" fmla="*/ 18 w 132"/>
                      <a:gd name="T29" fmla="*/ 4 h 146"/>
                      <a:gd name="T30" fmla="*/ 14 w 132"/>
                      <a:gd name="T31" fmla="*/ 1 h 146"/>
                      <a:gd name="T32" fmla="*/ 8 w 132"/>
                      <a:gd name="T33" fmla="*/ 0 h 146"/>
                      <a:gd name="T34" fmla="*/ 5 w 132"/>
                      <a:gd name="T35" fmla="*/ 0 h 146"/>
                      <a:gd name="T36" fmla="*/ 2 w 132"/>
                      <a:gd name="T37" fmla="*/ 1 h 146"/>
                      <a:gd name="T38" fmla="*/ 1 w 132"/>
                      <a:gd name="T39" fmla="*/ 2 h 146"/>
                      <a:gd name="T40" fmla="*/ 0 w 132"/>
                      <a:gd name="T41" fmla="*/ 5 h 146"/>
                      <a:gd name="T42" fmla="*/ 0 w 132"/>
                      <a:gd name="T43" fmla="*/ 9 h 146"/>
                      <a:gd name="T44" fmla="*/ 2 w 132"/>
                      <a:gd name="T45" fmla="*/ 15 h 146"/>
                      <a:gd name="T46" fmla="*/ 7 w 132"/>
                      <a:gd name="T47" fmla="*/ 26 h 146"/>
                      <a:gd name="T48" fmla="*/ 14 w 132"/>
                      <a:gd name="T49" fmla="*/ 37 h 146"/>
                      <a:gd name="T50" fmla="*/ 27 w 132"/>
                      <a:gd name="T51" fmla="*/ 54 h 146"/>
                      <a:gd name="T52" fmla="*/ 48 w 132"/>
                      <a:gd name="T53" fmla="*/ 78 h 146"/>
                      <a:gd name="T54" fmla="*/ 70 w 132"/>
                      <a:gd name="T55" fmla="*/ 103 h 146"/>
                      <a:gd name="T56" fmla="*/ 83 w 132"/>
                      <a:gd name="T57" fmla="*/ 118 h 146"/>
                      <a:gd name="T58" fmla="*/ 95 w 132"/>
                      <a:gd name="T59" fmla="*/ 131 h 146"/>
                      <a:gd name="T60" fmla="*/ 107 w 132"/>
                      <a:gd name="T61" fmla="*/ 141 h 146"/>
                      <a:gd name="T62" fmla="*/ 113 w 132"/>
                      <a:gd name="T63" fmla="*/ 144 h 146"/>
                      <a:gd name="T64" fmla="*/ 117 w 132"/>
                      <a:gd name="T65" fmla="*/ 146 h 146"/>
                      <a:gd name="T66" fmla="*/ 124 w 132"/>
                      <a:gd name="T67" fmla="*/ 144 h 146"/>
                      <a:gd name="T68" fmla="*/ 125 w 132"/>
                      <a:gd name="T69" fmla="*/ 144 h 14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32"/>
                      <a:gd name="T106" fmla="*/ 0 h 146"/>
                      <a:gd name="T107" fmla="*/ 132 w 132"/>
                      <a:gd name="T108" fmla="*/ 146 h 14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32" h="146">
                        <a:moveTo>
                          <a:pt x="125" y="144"/>
                        </a:moveTo>
                        <a:lnTo>
                          <a:pt x="129" y="142"/>
                        </a:lnTo>
                        <a:lnTo>
                          <a:pt x="131" y="140"/>
                        </a:lnTo>
                        <a:lnTo>
                          <a:pt x="132" y="136"/>
                        </a:lnTo>
                        <a:lnTo>
                          <a:pt x="132" y="132"/>
                        </a:lnTo>
                        <a:lnTo>
                          <a:pt x="126" y="123"/>
                        </a:lnTo>
                        <a:lnTo>
                          <a:pt x="117" y="110"/>
                        </a:lnTo>
                        <a:lnTo>
                          <a:pt x="106" y="94"/>
                        </a:lnTo>
                        <a:lnTo>
                          <a:pt x="86" y="68"/>
                        </a:lnTo>
                        <a:lnTo>
                          <a:pt x="64" y="43"/>
                        </a:lnTo>
                        <a:lnTo>
                          <a:pt x="47" y="26"/>
                        </a:lnTo>
                        <a:lnTo>
                          <a:pt x="38" y="18"/>
                        </a:lnTo>
                        <a:lnTo>
                          <a:pt x="27" y="10"/>
                        </a:lnTo>
                        <a:lnTo>
                          <a:pt x="24" y="7"/>
                        </a:lnTo>
                        <a:lnTo>
                          <a:pt x="18" y="4"/>
                        </a:lnTo>
                        <a:lnTo>
                          <a:pt x="14" y="1"/>
                        </a:lnTo>
                        <a:lnTo>
                          <a:pt x="8" y="0"/>
                        </a:lnTo>
                        <a:lnTo>
                          <a:pt x="5" y="0"/>
                        </a:lnTo>
                        <a:lnTo>
                          <a:pt x="2" y="1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0" y="9"/>
                        </a:lnTo>
                        <a:lnTo>
                          <a:pt x="2" y="15"/>
                        </a:lnTo>
                        <a:lnTo>
                          <a:pt x="7" y="26"/>
                        </a:lnTo>
                        <a:lnTo>
                          <a:pt x="14" y="37"/>
                        </a:lnTo>
                        <a:lnTo>
                          <a:pt x="27" y="54"/>
                        </a:lnTo>
                        <a:lnTo>
                          <a:pt x="48" y="78"/>
                        </a:lnTo>
                        <a:lnTo>
                          <a:pt x="70" y="103"/>
                        </a:lnTo>
                        <a:lnTo>
                          <a:pt x="83" y="118"/>
                        </a:lnTo>
                        <a:lnTo>
                          <a:pt x="95" y="131"/>
                        </a:lnTo>
                        <a:lnTo>
                          <a:pt x="107" y="141"/>
                        </a:lnTo>
                        <a:lnTo>
                          <a:pt x="113" y="144"/>
                        </a:lnTo>
                        <a:lnTo>
                          <a:pt x="117" y="146"/>
                        </a:lnTo>
                        <a:lnTo>
                          <a:pt x="124" y="144"/>
                        </a:lnTo>
                        <a:lnTo>
                          <a:pt x="125" y="14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1" name="Freeform 39"/>
                  <p:cNvSpPr>
                    <a:spLocks/>
                  </p:cNvSpPr>
                  <p:nvPr/>
                </p:nvSpPr>
                <p:spPr bwMode="auto">
                  <a:xfrm>
                    <a:off x="400" y="22"/>
                    <a:ext cx="131" cy="146"/>
                  </a:xfrm>
                  <a:custGeom>
                    <a:avLst/>
                    <a:gdLst>
                      <a:gd name="T0" fmla="*/ 124 w 131"/>
                      <a:gd name="T1" fmla="*/ 144 h 146"/>
                      <a:gd name="T2" fmla="*/ 129 w 131"/>
                      <a:gd name="T3" fmla="*/ 142 h 146"/>
                      <a:gd name="T4" fmla="*/ 130 w 131"/>
                      <a:gd name="T5" fmla="*/ 140 h 146"/>
                      <a:gd name="T6" fmla="*/ 131 w 131"/>
                      <a:gd name="T7" fmla="*/ 136 h 146"/>
                      <a:gd name="T8" fmla="*/ 131 w 131"/>
                      <a:gd name="T9" fmla="*/ 132 h 146"/>
                      <a:gd name="T10" fmla="*/ 126 w 131"/>
                      <a:gd name="T11" fmla="*/ 123 h 146"/>
                      <a:gd name="T12" fmla="*/ 117 w 131"/>
                      <a:gd name="T13" fmla="*/ 110 h 146"/>
                      <a:gd name="T14" fmla="*/ 106 w 131"/>
                      <a:gd name="T15" fmla="*/ 94 h 146"/>
                      <a:gd name="T16" fmla="*/ 85 w 131"/>
                      <a:gd name="T17" fmla="*/ 68 h 146"/>
                      <a:gd name="T18" fmla="*/ 63 w 131"/>
                      <a:gd name="T19" fmla="*/ 43 h 146"/>
                      <a:gd name="T20" fmla="*/ 47 w 131"/>
                      <a:gd name="T21" fmla="*/ 26 h 146"/>
                      <a:gd name="T22" fmla="*/ 38 w 131"/>
                      <a:gd name="T23" fmla="*/ 18 h 146"/>
                      <a:gd name="T24" fmla="*/ 27 w 131"/>
                      <a:gd name="T25" fmla="*/ 10 h 146"/>
                      <a:gd name="T26" fmla="*/ 23 w 131"/>
                      <a:gd name="T27" fmla="*/ 7 h 146"/>
                      <a:gd name="T28" fmla="*/ 19 w 131"/>
                      <a:gd name="T29" fmla="*/ 4 h 146"/>
                      <a:gd name="T30" fmla="*/ 13 w 131"/>
                      <a:gd name="T31" fmla="*/ 1 h 146"/>
                      <a:gd name="T32" fmla="*/ 8 w 131"/>
                      <a:gd name="T33" fmla="*/ 0 h 146"/>
                      <a:gd name="T34" fmla="*/ 6 w 131"/>
                      <a:gd name="T35" fmla="*/ 0 h 146"/>
                      <a:gd name="T36" fmla="*/ 2 w 131"/>
                      <a:gd name="T37" fmla="*/ 1 h 146"/>
                      <a:gd name="T38" fmla="*/ 0 w 131"/>
                      <a:gd name="T39" fmla="*/ 2 h 146"/>
                      <a:gd name="T40" fmla="*/ 0 w 131"/>
                      <a:gd name="T41" fmla="*/ 5 h 146"/>
                      <a:gd name="T42" fmla="*/ 0 w 131"/>
                      <a:gd name="T43" fmla="*/ 9 h 146"/>
                      <a:gd name="T44" fmla="*/ 2 w 131"/>
                      <a:gd name="T45" fmla="*/ 15 h 146"/>
                      <a:gd name="T46" fmla="*/ 6 w 131"/>
                      <a:gd name="T47" fmla="*/ 26 h 146"/>
                      <a:gd name="T48" fmla="*/ 13 w 131"/>
                      <a:gd name="T49" fmla="*/ 37 h 146"/>
                      <a:gd name="T50" fmla="*/ 27 w 131"/>
                      <a:gd name="T51" fmla="*/ 54 h 146"/>
                      <a:gd name="T52" fmla="*/ 48 w 131"/>
                      <a:gd name="T53" fmla="*/ 78 h 146"/>
                      <a:gd name="T54" fmla="*/ 69 w 131"/>
                      <a:gd name="T55" fmla="*/ 103 h 146"/>
                      <a:gd name="T56" fmla="*/ 83 w 131"/>
                      <a:gd name="T57" fmla="*/ 118 h 146"/>
                      <a:gd name="T58" fmla="*/ 95 w 131"/>
                      <a:gd name="T59" fmla="*/ 131 h 146"/>
                      <a:gd name="T60" fmla="*/ 106 w 131"/>
                      <a:gd name="T61" fmla="*/ 141 h 146"/>
                      <a:gd name="T62" fmla="*/ 113 w 131"/>
                      <a:gd name="T63" fmla="*/ 144 h 146"/>
                      <a:gd name="T64" fmla="*/ 117 w 131"/>
                      <a:gd name="T65" fmla="*/ 146 h 146"/>
                      <a:gd name="T66" fmla="*/ 124 w 131"/>
                      <a:gd name="T67" fmla="*/ 144 h 146"/>
                      <a:gd name="T68" fmla="*/ 124 w 131"/>
                      <a:gd name="T69" fmla="*/ 144 h 14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31"/>
                      <a:gd name="T106" fmla="*/ 0 h 146"/>
                      <a:gd name="T107" fmla="*/ 131 w 131"/>
                      <a:gd name="T108" fmla="*/ 146 h 14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31" h="146">
                        <a:moveTo>
                          <a:pt x="124" y="144"/>
                        </a:moveTo>
                        <a:lnTo>
                          <a:pt x="129" y="142"/>
                        </a:lnTo>
                        <a:lnTo>
                          <a:pt x="130" y="140"/>
                        </a:lnTo>
                        <a:lnTo>
                          <a:pt x="131" y="136"/>
                        </a:lnTo>
                        <a:lnTo>
                          <a:pt x="131" y="132"/>
                        </a:lnTo>
                        <a:lnTo>
                          <a:pt x="126" y="123"/>
                        </a:lnTo>
                        <a:lnTo>
                          <a:pt x="117" y="110"/>
                        </a:lnTo>
                        <a:lnTo>
                          <a:pt x="106" y="94"/>
                        </a:lnTo>
                        <a:lnTo>
                          <a:pt x="85" y="68"/>
                        </a:lnTo>
                        <a:lnTo>
                          <a:pt x="63" y="43"/>
                        </a:lnTo>
                        <a:lnTo>
                          <a:pt x="47" y="26"/>
                        </a:lnTo>
                        <a:lnTo>
                          <a:pt x="38" y="18"/>
                        </a:lnTo>
                        <a:lnTo>
                          <a:pt x="27" y="10"/>
                        </a:lnTo>
                        <a:lnTo>
                          <a:pt x="23" y="7"/>
                        </a:lnTo>
                        <a:lnTo>
                          <a:pt x="19" y="4"/>
                        </a:lnTo>
                        <a:lnTo>
                          <a:pt x="13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0" y="9"/>
                        </a:lnTo>
                        <a:lnTo>
                          <a:pt x="2" y="15"/>
                        </a:lnTo>
                        <a:lnTo>
                          <a:pt x="6" y="26"/>
                        </a:lnTo>
                        <a:lnTo>
                          <a:pt x="13" y="37"/>
                        </a:lnTo>
                        <a:lnTo>
                          <a:pt x="27" y="54"/>
                        </a:lnTo>
                        <a:lnTo>
                          <a:pt x="48" y="78"/>
                        </a:lnTo>
                        <a:lnTo>
                          <a:pt x="69" y="103"/>
                        </a:lnTo>
                        <a:lnTo>
                          <a:pt x="83" y="118"/>
                        </a:lnTo>
                        <a:lnTo>
                          <a:pt x="95" y="131"/>
                        </a:lnTo>
                        <a:lnTo>
                          <a:pt x="106" y="141"/>
                        </a:lnTo>
                        <a:lnTo>
                          <a:pt x="113" y="144"/>
                        </a:lnTo>
                        <a:lnTo>
                          <a:pt x="117" y="146"/>
                        </a:lnTo>
                        <a:lnTo>
                          <a:pt x="124" y="1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2" name="Freeform 40"/>
                  <p:cNvSpPr>
                    <a:spLocks noChangeArrowheads="1"/>
                  </p:cNvSpPr>
                  <p:nvPr/>
                </p:nvSpPr>
                <p:spPr bwMode="auto">
                  <a:xfrm>
                    <a:off x="490" y="2"/>
                    <a:ext cx="56" cy="149"/>
                  </a:xfrm>
                  <a:custGeom>
                    <a:avLst/>
                    <a:gdLst>
                      <a:gd name="T0" fmla="*/ 16 w 55"/>
                      <a:gd name="T1" fmla="*/ 2 h 149"/>
                      <a:gd name="T2" fmla="*/ 20 w 55"/>
                      <a:gd name="T3" fmla="*/ 5 h 149"/>
                      <a:gd name="T4" fmla="*/ 22 w 55"/>
                      <a:gd name="T5" fmla="*/ 8 h 149"/>
                      <a:gd name="T6" fmla="*/ 28 w 55"/>
                      <a:gd name="T7" fmla="*/ 19 h 149"/>
                      <a:gd name="T8" fmla="*/ 33 w 55"/>
                      <a:gd name="T9" fmla="*/ 35 h 149"/>
                      <a:gd name="T10" fmla="*/ 37 w 55"/>
                      <a:gd name="T11" fmla="*/ 47 h 149"/>
                      <a:gd name="T12" fmla="*/ 40 w 55"/>
                      <a:gd name="T13" fmla="*/ 62 h 149"/>
                      <a:gd name="T14" fmla="*/ 46 w 55"/>
                      <a:gd name="T15" fmla="*/ 82 h 149"/>
                      <a:gd name="T16" fmla="*/ 48 w 55"/>
                      <a:gd name="T17" fmla="*/ 97 h 149"/>
                      <a:gd name="T18" fmla="*/ 52 w 55"/>
                      <a:gd name="T19" fmla="*/ 113 h 149"/>
                      <a:gd name="T20" fmla="*/ 53 w 55"/>
                      <a:gd name="T21" fmla="*/ 127 h 149"/>
                      <a:gd name="T22" fmla="*/ 55 w 55"/>
                      <a:gd name="T23" fmla="*/ 137 h 149"/>
                      <a:gd name="T24" fmla="*/ 53 w 55"/>
                      <a:gd name="T25" fmla="*/ 144 h 149"/>
                      <a:gd name="T26" fmla="*/ 49 w 55"/>
                      <a:gd name="T27" fmla="*/ 148 h 149"/>
                      <a:gd name="T28" fmla="*/ 40 w 55"/>
                      <a:gd name="T29" fmla="*/ 149 h 149"/>
                      <a:gd name="T30" fmla="*/ 34 w 55"/>
                      <a:gd name="T31" fmla="*/ 147 h 149"/>
                      <a:gd name="T32" fmla="*/ 29 w 55"/>
                      <a:gd name="T33" fmla="*/ 140 h 149"/>
                      <a:gd name="T34" fmla="*/ 25 w 55"/>
                      <a:gd name="T35" fmla="*/ 131 h 149"/>
                      <a:gd name="T36" fmla="*/ 19 w 55"/>
                      <a:gd name="T37" fmla="*/ 116 h 149"/>
                      <a:gd name="T38" fmla="*/ 16 w 55"/>
                      <a:gd name="T39" fmla="*/ 101 h 149"/>
                      <a:gd name="T40" fmla="*/ 12 w 55"/>
                      <a:gd name="T41" fmla="*/ 84 h 149"/>
                      <a:gd name="T42" fmla="*/ 7 w 55"/>
                      <a:gd name="T43" fmla="*/ 65 h 149"/>
                      <a:gd name="T44" fmla="*/ 4 w 55"/>
                      <a:gd name="T45" fmla="*/ 50 h 149"/>
                      <a:gd name="T46" fmla="*/ 1 w 55"/>
                      <a:gd name="T47" fmla="*/ 36 h 149"/>
                      <a:gd name="T48" fmla="*/ 0 w 55"/>
                      <a:gd name="T49" fmla="*/ 20 h 149"/>
                      <a:gd name="T50" fmla="*/ 0 w 55"/>
                      <a:gd name="T51" fmla="*/ 10 h 149"/>
                      <a:gd name="T52" fmla="*/ 0 w 55"/>
                      <a:gd name="T53" fmla="*/ 7 h 149"/>
                      <a:gd name="T54" fmla="*/ 2 w 55"/>
                      <a:gd name="T55" fmla="*/ 3 h 149"/>
                      <a:gd name="T56" fmla="*/ 5 w 55"/>
                      <a:gd name="T57" fmla="*/ 1 h 149"/>
                      <a:gd name="T58" fmla="*/ 8 w 55"/>
                      <a:gd name="T59" fmla="*/ 0 h 149"/>
                      <a:gd name="T60" fmla="*/ 12 w 55"/>
                      <a:gd name="T61" fmla="*/ 0 h 149"/>
                      <a:gd name="T62" fmla="*/ 16 w 55"/>
                      <a:gd name="T63" fmla="*/ 2 h 14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55"/>
                      <a:gd name="T97" fmla="*/ 0 h 149"/>
                      <a:gd name="T98" fmla="*/ 55 w 55"/>
                      <a:gd name="T99" fmla="*/ 149 h 149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55" h="149">
                        <a:moveTo>
                          <a:pt x="16" y="2"/>
                        </a:moveTo>
                        <a:lnTo>
                          <a:pt x="20" y="5"/>
                        </a:lnTo>
                        <a:lnTo>
                          <a:pt x="22" y="8"/>
                        </a:lnTo>
                        <a:lnTo>
                          <a:pt x="28" y="19"/>
                        </a:lnTo>
                        <a:lnTo>
                          <a:pt x="33" y="35"/>
                        </a:lnTo>
                        <a:lnTo>
                          <a:pt x="37" y="47"/>
                        </a:lnTo>
                        <a:lnTo>
                          <a:pt x="40" y="62"/>
                        </a:lnTo>
                        <a:lnTo>
                          <a:pt x="46" y="82"/>
                        </a:lnTo>
                        <a:lnTo>
                          <a:pt x="48" y="97"/>
                        </a:lnTo>
                        <a:lnTo>
                          <a:pt x="52" y="113"/>
                        </a:lnTo>
                        <a:lnTo>
                          <a:pt x="53" y="127"/>
                        </a:lnTo>
                        <a:lnTo>
                          <a:pt x="55" y="137"/>
                        </a:lnTo>
                        <a:lnTo>
                          <a:pt x="53" y="144"/>
                        </a:lnTo>
                        <a:lnTo>
                          <a:pt x="49" y="148"/>
                        </a:lnTo>
                        <a:lnTo>
                          <a:pt x="40" y="149"/>
                        </a:lnTo>
                        <a:lnTo>
                          <a:pt x="34" y="147"/>
                        </a:lnTo>
                        <a:lnTo>
                          <a:pt x="29" y="140"/>
                        </a:lnTo>
                        <a:lnTo>
                          <a:pt x="25" y="131"/>
                        </a:lnTo>
                        <a:lnTo>
                          <a:pt x="19" y="116"/>
                        </a:lnTo>
                        <a:lnTo>
                          <a:pt x="16" y="101"/>
                        </a:lnTo>
                        <a:lnTo>
                          <a:pt x="12" y="84"/>
                        </a:lnTo>
                        <a:lnTo>
                          <a:pt x="7" y="65"/>
                        </a:lnTo>
                        <a:lnTo>
                          <a:pt x="4" y="50"/>
                        </a:lnTo>
                        <a:lnTo>
                          <a:pt x="1" y="36"/>
                        </a:lnTo>
                        <a:lnTo>
                          <a:pt x="0" y="20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2" y="3"/>
                        </a:lnTo>
                        <a:lnTo>
                          <a:pt x="5" y="1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6" y="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3" name="Freeform 41"/>
                  <p:cNvSpPr>
                    <a:spLocks/>
                  </p:cNvSpPr>
                  <p:nvPr/>
                </p:nvSpPr>
                <p:spPr bwMode="auto">
                  <a:xfrm>
                    <a:off x="498" y="2"/>
                    <a:ext cx="54" cy="149"/>
                  </a:xfrm>
                  <a:custGeom>
                    <a:avLst/>
                    <a:gdLst>
                      <a:gd name="T0" fmla="*/ 17 w 55"/>
                      <a:gd name="T1" fmla="*/ 2 h 149"/>
                      <a:gd name="T2" fmla="*/ 21 w 55"/>
                      <a:gd name="T3" fmla="*/ 5 h 149"/>
                      <a:gd name="T4" fmla="*/ 23 w 55"/>
                      <a:gd name="T5" fmla="*/ 8 h 149"/>
                      <a:gd name="T6" fmla="*/ 28 w 55"/>
                      <a:gd name="T7" fmla="*/ 19 h 149"/>
                      <a:gd name="T8" fmla="*/ 33 w 55"/>
                      <a:gd name="T9" fmla="*/ 35 h 149"/>
                      <a:gd name="T10" fmla="*/ 37 w 55"/>
                      <a:gd name="T11" fmla="*/ 47 h 149"/>
                      <a:gd name="T12" fmla="*/ 41 w 55"/>
                      <a:gd name="T13" fmla="*/ 62 h 149"/>
                      <a:gd name="T14" fmla="*/ 46 w 55"/>
                      <a:gd name="T15" fmla="*/ 82 h 149"/>
                      <a:gd name="T16" fmla="*/ 49 w 55"/>
                      <a:gd name="T17" fmla="*/ 97 h 149"/>
                      <a:gd name="T18" fmla="*/ 52 w 55"/>
                      <a:gd name="T19" fmla="*/ 113 h 149"/>
                      <a:gd name="T20" fmla="*/ 54 w 55"/>
                      <a:gd name="T21" fmla="*/ 127 h 149"/>
                      <a:gd name="T22" fmla="*/ 55 w 55"/>
                      <a:gd name="T23" fmla="*/ 137 h 149"/>
                      <a:gd name="T24" fmla="*/ 55 w 55"/>
                      <a:gd name="T25" fmla="*/ 144 h 149"/>
                      <a:gd name="T26" fmla="*/ 49 w 55"/>
                      <a:gd name="T27" fmla="*/ 148 h 149"/>
                      <a:gd name="T28" fmla="*/ 42 w 55"/>
                      <a:gd name="T29" fmla="*/ 149 h 149"/>
                      <a:gd name="T30" fmla="*/ 35 w 55"/>
                      <a:gd name="T31" fmla="*/ 147 h 149"/>
                      <a:gd name="T32" fmla="*/ 30 w 55"/>
                      <a:gd name="T33" fmla="*/ 140 h 149"/>
                      <a:gd name="T34" fmla="*/ 26 w 55"/>
                      <a:gd name="T35" fmla="*/ 131 h 149"/>
                      <a:gd name="T36" fmla="*/ 20 w 55"/>
                      <a:gd name="T37" fmla="*/ 116 h 149"/>
                      <a:gd name="T38" fmla="*/ 17 w 55"/>
                      <a:gd name="T39" fmla="*/ 101 h 149"/>
                      <a:gd name="T40" fmla="*/ 13 w 55"/>
                      <a:gd name="T41" fmla="*/ 84 h 149"/>
                      <a:gd name="T42" fmla="*/ 8 w 55"/>
                      <a:gd name="T43" fmla="*/ 65 h 149"/>
                      <a:gd name="T44" fmla="*/ 5 w 55"/>
                      <a:gd name="T45" fmla="*/ 50 h 149"/>
                      <a:gd name="T46" fmla="*/ 2 w 55"/>
                      <a:gd name="T47" fmla="*/ 36 h 149"/>
                      <a:gd name="T48" fmla="*/ 1 w 55"/>
                      <a:gd name="T49" fmla="*/ 20 h 149"/>
                      <a:gd name="T50" fmla="*/ 0 w 55"/>
                      <a:gd name="T51" fmla="*/ 10 h 149"/>
                      <a:gd name="T52" fmla="*/ 1 w 55"/>
                      <a:gd name="T53" fmla="*/ 7 h 149"/>
                      <a:gd name="T54" fmla="*/ 2 w 55"/>
                      <a:gd name="T55" fmla="*/ 3 h 149"/>
                      <a:gd name="T56" fmla="*/ 5 w 55"/>
                      <a:gd name="T57" fmla="*/ 1 h 149"/>
                      <a:gd name="T58" fmla="*/ 9 w 55"/>
                      <a:gd name="T59" fmla="*/ 0 h 149"/>
                      <a:gd name="T60" fmla="*/ 13 w 55"/>
                      <a:gd name="T61" fmla="*/ 0 h 149"/>
                      <a:gd name="T62" fmla="*/ 17 w 55"/>
                      <a:gd name="T63" fmla="*/ 2 h 14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55"/>
                      <a:gd name="T97" fmla="*/ 0 h 149"/>
                      <a:gd name="T98" fmla="*/ 55 w 55"/>
                      <a:gd name="T99" fmla="*/ 149 h 149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55" h="149">
                        <a:moveTo>
                          <a:pt x="17" y="2"/>
                        </a:moveTo>
                        <a:lnTo>
                          <a:pt x="21" y="5"/>
                        </a:lnTo>
                        <a:lnTo>
                          <a:pt x="23" y="8"/>
                        </a:lnTo>
                        <a:lnTo>
                          <a:pt x="28" y="19"/>
                        </a:lnTo>
                        <a:lnTo>
                          <a:pt x="33" y="35"/>
                        </a:lnTo>
                        <a:lnTo>
                          <a:pt x="37" y="47"/>
                        </a:lnTo>
                        <a:lnTo>
                          <a:pt x="41" y="62"/>
                        </a:lnTo>
                        <a:lnTo>
                          <a:pt x="46" y="82"/>
                        </a:lnTo>
                        <a:lnTo>
                          <a:pt x="49" y="97"/>
                        </a:lnTo>
                        <a:lnTo>
                          <a:pt x="52" y="113"/>
                        </a:lnTo>
                        <a:lnTo>
                          <a:pt x="54" y="127"/>
                        </a:lnTo>
                        <a:lnTo>
                          <a:pt x="55" y="137"/>
                        </a:lnTo>
                        <a:lnTo>
                          <a:pt x="55" y="144"/>
                        </a:lnTo>
                        <a:lnTo>
                          <a:pt x="49" y="148"/>
                        </a:lnTo>
                        <a:lnTo>
                          <a:pt x="42" y="149"/>
                        </a:lnTo>
                        <a:lnTo>
                          <a:pt x="35" y="147"/>
                        </a:lnTo>
                        <a:lnTo>
                          <a:pt x="30" y="140"/>
                        </a:lnTo>
                        <a:lnTo>
                          <a:pt x="26" y="131"/>
                        </a:lnTo>
                        <a:lnTo>
                          <a:pt x="20" y="116"/>
                        </a:lnTo>
                        <a:lnTo>
                          <a:pt x="17" y="101"/>
                        </a:lnTo>
                        <a:lnTo>
                          <a:pt x="13" y="84"/>
                        </a:lnTo>
                        <a:lnTo>
                          <a:pt x="8" y="65"/>
                        </a:lnTo>
                        <a:lnTo>
                          <a:pt x="5" y="50"/>
                        </a:lnTo>
                        <a:lnTo>
                          <a:pt x="2" y="36"/>
                        </a:lnTo>
                        <a:lnTo>
                          <a:pt x="1" y="20"/>
                        </a:lnTo>
                        <a:lnTo>
                          <a:pt x="0" y="10"/>
                        </a:lnTo>
                        <a:lnTo>
                          <a:pt x="1" y="7"/>
                        </a:lnTo>
                        <a:lnTo>
                          <a:pt x="2" y="3"/>
                        </a:lnTo>
                        <a:lnTo>
                          <a:pt x="5" y="1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4" name="Freeform 42"/>
                  <p:cNvSpPr>
                    <a:spLocks noChangeArrowheads="1"/>
                  </p:cNvSpPr>
                  <p:nvPr/>
                </p:nvSpPr>
                <p:spPr bwMode="auto">
                  <a:xfrm>
                    <a:off x="311" y="72"/>
                    <a:ext cx="212" cy="86"/>
                  </a:xfrm>
                  <a:custGeom>
                    <a:avLst/>
                    <a:gdLst>
                      <a:gd name="T0" fmla="*/ 208 w 211"/>
                      <a:gd name="T1" fmla="*/ 77 h 87"/>
                      <a:gd name="T2" fmla="*/ 199 w 211"/>
                      <a:gd name="T3" fmla="*/ 73 h 87"/>
                      <a:gd name="T4" fmla="*/ 182 w 211"/>
                      <a:gd name="T5" fmla="*/ 64 h 87"/>
                      <a:gd name="T6" fmla="*/ 155 w 211"/>
                      <a:gd name="T7" fmla="*/ 50 h 87"/>
                      <a:gd name="T8" fmla="*/ 120 w 211"/>
                      <a:gd name="T9" fmla="*/ 36 h 87"/>
                      <a:gd name="T10" fmla="*/ 86 w 211"/>
                      <a:gd name="T11" fmla="*/ 23 h 87"/>
                      <a:gd name="T12" fmla="*/ 46 w 211"/>
                      <a:gd name="T13" fmla="*/ 9 h 87"/>
                      <a:gd name="T14" fmla="*/ 28 w 211"/>
                      <a:gd name="T15" fmla="*/ 4 h 87"/>
                      <a:gd name="T16" fmla="*/ 19 w 211"/>
                      <a:gd name="T17" fmla="*/ 1 h 87"/>
                      <a:gd name="T18" fmla="*/ 12 w 211"/>
                      <a:gd name="T19" fmla="*/ 0 h 87"/>
                      <a:gd name="T20" fmla="*/ 6 w 211"/>
                      <a:gd name="T21" fmla="*/ 0 h 87"/>
                      <a:gd name="T22" fmla="*/ 1 w 211"/>
                      <a:gd name="T23" fmla="*/ 2 h 87"/>
                      <a:gd name="T24" fmla="*/ 0 w 211"/>
                      <a:gd name="T25" fmla="*/ 5 h 87"/>
                      <a:gd name="T26" fmla="*/ 1 w 211"/>
                      <a:gd name="T27" fmla="*/ 8 h 87"/>
                      <a:gd name="T28" fmla="*/ 4 w 211"/>
                      <a:gd name="T29" fmla="*/ 11 h 87"/>
                      <a:gd name="T30" fmla="*/ 10 w 211"/>
                      <a:gd name="T31" fmla="*/ 15 h 87"/>
                      <a:gd name="T32" fmla="*/ 13 w 211"/>
                      <a:gd name="T33" fmla="*/ 18 h 87"/>
                      <a:gd name="T34" fmla="*/ 31 w 211"/>
                      <a:gd name="T35" fmla="*/ 28 h 87"/>
                      <a:gd name="T36" fmla="*/ 69 w 211"/>
                      <a:gd name="T37" fmla="*/ 44 h 87"/>
                      <a:gd name="T38" fmla="*/ 106 w 211"/>
                      <a:gd name="T39" fmla="*/ 59 h 87"/>
                      <a:gd name="T40" fmla="*/ 139 w 211"/>
                      <a:gd name="T41" fmla="*/ 70 h 87"/>
                      <a:gd name="T42" fmla="*/ 167 w 211"/>
                      <a:gd name="T43" fmla="*/ 80 h 87"/>
                      <a:gd name="T44" fmla="*/ 189 w 211"/>
                      <a:gd name="T45" fmla="*/ 86 h 87"/>
                      <a:gd name="T46" fmla="*/ 202 w 211"/>
                      <a:gd name="T47" fmla="*/ 87 h 87"/>
                      <a:gd name="T48" fmla="*/ 208 w 211"/>
                      <a:gd name="T49" fmla="*/ 86 h 87"/>
                      <a:gd name="T50" fmla="*/ 211 w 211"/>
                      <a:gd name="T51" fmla="*/ 82 h 87"/>
                      <a:gd name="T52" fmla="*/ 208 w 211"/>
                      <a:gd name="T53" fmla="*/ 77 h 8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1"/>
                      <a:gd name="T82" fmla="*/ 0 h 87"/>
                      <a:gd name="T83" fmla="*/ 211 w 211"/>
                      <a:gd name="T84" fmla="*/ 87 h 8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1" h="87">
                        <a:moveTo>
                          <a:pt x="208" y="77"/>
                        </a:moveTo>
                        <a:lnTo>
                          <a:pt x="199" y="73"/>
                        </a:lnTo>
                        <a:lnTo>
                          <a:pt x="182" y="64"/>
                        </a:lnTo>
                        <a:lnTo>
                          <a:pt x="155" y="50"/>
                        </a:lnTo>
                        <a:lnTo>
                          <a:pt x="120" y="36"/>
                        </a:lnTo>
                        <a:lnTo>
                          <a:pt x="86" y="23"/>
                        </a:lnTo>
                        <a:lnTo>
                          <a:pt x="46" y="9"/>
                        </a:lnTo>
                        <a:lnTo>
                          <a:pt x="28" y="4"/>
                        </a:lnTo>
                        <a:lnTo>
                          <a:pt x="19" y="1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4" y="11"/>
                        </a:lnTo>
                        <a:lnTo>
                          <a:pt x="10" y="15"/>
                        </a:lnTo>
                        <a:lnTo>
                          <a:pt x="13" y="18"/>
                        </a:lnTo>
                        <a:lnTo>
                          <a:pt x="31" y="28"/>
                        </a:lnTo>
                        <a:lnTo>
                          <a:pt x="69" y="44"/>
                        </a:lnTo>
                        <a:lnTo>
                          <a:pt x="106" y="59"/>
                        </a:lnTo>
                        <a:lnTo>
                          <a:pt x="139" y="70"/>
                        </a:lnTo>
                        <a:lnTo>
                          <a:pt x="167" y="80"/>
                        </a:lnTo>
                        <a:lnTo>
                          <a:pt x="189" y="86"/>
                        </a:lnTo>
                        <a:lnTo>
                          <a:pt x="202" y="87"/>
                        </a:lnTo>
                        <a:lnTo>
                          <a:pt x="208" y="86"/>
                        </a:lnTo>
                        <a:lnTo>
                          <a:pt x="211" y="82"/>
                        </a:lnTo>
                        <a:lnTo>
                          <a:pt x="208" y="77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5" name="Freeform 43"/>
                  <p:cNvSpPr>
                    <a:spLocks/>
                  </p:cNvSpPr>
                  <p:nvPr/>
                </p:nvSpPr>
                <p:spPr bwMode="auto">
                  <a:xfrm>
                    <a:off x="318" y="72"/>
                    <a:ext cx="212" cy="86"/>
                  </a:xfrm>
                  <a:custGeom>
                    <a:avLst/>
                    <a:gdLst>
                      <a:gd name="T0" fmla="*/ 207 w 211"/>
                      <a:gd name="T1" fmla="*/ 77 h 87"/>
                      <a:gd name="T2" fmla="*/ 199 w 211"/>
                      <a:gd name="T3" fmla="*/ 73 h 87"/>
                      <a:gd name="T4" fmla="*/ 181 w 211"/>
                      <a:gd name="T5" fmla="*/ 64 h 87"/>
                      <a:gd name="T6" fmla="*/ 154 w 211"/>
                      <a:gd name="T7" fmla="*/ 50 h 87"/>
                      <a:gd name="T8" fmla="*/ 119 w 211"/>
                      <a:gd name="T9" fmla="*/ 36 h 87"/>
                      <a:gd name="T10" fmla="*/ 85 w 211"/>
                      <a:gd name="T11" fmla="*/ 23 h 87"/>
                      <a:gd name="T12" fmla="*/ 45 w 211"/>
                      <a:gd name="T13" fmla="*/ 9 h 87"/>
                      <a:gd name="T14" fmla="*/ 28 w 211"/>
                      <a:gd name="T15" fmla="*/ 4 h 87"/>
                      <a:gd name="T16" fmla="*/ 18 w 211"/>
                      <a:gd name="T17" fmla="*/ 1 h 87"/>
                      <a:gd name="T18" fmla="*/ 11 w 211"/>
                      <a:gd name="T19" fmla="*/ 0 h 87"/>
                      <a:gd name="T20" fmla="*/ 5 w 211"/>
                      <a:gd name="T21" fmla="*/ 0 h 87"/>
                      <a:gd name="T22" fmla="*/ 1 w 211"/>
                      <a:gd name="T23" fmla="*/ 2 h 87"/>
                      <a:gd name="T24" fmla="*/ 0 w 211"/>
                      <a:gd name="T25" fmla="*/ 5 h 87"/>
                      <a:gd name="T26" fmla="*/ 1 w 211"/>
                      <a:gd name="T27" fmla="*/ 8 h 87"/>
                      <a:gd name="T28" fmla="*/ 4 w 211"/>
                      <a:gd name="T29" fmla="*/ 11 h 87"/>
                      <a:gd name="T30" fmla="*/ 9 w 211"/>
                      <a:gd name="T31" fmla="*/ 15 h 87"/>
                      <a:gd name="T32" fmla="*/ 13 w 211"/>
                      <a:gd name="T33" fmla="*/ 18 h 87"/>
                      <a:gd name="T34" fmla="*/ 30 w 211"/>
                      <a:gd name="T35" fmla="*/ 28 h 87"/>
                      <a:gd name="T36" fmla="*/ 68 w 211"/>
                      <a:gd name="T37" fmla="*/ 44 h 87"/>
                      <a:gd name="T38" fmla="*/ 107 w 211"/>
                      <a:gd name="T39" fmla="*/ 59 h 87"/>
                      <a:gd name="T40" fmla="*/ 138 w 211"/>
                      <a:gd name="T41" fmla="*/ 70 h 87"/>
                      <a:gd name="T42" fmla="*/ 166 w 211"/>
                      <a:gd name="T43" fmla="*/ 80 h 87"/>
                      <a:gd name="T44" fmla="*/ 188 w 211"/>
                      <a:gd name="T45" fmla="*/ 86 h 87"/>
                      <a:gd name="T46" fmla="*/ 202 w 211"/>
                      <a:gd name="T47" fmla="*/ 87 h 87"/>
                      <a:gd name="T48" fmla="*/ 207 w 211"/>
                      <a:gd name="T49" fmla="*/ 86 h 87"/>
                      <a:gd name="T50" fmla="*/ 211 w 211"/>
                      <a:gd name="T51" fmla="*/ 82 h 87"/>
                      <a:gd name="T52" fmla="*/ 207 w 211"/>
                      <a:gd name="T53" fmla="*/ 77 h 8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1"/>
                      <a:gd name="T82" fmla="*/ 0 h 87"/>
                      <a:gd name="T83" fmla="*/ 211 w 211"/>
                      <a:gd name="T84" fmla="*/ 87 h 8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1" h="87">
                        <a:moveTo>
                          <a:pt x="207" y="77"/>
                        </a:moveTo>
                        <a:lnTo>
                          <a:pt x="199" y="73"/>
                        </a:lnTo>
                        <a:lnTo>
                          <a:pt x="181" y="64"/>
                        </a:lnTo>
                        <a:lnTo>
                          <a:pt x="154" y="50"/>
                        </a:lnTo>
                        <a:lnTo>
                          <a:pt x="119" y="36"/>
                        </a:lnTo>
                        <a:lnTo>
                          <a:pt x="85" y="23"/>
                        </a:lnTo>
                        <a:lnTo>
                          <a:pt x="45" y="9"/>
                        </a:lnTo>
                        <a:lnTo>
                          <a:pt x="28" y="4"/>
                        </a:lnTo>
                        <a:lnTo>
                          <a:pt x="18" y="1"/>
                        </a:lnTo>
                        <a:lnTo>
                          <a:pt x="11" y="0"/>
                        </a:ln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4" y="11"/>
                        </a:lnTo>
                        <a:lnTo>
                          <a:pt x="9" y="15"/>
                        </a:lnTo>
                        <a:lnTo>
                          <a:pt x="13" y="18"/>
                        </a:lnTo>
                        <a:lnTo>
                          <a:pt x="30" y="28"/>
                        </a:lnTo>
                        <a:lnTo>
                          <a:pt x="68" y="44"/>
                        </a:lnTo>
                        <a:lnTo>
                          <a:pt x="107" y="59"/>
                        </a:lnTo>
                        <a:lnTo>
                          <a:pt x="138" y="70"/>
                        </a:lnTo>
                        <a:lnTo>
                          <a:pt x="166" y="80"/>
                        </a:lnTo>
                        <a:lnTo>
                          <a:pt x="188" y="86"/>
                        </a:lnTo>
                        <a:lnTo>
                          <a:pt x="202" y="87"/>
                        </a:lnTo>
                        <a:lnTo>
                          <a:pt x="207" y="86"/>
                        </a:lnTo>
                        <a:lnTo>
                          <a:pt x="211" y="82"/>
                        </a:lnTo>
                        <a:lnTo>
                          <a:pt x="207" y="7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6" name="Freeform 44"/>
                  <p:cNvSpPr>
                    <a:spLocks noChangeArrowheads="1"/>
                  </p:cNvSpPr>
                  <p:nvPr/>
                </p:nvSpPr>
                <p:spPr bwMode="auto">
                  <a:xfrm>
                    <a:off x="275" y="128"/>
                    <a:ext cx="247" cy="43"/>
                  </a:xfrm>
                  <a:custGeom>
                    <a:avLst/>
                    <a:gdLst>
                      <a:gd name="T0" fmla="*/ 247 w 247"/>
                      <a:gd name="T1" fmla="*/ 36 h 42"/>
                      <a:gd name="T2" fmla="*/ 238 w 247"/>
                      <a:gd name="T3" fmla="*/ 32 h 42"/>
                      <a:gd name="T4" fmla="*/ 215 w 247"/>
                      <a:gd name="T5" fmla="*/ 26 h 42"/>
                      <a:gd name="T6" fmla="*/ 175 w 247"/>
                      <a:gd name="T7" fmla="*/ 18 h 42"/>
                      <a:gd name="T8" fmla="*/ 143 w 247"/>
                      <a:gd name="T9" fmla="*/ 13 h 42"/>
                      <a:gd name="T10" fmla="*/ 101 w 247"/>
                      <a:gd name="T11" fmla="*/ 6 h 42"/>
                      <a:gd name="T12" fmla="*/ 59 w 247"/>
                      <a:gd name="T13" fmla="*/ 1 h 42"/>
                      <a:gd name="T14" fmla="*/ 33 w 247"/>
                      <a:gd name="T15" fmla="*/ 0 h 42"/>
                      <a:gd name="T16" fmla="*/ 25 w 247"/>
                      <a:gd name="T17" fmla="*/ 0 h 42"/>
                      <a:gd name="T18" fmla="*/ 17 w 247"/>
                      <a:gd name="T19" fmla="*/ 0 h 42"/>
                      <a:gd name="T20" fmla="*/ 8 w 247"/>
                      <a:gd name="T21" fmla="*/ 0 h 42"/>
                      <a:gd name="T22" fmla="*/ 2 w 247"/>
                      <a:gd name="T23" fmla="*/ 2 h 42"/>
                      <a:gd name="T24" fmla="*/ 0 w 247"/>
                      <a:gd name="T25" fmla="*/ 4 h 42"/>
                      <a:gd name="T26" fmla="*/ 1 w 247"/>
                      <a:gd name="T27" fmla="*/ 7 h 42"/>
                      <a:gd name="T28" fmla="*/ 4 w 247"/>
                      <a:gd name="T29" fmla="*/ 10 h 42"/>
                      <a:gd name="T30" fmla="*/ 8 w 247"/>
                      <a:gd name="T31" fmla="*/ 12 h 42"/>
                      <a:gd name="T32" fmla="*/ 17 w 247"/>
                      <a:gd name="T33" fmla="*/ 16 h 42"/>
                      <a:gd name="T34" fmla="*/ 28 w 247"/>
                      <a:gd name="T35" fmla="*/ 18 h 42"/>
                      <a:gd name="T36" fmla="*/ 45 w 247"/>
                      <a:gd name="T37" fmla="*/ 22 h 42"/>
                      <a:gd name="T38" fmla="*/ 87 w 247"/>
                      <a:gd name="T39" fmla="*/ 30 h 42"/>
                      <a:gd name="T40" fmla="*/ 131 w 247"/>
                      <a:gd name="T41" fmla="*/ 34 h 42"/>
                      <a:gd name="T42" fmla="*/ 164 w 247"/>
                      <a:gd name="T43" fmla="*/ 38 h 42"/>
                      <a:gd name="T44" fmla="*/ 203 w 247"/>
                      <a:gd name="T45" fmla="*/ 41 h 42"/>
                      <a:gd name="T46" fmla="*/ 220 w 247"/>
                      <a:gd name="T47" fmla="*/ 42 h 42"/>
                      <a:gd name="T48" fmla="*/ 234 w 247"/>
                      <a:gd name="T49" fmla="*/ 42 h 42"/>
                      <a:gd name="T50" fmla="*/ 243 w 247"/>
                      <a:gd name="T51" fmla="*/ 41 h 42"/>
                      <a:gd name="T52" fmla="*/ 247 w 247"/>
                      <a:gd name="T53" fmla="*/ 39 h 42"/>
                      <a:gd name="T54" fmla="*/ 247 w 247"/>
                      <a:gd name="T55" fmla="*/ 36 h 4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47"/>
                      <a:gd name="T85" fmla="*/ 0 h 42"/>
                      <a:gd name="T86" fmla="*/ 247 w 247"/>
                      <a:gd name="T87" fmla="*/ 42 h 4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47" h="42">
                        <a:moveTo>
                          <a:pt x="247" y="36"/>
                        </a:moveTo>
                        <a:lnTo>
                          <a:pt x="238" y="32"/>
                        </a:lnTo>
                        <a:lnTo>
                          <a:pt x="215" y="26"/>
                        </a:lnTo>
                        <a:lnTo>
                          <a:pt x="175" y="18"/>
                        </a:lnTo>
                        <a:lnTo>
                          <a:pt x="143" y="13"/>
                        </a:lnTo>
                        <a:lnTo>
                          <a:pt x="101" y="6"/>
                        </a:lnTo>
                        <a:lnTo>
                          <a:pt x="59" y="1"/>
                        </a:lnTo>
                        <a:lnTo>
                          <a:pt x="33" y="0"/>
                        </a:lnTo>
                        <a:lnTo>
                          <a:pt x="25" y="0"/>
                        </a:lnTo>
                        <a:lnTo>
                          <a:pt x="17" y="0"/>
                        </a:lnTo>
                        <a:lnTo>
                          <a:pt x="8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1" y="7"/>
                        </a:lnTo>
                        <a:lnTo>
                          <a:pt x="4" y="10"/>
                        </a:lnTo>
                        <a:lnTo>
                          <a:pt x="8" y="12"/>
                        </a:lnTo>
                        <a:lnTo>
                          <a:pt x="17" y="16"/>
                        </a:lnTo>
                        <a:lnTo>
                          <a:pt x="28" y="18"/>
                        </a:lnTo>
                        <a:lnTo>
                          <a:pt x="45" y="22"/>
                        </a:lnTo>
                        <a:lnTo>
                          <a:pt x="87" y="30"/>
                        </a:lnTo>
                        <a:lnTo>
                          <a:pt x="131" y="34"/>
                        </a:lnTo>
                        <a:lnTo>
                          <a:pt x="164" y="38"/>
                        </a:lnTo>
                        <a:lnTo>
                          <a:pt x="203" y="41"/>
                        </a:lnTo>
                        <a:lnTo>
                          <a:pt x="220" y="42"/>
                        </a:lnTo>
                        <a:lnTo>
                          <a:pt x="234" y="42"/>
                        </a:lnTo>
                        <a:lnTo>
                          <a:pt x="243" y="41"/>
                        </a:lnTo>
                        <a:lnTo>
                          <a:pt x="247" y="39"/>
                        </a:lnTo>
                        <a:lnTo>
                          <a:pt x="247" y="3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7" name="Freeform 45"/>
                  <p:cNvSpPr>
                    <a:spLocks/>
                  </p:cNvSpPr>
                  <p:nvPr/>
                </p:nvSpPr>
                <p:spPr bwMode="auto">
                  <a:xfrm>
                    <a:off x="284" y="128"/>
                    <a:ext cx="247" cy="43"/>
                  </a:xfrm>
                  <a:custGeom>
                    <a:avLst/>
                    <a:gdLst>
                      <a:gd name="T0" fmla="*/ 247 w 247"/>
                      <a:gd name="T1" fmla="*/ 37 h 43"/>
                      <a:gd name="T2" fmla="*/ 238 w 247"/>
                      <a:gd name="T3" fmla="*/ 33 h 43"/>
                      <a:gd name="T4" fmla="*/ 214 w 247"/>
                      <a:gd name="T5" fmla="*/ 26 h 43"/>
                      <a:gd name="T6" fmla="*/ 175 w 247"/>
                      <a:gd name="T7" fmla="*/ 19 h 43"/>
                      <a:gd name="T8" fmla="*/ 142 w 247"/>
                      <a:gd name="T9" fmla="*/ 13 h 43"/>
                      <a:gd name="T10" fmla="*/ 101 w 247"/>
                      <a:gd name="T11" fmla="*/ 7 h 43"/>
                      <a:gd name="T12" fmla="*/ 58 w 247"/>
                      <a:gd name="T13" fmla="*/ 1 h 43"/>
                      <a:gd name="T14" fmla="*/ 33 w 247"/>
                      <a:gd name="T15" fmla="*/ 0 h 43"/>
                      <a:gd name="T16" fmla="*/ 25 w 247"/>
                      <a:gd name="T17" fmla="*/ 0 h 43"/>
                      <a:gd name="T18" fmla="*/ 17 w 247"/>
                      <a:gd name="T19" fmla="*/ 0 h 43"/>
                      <a:gd name="T20" fmla="*/ 9 w 247"/>
                      <a:gd name="T21" fmla="*/ 1 h 43"/>
                      <a:gd name="T22" fmla="*/ 2 w 247"/>
                      <a:gd name="T23" fmla="*/ 2 h 43"/>
                      <a:gd name="T24" fmla="*/ 0 w 247"/>
                      <a:gd name="T25" fmla="*/ 4 h 43"/>
                      <a:gd name="T26" fmla="*/ 0 w 247"/>
                      <a:gd name="T27" fmla="*/ 7 h 43"/>
                      <a:gd name="T28" fmla="*/ 3 w 247"/>
                      <a:gd name="T29" fmla="*/ 10 h 43"/>
                      <a:gd name="T30" fmla="*/ 7 w 247"/>
                      <a:gd name="T31" fmla="*/ 12 h 43"/>
                      <a:gd name="T32" fmla="*/ 17 w 247"/>
                      <a:gd name="T33" fmla="*/ 16 h 43"/>
                      <a:gd name="T34" fmla="*/ 28 w 247"/>
                      <a:gd name="T35" fmla="*/ 18 h 43"/>
                      <a:gd name="T36" fmla="*/ 45 w 247"/>
                      <a:gd name="T37" fmla="*/ 23 h 43"/>
                      <a:gd name="T38" fmla="*/ 87 w 247"/>
                      <a:gd name="T39" fmla="*/ 30 h 43"/>
                      <a:gd name="T40" fmla="*/ 130 w 247"/>
                      <a:gd name="T41" fmla="*/ 35 h 43"/>
                      <a:gd name="T42" fmla="*/ 164 w 247"/>
                      <a:gd name="T43" fmla="*/ 39 h 43"/>
                      <a:gd name="T44" fmla="*/ 203 w 247"/>
                      <a:gd name="T45" fmla="*/ 41 h 43"/>
                      <a:gd name="T46" fmla="*/ 220 w 247"/>
                      <a:gd name="T47" fmla="*/ 42 h 43"/>
                      <a:gd name="T48" fmla="*/ 233 w 247"/>
                      <a:gd name="T49" fmla="*/ 43 h 43"/>
                      <a:gd name="T50" fmla="*/ 243 w 247"/>
                      <a:gd name="T51" fmla="*/ 41 h 43"/>
                      <a:gd name="T52" fmla="*/ 247 w 247"/>
                      <a:gd name="T53" fmla="*/ 39 h 43"/>
                      <a:gd name="T54" fmla="*/ 247 w 247"/>
                      <a:gd name="T55" fmla="*/ 37 h 4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47"/>
                      <a:gd name="T85" fmla="*/ 0 h 43"/>
                      <a:gd name="T86" fmla="*/ 247 w 247"/>
                      <a:gd name="T87" fmla="*/ 43 h 4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47" h="43">
                        <a:moveTo>
                          <a:pt x="247" y="37"/>
                        </a:moveTo>
                        <a:lnTo>
                          <a:pt x="238" y="33"/>
                        </a:lnTo>
                        <a:lnTo>
                          <a:pt x="214" y="26"/>
                        </a:lnTo>
                        <a:lnTo>
                          <a:pt x="175" y="19"/>
                        </a:lnTo>
                        <a:lnTo>
                          <a:pt x="142" y="13"/>
                        </a:lnTo>
                        <a:lnTo>
                          <a:pt x="101" y="7"/>
                        </a:lnTo>
                        <a:lnTo>
                          <a:pt x="58" y="1"/>
                        </a:lnTo>
                        <a:lnTo>
                          <a:pt x="33" y="0"/>
                        </a:lnTo>
                        <a:lnTo>
                          <a:pt x="25" y="0"/>
                        </a:lnTo>
                        <a:lnTo>
                          <a:pt x="17" y="0"/>
                        </a:lnTo>
                        <a:lnTo>
                          <a:pt x="9" y="1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3" y="10"/>
                        </a:lnTo>
                        <a:lnTo>
                          <a:pt x="7" y="12"/>
                        </a:lnTo>
                        <a:lnTo>
                          <a:pt x="17" y="16"/>
                        </a:lnTo>
                        <a:lnTo>
                          <a:pt x="28" y="18"/>
                        </a:lnTo>
                        <a:lnTo>
                          <a:pt x="45" y="23"/>
                        </a:lnTo>
                        <a:lnTo>
                          <a:pt x="87" y="30"/>
                        </a:lnTo>
                        <a:lnTo>
                          <a:pt x="130" y="35"/>
                        </a:lnTo>
                        <a:lnTo>
                          <a:pt x="164" y="39"/>
                        </a:lnTo>
                        <a:lnTo>
                          <a:pt x="203" y="41"/>
                        </a:lnTo>
                        <a:lnTo>
                          <a:pt x="220" y="42"/>
                        </a:lnTo>
                        <a:lnTo>
                          <a:pt x="233" y="43"/>
                        </a:lnTo>
                        <a:lnTo>
                          <a:pt x="243" y="41"/>
                        </a:lnTo>
                        <a:lnTo>
                          <a:pt x="247" y="39"/>
                        </a:lnTo>
                        <a:lnTo>
                          <a:pt x="247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8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84" y="158"/>
                    <a:ext cx="238" cy="25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9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294" y="158"/>
                    <a:ext cx="236" cy="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0" name="Freeform 48"/>
                  <p:cNvSpPr>
                    <a:spLocks noChangeArrowheads="1"/>
                  </p:cNvSpPr>
                  <p:nvPr/>
                </p:nvSpPr>
                <p:spPr bwMode="auto">
                  <a:xfrm>
                    <a:off x="339" y="47"/>
                    <a:ext cx="193" cy="111"/>
                  </a:xfrm>
                  <a:custGeom>
                    <a:avLst/>
                    <a:gdLst>
                      <a:gd name="T0" fmla="*/ 189 w 192"/>
                      <a:gd name="T1" fmla="*/ 104 h 112"/>
                      <a:gd name="T2" fmla="*/ 185 w 192"/>
                      <a:gd name="T3" fmla="*/ 97 h 112"/>
                      <a:gd name="T4" fmla="*/ 173 w 192"/>
                      <a:gd name="T5" fmla="*/ 88 h 112"/>
                      <a:gd name="T6" fmla="*/ 152 w 192"/>
                      <a:gd name="T7" fmla="*/ 73 h 112"/>
                      <a:gd name="T8" fmla="*/ 119 w 192"/>
                      <a:gd name="T9" fmla="*/ 52 h 112"/>
                      <a:gd name="T10" fmla="*/ 85 w 192"/>
                      <a:gd name="T11" fmla="*/ 34 h 112"/>
                      <a:gd name="T12" fmla="*/ 60 w 192"/>
                      <a:gd name="T13" fmla="*/ 21 h 112"/>
                      <a:gd name="T14" fmla="*/ 35 w 192"/>
                      <a:gd name="T15" fmla="*/ 7 h 112"/>
                      <a:gd name="T16" fmla="*/ 25 w 192"/>
                      <a:gd name="T17" fmla="*/ 3 h 112"/>
                      <a:gd name="T18" fmla="*/ 18 w 192"/>
                      <a:gd name="T19" fmla="*/ 1 h 112"/>
                      <a:gd name="T20" fmla="*/ 12 w 192"/>
                      <a:gd name="T21" fmla="*/ 0 h 112"/>
                      <a:gd name="T22" fmla="*/ 6 w 192"/>
                      <a:gd name="T23" fmla="*/ 0 h 112"/>
                      <a:gd name="T24" fmla="*/ 1 w 192"/>
                      <a:gd name="T25" fmla="*/ 2 h 112"/>
                      <a:gd name="T26" fmla="*/ 0 w 192"/>
                      <a:gd name="T27" fmla="*/ 5 h 112"/>
                      <a:gd name="T28" fmla="*/ 2 w 192"/>
                      <a:gd name="T29" fmla="*/ 9 h 112"/>
                      <a:gd name="T30" fmla="*/ 5 w 192"/>
                      <a:gd name="T31" fmla="*/ 14 h 112"/>
                      <a:gd name="T32" fmla="*/ 9 w 192"/>
                      <a:gd name="T33" fmla="*/ 17 h 112"/>
                      <a:gd name="T34" fmla="*/ 16 w 192"/>
                      <a:gd name="T35" fmla="*/ 22 h 112"/>
                      <a:gd name="T36" fmla="*/ 38 w 192"/>
                      <a:gd name="T37" fmla="*/ 39 h 112"/>
                      <a:gd name="T38" fmla="*/ 61 w 192"/>
                      <a:gd name="T39" fmla="*/ 55 h 112"/>
                      <a:gd name="T40" fmla="*/ 95 w 192"/>
                      <a:gd name="T41" fmla="*/ 74 h 112"/>
                      <a:gd name="T42" fmla="*/ 127 w 192"/>
                      <a:gd name="T43" fmla="*/ 92 h 112"/>
                      <a:gd name="T44" fmla="*/ 156 w 192"/>
                      <a:gd name="T45" fmla="*/ 105 h 112"/>
                      <a:gd name="T46" fmla="*/ 172 w 192"/>
                      <a:gd name="T47" fmla="*/ 110 h 112"/>
                      <a:gd name="T48" fmla="*/ 183 w 192"/>
                      <a:gd name="T49" fmla="*/ 112 h 112"/>
                      <a:gd name="T50" fmla="*/ 189 w 192"/>
                      <a:gd name="T51" fmla="*/ 112 h 112"/>
                      <a:gd name="T52" fmla="*/ 192 w 192"/>
                      <a:gd name="T53" fmla="*/ 108 h 112"/>
                      <a:gd name="T54" fmla="*/ 189 w 192"/>
                      <a:gd name="T55" fmla="*/ 104 h 11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92"/>
                      <a:gd name="T85" fmla="*/ 0 h 112"/>
                      <a:gd name="T86" fmla="*/ 192 w 192"/>
                      <a:gd name="T87" fmla="*/ 112 h 11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92" h="112">
                        <a:moveTo>
                          <a:pt x="189" y="104"/>
                        </a:moveTo>
                        <a:lnTo>
                          <a:pt x="185" y="97"/>
                        </a:lnTo>
                        <a:lnTo>
                          <a:pt x="173" y="88"/>
                        </a:lnTo>
                        <a:lnTo>
                          <a:pt x="152" y="73"/>
                        </a:lnTo>
                        <a:lnTo>
                          <a:pt x="119" y="52"/>
                        </a:lnTo>
                        <a:lnTo>
                          <a:pt x="85" y="34"/>
                        </a:lnTo>
                        <a:lnTo>
                          <a:pt x="60" y="21"/>
                        </a:lnTo>
                        <a:lnTo>
                          <a:pt x="35" y="7"/>
                        </a:lnTo>
                        <a:lnTo>
                          <a:pt x="25" y="3"/>
                        </a:lnTo>
                        <a:lnTo>
                          <a:pt x="18" y="1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5" y="14"/>
                        </a:lnTo>
                        <a:lnTo>
                          <a:pt x="9" y="17"/>
                        </a:lnTo>
                        <a:lnTo>
                          <a:pt x="16" y="22"/>
                        </a:lnTo>
                        <a:lnTo>
                          <a:pt x="38" y="39"/>
                        </a:lnTo>
                        <a:lnTo>
                          <a:pt x="61" y="55"/>
                        </a:lnTo>
                        <a:lnTo>
                          <a:pt x="95" y="74"/>
                        </a:lnTo>
                        <a:lnTo>
                          <a:pt x="127" y="92"/>
                        </a:lnTo>
                        <a:lnTo>
                          <a:pt x="156" y="105"/>
                        </a:lnTo>
                        <a:lnTo>
                          <a:pt x="172" y="110"/>
                        </a:lnTo>
                        <a:lnTo>
                          <a:pt x="183" y="112"/>
                        </a:lnTo>
                        <a:lnTo>
                          <a:pt x="189" y="112"/>
                        </a:lnTo>
                        <a:lnTo>
                          <a:pt x="192" y="108"/>
                        </a:lnTo>
                        <a:lnTo>
                          <a:pt x="189" y="10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1" name="Freeform 49"/>
                  <p:cNvSpPr>
                    <a:spLocks/>
                  </p:cNvSpPr>
                  <p:nvPr/>
                </p:nvSpPr>
                <p:spPr bwMode="auto">
                  <a:xfrm>
                    <a:off x="346" y="47"/>
                    <a:ext cx="193" cy="111"/>
                  </a:xfrm>
                  <a:custGeom>
                    <a:avLst/>
                    <a:gdLst>
                      <a:gd name="T0" fmla="*/ 188 w 192"/>
                      <a:gd name="T1" fmla="*/ 104 h 112"/>
                      <a:gd name="T2" fmla="*/ 184 w 192"/>
                      <a:gd name="T3" fmla="*/ 97 h 112"/>
                      <a:gd name="T4" fmla="*/ 173 w 192"/>
                      <a:gd name="T5" fmla="*/ 88 h 112"/>
                      <a:gd name="T6" fmla="*/ 151 w 192"/>
                      <a:gd name="T7" fmla="*/ 73 h 112"/>
                      <a:gd name="T8" fmla="*/ 119 w 192"/>
                      <a:gd name="T9" fmla="*/ 52 h 112"/>
                      <a:gd name="T10" fmla="*/ 85 w 192"/>
                      <a:gd name="T11" fmla="*/ 34 h 112"/>
                      <a:gd name="T12" fmla="*/ 60 w 192"/>
                      <a:gd name="T13" fmla="*/ 21 h 112"/>
                      <a:gd name="T14" fmla="*/ 35 w 192"/>
                      <a:gd name="T15" fmla="*/ 7 h 112"/>
                      <a:gd name="T16" fmla="*/ 25 w 192"/>
                      <a:gd name="T17" fmla="*/ 3 h 112"/>
                      <a:gd name="T18" fmla="*/ 17 w 192"/>
                      <a:gd name="T19" fmla="*/ 1 h 112"/>
                      <a:gd name="T20" fmla="*/ 11 w 192"/>
                      <a:gd name="T21" fmla="*/ 0 h 112"/>
                      <a:gd name="T22" fmla="*/ 5 w 192"/>
                      <a:gd name="T23" fmla="*/ 0 h 112"/>
                      <a:gd name="T24" fmla="*/ 1 w 192"/>
                      <a:gd name="T25" fmla="*/ 2 h 112"/>
                      <a:gd name="T26" fmla="*/ 0 w 192"/>
                      <a:gd name="T27" fmla="*/ 5 h 112"/>
                      <a:gd name="T28" fmla="*/ 2 w 192"/>
                      <a:gd name="T29" fmla="*/ 9 h 112"/>
                      <a:gd name="T30" fmla="*/ 5 w 192"/>
                      <a:gd name="T31" fmla="*/ 14 h 112"/>
                      <a:gd name="T32" fmla="*/ 8 w 192"/>
                      <a:gd name="T33" fmla="*/ 17 h 112"/>
                      <a:gd name="T34" fmla="*/ 15 w 192"/>
                      <a:gd name="T35" fmla="*/ 22 h 112"/>
                      <a:gd name="T36" fmla="*/ 38 w 192"/>
                      <a:gd name="T37" fmla="*/ 39 h 112"/>
                      <a:gd name="T38" fmla="*/ 60 w 192"/>
                      <a:gd name="T39" fmla="*/ 55 h 112"/>
                      <a:gd name="T40" fmla="*/ 95 w 192"/>
                      <a:gd name="T41" fmla="*/ 74 h 112"/>
                      <a:gd name="T42" fmla="*/ 128 w 192"/>
                      <a:gd name="T43" fmla="*/ 92 h 112"/>
                      <a:gd name="T44" fmla="*/ 156 w 192"/>
                      <a:gd name="T45" fmla="*/ 105 h 112"/>
                      <a:gd name="T46" fmla="*/ 172 w 192"/>
                      <a:gd name="T47" fmla="*/ 110 h 112"/>
                      <a:gd name="T48" fmla="*/ 182 w 192"/>
                      <a:gd name="T49" fmla="*/ 112 h 112"/>
                      <a:gd name="T50" fmla="*/ 190 w 192"/>
                      <a:gd name="T51" fmla="*/ 112 h 112"/>
                      <a:gd name="T52" fmla="*/ 192 w 192"/>
                      <a:gd name="T53" fmla="*/ 108 h 112"/>
                      <a:gd name="T54" fmla="*/ 188 w 192"/>
                      <a:gd name="T55" fmla="*/ 104 h 11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92"/>
                      <a:gd name="T85" fmla="*/ 0 h 112"/>
                      <a:gd name="T86" fmla="*/ 192 w 192"/>
                      <a:gd name="T87" fmla="*/ 112 h 11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92" h="112">
                        <a:moveTo>
                          <a:pt x="188" y="104"/>
                        </a:moveTo>
                        <a:lnTo>
                          <a:pt x="184" y="97"/>
                        </a:lnTo>
                        <a:lnTo>
                          <a:pt x="173" y="88"/>
                        </a:lnTo>
                        <a:lnTo>
                          <a:pt x="151" y="73"/>
                        </a:lnTo>
                        <a:lnTo>
                          <a:pt x="119" y="52"/>
                        </a:lnTo>
                        <a:lnTo>
                          <a:pt x="85" y="34"/>
                        </a:lnTo>
                        <a:lnTo>
                          <a:pt x="60" y="21"/>
                        </a:lnTo>
                        <a:lnTo>
                          <a:pt x="35" y="7"/>
                        </a:lnTo>
                        <a:lnTo>
                          <a:pt x="25" y="3"/>
                        </a:lnTo>
                        <a:lnTo>
                          <a:pt x="17" y="1"/>
                        </a:lnTo>
                        <a:lnTo>
                          <a:pt x="11" y="0"/>
                        </a:ln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5" y="14"/>
                        </a:lnTo>
                        <a:lnTo>
                          <a:pt x="8" y="17"/>
                        </a:lnTo>
                        <a:lnTo>
                          <a:pt x="15" y="22"/>
                        </a:lnTo>
                        <a:lnTo>
                          <a:pt x="38" y="39"/>
                        </a:lnTo>
                        <a:lnTo>
                          <a:pt x="60" y="55"/>
                        </a:lnTo>
                        <a:lnTo>
                          <a:pt x="95" y="74"/>
                        </a:lnTo>
                        <a:lnTo>
                          <a:pt x="128" y="92"/>
                        </a:lnTo>
                        <a:lnTo>
                          <a:pt x="156" y="105"/>
                        </a:lnTo>
                        <a:lnTo>
                          <a:pt x="172" y="110"/>
                        </a:lnTo>
                        <a:lnTo>
                          <a:pt x="182" y="112"/>
                        </a:lnTo>
                        <a:lnTo>
                          <a:pt x="190" y="112"/>
                        </a:lnTo>
                        <a:lnTo>
                          <a:pt x="192" y="108"/>
                        </a:lnTo>
                        <a:lnTo>
                          <a:pt x="188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2" name="Freeform 50"/>
                  <p:cNvSpPr>
                    <a:spLocks noChangeArrowheads="1"/>
                  </p:cNvSpPr>
                  <p:nvPr/>
                </p:nvSpPr>
                <p:spPr bwMode="auto">
                  <a:xfrm>
                    <a:off x="436" y="9"/>
                    <a:ext cx="110" cy="146"/>
                  </a:xfrm>
                  <a:custGeom>
                    <a:avLst/>
                    <a:gdLst>
                      <a:gd name="T0" fmla="*/ 102 w 110"/>
                      <a:gd name="T1" fmla="*/ 144 h 145"/>
                      <a:gd name="T2" fmla="*/ 106 w 110"/>
                      <a:gd name="T3" fmla="*/ 142 h 145"/>
                      <a:gd name="T4" fmla="*/ 109 w 110"/>
                      <a:gd name="T5" fmla="*/ 140 h 145"/>
                      <a:gd name="T6" fmla="*/ 110 w 110"/>
                      <a:gd name="T7" fmla="*/ 136 h 145"/>
                      <a:gd name="T8" fmla="*/ 109 w 110"/>
                      <a:gd name="T9" fmla="*/ 132 h 145"/>
                      <a:gd name="T10" fmla="*/ 103 w 110"/>
                      <a:gd name="T11" fmla="*/ 120 h 145"/>
                      <a:gd name="T12" fmla="*/ 91 w 110"/>
                      <a:gd name="T13" fmla="*/ 100 h 145"/>
                      <a:gd name="T14" fmla="*/ 79 w 110"/>
                      <a:gd name="T15" fmla="*/ 79 h 145"/>
                      <a:gd name="T16" fmla="*/ 67 w 110"/>
                      <a:gd name="T17" fmla="*/ 61 h 145"/>
                      <a:gd name="T18" fmla="*/ 54 w 110"/>
                      <a:gd name="T19" fmla="*/ 42 h 145"/>
                      <a:gd name="T20" fmla="*/ 40 w 110"/>
                      <a:gd name="T21" fmla="*/ 25 h 145"/>
                      <a:gd name="T22" fmla="*/ 30 w 110"/>
                      <a:gd name="T23" fmla="*/ 14 h 145"/>
                      <a:gd name="T24" fmla="*/ 25 w 110"/>
                      <a:gd name="T25" fmla="*/ 8 h 145"/>
                      <a:gd name="T26" fmla="*/ 21 w 110"/>
                      <a:gd name="T27" fmla="*/ 5 h 145"/>
                      <a:gd name="T28" fmla="*/ 17 w 110"/>
                      <a:gd name="T29" fmla="*/ 2 h 145"/>
                      <a:gd name="T30" fmla="*/ 13 w 110"/>
                      <a:gd name="T31" fmla="*/ 1 h 145"/>
                      <a:gd name="T32" fmla="*/ 8 w 110"/>
                      <a:gd name="T33" fmla="*/ 0 h 145"/>
                      <a:gd name="T34" fmla="*/ 4 w 110"/>
                      <a:gd name="T35" fmla="*/ 0 h 145"/>
                      <a:gd name="T36" fmla="*/ 1 w 110"/>
                      <a:gd name="T37" fmla="*/ 2 h 145"/>
                      <a:gd name="T38" fmla="*/ 0 w 110"/>
                      <a:gd name="T39" fmla="*/ 5 h 145"/>
                      <a:gd name="T40" fmla="*/ 0 w 110"/>
                      <a:gd name="T41" fmla="*/ 7 h 145"/>
                      <a:gd name="T42" fmla="*/ 1 w 110"/>
                      <a:gd name="T43" fmla="*/ 11 h 145"/>
                      <a:gd name="T44" fmla="*/ 3 w 110"/>
                      <a:gd name="T45" fmla="*/ 17 h 145"/>
                      <a:gd name="T46" fmla="*/ 5 w 110"/>
                      <a:gd name="T47" fmla="*/ 23 h 145"/>
                      <a:gd name="T48" fmla="*/ 11 w 110"/>
                      <a:gd name="T49" fmla="*/ 34 h 145"/>
                      <a:gd name="T50" fmla="*/ 19 w 110"/>
                      <a:gd name="T51" fmla="*/ 50 h 145"/>
                      <a:gd name="T52" fmla="*/ 30 w 110"/>
                      <a:gd name="T53" fmla="*/ 68 h 145"/>
                      <a:gd name="T54" fmla="*/ 43 w 110"/>
                      <a:gd name="T55" fmla="*/ 88 h 145"/>
                      <a:gd name="T56" fmla="*/ 56 w 110"/>
                      <a:gd name="T57" fmla="*/ 106 h 145"/>
                      <a:gd name="T58" fmla="*/ 65 w 110"/>
                      <a:gd name="T59" fmla="*/ 118 h 145"/>
                      <a:gd name="T60" fmla="*/ 74 w 110"/>
                      <a:gd name="T61" fmla="*/ 127 h 145"/>
                      <a:gd name="T62" fmla="*/ 86 w 110"/>
                      <a:gd name="T63" fmla="*/ 139 h 145"/>
                      <a:gd name="T64" fmla="*/ 90 w 110"/>
                      <a:gd name="T65" fmla="*/ 143 h 145"/>
                      <a:gd name="T66" fmla="*/ 94 w 110"/>
                      <a:gd name="T67" fmla="*/ 144 h 145"/>
                      <a:gd name="T68" fmla="*/ 97 w 110"/>
                      <a:gd name="T69" fmla="*/ 145 h 145"/>
                      <a:gd name="T70" fmla="*/ 102 w 110"/>
                      <a:gd name="T71" fmla="*/ 144 h 14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10"/>
                      <a:gd name="T109" fmla="*/ 0 h 145"/>
                      <a:gd name="T110" fmla="*/ 110 w 110"/>
                      <a:gd name="T111" fmla="*/ 145 h 14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10" h="145">
                        <a:moveTo>
                          <a:pt x="102" y="144"/>
                        </a:moveTo>
                        <a:lnTo>
                          <a:pt x="106" y="142"/>
                        </a:lnTo>
                        <a:lnTo>
                          <a:pt x="109" y="140"/>
                        </a:lnTo>
                        <a:lnTo>
                          <a:pt x="110" y="136"/>
                        </a:lnTo>
                        <a:lnTo>
                          <a:pt x="109" y="132"/>
                        </a:lnTo>
                        <a:lnTo>
                          <a:pt x="103" y="120"/>
                        </a:lnTo>
                        <a:lnTo>
                          <a:pt x="91" y="100"/>
                        </a:lnTo>
                        <a:lnTo>
                          <a:pt x="79" y="79"/>
                        </a:lnTo>
                        <a:lnTo>
                          <a:pt x="67" y="61"/>
                        </a:lnTo>
                        <a:lnTo>
                          <a:pt x="54" y="42"/>
                        </a:lnTo>
                        <a:lnTo>
                          <a:pt x="40" y="25"/>
                        </a:lnTo>
                        <a:lnTo>
                          <a:pt x="30" y="14"/>
                        </a:lnTo>
                        <a:lnTo>
                          <a:pt x="25" y="8"/>
                        </a:lnTo>
                        <a:lnTo>
                          <a:pt x="21" y="5"/>
                        </a:lnTo>
                        <a:lnTo>
                          <a:pt x="17" y="2"/>
                        </a:lnTo>
                        <a:lnTo>
                          <a:pt x="13" y="1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1" y="11"/>
                        </a:lnTo>
                        <a:lnTo>
                          <a:pt x="3" y="17"/>
                        </a:lnTo>
                        <a:lnTo>
                          <a:pt x="5" y="23"/>
                        </a:lnTo>
                        <a:lnTo>
                          <a:pt x="11" y="34"/>
                        </a:lnTo>
                        <a:lnTo>
                          <a:pt x="19" y="50"/>
                        </a:lnTo>
                        <a:lnTo>
                          <a:pt x="30" y="68"/>
                        </a:lnTo>
                        <a:lnTo>
                          <a:pt x="43" y="88"/>
                        </a:lnTo>
                        <a:lnTo>
                          <a:pt x="56" y="106"/>
                        </a:lnTo>
                        <a:lnTo>
                          <a:pt x="65" y="118"/>
                        </a:lnTo>
                        <a:lnTo>
                          <a:pt x="74" y="127"/>
                        </a:lnTo>
                        <a:lnTo>
                          <a:pt x="86" y="139"/>
                        </a:lnTo>
                        <a:lnTo>
                          <a:pt x="90" y="143"/>
                        </a:lnTo>
                        <a:lnTo>
                          <a:pt x="94" y="144"/>
                        </a:lnTo>
                        <a:lnTo>
                          <a:pt x="97" y="145"/>
                        </a:lnTo>
                        <a:lnTo>
                          <a:pt x="102" y="14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3" name="Freeform 51"/>
                  <p:cNvSpPr>
                    <a:spLocks/>
                  </p:cNvSpPr>
                  <p:nvPr/>
                </p:nvSpPr>
                <p:spPr bwMode="auto">
                  <a:xfrm>
                    <a:off x="445" y="9"/>
                    <a:ext cx="109" cy="146"/>
                  </a:xfrm>
                  <a:custGeom>
                    <a:avLst/>
                    <a:gdLst>
                      <a:gd name="T0" fmla="*/ 102 w 109"/>
                      <a:gd name="T1" fmla="*/ 144 h 145"/>
                      <a:gd name="T2" fmla="*/ 105 w 109"/>
                      <a:gd name="T3" fmla="*/ 142 h 145"/>
                      <a:gd name="T4" fmla="*/ 108 w 109"/>
                      <a:gd name="T5" fmla="*/ 140 h 145"/>
                      <a:gd name="T6" fmla="*/ 109 w 109"/>
                      <a:gd name="T7" fmla="*/ 136 h 145"/>
                      <a:gd name="T8" fmla="*/ 108 w 109"/>
                      <a:gd name="T9" fmla="*/ 132 h 145"/>
                      <a:gd name="T10" fmla="*/ 102 w 109"/>
                      <a:gd name="T11" fmla="*/ 120 h 145"/>
                      <a:gd name="T12" fmla="*/ 92 w 109"/>
                      <a:gd name="T13" fmla="*/ 100 h 145"/>
                      <a:gd name="T14" fmla="*/ 79 w 109"/>
                      <a:gd name="T15" fmla="*/ 79 h 145"/>
                      <a:gd name="T16" fmla="*/ 67 w 109"/>
                      <a:gd name="T17" fmla="*/ 61 h 145"/>
                      <a:gd name="T18" fmla="*/ 53 w 109"/>
                      <a:gd name="T19" fmla="*/ 42 h 145"/>
                      <a:gd name="T20" fmla="*/ 40 w 109"/>
                      <a:gd name="T21" fmla="*/ 25 h 145"/>
                      <a:gd name="T22" fmla="*/ 30 w 109"/>
                      <a:gd name="T23" fmla="*/ 14 h 145"/>
                      <a:gd name="T24" fmla="*/ 24 w 109"/>
                      <a:gd name="T25" fmla="*/ 8 h 145"/>
                      <a:gd name="T26" fmla="*/ 21 w 109"/>
                      <a:gd name="T27" fmla="*/ 5 h 145"/>
                      <a:gd name="T28" fmla="*/ 17 w 109"/>
                      <a:gd name="T29" fmla="*/ 2 h 145"/>
                      <a:gd name="T30" fmla="*/ 12 w 109"/>
                      <a:gd name="T31" fmla="*/ 1 h 145"/>
                      <a:gd name="T32" fmla="*/ 8 w 109"/>
                      <a:gd name="T33" fmla="*/ 0 h 145"/>
                      <a:gd name="T34" fmla="*/ 3 w 109"/>
                      <a:gd name="T35" fmla="*/ 0 h 145"/>
                      <a:gd name="T36" fmla="*/ 1 w 109"/>
                      <a:gd name="T37" fmla="*/ 2 h 145"/>
                      <a:gd name="T38" fmla="*/ 0 w 109"/>
                      <a:gd name="T39" fmla="*/ 5 h 145"/>
                      <a:gd name="T40" fmla="*/ 0 w 109"/>
                      <a:gd name="T41" fmla="*/ 7 h 145"/>
                      <a:gd name="T42" fmla="*/ 0 w 109"/>
                      <a:gd name="T43" fmla="*/ 11 h 145"/>
                      <a:gd name="T44" fmla="*/ 3 w 109"/>
                      <a:gd name="T45" fmla="*/ 17 h 145"/>
                      <a:gd name="T46" fmla="*/ 5 w 109"/>
                      <a:gd name="T47" fmla="*/ 23 h 145"/>
                      <a:gd name="T48" fmla="*/ 10 w 109"/>
                      <a:gd name="T49" fmla="*/ 34 h 145"/>
                      <a:gd name="T50" fmla="*/ 18 w 109"/>
                      <a:gd name="T51" fmla="*/ 50 h 145"/>
                      <a:gd name="T52" fmla="*/ 30 w 109"/>
                      <a:gd name="T53" fmla="*/ 68 h 145"/>
                      <a:gd name="T54" fmla="*/ 43 w 109"/>
                      <a:gd name="T55" fmla="*/ 88 h 145"/>
                      <a:gd name="T56" fmla="*/ 55 w 109"/>
                      <a:gd name="T57" fmla="*/ 106 h 145"/>
                      <a:gd name="T58" fmla="*/ 65 w 109"/>
                      <a:gd name="T59" fmla="*/ 118 h 145"/>
                      <a:gd name="T60" fmla="*/ 74 w 109"/>
                      <a:gd name="T61" fmla="*/ 127 h 145"/>
                      <a:gd name="T62" fmla="*/ 86 w 109"/>
                      <a:gd name="T63" fmla="*/ 139 h 145"/>
                      <a:gd name="T64" fmla="*/ 89 w 109"/>
                      <a:gd name="T65" fmla="*/ 143 h 145"/>
                      <a:gd name="T66" fmla="*/ 93 w 109"/>
                      <a:gd name="T67" fmla="*/ 144 h 145"/>
                      <a:gd name="T68" fmla="*/ 97 w 109"/>
                      <a:gd name="T69" fmla="*/ 145 h 145"/>
                      <a:gd name="T70" fmla="*/ 102 w 109"/>
                      <a:gd name="T71" fmla="*/ 144 h 14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09"/>
                      <a:gd name="T109" fmla="*/ 0 h 145"/>
                      <a:gd name="T110" fmla="*/ 109 w 109"/>
                      <a:gd name="T111" fmla="*/ 145 h 14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09" h="145">
                        <a:moveTo>
                          <a:pt x="102" y="144"/>
                        </a:moveTo>
                        <a:lnTo>
                          <a:pt x="105" y="142"/>
                        </a:lnTo>
                        <a:lnTo>
                          <a:pt x="108" y="140"/>
                        </a:lnTo>
                        <a:lnTo>
                          <a:pt x="109" y="136"/>
                        </a:lnTo>
                        <a:lnTo>
                          <a:pt x="108" y="132"/>
                        </a:lnTo>
                        <a:lnTo>
                          <a:pt x="102" y="120"/>
                        </a:lnTo>
                        <a:lnTo>
                          <a:pt x="92" y="100"/>
                        </a:lnTo>
                        <a:lnTo>
                          <a:pt x="79" y="79"/>
                        </a:lnTo>
                        <a:lnTo>
                          <a:pt x="67" y="61"/>
                        </a:lnTo>
                        <a:lnTo>
                          <a:pt x="53" y="42"/>
                        </a:lnTo>
                        <a:lnTo>
                          <a:pt x="40" y="25"/>
                        </a:lnTo>
                        <a:lnTo>
                          <a:pt x="30" y="14"/>
                        </a:lnTo>
                        <a:lnTo>
                          <a:pt x="24" y="8"/>
                        </a:lnTo>
                        <a:lnTo>
                          <a:pt x="21" y="5"/>
                        </a:lnTo>
                        <a:lnTo>
                          <a:pt x="17" y="2"/>
                        </a:lnTo>
                        <a:lnTo>
                          <a:pt x="12" y="1"/>
                        </a:lnTo>
                        <a:lnTo>
                          <a:pt x="8" y="0"/>
                        </a:ln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3" y="17"/>
                        </a:lnTo>
                        <a:lnTo>
                          <a:pt x="5" y="23"/>
                        </a:lnTo>
                        <a:lnTo>
                          <a:pt x="10" y="34"/>
                        </a:lnTo>
                        <a:lnTo>
                          <a:pt x="18" y="50"/>
                        </a:lnTo>
                        <a:lnTo>
                          <a:pt x="30" y="68"/>
                        </a:lnTo>
                        <a:lnTo>
                          <a:pt x="43" y="88"/>
                        </a:lnTo>
                        <a:lnTo>
                          <a:pt x="55" y="106"/>
                        </a:lnTo>
                        <a:lnTo>
                          <a:pt x="65" y="118"/>
                        </a:lnTo>
                        <a:lnTo>
                          <a:pt x="74" y="127"/>
                        </a:lnTo>
                        <a:lnTo>
                          <a:pt x="86" y="139"/>
                        </a:lnTo>
                        <a:lnTo>
                          <a:pt x="89" y="143"/>
                        </a:lnTo>
                        <a:lnTo>
                          <a:pt x="93" y="144"/>
                        </a:lnTo>
                        <a:lnTo>
                          <a:pt x="97" y="145"/>
                        </a:lnTo>
                        <a:lnTo>
                          <a:pt x="102" y="1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4" name="Freeform 52"/>
                  <p:cNvSpPr>
                    <a:spLocks noChangeArrowheads="1"/>
                  </p:cNvSpPr>
                  <p:nvPr/>
                </p:nvSpPr>
                <p:spPr bwMode="auto">
                  <a:xfrm>
                    <a:off x="286" y="100"/>
                    <a:ext cx="245" cy="66"/>
                  </a:xfrm>
                  <a:custGeom>
                    <a:avLst/>
                    <a:gdLst>
                      <a:gd name="T0" fmla="*/ 245 w 245"/>
                      <a:gd name="T1" fmla="*/ 56 h 64"/>
                      <a:gd name="T2" fmla="*/ 236 w 245"/>
                      <a:gd name="T3" fmla="*/ 50 h 64"/>
                      <a:gd name="T4" fmla="*/ 212 w 245"/>
                      <a:gd name="T5" fmla="*/ 42 h 64"/>
                      <a:gd name="T6" fmla="*/ 182 w 245"/>
                      <a:gd name="T7" fmla="*/ 33 h 64"/>
                      <a:gd name="T8" fmla="*/ 141 w 245"/>
                      <a:gd name="T9" fmla="*/ 23 h 64"/>
                      <a:gd name="T10" fmla="*/ 100 w 245"/>
                      <a:gd name="T11" fmla="*/ 13 h 64"/>
                      <a:gd name="T12" fmla="*/ 58 w 245"/>
                      <a:gd name="T13" fmla="*/ 5 h 64"/>
                      <a:gd name="T14" fmla="*/ 33 w 245"/>
                      <a:gd name="T15" fmla="*/ 1 h 64"/>
                      <a:gd name="T16" fmla="*/ 24 w 245"/>
                      <a:gd name="T17" fmla="*/ 1 h 64"/>
                      <a:gd name="T18" fmla="*/ 16 w 245"/>
                      <a:gd name="T19" fmla="*/ 0 h 64"/>
                      <a:gd name="T20" fmla="*/ 7 w 245"/>
                      <a:gd name="T21" fmla="*/ 1 h 64"/>
                      <a:gd name="T22" fmla="*/ 2 w 245"/>
                      <a:gd name="T23" fmla="*/ 3 h 64"/>
                      <a:gd name="T24" fmla="*/ 0 w 245"/>
                      <a:gd name="T25" fmla="*/ 6 h 64"/>
                      <a:gd name="T26" fmla="*/ 1 w 245"/>
                      <a:gd name="T27" fmla="*/ 10 h 64"/>
                      <a:gd name="T28" fmla="*/ 4 w 245"/>
                      <a:gd name="T29" fmla="*/ 12 h 64"/>
                      <a:gd name="T30" fmla="*/ 7 w 245"/>
                      <a:gd name="T31" fmla="*/ 14 h 64"/>
                      <a:gd name="T32" fmla="*/ 14 w 245"/>
                      <a:gd name="T33" fmla="*/ 17 h 64"/>
                      <a:gd name="T34" fmla="*/ 38 w 245"/>
                      <a:gd name="T35" fmla="*/ 23 h 64"/>
                      <a:gd name="T36" fmla="*/ 81 w 245"/>
                      <a:gd name="T37" fmla="*/ 35 h 64"/>
                      <a:gd name="T38" fmla="*/ 118 w 245"/>
                      <a:gd name="T39" fmla="*/ 44 h 64"/>
                      <a:gd name="T40" fmla="*/ 161 w 245"/>
                      <a:gd name="T41" fmla="*/ 53 h 64"/>
                      <a:gd name="T42" fmla="*/ 193 w 245"/>
                      <a:gd name="T43" fmla="*/ 59 h 64"/>
                      <a:gd name="T44" fmla="*/ 217 w 245"/>
                      <a:gd name="T45" fmla="*/ 63 h 64"/>
                      <a:gd name="T46" fmla="*/ 231 w 245"/>
                      <a:gd name="T47" fmla="*/ 64 h 64"/>
                      <a:gd name="T48" fmla="*/ 240 w 245"/>
                      <a:gd name="T49" fmla="*/ 62 h 64"/>
                      <a:gd name="T50" fmla="*/ 245 w 245"/>
                      <a:gd name="T51" fmla="*/ 60 h 64"/>
                      <a:gd name="T52" fmla="*/ 245 w 245"/>
                      <a:gd name="T53" fmla="*/ 56 h 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5"/>
                      <a:gd name="T82" fmla="*/ 0 h 64"/>
                      <a:gd name="T83" fmla="*/ 245 w 245"/>
                      <a:gd name="T84" fmla="*/ 64 h 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5" h="64">
                        <a:moveTo>
                          <a:pt x="245" y="56"/>
                        </a:moveTo>
                        <a:lnTo>
                          <a:pt x="236" y="50"/>
                        </a:lnTo>
                        <a:lnTo>
                          <a:pt x="212" y="42"/>
                        </a:lnTo>
                        <a:lnTo>
                          <a:pt x="182" y="33"/>
                        </a:lnTo>
                        <a:lnTo>
                          <a:pt x="141" y="23"/>
                        </a:lnTo>
                        <a:lnTo>
                          <a:pt x="100" y="13"/>
                        </a:lnTo>
                        <a:lnTo>
                          <a:pt x="58" y="5"/>
                        </a:lnTo>
                        <a:lnTo>
                          <a:pt x="33" y="1"/>
                        </a:lnTo>
                        <a:lnTo>
                          <a:pt x="24" y="1"/>
                        </a:lnTo>
                        <a:lnTo>
                          <a:pt x="16" y="0"/>
                        </a:lnTo>
                        <a:lnTo>
                          <a:pt x="7" y="1"/>
                        </a:lnTo>
                        <a:lnTo>
                          <a:pt x="2" y="3"/>
                        </a:lnTo>
                        <a:lnTo>
                          <a:pt x="0" y="6"/>
                        </a:lnTo>
                        <a:lnTo>
                          <a:pt x="1" y="10"/>
                        </a:lnTo>
                        <a:lnTo>
                          <a:pt x="4" y="12"/>
                        </a:lnTo>
                        <a:lnTo>
                          <a:pt x="7" y="14"/>
                        </a:lnTo>
                        <a:lnTo>
                          <a:pt x="14" y="17"/>
                        </a:lnTo>
                        <a:lnTo>
                          <a:pt x="38" y="23"/>
                        </a:lnTo>
                        <a:lnTo>
                          <a:pt x="81" y="35"/>
                        </a:lnTo>
                        <a:lnTo>
                          <a:pt x="118" y="44"/>
                        </a:lnTo>
                        <a:lnTo>
                          <a:pt x="161" y="53"/>
                        </a:lnTo>
                        <a:lnTo>
                          <a:pt x="193" y="59"/>
                        </a:lnTo>
                        <a:lnTo>
                          <a:pt x="217" y="63"/>
                        </a:lnTo>
                        <a:lnTo>
                          <a:pt x="231" y="64"/>
                        </a:lnTo>
                        <a:lnTo>
                          <a:pt x="240" y="62"/>
                        </a:lnTo>
                        <a:lnTo>
                          <a:pt x="245" y="60"/>
                        </a:lnTo>
                        <a:lnTo>
                          <a:pt x="245" y="5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5" name="Freeform 53"/>
                  <p:cNvSpPr>
                    <a:spLocks/>
                  </p:cNvSpPr>
                  <p:nvPr/>
                </p:nvSpPr>
                <p:spPr bwMode="auto">
                  <a:xfrm>
                    <a:off x="294" y="100"/>
                    <a:ext cx="243" cy="63"/>
                  </a:xfrm>
                  <a:custGeom>
                    <a:avLst/>
                    <a:gdLst>
                      <a:gd name="T0" fmla="*/ 245 w 245"/>
                      <a:gd name="T1" fmla="*/ 56 h 64"/>
                      <a:gd name="T2" fmla="*/ 236 w 245"/>
                      <a:gd name="T3" fmla="*/ 50 h 64"/>
                      <a:gd name="T4" fmla="*/ 213 w 245"/>
                      <a:gd name="T5" fmla="*/ 42 h 64"/>
                      <a:gd name="T6" fmla="*/ 183 w 245"/>
                      <a:gd name="T7" fmla="*/ 33 h 64"/>
                      <a:gd name="T8" fmla="*/ 142 w 245"/>
                      <a:gd name="T9" fmla="*/ 23 h 64"/>
                      <a:gd name="T10" fmla="*/ 101 w 245"/>
                      <a:gd name="T11" fmla="*/ 13 h 64"/>
                      <a:gd name="T12" fmla="*/ 59 w 245"/>
                      <a:gd name="T13" fmla="*/ 5 h 64"/>
                      <a:gd name="T14" fmla="*/ 34 w 245"/>
                      <a:gd name="T15" fmla="*/ 2 h 64"/>
                      <a:gd name="T16" fmla="*/ 25 w 245"/>
                      <a:gd name="T17" fmla="*/ 1 h 64"/>
                      <a:gd name="T18" fmla="*/ 17 w 245"/>
                      <a:gd name="T19" fmla="*/ 0 h 64"/>
                      <a:gd name="T20" fmla="*/ 7 w 245"/>
                      <a:gd name="T21" fmla="*/ 1 h 64"/>
                      <a:gd name="T22" fmla="*/ 3 w 245"/>
                      <a:gd name="T23" fmla="*/ 3 h 64"/>
                      <a:gd name="T24" fmla="*/ 0 w 245"/>
                      <a:gd name="T25" fmla="*/ 6 h 64"/>
                      <a:gd name="T26" fmla="*/ 2 w 245"/>
                      <a:gd name="T27" fmla="*/ 10 h 64"/>
                      <a:gd name="T28" fmla="*/ 4 w 245"/>
                      <a:gd name="T29" fmla="*/ 12 h 64"/>
                      <a:gd name="T30" fmla="*/ 8 w 245"/>
                      <a:gd name="T31" fmla="*/ 14 h 64"/>
                      <a:gd name="T32" fmla="*/ 15 w 245"/>
                      <a:gd name="T33" fmla="*/ 17 h 64"/>
                      <a:gd name="T34" fmla="*/ 39 w 245"/>
                      <a:gd name="T35" fmla="*/ 23 h 64"/>
                      <a:gd name="T36" fmla="*/ 81 w 245"/>
                      <a:gd name="T37" fmla="*/ 35 h 64"/>
                      <a:gd name="T38" fmla="*/ 119 w 245"/>
                      <a:gd name="T39" fmla="*/ 44 h 64"/>
                      <a:gd name="T40" fmla="*/ 161 w 245"/>
                      <a:gd name="T41" fmla="*/ 53 h 64"/>
                      <a:gd name="T42" fmla="*/ 195 w 245"/>
                      <a:gd name="T43" fmla="*/ 59 h 64"/>
                      <a:gd name="T44" fmla="*/ 218 w 245"/>
                      <a:gd name="T45" fmla="*/ 63 h 64"/>
                      <a:gd name="T46" fmla="*/ 232 w 245"/>
                      <a:gd name="T47" fmla="*/ 64 h 64"/>
                      <a:gd name="T48" fmla="*/ 241 w 245"/>
                      <a:gd name="T49" fmla="*/ 63 h 64"/>
                      <a:gd name="T50" fmla="*/ 245 w 245"/>
                      <a:gd name="T51" fmla="*/ 60 h 64"/>
                      <a:gd name="T52" fmla="*/ 245 w 245"/>
                      <a:gd name="T53" fmla="*/ 56 h 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5"/>
                      <a:gd name="T82" fmla="*/ 0 h 64"/>
                      <a:gd name="T83" fmla="*/ 245 w 245"/>
                      <a:gd name="T84" fmla="*/ 64 h 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5" h="64">
                        <a:moveTo>
                          <a:pt x="245" y="56"/>
                        </a:moveTo>
                        <a:lnTo>
                          <a:pt x="236" y="50"/>
                        </a:lnTo>
                        <a:lnTo>
                          <a:pt x="213" y="42"/>
                        </a:lnTo>
                        <a:lnTo>
                          <a:pt x="183" y="33"/>
                        </a:lnTo>
                        <a:lnTo>
                          <a:pt x="142" y="23"/>
                        </a:lnTo>
                        <a:lnTo>
                          <a:pt x="101" y="13"/>
                        </a:lnTo>
                        <a:lnTo>
                          <a:pt x="59" y="5"/>
                        </a:lnTo>
                        <a:lnTo>
                          <a:pt x="34" y="2"/>
                        </a:lnTo>
                        <a:lnTo>
                          <a:pt x="25" y="1"/>
                        </a:lnTo>
                        <a:lnTo>
                          <a:pt x="17" y="0"/>
                        </a:lnTo>
                        <a:lnTo>
                          <a:pt x="7" y="1"/>
                        </a:lnTo>
                        <a:lnTo>
                          <a:pt x="3" y="3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4" y="12"/>
                        </a:lnTo>
                        <a:lnTo>
                          <a:pt x="8" y="14"/>
                        </a:lnTo>
                        <a:lnTo>
                          <a:pt x="15" y="17"/>
                        </a:lnTo>
                        <a:lnTo>
                          <a:pt x="39" y="23"/>
                        </a:lnTo>
                        <a:lnTo>
                          <a:pt x="81" y="35"/>
                        </a:lnTo>
                        <a:lnTo>
                          <a:pt x="119" y="44"/>
                        </a:lnTo>
                        <a:lnTo>
                          <a:pt x="161" y="53"/>
                        </a:lnTo>
                        <a:lnTo>
                          <a:pt x="195" y="59"/>
                        </a:lnTo>
                        <a:lnTo>
                          <a:pt x="218" y="63"/>
                        </a:lnTo>
                        <a:lnTo>
                          <a:pt x="232" y="64"/>
                        </a:lnTo>
                        <a:lnTo>
                          <a:pt x="241" y="63"/>
                        </a:lnTo>
                        <a:lnTo>
                          <a:pt x="245" y="60"/>
                        </a:lnTo>
                        <a:lnTo>
                          <a:pt x="245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6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503" y="98"/>
                    <a:ext cx="39" cy="53"/>
                  </a:xfrm>
                  <a:custGeom>
                    <a:avLst/>
                    <a:gdLst>
                      <a:gd name="T0" fmla="*/ 37 w 40"/>
                      <a:gd name="T1" fmla="*/ 53 h 54"/>
                      <a:gd name="T2" fmla="*/ 38 w 40"/>
                      <a:gd name="T3" fmla="*/ 52 h 54"/>
                      <a:gd name="T4" fmla="*/ 39 w 40"/>
                      <a:gd name="T5" fmla="*/ 51 h 54"/>
                      <a:gd name="T6" fmla="*/ 40 w 40"/>
                      <a:gd name="T7" fmla="*/ 50 h 54"/>
                      <a:gd name="T8" fmla="*/ 39 w 40"/>
                      <a:gd name="T9" fmla="*/ 49 h 54"/>
                      <a:gd name="T10" fmla="*/ 37 w 40"/>
                      <a:gd name="T11" fmla="*/ 44 h 54"/>
                      <a:gd name="T12" fmla="*/ 33 w 40"/>
                      <a:gd name="T13" fmla="*/ 37 h 54"/>
                      <a:gd name="T14" fmla="*/ 28 w 40"/>
                      <a:gd name="T15" fmla="*/ 30 h 54"/>
                      <a:gd name="T16" fmla="*/ 24 w 40"/>
                      <a:gd name="T17" fmla="*/ 23 h 54"/>
                      <a:gd name="T18" fmla="*/ 19 w 40"/>
                      <a:gd name="T19" fmla="*/ 16 h 54"/>
                      <a:gd name="T20" fmla="*/ 14 w 40"/>
                      <a:gd name="T21" fmla="*/ 9 h 54"/>
                      <a:gd name="T22" fmla="*/ 11 w 40"/>
                      <a:gd name="T23" fmla="*/ 5 h 54"/>
                      <a:gd name="T24" fmla="*/ 9 w 40"/>
                      <a:gd name="T25" fmla="*/ 3 h 54"/>
                      <a:gd name="T26" fmla="*/ 7 w 40"/>
                      <a:gd name="T27" fmla="*/ 2 h 54"/>
                      <a:gd name="T28" fmla="*/ 6 w 40"/>
                      <a:gd name="T29" fmla="*/ 1 h 54"/>
                      <a:gd name="T30" fmla="*/ 4 w 40"/>
                      <a:gd name="T31" fmla="*/ 0 h 54"/>
                      <a:gd name="T32" fmla="*/ 3 w 40"/>
                      <a:gd name="T33" fmla="*/ 0 h 54"/>
                      <a:gd name="T34" fmla="*/ 1 w 40"/>
                      <a:gd name="T35" fmla="*/ 0 h 54"/>
                      <a:gd name="T36" fmla="*/ 0 w 40"/>
                      <a:gd name="T37" fmla="*/ 1 h 54"/>
                      <a:gd name="T38" fmla="*/ 0 w 40"/>
                      <a:gd name="T39" fmla="*/ 2 h 54"/>
                      <a:gd name="T40" fmla="*/ 0 w 40"/>
                      <a:gd name="T41" fmla="*/ 3 h 54"/>
                      <a:gd name="T42" fmla="*/ 0 w 40"/>
                      <a:gd name="T43" fmla="*/ 4 h 54"/>
                      <a:gd name="T44" fmla="*/ 1 w 40"/>
                      <a:gd name="T45" fmla="*/ 6 h 54"/>
                      <a:gd name="T46" fmla="*/ 2 w 40"/>
                      <a:gd name="T47" fmla="*/ 8 h 54"/>
                      <a:gd name="T48" fmla="*/ 4 w 40"/>
                      <a:gd name="T49" fmla="*/ 13 h 54"/>
                      <a:gd name="T50" fmla="*/ 7 w 40"/>
                      <a:gd name="T51" fmla="*/ 18 h 54"/>
                      <a:gd name="T52" fmla="*/ 11 w 40"/>
                      <a:gd name="T53" fmla="*/ 25 h 54"/>
                      <a:gd name="T54" fmla="*/ 16 w 40"/>
                      <a:gd name="T55" fmla="*/ 32 h 54"/>
                      <a:gd name="T56" fmla="*/ 20 w 40"/>
                      <a:gd name="T57" fmla="*/ 39 h 54"/>
                      <a:gd name="T58" fmla="*/ 23 w 40"/>
                      <a:gd name="T59" fmla="*/ 43 h 54"/>
                      <a:gd name="T60" fmla="*/ 27 w 40"/>
                      <a:gd name="T61" fmla="*/ 47 h 54"/>
                      <a:gd name="T62" fmla="*/ 31 w 40"/>
                      <a:gd name="T63" fmla="*/ 51 h 54"/>
                      <a:gd name="T64" fmla="*/ 32 w 40"/>
                      <a:gd name="T65" fmla="*/ 53 h 54"/>
                      <a:gd name="T66" fmla="*/ 34 w 40"/>
                      <a:gd name="T67" fmla="*/ 53 h 54"/>
                      <a:gd name="T68" fmla="*/ 35 w 40"/>
                      <a:gd name="T69" fmla="*/ 54 h 54"/>
                      <a:gd name="T70" fmla="*/ 37 w 40"/>
                      <a:gd name="T71" fmla="*/ 53 h 5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40"/>
                      <a:gd name="T109" fmla="*/ 0 h 54"/>
                      <a:gd name="T110" fmla="*/ 40 w 40"/>
                      <a:gd name="T111" fmla="*/ 54 h 5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40" h="54">
                        <a:moveTo>
                          <a:pt x="37" y="53"/>
                        </a:moveTo>
                        <a:lnTo>
                          <a:pt x="38" y="52"/>
                        </a:lnTo>
                        <a:lnTo>
                          <a:pt x="39" y="51"/>
                        </a:lnTo>
                        <a:lnTo>
                          <a:pt x="40" y="50"/>
                        </a:lnTo>
                        <a:lnTo>
                          <a:pt x="39" y="49"/>
                        </a:lnTo>
                        <a:lnTo>
                          <a:pt x="37" y="44"/>
                        </a:lnTo>
                        <a:lnTo>
                          <a:pt x="33" y="37"/>
                        </a:lnTo>
                        <a:lnTo>
                          <a:pt x="28" y="30"/>
                        </a:lnTo>
                        <a:lnTo>
                          <a:pt x="24" y="23"/>
                        </a:lnTo>
                        <a:lnTo>
                          <a:pt x="19" y="16"/>
                        </a:lnTo>
                        <a:lnTo>
                          <a:pt x="14" y="9"/>
                        </a:lnTo>
                        <a:lnTo>
                          <a:pt x="11" y="5"/>
                        </a:lnTo>
                        <a:lnTo>
                          <a:pt x="9" y="3"/>
                        </a:lnTo>
                        <a:lnTo>
                          <a:pt x="7" y="2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1" y="6"/>
                        </a:lnTo>
                        <a:lnTo>
                          <a:pt x="2" y="8"/>
                        </a:lnTo>
                        <a:lnTo>
                          <a:pt x="4" y="13"/>
                        </a:lnTo>
                        <a:lnTo>
                          <a:pt x="7" y="18"/>
                        </a:lnTo>
                        <a:lnTo>
                          <a:pt x="11" y="25"/>
                        </a:lnTo>
                        <a:lnTo>
                          <a:pt x="16" y="32"/>
                        </a:lnTo>
                        <a:lnTo>
                          <a:pt x="20" y="39"/>
                        </a:lnTo>
                        <a:lnTo>
                          <a:pt x="23" y="43"/>
                        </a:lnTo>
                        <a:lnTo>
                          <a:pt x="27" y="47"/>
                        </a:lnTo>
                        <a:lnTo>
                          <a:pt x="31" y="51"/>
                        </a:lnTo>
                        <a:lnTo>
                          <a:pt x="32" y="53"/>
                        </a:lnTo>
                        <a:lnTo>
                          <a:pt x="34" y="53"/>
                        </a:lnTo>
                        <a:lnTo>
                          <a:pt x="35" y="54"/>
                        </a:lnTo>
                        <a:lnTo>
                          <a:pt x="37" y="5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7" name="Freeform 55"/>
                  <p:cNvSpPr>
                    <a:spLocks/>
                  </p:cNvSpPr>
                  <p:nvPr/>
                </p:nvSpPr>
                <p:spPr bwMode="auto">
                  <a:xfrm>
                    <a:off x="505" y="95"/>
                    <a:ext cx="41" cy="55"/>
                  </a:xfrm>
                  <a:custGeom>
                    <a:avLst/>
                    <a:gdLst>
                      <a:gd name="T0" fmla="*/ 37 w 40"/>
                      <a:gd name="T1" fmla="*/ 53 h 54"/>
                      <a:gd name="T2" fmla="*/ 38 w 40"/>
                      <a:gd name="T3" fmla="*/ 53 h 54"/>
                      <a:gd name="T4" fmla="*/ 40 w 40"/>
                      <a:gd name="T5" fmla="*/ 51 h 54"/>
                      <a:gd name="T6" fmla="*/ 40 w 40"/>
                      <a:gd name="T7" fmla="*/ 50 h 54"/>
                      <a:gd name="T8" fmla="*/ 40 w 40"/>
                      <a:gd name="T9" fmla="*/ 49 h 54"/>
                      <a:gd name="T10" fmla="*/ 38 w 40"/>
                      <a:gd name="T11" fmla="*/ 45 h 54"/>
                      <a:gd name="T12" fmla="*/ 34 w 40"/>
                      <a:gd name="T13" fmla="*/ 37 h 54"/>
                      <a:gd name="T14" fmla="*/ 28 w 40"/>
                      <a:gd name="T15" fmla="*/ 30 h 54"/>
                      <a:gd name="T16" fmla="*/ 25 w 40"/>
                      <a:gd name="T17" fmla="*/ 23 h 54"/>
                      <a:gd name="T18" fmla="*/ 19 w 40"/>
                      <a:gd name="T19" fmla="*/ 16 h 54"/>
                      <a:gd name="T20" fmla="*/ 15 w 40"/>
                      <a:gd name="T21" fmla="*/ 9 h 54"/>
                      <a:gd name="T22" fmla="*/ 11 w 40"/>
                      <a:gd name="T23" fmla="*/ 6 h 54"/>
                      <a:gd name="T24" fmla="*/ 9 w 40"/>
                      <a:gd name="T25" fmla="*/ 3 h 54"/>
                      <a:gd name="T26" fmla="*/ 8 w 40"/>
                      <a:gd name="T27" fmla="*/ 2 h 54"/>
                      <a:gd name="T28" fmla="*/ 6 w 40"/>
                      <a:gd name="T29" fmla="*/ 1 h 54"/>
                      <a:gd name="T30" fmla="*/ 4 w 40"/>
                      <a:gd name="T31" fmla="*/ 1 h 54"/>
                      <a:gd name="T32" fmla="*/ 3 w 40"/>
                      <a:gd name="T33" fmla="*/ 0 h 54"/>
                      <a:gd name="T34" fmla="*/ 1 w 40"/>
                      <a:gd name="T35" fmla="*/ 0 h 54"/>
                      <a:gd name="T36" fmla="*/ 0 w 40"/>
                      <a:gd name="T37" fmla="*/ 1 h 54"/>
                      <a:gd name="T38" fmla="*/ 0 w 40"/>
                      <a:gd name="T39" fmla="*/ 2 h 54"/>
                      <a:gd name="T40" fmla="*/ 0 w 40"/>
                      <a:gd name="T41" fmla="*/ 3 h 54"/>
                      <a:gd name="T42" fmla="*/ 0 w 40"/>
                      <a:gd name="T43" fmla="*/ 4 h 54"/>
                      <a:gd name="T44" fmla="*/ 1 w 40"/>
                      <a:gd name="T45" fmla="*/ 7 h 54"/>
                      <a:gd name="T46" fmla="*/ 2 w 40"/>
                      <a:gd name="T47" fmla="*/ 9 h 54"/>
                      <a:gd name="T48" fmla="*/ 4 w 40"/>
                      <a:gd name="T49" fmla="*/ 13 h 54"/>
                      <a:gd name="T50" fmla="*/ 7 w 40"/>
                      <a:gd name="T51" fmla="*/ 19 h 54"/>
                      <a:gd name="T52" fmla="*/ 11 w 40"/>
                      <a:gd name="T53" fmla="*/ 25 h 54"/>
                      <a:gd name="T54" fmla="*/ 16 w 40"/>
                      <a:gd name="T55" fmla="*/ 33 h 54"/>
                      <a:gd name="T56" fmla="*/ 20 w 40"/>
                      <a:gd name="T57" fmla="*/ 39 h 54"/>
                      <a:gd name="T58" fmla="*/ 24 w 40"/>
                      <a:gd name="T59" fmla="*/ 43 h 54"/>
                      <a:gd name="T60" fmla="*/ 27 w 40"/>
                      <a:gd name="T61" fmla="*/ 47 h 54"/>
                      <a:gd name="T62" fmla="*/ 31 w 40"/>
                      <a:gd name="T63" fmla="*/ 51 h 54"/>
                      <a:gd name="T64" fmla="*/ 32 w 40"/>
                      <a:gd name="T65" fmla="*/ 53 h 54"/>
                      <a:gd name="T66" fmla="*/ 34 w 40"/>
                      <a:gd name="T67" fmla="*/ 53 h 54"/>
                      <a:gd name="T68" fmla="*/ 35 w 40"/>
                      <a:gd name="T69" fmla="*/ 54 h 54"/>
                      <a:gd name="T70" fmla="*/ 37 w 40"/>
                      <a:gd name="T71" fmla="*/ 53 h 5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40"/>
                      <a:gd name="T109" fmla="*/ 0 h 54"/>
                      <a:gd name="T110" fmla="*/ 40 w 40"/>
                      <a:gd name="T111" fmla="*/ 54 h 5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40" h="54">
                        <a:moveTo>
                          <a:pt x="37" y="53"/>
                        </a:moveTo>
                        <a:lnTo>
                          <a:pt x="38" y="53"/>
                        </a:lnTo>
                        <a:lnTo>
                          <a:pt x="40" y="51"/>
                        </a:lnTo>
                        <a:lnTo>
                          <a:pt x="40" y="50"/>
                        </a:lnTo>
                        <a:lnTo>
                          <a:pt x="40" y="49"/>
                        </a:lnTo>
                        <a:lnTo>
                          <a:pt x="38" y="45"/>
                        </a:lnTo>
                        <a:lnTo>
                          <a:pt x="34" y="37"/>
                        </a:lnTo>
                        <a:lnTo>
                          <a:pt x="28" y="30"/>
                        </a:lnTo>
                        <a:lnTo>
                          <a:pt x="25" y="23"/>
                        </a:lnTo>
                        <a:lnTo>
                          <a:pt x="19" y="16"/>
                        </a:lnTo>
                        <a:lnTo>
                          <a:pt x="15" y="9"/>
                        </a:lnTo>
                        <a:lnTo>
                          <a:pt x="11" y="6"/>
                        </a:lnTo>
                        <a:lnTo>
                          <a:pt x="9" y="3"/>
                        </a:lnTo>
                        <a:lnTo>
                          <a:pt x="8" y="2"/>
                        </a:lnTo>
                        <a:lnTo>
                          <a:pt x="6" y="1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1" y="7"/>
                        </a:lnTo>
                        <a:lnTo>
                          <a:pt x="2" y="9"/>
                        </a:lnTo>
                        <a:lnTo>
                          <a:pt x="4" y="13"/>
                        </a:lnTo>
                        <a:lnTo>
                          <a:pt x="7" y="19"/>
                        </a:lnTo>
                        <a:lnTo>
                          <a:pt x="11" y="25"/>
                        </a:lnTo>
                        <a:lnTo>
                          <a:pt x="16" y="33"/>
                        </a:lnTo>
                        <a:lnTo>
                          <a:pt x="20" y="39"/>
                        </a:lnTo>
                        <a:lnTo>
                          <a:pt x="24" y="43"/>
                        </a:lnTo>
                        <a:lnTo>
                          <a:pt x="27" y="47"/>
                        </a:lnTo>
                        <a:lnTo>
                          <a:pt x="31" y="51"/>
                        </a:lnTo>
                        <a:lnTo>
                          <a:pt x="32" y="53"/>
                        </a:lnTo>
                        <a:lnTo>
                          <a:pt x="34" y="53"/>
                        </a:lnTo>
                        <a:lnTo>
                          <a:pt x="35" y="54"/>
                        </a:lnTo>
                        <a:lnTo>
                          <a:pt x="37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8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458" y="110"/>
                    <a:ext cx="75" cy="45"/>
                  </a:xfrm>
                  <a:custGeom>
                    <a:avLst/>
                    <a:gdLst>
                      <a:gd name="T0" fmla="*/ 76 w 76"/>
                      <a:gd name="T1" fmla="*/ 42 h 46"/>
                      <a:gd name="T2" fmla="*/ 73 w 76"/>
                      <a:gd name="T3" fmla="*/ 40 h 46"/>
                      <a:gd name="T4" fmla="*/ 69 w 76"/>
                      <a:gd name="T5" fmla="*/ 36 h 46"/>
                      <a:gd name="T6" fmla="*/ 61 w 76"/>
                      <a:gd name="T7" fmla="*/ 30 h 46"/>
                      <a:gd name="T8" fmla="*/ 47 w 76"/>
                      <a:gd name="T9" fmla="*/ 21 h 46"/>
                      <a:gd name="T10" fmla="*/ 34 w 76"/>
                      <a:gd name="T11" fmla="*/ 14 h 46"/>
                      <a:gd name="T12" fmla="*/ 24 w 76"/>
                      <a:gd name="T13" fmla="*/ 9 h 46"/>
                      <a:gd name="T14" fmla="*/ 14 w 76"/>
                      <a:gd name="T15" fmla="*/ 3 h 46"/>
                      <a:gd name="T16" fmla="*/ 10 w 76"/>
                      <a:gd name="T17" fmla="*/ 1 h 46"/>
                      <a:gd name="T18" fmla="*/ 7 w 76"/>
                      <a:gd name="T19" fmla="*/ 1 h 46"/>
                      <a:gd name="T20" fmla="*/ 4 w 76"/>
                      <a:gd name="T21" fmla="*/ 0 h 46"/>
                      <a:gd name="T22" fmla="*/ 2 w 76"/>
                      <a:gd name="T23" fmla="*/ 0 h 46"/>
                      <a:gd name="T24" fmla="*/ 0 w 76"/>
                      <a:gd name="T25" fmla="*/ 1 h 46"/>
                      <a:gd name="T26" fmla="*/ 0 w 76"/>
                      <a:gd name="T27" fmla="*/ 2 h 46"/>
                      <a:gd name="T28" fmla="*/ 0 w 76"/>
                      <a:gd name="T29" fmla="*/ 4 h 46"/>
                      <a:gd name="T30" fmla="*/ 2 w 76"/>
                      <a:gd name="T31" fmla="*/ 6 h 46"/>
                      <a:gd name="T32" fmla="*/ 2 w 76"/>
                      <a:gd name="T33" fmla="*/ 7 h 46"/>
                      <a:gd name="T34" fmla="*/ 5 w 76"/>
                      <a:gd name="T35" fmla="*/ 9 h 46"/>
                      <a:gd name="T36" fmla="*/ 15 w 76"/>
                      <a:gd name="T37" fmla="*/ 16 h 46"/>
                      <a:gd name="T38" fmla="*/ 24 w 76"/>
                      <a:gd name="T39" fmla="*/ 22 h 46"/>
                      <a:gd name="T40" fmla="*/ 38 w 76"/>
                      <a:gd name="T41" fmla="*/ 30 h 46"/>
                      <a:gd name="T42" fmla="*/ 51 w 76"/>
                      <a:gd name="T43" fmla="*/ 37 h 46"/>
                      <a:gd name="T44" fmla="*/ 62 w 76"/>
                      <a:gd name="T45" fmla="*/ 43 h 46"/>
                      <a:gd name="T46" fmla="*/ 69 w 76"/>
                      <a:gd name="T47" fmla="*/ 45 h 46"/>
                      <a:gd name="T48" fmla="*/ 73 w 76"/>
                      <a:gd name="T49" fmla="*/ 46 h 46"/>
                      <a:gd name="T50" fmla="*/ 76 w 76"/>
                      <a:gd name="T51" fmla="*/ 45 h 46"/>
                      <a:gd name="T52" fmla="*/ 76 w 76"/>
                      <a:gd name="T53" fmla="*/ 44 h 46"/>
                      <a:gd name="T54" fmla="*/ 76 w 76"/>
                      <a:gd name="T55" fmla="*/ 42 h 4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6"/>
                      <a:gd name="T85" fmla="*/ 0 h 46"/>
                      <a:gd name="T86" fmla="*/ 76 w 76"/>
                      <a:gd name="T87" fmla="*/ 46 h 4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6" h="46">
                        <a:moveTo>
                          <a:pt x="76" y="42"/>
                        </a:moveTo>
                        <a:lnTo>
                          <a:pt x="73" y="40"/>
                        </a:lnTo>
                        <a:lnTo>
                          <a:pt x="69" y="36"/>
                        </a:lnTo>
                        <a:lnTo>
                          <a:pt x="61" y="30"/>
                        </a:lnTo>
                        <a:lnTo>
                          <a:pt x="47" y="21"/>
                        </a:lnTo>
                        <a:lnTo>
                          <a:pt x="34" y="14"/>
                        </a:lnTo>
                        <a:lnTo>
                          <a:pt x="24" y="9"/>
                        </a:lnTo>
                        <a:lnTo>
                          <a:pt x="14" y="3"/>
                        </a:lnTo>
                        <a:lnTo>
                          <a:pt x="10" y="1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5" y="9"/>
                        </a:lnTo>
                        <a:lnTo>
                          <a:pt x="15" y="16"/>
                        </a:lnTo>
                        <a:lnTo>
                          <a:pt x="24" y="22"/>
                        </a:lnTo>
                        <a:lnTo>
                          <a:pt x="38" y="30"/>
                        </a:lnTo>
                        <a:lnTo>
                          <a:pt x="51" y="37"/>
                        </a:lnTo>
                        <a:lnTo>
                          <a:pt x="62" y="43"/>
                        </a:lnTo>
                        <a:lnTo>
                          <a:pt x="69" y="45"/>
                        </a:lnTo>
                        <a:lnTo>
                          <a:pt x="73" y="46"/>
                        </a:lnTo>
                        <a:lnTo>
                          <a:pt x="76" y="45"/>
                        </a:lnTo>
                        <a:lnTo>
                          <a:pt x="76" y="44"/>
                        </a:lnTo>
                        <a:lnTo>
                          <a:pt x="76" y="4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9" name="Freeform 57"/>
                  <p:cNvSpPr>
                    <a:spLocks/>
                  </p:cNvSpPr>
                  <p:nvPr/>
                </p:nvSpPr>
                <p:spPr bwMode="auto">
                  <a:xfrm>
                    <a:off x="460" y="110"/>
                    <a:ext cx="77" cy="45"/>
                  </a:xfrm>
                  <a:custGeom>
                    <a:avLst/>
                    <a:gdLst>
                      <a:gd name="T0" fmla="*/ 77 w 78"/>
                      <a:gd name="T1" fmla="*/ 42 h 45"/>
                      <a:gd name="T2" fmla="*/ 74 w 78"/>
                      <a:gd name="T3" fmla="*/ 39 h 45"/>
                      <a:gd name="T4" fmla="*/ 70 w 78"/>
                      <a:gd name="T5" fmla="*/ 35 h 45"/>
                      <a:gd name="T6" fmla="*/ 62 w 78"/>
                      <a:gd name="T7" fmla="*/ 29 h 45"/>
                      <a:gd name="T8" fmla="*/ 49 w 78"/>
                      <a:gd name="T9" fmla="*/ 20 h 45"/>
                      <a:gd name="T10" fmla="*/ 35 w 78"/>
                      <a:gd name="T11" fmla="*/ 13 h 45"/>
                      <a:gd name="T12" fmla="*/ 25 w 78"/>
                      <a:gd name="T13" fmla="*/ 8 h 45"/>
                      <a:gd name="T14" fmla="*/ 15 w 78"/>
                      <a:gd name="T15" fmla="*/ 2 h 45"/>
                      <a:gd name="T16" fmla="*/ 11 w 78"/>
                      <a:gd name="T17" fmla="*/ 1 h 45"/>
                      <a:gd name="T18" fmla="*/ 8 w 78"/>
                      <a:gd name="T19" fmla="*/ 0 h 45"/>
                      <a:gd name="T20" fmla="*/ 5 w 78"/>
                      <a:gd name="T21" fmla="*/ 0 h 45"/>
                      <a:gd name="T22" fmla="*/ 3 w 78"/>
                      <a:gd name="T23" fmla="*/ 0 h 45"/>
                      <a:gd name="T24" fmla="*/ 1 w 78"/>
                      <a:gd name="T25" fmla="*/ 0 h 45"/>
                      <a:gd name="T26" fmla="*/ 0 w 78"/>
                      <a:gd name="T27" fmla="*/ 1 h 45"/>
                      <a:gd name="T28" fmla="*/ 2 w 78"/>
                      <a:gd name="T29" fmla="*/ 3 h 45"/>
                      <a:gd name="T30" fmla="*/ 3 w 78"/>
                      <a:gd name="T31" fmla="*/ 5 h 45"/>
                      <a:gd name="T32" fmla="*/ 4 w 78"/>
                      <a:gd name="T33" fmla="*/ 6 h 45"/>
                      <a:gd name="T34" fmla="*/ 6 w 78"/>
                      <a:gd name="T35" fmla="*/ 9 h 45"/>
                      <a:gd name="T36" fmla="*/ 16 w 78"/>
                      <a:gd name="T37" fmla="*/ 15 h 45"/>
                      <a:gd name="T38" fmla="*/ 25 w 78"/>
                      <a:gd name="T39" fmla="*/ 21 h 45"/>
                      <a:gd name="T40" fmla="*/ 39 w 78"/>
                      <a:gd name="T41" fmla="*/ 29 h 45"/>
                      <a:gd name="T42" fmla="*/ 52 w 78"/>
                      <a:gd name="T43" fmla="*/ 36 h 45"/>
                      <a:gd name="T44" fmla="*/ 64 w 78"/>
                      <a:gd name="T45" fmla="*/ 42 h 45"/>
                      <a:gd name="T46" fmla="*/ 70 w 78"/>
                      <a:gd name="T47" fmla="*/ 44 h 45"/>
                      <a:gd name="T48" fmla="*/ 74 w 78"/>
                      <a:gd name="T49" fmla="*/ 45 h 45"/>
                      <a:gd name="T50" fmla="*/ 77 w 78"/>
                      <a:gd name="T51" fmla="*/ 44 h 45"/>
                      <a:gd name="T52" fmla="*/ 78 w 78"/>
                      <a:gd name="T53" fmla="*/ 43 h 45"/>
                      <a:gd name="T54" fmla="*/ 77 w 78"/>
                      <a:gd name="T55" fmla="*/ 42 h 4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8"/>
                      <a:gd name="T85" fmla="*/ 0 h 45"/>
                      <a:gd name="T86" fmla="*/ 78 w 78"/>
                      <a:gd name="T87" fmla="*/ 45 h 4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8" h="45">
                        <a:moveTo>
                          <a:pt x="77" y="42"/>
                        </a:moveTo>
                        <a:lnTo>
                          <a:pt x="74" y="39"/>
                        </a:lnTo>
                        <a:lnTo>
                          <a:pt x="70" y="35"/>
                        </a:lnTo>
                        <a:lnTo>
                          <a:pt x="62" y="29"/>
                        </a:lnTo>
                        <a:lnTo>
                          <a:pt x="49" y="20"/>
                        </a:lnTo>
                        <a:lnTo>
                          <a:pt x="35" y="13"/>
                        </a:lnTo>
                        <a:lnTo>
                          <a:pt x="25" y="8"/>
                        </a:lnTo>
                        <a:lnTo>
                          <a:pt x="15" y="2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2" y="3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6" y="9"/>
                        </a:lnTo>
                        <a:lnTo>
                          <a:pt x="16" y="15"/>
                        </a:lnTo>
                        <a:lnTo>
                          <a:pt x="25" y="21"/>
                        </a:lnTo>
                        <a:lnTo>
                          <a:pt x="39" y="29"/>
                        </a:lnTo>
                        <a:lnTo>
                          <a:pt x="52" y="36"/>
                        </a:lnTo>
                        <a:lnTo>
                          <a:pt x="64" y="42"/>
                        </a:lnTo>
                        <a:lnTo>
                          <a:pt x="70" y="44"/>
                        </a:lnTo>
                        <a:lnTo>
                          <a:pt x="74" y="45"/>
                        </a:lnTo>
                        <a:lnTo>
                          <a:pt x="77" y="44"/>
                        </a:lnTo>
                        <a:lnTo>
                          <a:pt x="78" y="43"/>
                        </a:lnTo>
                        <a:lnTo>
                          <a:pt x="77" y="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0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453" y="138"/>
                    <a:ext cx="69" cy="25"/>
                  </a:xfrm>
                  <a:custGeom>
                    <a:avLst/>
                    <a:gdLst>
                      <a:gd name="T0" fmla="*/ 70 w 70"/>
                      <a:gd name="T1" fmla="*/ 21 h 24"/>
                      <a:gd name="T2" fmla="*/ 68 w 70"/>
                      <a:gd name="T3" fmla="*/ 19 h 24"/>
                      <a:gd name="T4" fmla="*/ 61 w 70"/>
                      <a:gd name="T5" fmla="*/ 16 h 24"/>
                      <a:gd name="T6" fmla="*/ 52 w 70"/>
                      <a:gd name="T7" fmla="*/ 12 h 24"/>
                      <a:gd name="T8" fmla="*/ 41 w 70"/>
                      <a:gd name="T9" fmla="*/ 8 h 24"/>
                      <a:gd name="T10" fmla="*/ 29 w 70"/>
                      <a:gd name="T11" fmla="*/ 5 h 24"/>
                      <a:gd name="T12" fmla="*/ 16 w 70"/>
                      <a:gd name="T13" fmla="*/ 2 h 24"/>
                      <a:gd name="T14" fmla="*/ 10 w 70"/>
                      <a:gd name="T15" fmla="*/ 0 h 24"/>
                      <a:gd name="T16" fmla="*/ 7 w 70"/>
                      <a:gd name="T17" fmla="*/ 0 h 24"/>
                      <a:gd name="T18" fmla="*/ 5 w 70"/>
                      <a:gd name="T19" fmla="*/ 0 h 24"/>
                      <a:gd name="T20" fmla="*/ 2 w 70"/>
                      <a:gd name="T21" fmla="*/ 0 h 24"/>
                      <a:gd name="T22" fmla="*/ 1 w 70"/>
                      <a:gd name="T23" fmla="*/ 1 h 24"/>
                      <a:gd name="T24" fmla="*/ 0 w 70"/>
                      <a:gd name="T25" fmla="*/ 2 h 24"/>
                      <a:gd name="T26" fmla="*/ 1 w 70"/>
                      <a:gd name="T27" fmla="*/ 4 h 24"/>
                      <a:gd name="T28" fmla="*/ 1 w 70"/>
                      <a:gd name="T29" fmla="*/ 4 h 24"/>
                      <a:gd name="T30" fmla="*/ 2 w 70"/>
                      <a:gd name="T31" fmla="*/ 5 h 24"/>
                      <a:gd name="T32" fmla="*/ 4 w 70"/>
                      <a:gd name="T33" fmla="*/ 6 h 24"/>
                      <a:gd name="T34" fmla="*/ 11 w 70"/>
                      <a:gd name="T35" fmla="*/ 9 h 24"/>
                      <a:gd name="T36" fmla="*/ 23 w 70"/>
                      <a:gd name="T37" fmla="*/ 13 h 24"/>
                      <a:gd name="T38" fmla="*/ 35 w 70"/>
                      <a:gd name="T39" fmla="*/ 16 h 24"/>
                      <a:gd name="T40" fmla="*/ 46 w 70"/>
                      <a:gd name="T41" fmla="*/ 20 h 24"/>
                      <a:gd name="T42" fmla="*/ 56 w 70"/>
                      <a:gd name="T43" fmla="*/ 23 h 24"/>
                      <a:gd name="T44" fmla="*/ 63 w 70"/>
                      <a:gd name="T45" fmla="*/ 24 h 24"/>
                      <a:gd name="T46" fmla="*/ 66 w 70"/>
                      <a:gd name="T47" fmla="*/ 24 h 24"/>
                      <a:gd name="T48" fmla="*/ 69 w 70"/>
                      <a:gd name="T49" fmla="*/ 24 h 24"/>
                      <a:gd name="T50" fmla="*/ 70 w 70"/>
                      <a:gd name="T51" fmla="*/ 23 h 24"/>
                      <a:gd name="T52" fmla="*/ 70 w 70"/>
                      <a:gd name="T53" fmla="*/ 21 h 2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0"/>
                      <a:gd name="T82" fmla="*/ 0 h 24"/>
                      <a:gd name="T83" fmla="*/ 70 w 70"/>
                      <a:gd name="T84" fmla="*/ 24 h 2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0" h="24">
                        <a:moveTo>
                          <a:pt x="70" y="21"/>
                        </a:moveTo>
                        <a:lnTo>
                          <a:pt x="68" y="19"/>
                        </a:lnTo>
                        <a:lnTo>
                          <a:pt x="61" y="16"/>
                        </a:lnTo>
                        <a:lnTo>
                          <a:pt x="52" y="12"/>
                        </a:lnTo>
                        <a:lnTo>
                          <a:pt x="41" y="8"/>
                        </a:lnTo>
                        <a:lnTo>
                          <a:pt x="29" y="5"/>
                        </a:lnTo>
                        <a:lnTo>
                          <a:pt x="16" y="2"/>
                        </a:ln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1" y="4"/>
                        </a:lnTo>
                        <a:lnTo>
                          <a:pt x="2" y="5"/>
                        </a:lnTo>
                        <a:lnTo>
                          <a:pt x="4" y="6"/>
                        </a:lnTo>
                        <a:lnTo>
                          <a:pt x="11" y="9"/>
                        </a:lnTo>
                        <a:lnTo>
                          <a:pt x="23" y="13"/>
                        </a:lnTo>
                        <a:lnTo>
                          <a:pt x="35" y="16"/>
                        </a:lnTo>
                        <a:lnTo>
                          <a:pt x="46" y="20"/>
                        </a:lnTo>
                        <a:lnTo>
                          <a:pt x="56" y="23"/>
                        </a:lnTo>
                        <a:lnTo>
                          <a:pt x="63" y="24"/>
                        </a:lnTo>
                        <a:lnTo>
                          <a:pt x="66" y="24"/>
                        </a:lnTo>
                        <a:lnTo>
                          <a:pt x="69" y="24"/>
                        </a:lnTo>
                        <a:lnTo>
                          <a:pt x="70" y="23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1" name="Freeform 59"/>
                  <p:cNvSpPr>
                    <a:spLocks/>
                  </p:cNvSpPr>
                  <p:nvPr/>
                </p:nvSpPr>
                <p:spPr bwMode="auto">
                  <a:xfrm>
                    <a:off x="455" y="135"/>
                    <a:ext cx="69" cy="25"/>
                  </a:xfrm>
                  <a:custGeom>
                    <a:avLst/>
                    <a:gdLst>
                      <a:gd name="T0" fmla="*/ 70 w 70"/>
                      <a:gd name="T1" fmla="*/ 22 h 25"/>
                      <a:gd name="T2" fmla="*/ 68 w 70"/>
                      <a:gd name="T3" fmla="*/ 20 h 25"/>
                      <a:gd name="T4" fmla="*/ 61 w 70"/>
                      <a:gd name="T5" fmla="*/ 17 h 25"/>
                      <a:gd name="T6" fmla="*/ 53 w 70"/>
                      <a:gd name="T7" fmla="*/ 13 h 25"/>
                      <a:gd name="T8" fmla="*/ 41 w 70"/>
                      <a:gd name="T9" fmla="*/ 9 h 25"/>
                      <a:gd name="T10" fmla="*/ 30 w 70"/>
                      <a:gd name="T11" fmla="*/ 6 h 25"/>
                      <a:gd name="T12" fmla="*/ 17 w 70"/>
                      <a:gd name="T13" fmla="*/ 2 h 25"/>
                      <a:gd name="T14" fmla="*/ 10 w 70"/>
                      <a:gd name="T15" fmla="*/ 1 h 25"/>
                      <a:gd name="T16" fmla="*/ 8 w 70"/>
                      <a:gd name="T17" fmla="*/ 0 h 25"/>
                      <a:gd name="T18" fmla="*/ 5 w 70"/>
                      <a:gd name="T19" fmla="*/ 0 h 25"/>
                      <a:gd name="T20" fmla="*/ 2 w 70"/>
                      <a:gd name="T21" fmla="*/ 0 h 25"/>
                      <a:gd name="T22" fmla="*/ 1 w 70"/>
                      <a:gd name="T23" fmla="*/ 2 h 25"/>
                      <a:gd name="T24" fmla="*/ 0 w 70"/>
                      <a:gd name="T25" fmla="*/ 2 h 25"/>
                      <a:gd name="T26" fmla="*/ 1 w 70"/>
                      <a:gd name="T27" fmla="*/ 4 h 25"/>
                      <a:gd name="T28" fmla="*/ 2 w 70"/>
                      <a:gd name="T29" fmla="*/ 5 h 25"/>
                      <a:gd name="T30" fmla="*/ 2 w 70"/>
                      <a:gd name="T31" fmla="*/ 6 h 25"/>
                      <a:gd name="T32" fmla="*/ 5 w 70"/>
                      <a:gd name="T33" fmla="*/ 7 h 25"/>
                      <a:gd name="T34" fmla="*/ 11 w 70"/>
                      <a:gd name="T35" fmla="*/ 9 h 25"/>
                      <a:gd name="T36" fmla="*/ 24 w 70"/>
                      <a:gd name="T37" fmla="*/ 14 h 25"/>
                      <a:gd name="T38" fmla="*/ 34 w 70"/>
                      <a:gd name="T39" fmla="*/ 17 h 25"/>
                      <a:gd name="T40" fmla="*/ 46 w 70"/>
                      <a:gd name="T41" fmla="*/ 21 h 25"/>
                      <a:gd name="T42" fmla="*/ 56 w 70"/>
                      <a:gd name="T43" fmla="*/ 23 h 25"/>
                      <a:gd name="T44" fmla="*/ 63 w 70"/>
                      <a:gd name="T45" fmla="*/ 25 h 25"/>
                      <a:gd name="T46" fmla="*/ 67 w 70"/>
                      <a:gd name="T47" fmla="*/ 25 h 25"/>
                      <a:gd name="T48" fmla="*/ 70 w 70"/>
                      <a:gd name="T49" fmla="*/ 25 h 25"/>
                      <a:gd name="T50" fmla="*/ 70 w 70"/>
                      <a:gd name="T51" fmla="*/ 24 h 25"/>
                      <a:gd name="T52" fmla="*/ 70 w 70"/>
                      <a:gd name="T53" fmla="*/ 22 h 2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0"/>
                      <a:gd name="T82" fmla="*/ 0 h 25"/>
                      <a:gd name="T83" fmla="*/ 70 w 70"/>
                      <a:gd name="T84" fmla="*/ 25 h 2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0" h="25">
                        <a:moveTo>
                          <a:pt x="70" y="22"/>
                        </a:moveTo>
                        <a:lnTo>
                          <a:pt x="68" y="20"/>
                        </a:lnTo>
                        <a:lnTo>
                          <a:pt x="61" y="17"/>
                        </a:lnTo>
                        <a:lnTo>
                          <a:pt x="53" y="13"/>
                        </a:lnTo>
                        <a:lnTo>
                          <a:pt x="41" y="9"/>
                        </a:lnTo>
                        <a:lnTo>
                          <a:pt x="30" y="6"/>
                        </a:lnTo>
                        <a:lnTo>
                          <a:pt x="17" y="2"/>
                        </a:lnTo>
                        <a:lnTo>
                          <a:pt x="10" y="1"/>
                        </a:lnTo>
                        <a:lnTo>
                          <a:pt x="8" y="0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1" y="4"/>
                        </a:lnTo>
                        <a:lnTo>
                          <a:pt x="2" y="5"/>
                        </a:lnTo>
                        <a:lnTo>
                          <a:pt x="2" y="6"/>
                        </a:lnTo>
                        <a:lnTo>
                          <a:pt x="5" y="7"/>
                        </a:lnTo>
                        <a:lnTo>
                          <a:pt x="11" y="9"/>
                        </a:lnTo>
                        <a:lnTo>
                          <a:pt x="24" y="14"/>
                        </a:lnTo>
                        <a:lnTo>
                          <a:pt x="34" y="17"/>
                        </a:lnTo>
                        <a:lnTo>
                          <a:pt x="46" y="21"/>
                        </a:lnTo>
                        <a:lnTo>
                          <a:pt x="56" y="23"/>
                        </a:lnTo>
                        <a:lnTo>
                          <a:pt x="63" y="25"/>
                        </a:lnTo>
                        <a:lnTo>
                          <a:pt x="67" y="25"/>
                        </a:lnTo>
                        <a:lnTo>
                          <a:pt x="70" y="25"/>
                        </a:lnTo>
                        <a:lnTo>
                          <a:pt x="70" y="24"/>
                        </a:lnTo>
                        <a:lnTo>
                          <a:pt x="7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2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427" y="168"/>
                    <a:ext cx="92" cy="8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3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429" y="166"/>
                    <a:ext cx="94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4" name="Freeform 62"/>
                  <p:cNvSpPr>
                    <a:spLocks noChangeArrowheads="1"/>
                  </p:cNvSpPr>
                  <p:nvPr/>
                </p:nvSpPr>
                <p:spPr bwMode="auto">
                  <a:xfrm>
                    <a:off x="565" y="193"/>
                    <a:ext cx="234" cy="83"/>
                  </a:xfrm>
                  <a:custGeom>
                    <a:avLst/>
                    <a:gdLst>
                      <a:gd name="T0" fmla="*/ 3 w 233"/>
                      <a:gd name="T1" fmla="*/ 4 h 82"/>
                      <a:gd name="T2" fmla="*/ 6 w 233"/>
                      <a:gd name="T3" fmla="*/ 1 h 82"/>
                      <a:gd name="T4" fmla="*/ 10 w 233"/>
                      <a:gd name="T5" fmla="*/ 0 h 82"/>
                      <a:gd name="T6" fmla="*/ 15 w 233"/>
                      <a:gd name="T7" fmla="*/ 0 h 82"/>
                      <a:gd name="T8" fmla="*/ 22 w 233"/>
                      <a:gd name="T9" fmla="*/ 0 h 82"/>
                      <a:gd name="T10" fmla="*/ 36 w 233"/>
                      <a:gd name="T11" fmla="*/ 3 h 82"/>
                      <a:gd name="T12" fmla="*/ 58 w 233"/>
                      <a:gd name="T13" fmla="*/ 9 h 82"/>
                      <a:gd name="T14" fmla="*/ 83 w 233"/>
                      <a:gd name="T15" fmla="*/ 16 h 82"/>
                      <a:gd name="T16" fmla="*/ 124 w 233"/>
                      <a:gd name="T17" fmla="*/ 29 h 82"/>
                      <a:gd name="T18" fmla="*/ 164 w 233"/>
                      <a:gd name="T19" fmla="*/ 43 h 82"/>
                      <a:gd name="T20" fmla="*/ 191 w 233"/>
                      <a:gd name="T21" fmla="*/ 53 h 82"/>
                      <a:gd name="T22" fmla="*/ 204 w 233"/>
                      <a:gd name="T23" fmla="*/ 58 h 82"/>
                      <a:gd name="T24" fmla="*/ 216 w 233"/>
                      <a:gd name="T25" fmla="*/ 65 h 82"/>
                      <a:gd name="T26" fmla="*/ 222 w 233"/>
                      <a:gd name="T27" fmla="*/ 68 h 82"/>
                      <a:gd name="T28" fmla="*/ 227 w 233"/>
                      <a:gd name="T29" fmla="*/ 71 h 82"/>
                      <a:gd name="T30" fmla="*/ 231 w 233"/>
                      <a:gd name="T31" fmla="*/ 74 h 82"/>
                      <a:gd name="T32" fmla="*/ 233 w 233"/>
                      <a:gd name="T33" fmla="*/ 77 h 82"/>
                      <a:gd name="T34" fmla="*/ 233 w 233"/>
                      <a:gd name="T35" fmla="*/ 79 h 82"/>
                      <a:gd name="T36" fmla="*/ 232 w 233"/>
                      <a:gd name="T37" fmla="*/ 81 h 82"/>
                      <a:gd name="T38" fmla="*/ 229 w 233"/>
                      <a:gd name="T39" fmla="*/ 82 h 82"/>
                      <a:gd name="T40" fmla="*/ 225 w 233"/>
                      <a:gd name="T41" fmla="*/ 82 h 82"/>
                      <a:gd name="T42" fmla="*/ 219 w 233"/>
                      <a:gd name="T43" fmla="*/ 82 h 82"/>
                      <a:gd name="T44" fmla="*/ 209 w 233"/>
                      <a:gd name="T45" fmla="*/ 81 h 82"/>
                      <a:gd name="T46" fmla="*/ 191 w 233"/>
                      <a:gd name="T47" fmla="*/ 78 h 82"/>
                      <a:gd name="T48" fmla="*/ 174 w 233"/>
                      <a:gd name="T49" fmla="*/ 74 h 82"/>
                      <a:gd name="T50" fmla="*/ 146 w 233"/>
                      <a:gd name="T51" fmla="*/ 65 h 82"/>
                      <a:gd name="T52" fmla="*/ 108 w 233"/>
                      <a:gd name="T53" fmla="*/ 52 h 82"/>
                      <a:gd name="T54" fmla="*/ 69 w 233"/>
                      <a:gd name="T55" fmla="*/ 39 h 82"/>
                      <a:gd name="T56" fmla="*/ 45 w 233"/>
                      <a:gd name="T57" fmla="*/ 30 h 82"/>
                      <a:gd name="T58" fmla="*/ 24 w 233"/>
                      <a:gd name="T59" fmla="*/ 22 h 82"/>
                      <a:gd name="T60" fmla="*/ 8 w 233"/>
                      <a:gd name="T61" fmla="*/ 16 h 82"/>
                      <a:gd name="T62" fmla="*/ 3 w 233"/>
                      <a:gd name="T63" fmla="*/ 12 h 82"/>
                      <a:gd name="T64" fmla="*/ 0 w 233"/>
                      <a:gd name="T65" fmla="*/ 9 h 82"/>
                      <a:gd name="T66" fmla="*/ 3 w 233"/>
                      <a:gd name="T67" fmla="*/ 5 h 82"/>
                      <a:gd name="T68" fmla="*/ 3 w 233"/>
                      <a:gd name="T69" fmla="*/ 4 h 8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33"/>
                      <a:gd name="T106" fmla="*/ 0 h 82"/>
                      <a:gd name="T107" fmla="*/ 233 w 233"/>
                      <a:gd name="T108" fmla="*/ 82 h 8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33" h="82">
                        <a:moveTo>
                          <a:pt x="3" y="4"/>
                        </a:move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2" y="0"/>
                        </a:lnTo>
                        <a:lnTo>
                          <a:pt x="36" y="3"/>
                        </a:lnTo>
                        <a:lnTo>
                          <a:pt x="58" y="9"/>
                        </a:lnTo>
                        <a:lnTo>
                          <a:pt x="83" y="16"/>
                        </a:lnTo>
                        <a:lnTo>
                          <a:pt x="124" y="29"/>
                        </a:lnTo>
                        <a:lnTo>
                          <a:pt x="164" y="43"/>
                        </a:lnTo>
                        <a:lnTo>
                          <a:pt x="191" y="53"/>
                        </a:lnTo>
                        <a:lnTo>
                          <a:pt x="204" y="58"/>
                        </a:lnTo>
                        <a:lnTo>
                          <a:pt x="216" y="65"/>
                        </a:lnTo>
                        <a:lnTo>
                          <a:pt x="222" y="68"/>
                        </a:lnTo>
                        <a:lnTo>
                          <a:pt x="227" y="71"/>
                        </a:lnTo>
                        <a:lnTo>
                          <a:pt x="231" y="74"/>
                        </a:lnTo>
                        <a:lnTo>
                          <a:pt x="233" y="77"/>
                        </a:lnTo>
                        <a:lnTo>
                          <a:pt x="233" y="79"/>
                        </a:lnTo>
                        <a:lnTo>
                          <a:pt x="232" y="81"/>
                        </a:lnTo>
                        <a:lnTo>
                          <a:pt x="229" y="82"/>
                        </a:lnTo>
                        <a:lnTo>
                          <a:pt x="225" y="82"/>
                        </a:lnTo>
                        <a:lnTo>
                          <a:pt x="219" y="82"/>
                        </a:lnTo>
                        <a:lnTo>
                          <a:pt x="209" y="81"/>
                        </a:lnTo>
                        <a:lnTo>
                          <a:pt x="191" y="78"/>
                        </a:lnTo>
                        <a:lnTo>
                          <a:pt x="174" y="74"/>
                        </a:lnTo>
                        <a:lnTo>
                          <a:pt x="146" y="65"/>
                        </a:lnTo>
                        <a:lnTo>
                          <a:pt x="108" y="52"/>
                        </a:lnTo>
                        <a:lnTo>
                          <a:pt x="69" y="39"/>
                        </a:lnTo>
                        <a:lnTo>
                          <a:pt x="45" y="30"/>
                        </a:lnTo>
                        <a:lnTo>
                          <a:pt x="24" y="22"/>
                        </a:lnTo>
                        <a:lnTo>
                          <a:pt x="8" y="16"/>
                        </a:lnTo>
                        <a:lnTo>
                          <a:pt x="3" y="12"/>
                        </a:lnTo>
                        <a:lnTo>
                          <a:pt x="0" y="9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5" name="Freeform 63"/>
                  <p:cNvSpPr>
                    <a:spLocks/>
                  </p:cNvSpPr>
                  <p:nvPr/>
                </p:nvSpPr>
                <p:spPr bwMode="auto">
                  <a:xfrm>
                    <a:off x="565" y="188"/>
                    <a:ext cx="234" cy="83"/>
                  </a:xfrm>
                  <a:custGeom>
                    <a:avLst/>
                    <a:gdLst>
                      <a:gd name="T0" fmla="*/ 3 w 233"/>
                      <a:gd name="T1" fmla="*/ 4 h 83"/>
                      <a:gd name="T2" fmla="*/ 6 w 233"/>
                      <a:gd name="T3" fmla="*/ 1 h 83"/>
                      <a:gd name="T4" fmla="*/ 10 w 233"/>
                      <a:gd name="T5" fmla="*/ 0 h 83"/>
                      <a:gd name="T6" fmla="*/ 15 w 233"/>
                      <a:gd name="T7" fmla="*/ 0 h 83"/>
                      <a:gd name="T8" fmla="*/ 22 w 233"/>
                      <a:gd name="T9" fmla="*/ 0 h 83"/>
                      <a:gd name="T10" fmla="*/ 36 w 233"/>
                      <a:gd name="T11" fmla="*/ 3 h 83"/>
                      <a:gd name="T12" fmla="*/ 58 w 233"/>
                      <a:gd name="T13" fmla="*/ 9 h 83"/>
                      <a:gd name="T14" fmla="*/ 83 w 233"/>
                      <a:gd name="T15" fmla="*/ 16 h 83"/>
                      <a:gd name="T16" fmla="*/ 124 w 233"/>
                      <a:gd name="T17" fmla="*/ 29 h 83"/>
                      <a:gd name="T18" fmla="*/ 164 w 233"/>
                      <a:gd name="T19" fmla="*/ 43 h 83"/>
                      <a:gd name="T20" fmla="*/ 191 w 233"/>
                      <a:gd name="T21" fmla="*/ 53 h 83"/>
                      <a:gd name="T22" fmla="*/ 204 w 233"/>
                      <a:gd name="T23" fmla="*/ 59 h 83"/>
                      <a:gd name="T24" fmla="*/ 216 w 233"/>
                      <a:gd name="T25" fmla="*/ 65 h 83"/>
                      <a:gd name="T26" fmla="*/ 222 w 233"/>
                      <a:gd name="T27" fmla="*/ 68 h 83"/>
                      <a:gd name="T28" fmla="*/ 227 w 233"/>
                      <a:gd name="T29" fmla="*/ 71 h 83"/>
                      <a:gd name="T30" fmla="*/ 231 w 233"/>
                      <a:gd name="T31" fmla="*/ 74 h 83"/>
                      <a:gd name="T32" fmla="*/ 233 w 233"/>
                      <a:gd name="T33" fmla="*/ 77 h 83"/>
                      <a:gd name="T34" fmla="*/ 233 w 233"/>
                      <a:gd name="T35" fmla="*/ 79 h 83"/>
                      <a:gd name="T36" fmla="*/ 232 w 233"/>
                      <a:gd name="T37" fmla="*/ 81 h 83"/>
                      <a:gd name="T38" fmla="*/ 229 w 233"/>
                      <a:gd name="T39" fmla="*/ 82 h 83"/>
                      <a:gd name="T40" fmla="*/ 225 w 233"/>
                      <a:gd name="T41" fmla="*/ 83 h 83"/>
                      <a:gd name="T42" fmla="*/ 219 w 233"/>
                      <a:gd name="T43" fmla="*/ 83 h 83"/>
                      <a:gd name="T44" fmla="*/ 209 w 233"/>
                      <a:gd name="T45" fmla="*/ 81 h 83"/>
                      <a:gd name="T46" fmla="*/ 191 w 233"/>
                      <a:gd name="T47" fmla="*/ 78 h 83"/>
                      <a:gd name="T48" fmla="*/ 174 w 233"/>
                      <a:gd name="T49" fmla="*/ 74 h 83"/>
                      <a:gd name="T50" fmla="*/ 146 w 233"/>
                      <a:gd name="T51" fmla="*/ 65 h 83"/>
                      <a:gd name="T52" fmla="*/ 108 w 233"/>
                      <a:gd name="T53" fmla="*/ 52 h 83"/>
                      <a:gd name="T54" fmla="*/ 69 w 233"/>
                      <a:gd name="T55" fmla="*/ 39 h 83"/>
                      <a:gd name="T56" fmla="*/ 45 w 233"/>
                      <a:gd name="T57" fmla="*/ 31 h 83"/>
                      <a:gd name="T58" fmla="*/ 24 w 233"/>
                      <a:gd name="T59" fmla="*/ 23 h 83"/>
                      <a:gd name="T60" fmla="*/ 8 w 233"/>
                      <a:gd name="T61" fmla="*/ 16 h 83"/>
                      <a:gd name="T62" fmla="*/ 3 w 233"/>
                      <a:gd name="T63" fmla="*/ 12 h 83"/>
                      <a:gd name="T64" fmla="*/ 0 w 233"/>
                      <a:gd name="T65" fmla="*/ 9 h 83"/>
                      <a:gd name="T66" fmla="*/ 3 w 233"/>
                      <a:gd name="T67" fmla="*/ 5 h 83"/>
                      <a:gd name="T68" fmla="*/ 3 w 233"/>
                      <a:gd name="T69" fmla="*/ 4 h 83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33"/>
                      <a:gd name="T106" fmla="*/ 0 h 83"/>
                      <a:gd name="T107" fmla="*/ 233 w 233"/>
                      <a:gd name="T108" fmla="*/ 83 h 83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33" h="83">
                        <a:moveTo>
                          <a:pt x="3" y="4"/>
                        </a:move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2" y="0"/>
                        </a:lnTo>
                        <a:lnTo>
                          <a:pt x="36" y="3"/>
                        </a:lnTo>
                        <a:lnTo>
                          <a:pt x="58" y="9"/>
                        </a:lnTo>
                        <a:lnTo>
                          <a:pt x="83" y="16"/>
                        </a:lnTo>
                        <a:lnTo>
                          <a:pt x="124" y="29"/>
                        </a:lnTo>
                        <a:lnTo>
                          <a:pt x="164" y="43"/>
                        </a:lnTo>
                        <a:lnTo>
                          <a:pt x="191" y="53"/>
                        </a:lnTo>
                        <a:lnTo>
                          <a:pt x="204" y="59"/>
                        </a:lnTo>
                        <a:lnTo>
                          <a:pt x="216" y="65"/>
                        </a:lnTo>
                        <a:lnTo>
                          <a:pt x="222" y="68"/>
                        </a:lnTo>
                        <a:lnTo>
                          <a:pt x="227" y="71"/>
                        </a:lnTo>
                        <a:lnTo>
                          <a:pt x="231" y="74"/>
                        </a:lnTo>
                        <a:lnTo>
                          <a:pt x="233" y="77"/>
                        </a:lnTo>
                        <a:lnTo>
                          <a:pt x="233" y="79"/>
                        </a:lnTo>
                        <a:lnTo>
                          <a:pt x="232" y="81"/>
                        </a:lnTo>
                        <a:lnTo>
                          <a:pt x="229" y="82"/>
                        </a:lnTo>
                        <a:lnTo>
                          <a:pt x="225" y="83"/>
                        </a:lnTo>
                        <a:lnTo>
                          <a:pt x="219" y="83"/>
                        </a:lnTo>
                        <a:lnTo>
                          <a:pt x="209" y="81"/>
                        </a:lnTo>
                        <a:lnTo>
                          <a:pt x="191" y="78"/>
                        </a:lnTo>
                        <a:lnTo>
                          <a:pt x="174" y="74"/>
                        </a:lnTo>
                        <a:lnTo>
                          <a:pt x="146" y="65"/>
                        </a:lnTo>
                        <a:lnTo>
                          <a:pt x="108" y="52"/>
                        </a:lnTo>
                        <a:lnTo>
                          <a:pt x="69" y="39"/>
                        </a:lnTo>
                        <a:lnTo>
                          <a:pt x="45" y="31"/>
                        </a:lnTo>
                        <a:lnTo>
                          <a:pt x="24" y="23"/>
                        </a:lnTo>
                        <a:lnTo>
                          <a:pt x="8" y="16"/>
                        </a:lnTo>
                        <a:lnTo>
                          <a:pt x="3" y="12"/>
                        </a:lnTo>
                        <a:lnTo>
                          <a:pt x="0" y="9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6" name="Freeform 64"/>
                  <p:cNvSpPr>
                    <a:spLocks noChangeArrowheads="1"/>
                  </p:cNvSpPr>
                  <p:nvPr/>
                </p:nvSpPr>
                <p:spPr bwMode="auto">
                  <a:xfrm>
                    <a:off x="593" y="178"/>
                    <a:ext cx="238" cy="35"/>
                  </a:xfrm>
                  <a:custGeom>
                    <a:avLst/>
                    <a:gdLst>
                      <a:gd name="T0" fmla="*/ 235 w 238"/>
                      <a:gd name="T1" fmla="*/ 25 h 35"/>
                      <a:gd name="T2" fmla="*/ 230 w 238"/>
                      <a:gd name="T3" fmla="*/ 23 h 35"/>
                      <a:gd name="T4" fmla="*/ 225 w 238"/>
                      <a:gd name="T5" fmla="*/ 21 h 35"/>
                      <a:gd name="T6" fmla="*/ 208 w 238"/>
                      <a:gd name="T7" fmla="*/ 18 h 35"/>
                      <a:gd name="T8" fmla="*/ 182 w 238"/>
                      <a:gd name="T9" fmla="*/ 15 h 35"/>
                      <a:gd name="T10" fmla="*/ 163 w 238"/>
                      <a:gd name="T11" fmla="*/ 12 h 35"/>
                      <a:gd name="T12" fmla="*/ 139 w 238"/>
                      <a:gd name="T13" fmla="*/ 10 h 35"/>
                      <a:gd name="T14" fmla="*/ 107 w 238"/>
                      <a:gd name="T15" fmla="*/ 7 h 35"/>
                      <a:gd name="T16" fmla="*/ 84 w 238"/>
                      <a:gd name="T17" fmla="*/ 5 h 35"/>
                      <a:gd name="T18" fmla="*/ 58 w 238"/>
                      <a:gd name="T19" fmla="*/ 2 h 35"/>
                      <a:gd name="T20" fmla="*/ 35 w 238"/>
                      <a:gd name="T21" fmla="*/ 2 h 35"/>
                      <a:gd name="T22" fmla="*/ 19 w 238"/>
                      <a:gd name="T23" fmla="*/ 0 h 35"/>
                      <a:gd name="T24" fmla="*/ 9 w 238"/>
                      <a:gd name="T25" fmla="*/ 1 h 35"/>
                      <a:gd name="T26" fmla="*/ 2 w 238"/>
                      <a:gd name="T27" fmla="*/ 5 h 35"/>
                      <a:gd name="T28" fmla="*/ 0 w 238"/>
                      <a:gd name="T29" fmla="*/ 9 h 35"/>
                      <a:gd name="T30" fmla="*/ 4 w 238"/>
                      <a:gd name="T31" fmla="*/ 14 h 35"/>
                      <a:gd name="T32" fmla="*/ 15 w 238"/>
                      <a:gd name="T33" fmla="*/ 17 h 35"/>
                      <a:gd name="T34" fmla="*/ 28 w 238"/>
                      <a:gd name="T35" fmla="*/ 19 h 35"/>
                      <a:gd name="T36" fmla="*/ 54 w 238"/>
                      <a:gd name="T37" fmla="*/ 23 h 35"/>
                      <a:gd name="T38" fmla="*/ 77 w 238"/>
                      <a:gd name="T39" fmla="*/ 25 h 35"/>
                      <a:gd name="T40" fmla="*/ 103 w 238"/>
                      <a:gd name="T41" fmla="*/ 27 h 35"/>
                      <a:gd name="T42" fmla="*/ 135 w 238"/>
                      <a:gd name="T43" fmla="*/ 31 h 35"/>
                      <a:gd name="T44" fmla="*/ 160 w 238"/>
                      <a:gd name="T45" fmla="*/ 33 h 35"/>
                      <a:gd name="T46" fmla="*/ 181 w 238"/>
                      <a:gd name="T47" fmla="*/ 34 h 35"/>
                      <a:gd name="T48" fmla="*/ 206 w 238"/>
                      <a:gd name="T49" fmla="*/ 35 h 35"/>
                      <a:gd name="T50" fmla="*/ 222 w 238"/>
                      <a:gd name="T51" fmla="*/ 35 h 35"/>
                      <a:gd name="T52" fmla="*/ 227 w 238"/>
                      <a:gd name="T53" fmla="*/ 35 h 35"/>
                      <a:gd name="T54" fmla="*/ 233 w 238"/>
                      <a:gd name="T55" fmla="*/ 34 h 35"/>
                      <a:gd name="T56" fmla="*/ 237 w 238"/>
                      <a:gd name="T57" fmla="*/ 32 h 35"/>
                      <a:gd name="T58" fmla="*/ 238 w 238"/>
                      <a:gd name="T59" fmla="*/ 30 h 35"/>
                      <a:gd name="T60" fmla="*/ 237 w 238"/>
                      <a:gd name="T61" fmla="*/ 27 h 35"/>
                      <a:gd name="T62" fmla="*/ 235 w 238"/>
                      <a:gd name="T63" fmla="*/ 25 h 3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38"/>
                      <a:gd name="T97" fmla="*/ 0 h 35"/>
                      <a:gd name="T98" fmla="*/ 238 w 238"/>
                      <a:gd name="T99" fmla="*/ 35 h 3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38" h="35">
                        <a:moveTo>
                          <a:pt x="235" y="25"/>
                        </a:moveTo>
                        <a:lnTo>
                          <a:pt x="230" y="23"/>
                        </a:lnTo>
                        <a:lnTo>
                          <a:pt x="225" y="21"/>
                        </a:lnTo>
                        <a:lnTo>
                          <a:pt x="208" y="18"/>
                        </a:lnTo>
                        <a:lnTo>
                          <a:pt x="182" y="15"/>
                        </a:lnTo>
                        <a:lnTo>
                          <a:pt x="163" y="12"/>
                        </a:lnTo>
                        <a:lnTo>
                          <a:pt x="139" y="10"/>
                        </a:lnTo>
                        <a:lnTo>
                          <a:pt x="107" y="7"/>
                        </a:lnTo>
                        <a:lnTo>
                          <a:pt x="84" y="5"/>
                        </a:lnTo>
                        <a:lnTo>
                          <a:pt x="58" y="2"/>
                        </a:lnTo>
                        <a:lnTo>
                          <a:pt x="35" y="2"/>
                        </a:lnTo>
                        <a:lnTo>
                          <a:pt x="19" y="0"/>
                        </a:lnTo>
                        <a:lnTo>
                          <a:pt x="9" y="1"/>
                        </a:lnTo>
                        <a:lnTo>
                          <a:pt x="2" y="5"/>
                        </a:lnTo>
                        <a:lnTo>
                          <a:pt x="0" y="9"/>
                        </a:lnTo>
                        <a:lnTo>
                          <a:pt x="4" y="14"/>
                        </a:lnTo>
                        <a:lnTo>
                          <a:pt x="15" y="17"/>
                        </a:lnTo>
                        <a:lnTo>
                          <a:pt x="28" y="19"/>
                        </a:lnTo>
                        <a:lnTo>
                          <a:pt x="54" y="23"/>
                        </a:lnTo>
                        <a:lnTo>
                          <a:pt x="77" y="25"/>
                        </a:lnTo>
                        <a:lnTo>
                          <a:pt x="103" y="27"/>
                        </a:lnTo>
                        <a:lnTo>
                          <a:pt x="135" y="31"/>
                        </a:lnTo>
                        <a:lnTo>
                          <a:pt x="160" y="33"/>
                        </a:lnTo>
                        <a:lnTo>
                          <a:pt x="181" y="34"/>
                        </a:lnTo>
                        <a:lnTo>
                          <a:pt x="206" y="35"/>
                        </a:lnTo>
                        <a:lnTo>
                          <a:pt x="222" y="35"/>
                        </a:lnTo>
                        <a:lnTo>
                          <a:pt x="227" y="35"/>
                        </a:lnTo>
                        <a:lnTo>
                          <a:pt x="233" y="34"/>
                        </a:lnTo>
                        <a:lnTo>
                          <a:pt x="237" y="32"/>
                        </a:lnTo>
                        <a:lnTo>
                          <a:pt x="238" y="30"/>
                        </a:lnTo>
                        <a:lnTo>
                          <a:pt x="237" y="27"/>
                        </a:lnTo>
                        <a:lnTo>
                          <a:pt x="235" y="2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7" name="Freeform 65"/>
                  <p:cNvSpPr>
                    <a:spLocks/>
                  </p:cNvSpPr>
                  <p:nvPr/>
                </p:nvSpPr>
                <p:spPr bwMode="auto">
                  <a:xfrm>
                    <a:off x="593" y="176"/>
                    <a:ext cx="238" cy="33"/>
                  </a:xfrm>
                  <a:custGeom>
                    <a:avLst/>
                    <a:gdLst>
                      <a:gd name="T0" fmla="*/ 235 w 238"/>
                      <a:gd name="T1" fmla="*/ 24 h 34"/>
                      <a:gd name="T2" fmla="*/ 230 w 238"/>
                      <a:gd name="T3" fmla="*/ 22 h 34"/>
                      <a:gd name="T4" fmla="*/ 225 w 238"/>
                      <a:gd name="T5" fmla="*/ 20 h 34"/>
                      <a:gd name="T6" fmla="*/ 208 w 238"/>
                      <a:gd name="T7" fmla="*/ 17 h 34"/>
                      <a:gd name="T8" fmla="*/ 182 w 238"/>
                      <a:gd name="T9" fmla="*/ 14 h 34"/>
                      <a:gd name="T10" fmla="*/ 163 w 238"/>
                      <a:gd name="T11" fmla="*/ 11 h 34"/>
                      <a:gd name="T12" fmla="*/ 139 w 238"/>
                      <a:gd name="T13" fmla="*/ 9 h 34"/>
                      <a:gd name="T14" fmla="*/ 107 w 238"/>
                      <a:gd name="T15" fmla="*/ 6 h 34"/>
                      <a:gd name="T16" fmla="*/ 84 w 238"/>
                      <a:gd name="T17" fmla="*/ 4 h 34"/>
                      <a:gd name="T18" fmla="*/ 58 w 238"/>
                      <a:gd name="T19" fmla="*/ 2 h 34"/>
                      <a:gd name="T20" fmla="*/ 35 w 238"/>
                      <a:gd name="T21" fmla="*/ 1 h 34"/>
                      <a:gd name="T22" fmla="*/ 19 w 238"/>
                      <a:gd name="T23" fmla="*/ 0 h 34"/>
                      <a:gd name="T24" fmla="*/ 9 w 238"/>
                      <a:gd name="T25" fmla="*/ 1 h 34"/>
                      <a:gd name="T26" fmla="*/ 2 w 238"/>
                      <a:gd name="T27" fmla="*/ 4 h 34"/>
                      <a:gd name="T28" fmla="*/ 0 w 238"/>
                      <a:gd name="T29" fmla="*/ 9 h 34"/>
                      <a:gd name="T30" fmla="*/ 4 w 238"/>
                      <a:gd name="T31" fmla="*/ 13 h 34"/>
                      <a:gd name="T32" fmla="*/ 15 w 238"/>
                      <a:gd name="T33" fmla="*/ 16 h 34"/>
                      <a:gd name="T34" fmla="*/ 28 w 238"/>
                      <a:gd name="T35" fmla="*/ 19 h 34"/>
                      <a:gd name="T36" fmla="*/ 54 w 238"/>
                      <a:gd name="T37" fmla="*/ 22 h 34"/>
                      <a:gd name="T38" fmla="*/ 77 w 238"/>
                      <a:gd name="T39" fmla="*/ 24 h 34"/>
                      <a:gd name="T40" fmla="*/ 103 w 238"/>
                      <a:gd name="T41" fmla="*/ 27 h 34"/>
                      <a:gd name="T42" fmla="*/ 135 w 238"/>
                      <a:gd name="T43" fmla="*/ 30 h 34"/>
                      <a:gd name="T44" fmla="*/ 160 w 238"/>
                      <a:gd name="T45" fmla="*/ 32 h 34"/>
                      <a:gd name="T46" fmla="*/ 181 w 238"/>
                      <a:gd name="T47" fmla="*/ 33 h 34"/>
                      <a:gd name="T48" fmla="*/ 206 w 238"/>
                      <a:gd name="T49" fmla="*/ 34 h 34"/>
                      <a:gd name="T50" fmla="*/ 222 w 238"/>
                      <a:gd name="T51" fmla="*/ 34 h 34"/>
                      <a:gd name="T52" fmla="*/ 227 w 238"/>
                      <a:gd name="T53" fmla="*/ 34 h 34"/>
                      <a:gd name="T54" fmla="*/ 233 w 238"/>
                      <a:gd name="T55" fmla="*/ 33 h 34"/>
                      <a:gd name="T56" fmla="*/ 237 w 238"/>
                      <a:gd name="T57" fmla="*/ 31 h 34"/>
                      <a:gd name="T58" fmla="*/ 238 w 238"/>
                      <a:gd name="T59" fmla="*/ 29 h 34"/>
                      <a:gd name="T60" fmla="*/ 237 w 238"/>
                      <a:gd name="T61" fmla="*/ 26 h 34"/>
                      <a:gd name="T62" fmla="*/ 235 w 238"/>
                      <a:gd name="T63" fmla="*/ 24 h 3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38"/>
                      <a:gd name="T97" fmla="*/ 0 h 34"/>
                      <a:gd name="T98" fmla="*/ 238 w 238"/>
                      <a:gd name="T99" fmla="*/ 34 h 3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38" h="34">
                        <a:moveTo>
                          <a:pt x="235" y="24"/>
                        </a:moveTo>
                        <a:lnTo>
                          <a:pt x="230" y="22"/>
                        </a:lnTo>
                        <a:lnTo>
                          <a:pt x="225" y="20"/>
                        </a:lnTo>
                        <a:lnTo>
                          <a:pt x="208" y="17"/>
                        </a:lnTo>
                        <a:lnTo>
                          <a:pt x="182" y="14"/>
                        </a:lnTo>
                        <a:lnTo>
                          <a:pt x="163" y="11"/>
                        </a:lnTo>
                        <a:lnTo>
                          <a:pt x="139" y="9"/>
                        </a:lnTo>
                        <a:lnTo>
                          <a:pt x="107" y="6"/>
                        </a:lnTo>
                        <a:lnTo>
                          <a:pt x="84" y="4"/>
                        </a:lnTo>
                        <a:lnTo>
                          <a:pt x="58" y="2"/>
                        </a:lnTo>
                        <a:lnTo>
                          <a:pt x="35" y="1"/>
                        </a:lnTo>
                        <a:lnTo>
                          <a:pt x="19" y="0"/>
                        </a:lnTo>
                        <a:lnTo>
                          <a:pt x="9" y="1"/>
                        </a:lnTo>
                        <a:lnTo>
                          <a:pt x="2" y="4"/>
                        </a:lnTo>
                        <a:lnTo>
                          <a:pt x="0" y="9"/>
                        </a:lnTo>
                        <a:lnTo>
                          <a:pt x="4" y="13"/>
                        </a:lnTo>
                        <a:lnTo>
                          <a:pt x="15" y="16"/>
                        </a:lnTo>
                        <a:lnTo>
                          <a:pt x="28" y="19"/>
                        </a:lnTo>
                        <a:lnTo>
                          <a:pt x="54" y="22"/>
                        </a:lnTo>
                        <a:lnTo>
                          <a:pt x="77" y="24"/>
                        </a:lnTo>
                        <a:lnTo>
                          <a:pt x="103" y="27"/>
                        </a:lnTo>
                        <a:lnTo>
                          <a:pt x="135" y="30"/>
                        </a:lnTo>
                        <a:lnTo>
                          <a:pt x="160" y="32"/>
                        </a:lnTo>
                        <a:lnTo>
                          <a:pt x="181" y="33"/>
                        </a:lnTo>
                        <a:lnTo>
                          <a:pt x="206" y="34"/>
                        </a:lnTo>
                        <a:lnTo>
                          <a:pt x="222" y="34"/>
                        </a:lnTo>
                        <a:lnTo>
                          <a:pt x="227" y="34"/>
                        </a:lnTo>
                        <a:lnTo>
                          <a:pt x="233" y="33"/>
                        </a:lnTo>
                        <a:lnTo>
                          <a:pt x="237" y="31"/>
                        </a:lnTo>
                        <a:lnTo>
                          <a:pt x="238" y="29"/>
                        </a:lnTo>
                        <a:lnTo>
                          <a:pt x="237" y="26"/>
                        </a:lnTo>
                        <a:lnTo>
                          <a:pt x="235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8" name="Freeform 66"/>
                  <p:cNvSpPr>
                    <a:spLocks noChangeArrowheads="1"/>
                  </p:cNvSpPr>
                  <p:nvPr/>
                </p:nvSpPr>
                <p:spPr bwMode="auto">
                  <a:xfrm>
                    <a:off x="580" y="193"/>
                    <a:ext cx="140" cy="134"/>
                  </a:xfrm>
                  <a:custGeom>
                    <a:avLst/>
                    <a:gdLst>
                      <a:gd name="T0" fmla="*/ 16 w 139"/>
                      <a:gd name="T1" fmla="*/ 3 h 133"/>
                      <a:gd name="T2" fmla="*/ 24 w 139"/>
                      <a:gd name="T3" fmla="*/ 8 h 133"/>
                      <a:gd name="T4" fmla="*/ 38 w 139"/>
                      <a:gd name="T5" fmla="*/ 19 h 133"/>
                      <a:gd name="T6" fmla="*/ 59 w 139"/>
                      <a:gd name="T7" fmla="*/ 36 h 133"/>
                      <a:gd name="T8" fmla="*/ 83 w 139"/>
                      <a:gd name="T9" fmla="*/ 58 h 133"/>
                      <a:gd name="T10" fmla="*/ 103 w 139"/>
                      <a:gd name="T11" fmla="*/ 79 h 133"/>
                      <a:gd name="T12" fmla="*/ 125 w 139"/>
                      <a:gd name="T13" fmla="*/ 104 h 133"/>
                      <a:gd name="T14" fmla="*/ 134 w 139"/>
                      <a:gd name="T15" fmla="*/ 115 h 133"/>
                      <a:gd name="T16" fmla="*/ 137 w 139"/>
                      <a:gd name="T17" fmla="*/ 121 h 133"/>
                      <a:gd name="T18" fmla="*/ 139 w 139"/>
                      <a:gd name="T19" fmla="*/ 125 h 133"/>
                      <a:gd name="T20" fmla="*/ 139 w 139"/>
                      <a:gd name="T21" fmla="*/ 130 h 133"/>
                      <a:gd name="T22" fmla="*/ 136 w 139"/>
                      <a:gd name="T23" fmla="*/ 132 h 133"/>
                      <a:gd name="T24" fmla="*/ 132 w 139"/>
                      <a:gd name="T25" fmla="*/ 133 h 133"/>
                      <a:gd name="T26" fmla="*/ 127 w 139"/>
                      <a:gd name="T27" fmla="*/ 132 h 133"/>
                      <a:gd name="T28" fmla="*/ 122 w 139"/>
                      <a:gd name="T29" fmla="*/ 130 h 133"/>
                      <a:gd name="T30" fmla="*/ 115 w 139"/>
                      <a:gd name="T31" fmla="*/ 127 h 133"/>
                      <a:gd name="T32" fmla="*/ 110 w 139"/>
                      <a:gd name="T33" fmla="*/ 124 h 133"/>
                      <a:gd name="T34" fmla="*/ 95 w 139"/>
                      <a:gd name="T35" fmla="*/ 113 h 133"/>
                      <a:gd name="T36" fmla="*/ 69 w 139"/>
                      <a:gd name="T37" fmla="*/ 90 h 133"/>
                      <a:gd name="T38" fmla="*/ 46 w 139"/>
                      <a:gd name="T39" fmla="*/ 66 h 133"/>
                      <a:gd name="T40" fmla="*/ 28 w 139"/>
                      <a:gd name="T41" fmla="*/ 46 h 133"/>
                      <a:gd name="T42" fmla="*/ 12 w 139"/>
                      <a:gd name="T43" fmla="*/ 28 h 133"/>
                      <a:gd name="T44" fmla="*/ 3 w 139"/>
                      <a:gd name="T45" fmla="*/ 15 h 133"/>
                      <a:gd name="T46" fmla="*/ 0 w 139"/>
                      <a:gd name="T47" fmla="*/ 6 h 133"/>
                      <a:gd name="T48" fmla="*/ 2 w 139"/>
                      <a:gd name="T49" fmla="*/ 3 h 133"/>
                      <a:gd name="T50" fmla="*/ 9 w 139"/>
                      <a:gd name="T51" fmla="*/ 0 h 133"/>
                      <a:gd name="T52" fmla="*/ 16 w 139"/>
                      <a:gd name="T53" fmla="*/ 3 h 13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39"/>
                      <a:gd name="T82" fmla="*/ 0 h 133"/>
                      <a:gd name="T83" fmla="*/ 139 w 139"/>
                      <a:gd name="T84" fmla="*/ 133 h 13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39" h="133">
                        <a:moveTo>
                          <a:pt x="16" y="3"/>
                        </a:moveTo>
                        <a:lnTo>
                          <a:pt x="24" y="8"/>
                        </a:lnTo>
                        <a:lnTo>
                          <a:pt x="38" y="19"/>
                        </a:lnTo>
                        <a:lnTo>
                          <a:pt x="59" y="36"/>
                        </a:lnTo>
                        <a:lnTo>
                          <a:pt x="83" y="58"/>
                        </a:lnTo>
                        <a:lnTo>
                          <a:pt x="103" y="79"/>
                        </a:lnTo>
                        <a:lnTo>
                          <a:pt x="125" y="104"/>
                        </a:lnTo>
                        <a:lnTo>
                          <a:pt x="134" y="115"/>
                        </a:lnTo>
                        <a:lnTo>
                          <a:pt x="137" y="121"/>
                        </a:lnTo>
                        <a:lnTo>
                          <a:pt x="139" y="125"/>
                        </a:lnTo>
                        <a:lnTo>
                          <a:pt x="139" y="130"/>
                        </a:lnTo>
                        <a:lnTo>
                          <a:pt x="136" y="132"/>
                        </a:lnTo>
                        <a:lnTo>
                          <a:pt x="132" y="133"/>
                        </a:lnTo>
                        <a:lnTo>
                          <a:pt x="127" y="132"/>
                        </a:lnTo>
                        <a:lnTo>
                          <a:pt x="122" y="130"/>
                        </a:lnTo>
                        <a:lnTo>
                          <a:pt x="115" y="127"/>
                        </a:lnTo>
                        <a:lnTo>
                          <a:pt x="110" y="124"/>
                        </a:lnTo>
                        <a:lnTo>
                          <a:pt x="95" y="113"/>
                        </a:lnTo>
                        <a:lnTo>
                          <a:pt x="69" y="90"/>
                        </a:lnTo>
                        <a:lnTo>
                          <a:pt x="46" y="66"/>
                        </a:lnTo>
                        <a:lnTo>
                          <a:pt x="28" y="46"/>
                        </a:lnTo>
                        <a:lnTo>
                          <a:pt x="12" y="28"/>
                        </a:lnTo>
                        <a:lnTo>
                          <a:pt x="3" y="15"/>
                        </a:lnTo>
                        <a:lnTo>
                          <a:pt x="0" y="6"/>
                        </a:lnTo>
                        <a:lnTo>
                          <a:pt x="2" y="3"/>
                        </a:lnTo>
                        <a:lnTo>
                          <a:pt x="9" y="0"/>
                        </a:lnTo>
                        <a:lnTo>
                          <a:pt x="16" y="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9" name="Freeform 67"/>
                  <p:cNvSpPr>
                    <a:spLocks/>
                  </p:cNvSpPr>
                  <p:nvPr/>
                </p:nvSpPr>
                <p:spPr bwMode="auto">
                  <a:xfrm>
                    <a:off x="580" y="188"/>
                    <a:ext cx="140" cy="134"/>
                  </a:xfrm>
                  <a:custGeom>
                    <a:avLst/>
                    <a:gdLst>
                      <a:gd name="T0" fmla="*/ 16 w 139"/>
                      <a:gd name="T1" fmla="*/ 3 h 133"/>
                      <a:gd name="T2" fmla="*/ 24 w 139"/>
                      <a:gd name="T3" fmla="*/ 8 h 133"/>
                      <a:gd name="T4" fmla="*/ 38 w 139"/>
                      <a:gd name="T5" fmla="*/ 19 h 133"/>
                      <a:gd name="T6" fmla="*/ 59 w 139"/>
                      <a:gd name="T7" fmla="*/ 36 h 133"/>
                      <a:gd name="T8" fmla="*/ 83 w 139"/>
                      <a:gd name="T9" fmla="*/ 58 h 133"/>
                      <a:gd name="T10" fmla="*/ 103 w 139"/>
                      <a:gd name="T11" fmla="*/ 79 h 133"/>
                      <a:gd name="T12" fmla="*/ 125 w 139"/>
                      <a:gd name="T13" fmla="*/ 104 h 133"/>
                      <a:gd name="T14" fmla="*/ 134 w 139"/>
                      <a:gd name="T15" fmla="*/ 115 h 133"/>
                      <a:gd name="T16" fmla="*/ 137 w 139"/>
                      <a:gd name="T17" fmla="*/ 121 h 133"/>
                      <a:gd name="T18" fmla="*/ 139 w 139"/>
                      <a:gd name="T19" fmla="*/ 126 h 133"/>
                      <a:gd name="T20" fmla="*/ 139 w 139"/>
                      <a:gd name="T21" fmla="*/ 129 h 133"/>
                      <a:gd name="T22" fmla="*/ 136 w 139"/>
                      <a:gd name="T23" fmla="*/ 132 h 133"/>
                      <a:gd name="T24" fmla="*/ 132 w 139"/>
                      <a:gd name="T25" fmla="*/ 133 h 133"/>
                      <a:gd name="T26" fmla="*/ 127 w 139"/>
                      <a:gd name="T27" fmla="*/ 132 h 133"/>
                      <a:gd name="T28" fmla="*/ 122 w 139"/>
                      <a:gd name="T29" fmla="*/ 130 h 133"/>
                      <a:gd name="T30" fmla="*/ 115 w 139"/>
                      <a:gd name="T31" fmla="*/ 127 h 133"/>
                      <a:gd name="T32" fmla="*/ 110 w 139"/>
                      <a:gd name="T33" fmla="*/ 125 h 133"/>
                      <a:gd name="T34" fmla="*/ 95 w 139"/>
                      <a:gd name="T35" fmla="*/ 114 h 133"/>
                      <a:gd name="T36" fmla="*/ 69 w 139"/>
                      <a:gd name="T37" fmla="*/ 90 h 133"/>
                      <a:gd name="T38" fmla="*/ 46 w 139"/>
                      <a:gd name="T39" fmla="*/ 66 h 133"/>
                      <a:gd name="T40" fmla="*/ 28 w 139"/>
                      <a:gd name="T41" fmla="*/ 46 h 133"/>
                      <a:gd name="T42" fmla="*/ 12 w 139"/>
                      <a:gd name="T43" fmla="*/ 28 h 133"/>
                      <a:gd name="T44" fmla="*/ 3 w 139"/>
                      <a:gd name="T45" fmla="*/ 15 h 133"/>
                      <a:gd name="T46" fmla="*/ 0 w 139"/>
                      <a:gd name="T47" fmla="*/ 7 h 133"/>
                      <a:gd name="T48" fmla="*/ 2 w 139"/>
                      <a:gd name="T49" fmla="*/ 3 h 133"/>
                      <a:gd name="T50" fmla="*/ 9 w 139"/>
                      <a:gd name="T51" fmla="*/ 0 h 133"/>
                      <a:gd name="T52" fmla="*/ 16 w 139"/>
                      <a:gd name="T53" fmla="*/ 3 h 13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39"/>
                      <a:gd name="T82" fmla="*/ 0 h 133"/>
                      <a:gd name="T83" fmla="*/ 139 w 139"/>
                      <a:gd name="T84" fmla="*/ 133 h 13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39" h="133">
                        <a:moveTo>
                          <a:pt x="16" y="3"/>
                        </a:moveTo>
                        <a:lnTo>
                          <a:pt x="24" y="8"/>
                        </a:lnTo>
                        <a:lnTo>
                          <a:pt x="38" y="19"/>
                        </a:lnTo>
                        <a:lnTo>
                          <a:pt x="59" y="36"/>
                        </a:lnTo>
                        <a:lnTo>
                          <a:pt x="83" y="58"/>
                        </a:lnTo>
                        <a:lnTo>
                          <a:pt x="103" y="79"/>
                        </a:lnTo>
                        <a:lnTo>
                          <a:pt x="125" y="104"/>
                        </a:lnTo>
                        <a:lnTo>
                          <a:pt x="134" y="115"/>
                        </a:lnTo>
                        <a:lnTo>
                          <a:pt x="137" y="121"/>
                        </a:lnTo>
                        <a:lnTo>
                          <a:pt x="139" y="126"/>
                        </a:lnTo>
                        <a:lnTo>
                          <a:pt x="139" y="129"/>
                        </a:lnTo>
                        <a:lnTo>
                          <a:pt x="136" y="132"/>
                        </a:lnTo>
                        <a:lnTo>
                          <a:pt x="132" y="133"/>
                        </a:lnTo>
                        <a:lnTo>
                          <a:pt x="127" y="132"/>
                        </a:lnTo>
                        <a:lnTo>
                          <a:pt x="122" y="130"/>
                        </a:lnTo>
                        <a:lnTo>
                          <a:pt x="115" y="127"/>
                        </a:lnTo>
                        <a:lnTo>
                          <a:pt x="110" y="125"/>
                        </a:lnTo>
                        <a:lnTo>
                          <a:pt x="95" y="114"/>
                        </a:lnTo>
                        <a:lnTo>
                          <a:pt x="69" y="90"/>
                        </a:lnTo>
                        <a:lnTo>
                          <a:pt x="46" y="66"/>
                        </a:lnTo>
                        <a:lnTo>
                          <a:pt x="28" y="46"/>
                        </a:lnTo>
                        <a:lnTo>
                          <a:pt x="12" y="28"/>
                        </a:lnTo>
                        <a:lnTo>
                          <a:pt x="3" y="15"/>
                        </a:lnTo>
                        <a:lnTo>
                          <a:pt x="0" y="7"/>
                        </a:lnTo>
                        <a:lnTo>
                          <a:pt x="2" y="3"/>
                        </a:lnTo>
                        <a:lnTo>
                          <a:pt x="9" y="0"/>
                        </a:lnTo>
                        <a:lnTo>
                          <a:pt x="16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0" name="Freeform 68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93"/>
                    <a:ext cx="69" cy="156"/>
                  </a:xfrm>
                  <a:custGeom>
                    <a:avLst/>
                    <a:gdLst>
                      <a:gd name="T0" fmla="*/ 9 w 68"/>
                      <a:gd name="T1" fmla="*/ 0 h 155"/>
                      <a:gd name="T2" fmla="*/ 16 w 68"/>
                      <a:gd name="T3" fmla="*/ 5 h 155"/>
                      <a:gd name="T4" fmla="*/ 25 w 68"/>
                      <a:gd name="T5" fmla="*/ 20 h 155"/>
                      <a:gd name="T6" fmla="*/ 38 w 68"/>
                      <a:gd name="T7" fmla="*/ 45 h 155"/>
                      <a:gd name="T8" fmla="*/ 47 w 68"/>
                      <a:gd name="T9" fmla="*/ 65 h 155"/>
                      <a:gd name="T10" fmla="*/ 57 w 68"/>
                      <a:gd name="T11" fmla="*/ 91 h 155"/>
                      <a:gd name="T12" fmla="*/ 65 w 68"/>
                      <a:gd name="T13" fmla="*/ 118 h 155"/>
                      <a:gd name="T14" fmla="*/ 68 w 68"/>
                      <a:gd name="T15" fmla="*/ 134 h 155"/>
                      <a:gd name="T16" fmla="*/ 68 w 68"/>
                      <a:gd name="T17" fmla="*/ 139 h 155"/>
                      <a:gd name="T18" fmla="*/ 68 w 68"/>
                      <a:gd name="T19" fmla="*/ 144 h 155"/>
                      <a:gd name="T20" fmla="*/ 67 w 68"/>
                      <a:gd name="T21" fmla="*/ 149 h 155"/>
                      <a:gd name="T22" fmla="*/ 65 w 68"/>
                      <a:gd name="T23" fmla="*/ 154 h 155"/>
                      <a:gd name="T24" fmla="*/ 62 w 68"/>
                      <a:gd name="T25" fmla="*/ 155 h 155"/>
                      <a:gd name="T26" fmla="*/ 57 w 68"/>
                      <a:gd name="T27" fmla="*/ 155 h 155"/>
                      <a:gd name="T28" fmla="*/ 52 w 68"/>
                      <a:gd name="T29" fmla="*/ 153 h 155"/>
                      <a:gd name="T30" fmla="*/ 48 w 68"/>
                      <a:gd name="T31" fmla="*/ 150 h 155"/>
                      <a:gd name="T32" fmla="*/ 42 w 68"/>
                      <a:gd name="T33" fmla="*/ 144 h 155"/>
                      <a:gd name="T34" fmla="*/ 38 w 68"/>
                      <a:gd name="T35" fmla="*/ 137 h 155"/>
                      <a:gd name="T36" fmla="*/ 31 w 68"/>
                      <a:gd name="T37" fmla="*/ 127 h 155"/>
                      <a:gd name="T38" fmla="*/ 20 w 68"/>
                      <a:gd name="T39" fmla="*/ 100 h 155"/>
                      <a:gd name="T40" fmla="*/ 13 w 68"/>
                      <a:gd name="T41" fmla="*/ 73 h 155"/>
                      <a:gd name="T42" fmla="*/ 7 w 68"/>
                      <a:gd name="T43" fmla="*/ 52 h 155"/>
                      <a:gd name="T44" fmla="*/ 2 w 68"/>
                      <a:gd name="T45" fmla="*/ 28 h 155"/>
                      <a:gd name="T46" fmla="*/ 1 w 68"/>
                      <a:gd name="T47" fmla="*/ 17 h 155"/>
                      <a:gd name="T48" fmla="*/ 0 w 68"/>
                      <a:gd name="T49" fmla="*/ 9 h 155"/>
                      <a:gd name="T50" fmla="*/ 2 w 68"/>
                      <a:gd name="T51" fmla="*/ 2 h 155"/>
                      <a:gd name="T52" fmla="*/ 5 w 68"/>
                      <a:gd name="T53" fmla="*/ 0 h 155"/>
                      <a:gd name="T54" fmla="*/ 9 w 68"/>
                      <a:gd name="T55" fmla="*/ 0 h 15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8"/>
                      <a:gd name="T85" fmla="*/ 0 h 155"/>
                      <a:gd name="T86" fmla="*/ 68 w 68"/>
                      <a:gd name="T87" fmla="*/ 155 h 15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8" h="155">
                        <a:moveTo>
                          <a:pt x="9" y="0"/>
                        </a:moveTo>
                        <a:lnTo>
                          <a:pt x="16" y="5"/>
                        </a:lnTo>
                        <a:lnTo>
                          <a:pt x="25" y="20"/>
                        </a:lnTo>
                        <a:lnTo>
                          <a:pt x="38" y="45"/>
                        </a:lnTo>
                        <a:lnTo>
                          <a:pt x="47" y="65"/>
                        </a:lnTo>
                        <a:lnTo>
                          <a:pt x="57" y="91"/>
                        </a:lnTo>
                        <a:lnTo>
                          <a:pt x="65" y="118"/>
                        </a:lnTo>
                        <a:lnTo>
                          <a:pt x="68" y="134"/>
                        </a:lnTo>
                        <a:lnTo>
                          <a:pt x="68" y="139"/>
                        </a:lnTo>
                        <a:lnTo>
                          <a:pt x="68" y="144"/>
                        </a:lnTo>
                        <a:lnTo>
                          <a:pt x="67" y="149"/>
                        </a:lnTo>
                        <a:lnTo>
                          <a:pt x="65" y="154"/>
                        </a:lnTo>
                        <a:lnTo>
                          <a:pt x="62" y="155"/>
                        </a:lnTo>
                        <a:lnTo>
                          <a:pt x="57" y="155"/>
                        </a:lnTo>
                        <a:lnTo>
                          <a:pt x="52" y="153"/>
                        </a:lnTo>
                        <a:lnTo>
                          <a:pt x="48" y="150"/>
                        </a:lnTo>
                        <a:lnTo>
                          <a:pt x="42" y="144"/>
                        </a:lnTo>
                        <a:lnTo>
                          <a:pt x="38" y="137"/>
                        </a:lnTo>
                        <a:lnTo>
                          <a:pt x="31" y="127"/>
                        </a:lnTo>
                        <a:lnTo>
                          <a:pt x="20" y="100"/>
                        </a:lnTo>
                        <a:lnTo>
                          <a:pt x="13" y="73"/>
                        </a:lnTo>
                        <a:lnTo>
                          <a:pt x="7" y="52"/>
                        </a:lnTo>
                        <a:lnTo>
                          <a:pt x="2" y="28"/>
                        </a:lnTo>
                        <a:lnTo>
                          <a:pt x="1" y="17"/>
                        </a:lnTo>
                        <a:lnTo>
                          <a:pt x="0" y="9"/>
                        </a:lnTo>
                        <a:lnTo>
                          <a:pt x="2" y="2"/>
                        </a:lnTo>
                        <a:lnTo>
                          <a:pt x="5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1" name="Freeform 69"/>
                  <p:cNvSpPr>
                    <a:spLocks/>
                  </p:cNvSpPr>
                  <p:nvPr/>
                </p:nvSpPr>
                <p:spPr bwMode="auto">
                  <a:xfrm>
                    <a:off x="563" y="188"/>
                    <a:ext cx="69" cy="156"/>
                  </a:xfrm>
                  <a:custGeom>
                    <a:avLst/>
                    <a:gdLst>
                      <a:gd name="T0" fmla="*/ 9 w 69"/>
                      <a:gd name="T1" fmla="*/ 0 h 155"/>
                      <a:gd name="T2" fmla="*/ 16 w 69"/>
                      <a:gd name="T3" fmla="*/ 6 h 155"/>
                      <a:gd name="T4" fmla="*/ 26 w 69"/>
                      <a:gd name="T5" fmla="*/ 21 h 155"/>
                      <a:gd name="T6" fmla="*/ 38 w 69"/>
                      <a:gd name="T7" fmla="*/ 45 h 155"/>
                      <a:gd name="T8" fmla="*/ 47 w 69"/>
                      <a:gd name="T9" fmla="*/ 66 h 155"/>
                      <a:gd name="T10" fmla="*/ 58 w 69"/>
                      <a:gd name="T11" fmla="*/ 92 h 155"/>
                      <a:gd name="T12" fmla="*/ 65 w 69"/>
                      <a:gd name="T13" fmla="*/ 118 h 155"/>
                      <a:gd name="T14" fmla="*/ 68 w 69"/>
                      <a:gd name="T15" fmla="*/ 134 h 155"/>
                      <a:gd name="T16" fmla="*/ 69 w 69"/>
                      <a:gd name="T17" fmla="*/ 139 h 155"/>
                      <a:gd name="T18" fmla="*/ 68 w 69"/>
                      <a:gd name="T19" fmla="*/ 144 h 155"/>
                      <a:gd name="T20" fmla="*/ 67 w 69"/>
                      <a:gd name="T21" fmla="*/ 150 h 155"/>
                      <a:gd name="T22" fmla="*/ 65 w 69"/>
                      <a:gd name="T23" fmla="*/ 153 h 155"/>
                      <a:gd name="T24" fmla="*/ 61 w 69"/>
                      <a:gd name="T25" fmla="*/ 155 h 155"/>
                      <a:gd name="T26" fmla="*/ 58 w 69"/>
                      <a:gd name="T27" fmla="*/ 155 h 155"/>
                      <a:gd name="T28" fmla="*/ 52 w 69"/>
                      <a:gd name="T29" fmla="*/ 153 h 155"/>
                      <a:gd name="T30" fmla="*/ 49 w 69"/>
                      <a:gd name="T31" fmla="*/ 151 h 155"/>
                      <a:gd name="T32" fmla="*/ 43 w 69"/>
                      <a:gd name="T33" fmla="*/ 144 h 155"/>
                      <a:gd name="T34" fmla="*/ 39 w 69"/>
                      <a:gd name="T35" fmla="*/ 137 h 155"/>
                      <a:gd name="T36" fmla="*/ 32 w 69"/>
                      <a:gd name="T37" fmla="*/ 127 h 155"/>
                      <a:gd name="T38" fmla="*/ 21 w 69"/>
                      <a:gd name="T39" fmla="*/ 100 h 155"/>
                      <a:gd name="T40" fmla="*/ 13 w 69"/>
                      <a:gd name="T41" fmla="*/ 73 h 155"/>
                      <a:gd name="T42" fmla="*/ 6 w 69"/>
                      <a:gd name="T43" fmla="*/ 52 h 155"/>
                      <a:gd name="T44" fmla="*/ 2 w 69"/>
                      <a:gd name="T45" fmla="*/ 28 h 155"/>
                      <a:gd name="T46" fmla="*/ 2 w 69"/>
                      <a:gd name="T47" fmla="*/ 17 h 155"/>
                      <a:gd name="T48" fmla="*/ 0 w 69"/>
                      <a:gd name="T49" fmla="*/ 8 h 155"/>
                      <a:gd name="T50" fmla="*/ 2 w 69"/>
                      <a:gd name="T51" fmla="*/ 3 h 155"/>
                      <a:gd name="T52" fmla="*/ 6 w 69"/>
                      <a:gd name="T53" fmla="*/ 0 h 155"/>
                      <a:gd name="T54" fmla="*/ 9 w 69"/>
                      <a:gd name="T55" fmla="*/ 0 h 15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9"/>
                      <a:gd name="T85" fmla="*/ 0 h 155"/>
                      <a:gd name="T86" fmla="*/ 69 w 69"/>
                      <a:gd name="T87" fmla="*/ 155 h 15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9" h="155">
                        <a:moveTo>
                          <a:pt x="9" y="0"/>
                        </a:moveTo>
                        <a:lnTo>
                          <a:pt x="16" y="6"/>
                        </a:lnTo>
                        <a:lnTo>
                          <a:pt x="26" y="21"/>
                        </a:lnTo>
                        <a:lnTo>
                          <a:pt x="38" y="45"/>
                        </a:lnTo>
                        <a:lnTo>
                          <a:pt x="47" y="66"/>
                        </a:lnTo>
                        <a:lnTo>
                          <a:pt x="58" y="92"/>
                        </a:lnTo>
                        <a:lnTo>
                          <a:pt x="65" y="118"/>
                        </a:lnTo>
                        <a:lnTo>
                          <a:pt x="68" y="134"/>
                        </a:lnTo>
                        <a:lnTo>
                          <a:pt x="69" y="139"/>
                        </a:lnTo>
                        <a:lnTo>
                          <a:pt x="68" y="144"/>
                        </a:lnTo>
                        <a:lnTo>
                          <a:pt x="67" y="150"/>
                        </a:lnTo>
                        <a:lnTo>
                          <a:pt x="65" y="153"/>
                        </a:lnTo>
                        <a:lnTo>
                          <a:pt x="61" y="155"/>
                        </a:lnTo>
                        <a:lnTo>
                          <a:pt x="58" y="155"/>
                        </a:lnTo>
                        <a:lnTo>
                          <a:pt x="52" y="153"/>
                        </a:lnTo>
                        <a:lnTo>
                          <a:pt x="49" y="151"/>
                        </a:lnTo>
                        <a:lnTo>
                          <a:pt x="43" y="144"/>
                        </a:lnTo>
                        <a:lnTo>
                          <a:pt x="39" y="137"/>
                        </a:lnTo>
                        <a:lnTo>
                          <a:pt x="32" y="127"/>
                        </a:lnTo>
                        <a:lnTo>
                          <a:pt x="21" y="100"/>
                        </a:lnTo>
                        <a:lnTo>
                          <a:pt x="13" y="73"/>
                        </a:lnTo>
                        <a:lnTo>
                          <a:pt x="6" y="52"/>
                        </a:lnTo>
                        <a:lnTo>
                          <a:pt x="2" y="28"/>
                        </a:lnTo>
                        <a:lnTo>
                          <a:pt x="2" y="17"/>
                        </a:lnTo>
                        <a:lnTo>
                          <a:pt x="0" y="8"/>
                        </a:lnTo>
                        <a:lnTo>
                          <a:pt x="2" y="3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2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539" y="204"/>
                    <a:ext cx="41" cy="146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3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539" y="198"/>
                    <a:ext cx="41" cy="14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4" name="Freeform 72"/>
                  <p:cNvSpPr>
                    <a:spLocks noChangeArrowheads="1"/>
                  </p:cNvSpPr>
                  <p:nvPr/>
                </p:nvSpPr>
                <p:spPr bwMode="auto">
                  <a:xfrm>
                    <a:off x="580" y="188"/>
                    <a:ext cx="182" cy="121"/>
                  </a:xfrm>
                  <a:custGeom>
                    <a:avLst/>
                    <a:gdLst>
                      <a:gd name="T0" fmla="*/ 14 w 180"/>
                      <a:gd name="T1" fmla="*/ 2 h 120"/>
                      <a:gd name="T2" fmla="*/ 25 w 180"/>
                      <a:gd name="T3" fmla="*/ 5 h 120"/>
                      <a:gd name="T4" fmla="*/ 40 w 180"/>
                      <a:gd name="T5" fmla="*/ 12 h 120"/>
                      <a:gd name="T6" fmla="*/ 63 w 180"/>
                      <a:gd name="T7" fmla="*/ 25 h 120"/>
                      <a:gd name="T8" fmla="*/ 96 w 180"/>
                      <a:gd name="T9" fmla="*/ 46 h 120"/>
                      <a:gd name="T10" fmla="*/ 125 w 180"/>
                      <a:gd name="T11" fmla="*/ 67 h 120"/>
                      <a:gd name="T12" fmla="*/ 146 w 180"/>
                      <a:gd name="T13" fmla="*/ 83 h 120"/>
                      <a:gd name="T14" fmla="*/ 168 w 180"/>
                      <a:gd name="T15" fmla="*/ 98 h 120"/>
                      <a:gd name="T16" fmla="*/ 174 w 180"/>
                      <a:gd name="T17" fmla="*/ 105 h 120"/>
                      <a:gd name="T18" fmla="*/ 178 w 180"/>
                      <a:gd name="T19" fmla="*/ 109 h 120"/>
                      <a:gd name="T20" fmla="*/ 180 w 180"/>
                      <a:gd name="T21" fmla="*/ 113 h 120"/>
                      <a:gd name="T22" fmla="*/ 180 w 180"/>
                      <a:gd name="T23" fmla="*/ 117 h 120"/>
                      <a:gd name="T24" fmla="*/ 176 w 180"/>
                      <a:gd name="T25" fmla="*/ 119 h 120"/>
                      <a:gd name="T26" fmla="*/ 170 w 180"/>
                      <a:gd name="T27" fmla="*/ 120 h 120"/>
                      <a:gd name="T28" fmla="*/ 164 w 180"/>
                      <a:gd name="T29" fmla="*/ 119 h 120"/>
                      <a:gd name="T30" fmla="*/ 158 w 180"/>
                      <a:gd name="T31" fmla="*/ 117 h 120"/>
                      <a:gd name="T32" fmla="*/ 152 w 180"/>
                      <a:gd name="T33" fmla="*/ 115 h 120"/>
                      <a:gd name="T34" fmla="*/ 144 w 180"/>
                      <a:gd name="T35" fmla="*/ 111 h 120"/>
                      <a:gd name="T36" fmla="*/ 117 w 180"/>
                      <a:gd name="T37" fmla="*/ 96 h 120"/>
                      <a:gd name="T38" fmla="*/ 93 w 180"/>
                      <a:gd name="T39" fmla="*/ 82 h 120"/>
                      <a:gd name="T40" fmla="*/ 62 w 180"/>
                      <a:gd name="T41" fmla="*/ 61 h 120"/>
                      <a:gd name="T42" fmla="*/ 33 w 180"/>
                      <a:gd name="T43" fmla="*/ 40 h 120"/>
                      <a:gd name="T44" fmla="*/ 12 w 180"/>
                      <a:gd name="T45" fmla="*/ 22 h 120"/>
                      <a:gd name="T46" fmla="*/ 4 w 180"/>
                      <a:gd name="T47" fmla="*/ 13 h 120"/>
                      <a:gd name="T48" fmla="*/ 0 w 180"/>
                      <a:gd name="T49" fmla="*/ 6 h 120"/>
                      <a:gd name="T50" fmla="*/ 1 w 180"/>
                      <a:gd name="T51" fmla="*/ 1 h 120"/>
                      <a:gd name="T52" fmla="*/ 6 w 180"/>
                      <a:gd name="T53" fmla="*/ 0 h 120"/>
                      <a:gd name="T54" fmla="*/ 14 w 180"/>
                      <a:gd name="T55" fmla="*/ 2 h 12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80"/>
                      <a:gd name="T85" fmla="*/ 0 h 120"/>
                      <a:gd name="T86" fmla="*/ 180 w 180"/>
                      <a:gd name="T87" fmla="*/ 120 h 12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80" h="120">
                        <a:moveTo>
                          <a:pt x="14" y="2"/>
                        </a:moveTo>
                        <a:lnTo>
                          <a:pt x="25" y="5"/>
                        </a:lnTo>
                        <a:lnTo>
                          <a:pt x="40" y="12"/>
                        </a:lnTo>
                        <a:lnTo>
                          <a:pt x="63" y="25"/>
                        </a:lnTo>
                        <a:lnTo>
                          <a:pt x="96" y="46"/>
                        </a:lnTo>
                        <a:lnTo>
                          <a:pt x="125" y="67"/>
                        </a:lnTo>
                        <a:lnTo>
                          <a:pt x="146" y="83"/>
                        </a:lnTo>
                        <a:lnTo>
                          <a:pt x="168" y="98"/>
                        </a:lnTo>
                        <a:lnTo>
                          <a:pt x="174" y="105"/>
                        </a:lnTo>
                        <a:lnTo>
                          <a:pt x="178" y="109"/>
                        </a:lnTo>
                        <a:lnTo>
                          <a:pt x="180" y="113"/>
                        </a:lnTo>
                        <a:lnTo>
                          <a:pt x="180" y="117"/>
                        </a:lnTo>
                        <a:lnTo>
                          <a:pt x="176" y="119"/>
                        </a:lnTo>
                        <a:lnTo>
                          <a:pt x="170" y="120"/>
                        </a:lnTo>
                        <a:lnTo>
                          <a:pt x="164" y="119"/>
                        </a:lnTo>
                        <a:lnTo>
                          <a:pt x="158" y="117"/>
                        </a:lnTo>
                        <a:lnTo>
                          <a:pt x="152" y="115"/>
                        </a:lnTo>
                        <a:lnTo>
                          <a:pt x="144" y="111"/>
                        </a:lnTo>
                        <a:lnTo>
                          <a:pt x="117" y="96"/>
                        </a:lnTo>
                        <a:lnTo>
                          <a:pt x="93" y="82"/>
                        </a:lnTo>
                        <a:lnTo>
                          <a:pt x="62" y="61"/>
                        </a:lnTo>
                        <a:lnTo>
                          <a:pt x="33" y="40"/>
                        </a:lnTo>
                        <a:lnTo>
                          <a:pt x="12" y="22"/>
                        </a:lnTo>
                        <a:lnTo>
                          <a:pt x="4" y="13"/>
                        </a:lnTo>
                        <a:lnTo>
                          <a:pt x="0" y="6"/>
                        </a:lnTo>
                        <a:lnTo>
                          <a:pt x="1" y="1"/>
                        </a:lnTo>
                        <a:lnTo>
                          <a:pt x="6" y="0"/>
                        </a:lnTo>
                        <a:lnTo>
                          <a:pt x="14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5" name="Freeform 73"/>
                  <p:cNvSpPr>
                    <a:spLocks/>
                  </p:cNvSpPr>
                  <p:nvPr/>
                </p:nvSpPr>
                <p:spPr bwMode="auto">
                  <a:xfrm>
                    <a:off x="580" y="183"/>
                    <a:ext cx="182" cy="121"/>
                  </a:xfrm>
                  <a:custGeom>
                    <a:avLst/>
                    <a:gdLst>
                      <a:gd name="T0" fmla="*/ 14 w 180"/>
                      <a:gd name="T1" fmla="*/ 2 h 120"/>
                      <a:gd name="T2" fmla="*/ 25 w 180"/>
                      <a:gd name="T3" fmla="*/ 5 h 120"/>
                      <a:gd name="T4" fmla="*/ 40 w 180"/>
                      <a:gd name="T5" fmla="*/ 12 h 120"/>
                      <a:gd name="T6" fmla="*/ 63 w 180"/>
                      <a:gd name="T7" fmla="*/ 26 h 120"/>
                      <a:gd name="T8" fmla="*/ 96 w 180"/>
                      <a:gd name="T9" fmla="*/ 46 h 120"/>
                      <a:gd name="T10" fmla="*/ 125 w 180"/>
                      <a:gd name="T11" fmla="*/ 67 h 120"/>
                      <a:gd name="T12" fmla="*/ 146 w 180"/>
                      <a:gd name="T13" fmla="*/ 83 h 120"/>
                      <a:gd name="T14" fmla="*/ 168 w 180"/>
                      <a:gd name="T15" fmla="*/ 98 h 120"/>
                      <a:gd name="T16" fmla="*/ 174 w 180"/>
                      <a:gd name="T17" fmla="*/ 105 h 120"/>
                      <a:gd name="T18" fmla="*/ 178 w 180"/>
                      <a:gd name="T19" fmla="*/ 109 h 120"/>
                      <a:gd name="T20" fmla="*/ 180 w 180"/>
                      <a:gd name="T21" fmla="*/ 113 h 120"/>
                      <a:gd name="T22" fmla="*/ 180 w 180"/>
                      <a:gd name="T23" fmla="*/ 117 h 120"/>
                      <a:gd name="T24" fmla="*/ 176 w 180"/>
                      <a:gd name="T25" fmla="*/ 120 h 120"/>
                      <a:gd name="T26" fmla="*/ 170 w 180"/>
                      <a:gd name="T27" fmla="*/ 120 h 120"/>
                      <a:gd name="T28" fmla="*/ 164 w 180"/>
                      <a:gd name="T29" fmla="*/ 119 h 120"/>
                      <a:gd name="T30" fmla="*/ 158 w 180"/>
                      <a:gd name="T31" fmla="*/ 117 h 120"/>
                      <a:gd name="T32" fmla="*/ 152 w 180"/>
                      <a:gd name="T33" fmla="*/ 115 h 120"/>
                      <a:gd name="T34" fmla="*/ 144 w 180"/>
                      <a:gd name="T35" fmla="*/ 111 h 120"/>
                      <a:gd name="T36" fmla="*/ 117 w 180"/>
                      <a:gd name="T37" fmla="*/ 97 h 120"/>
                      <a:gd name="T38" fmla="*/ 93 w 180"/>
                      <a:gd name="T39" fmla="*/ 82 h 120"/>
                      <a:gd name="T40" fmla="*/ 62 w 180"/>
                      <a:gd name="T41" fmla="*/ 61 h 120"/>
                      <a:gd name="T42" fmla="*/ 33 w 180"/>
                      <a:gd name="T43" fmla="*/ 40 h 120"/>
                      <a:gd name="T44" fmla="*/ 12 w 180"/>
                      <a:gd name="T45" fmla="*/ 22 h 120"/>
                      <a:gd name="T46" fmla="*/ 4 w 180"/>
                      <a:gd name="T47" fmla="*/ 13 h 120"/>
                      <a:gd name="T48" fmla="*/ 0 w 180"/>
                      <a:gd name="T49" fmla="*/ 6 h 120"/>
                      <a:gd name="T50" fmla="*/ 1 w 180"/>
                      <a:gd name="T51" fmla="*/ 2 h 120"/>
                      <a:gd name="T52" fmla="*/ 6 w 180"/>
                      <a:gd name="T53" fmla="*/ 0 h 120"/>
                      <a:gd name="T54" fmla="*/ 14 w 180"/>
                      <a:gd name="T55" fmla="*/ 2 h 12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80"/>
                      <a:gd name="T85" fmla="*/ 0 h 120"/>
                      <a:gd name="T86" fmla="*/ 180 w 180"/>
                      <a:gd name="T87" fmla="*/ 120 h 12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80" h="120">
                        <a:moveTo>
                          <a:pt x="14" y="2"/>
                        </a:moveTo>
                        <a:lnTo>
                          <a:pt x="25" y="5"/>
                        </a:lnTo>
                        <a:lnTo>
                          <a:pt x="40" y="12"/>
                        </a:lnTo>
                        <a:lnTo>
                          <a:pt x="63" y="26"/>
                        </a:lnTo>
                        <a:lnTo>
                          <a:pt x="96" y="46"/>
                        </a:lnTo>
                        <a:lnTo>
                          <a:pt x="125" y="67"/>
                        </a:lnTo>
                        <a:lnTo>
                          <a:pt x="146" y="83"/>
                        </a:lnTo>
                        <a:lnTo>
                          <a:pt x="168" y="98"/>
                        </a:lnTo>
                        <a:lnTo>
                          <a:pt x="174" y="105"/>
                        </a:lnTo>
                        <a:lnTo>
                          <a:pt x="178" y="109"/>
                        </a:lnTo>
                        <a:lnTo>
                          <a:pt x="180" y="113"/>
                        </a:lnTo>
                        <a:lnTo>
                          <a:pt x="180" y="117"/>
                        </a:lnTo>
                        <a:lnTo>
                          <a:pt x="176" y="120"/>
                        </a:lnTo>
                        <a:lnTo>
                          <a:pt x="170" y="120"/>
                        </a:lnTo>
                        <a:lnTo>
                          <a:pt x="164" y="119"/>
                        </a:lnTo>
                        <a:lnTo>
                          <a:pt x="158" y="117"/>
                        </a:lnTo>
                        <a:lnTo>
                          <a:pt x="152" y="115"/>
                        </a:lnTo>
                        <a:lnTo>
                          <a:pt x="144" y="111"/>
                        </a:lnTo>
                        <a:lnTo>
                          <a:pt x="117" y="97"/>
                        </a:lnTo>
                        <a:lnTo>
                          <a:pt x="93" y="82"/>
                        </a:lnTo>
                        <a:lnTo>
                          <a:pt x="62" y="61"/>
                        </a:lnTo>
                        <a:lnTo>
                          <a:pt x="33" y="40"/>
                        </a:lnTo>
                        <a:lnTo>
                          <a:pt x="12" y="22"/>
                        </a:lnTo>
                        <a:lnTo>
                          <a:pt x="4" y="13"/>
                        </a:lnTo>
                        <a:lnTo>
                          <a:pt x="0" y="6"/>
                        </a:lnTo>
                        <a:lnTo>
                          <a:pt x="1" y="2"/>
                        </a:lnTo>
                        <a:lnTo>
                          <a:pt x="6" y="0"/>
                        </a:lnTo>
                        <a:lnTo>
                          <a:pt x="14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6" name="Freeform 74"/>
                  <p:cNvSpPr>
                    <a:spLocks noChangeArrowheads="1"/>
                  </p:cNvSpPr>
                  <p:nvPr/>
                </p:nvSpPr>
                <p:spPr bwMode="auto">
                  <a:xfrm>
                    <a:off x="586" y="178"/>
                    <a:ext cx="232" cy="71"/>
                  </a:xfrm>
                  <a:custGeom>
                    <a:avLst/>
                    <a:gdLst>
                      <a:gd name="T0" fmla="*/ 2 w 232"/>
                      <a:gd name="T1" fmla="*/ 5 h 69"/>
                      <a:gd name="T2" fmla="*/ 5 w 232"/>
                      <a:gd name="T3" fmla="*/ 3 h 69"/>
                      <a:gd name="T4" fmla="*/ 9 w 232"/>
                      <a:gd name="T5" fmla="*/ 1 h 69"/>
                      <a:gd name="T6" fmla="*/ 14 w 232"/>
                      <a:gd name="T7" fmla="*/ 0 h 69"/>
                      <a:gd name="T8" fmla="*/ 22 w 232"/>
                      <a:gd name="T9" fmla="*/ 1 h 69"/>
                      <a:gd name="T10" fmla="*/ 40 w 232"/>
                      <a:gd name="T11" fmla="*/ 5 h 69"/>
                      <a:gd name="T12" fmla="*/ 72 w 232"/>
                      <a:gd name="T13" fmla="*/ 11 h 69"/>
                      <a:gd name="T14" fmla="*/ 105 w 232"/>
                      <a:gd name="T15" fmla="*/ 19 h 69"/>
                      <a:gd name="T16" fmla="*/ 134 w 232"/>
                      <a:gd name="T17" fmla="*/ 26 h 69"/>
                      <a:gd name="T18" fmla="*/ 165 w 232"/>
                      <a:gd name="T19" fmla="*/ 35 h 69"/>
                      <a:gd name="T20" fmla="*/ 192 w 232"/>
                      <a:gd name="T21" fmla="*/ 44 h 69"/>
                      <a:gd name="T22" fmla="*/ 209 w 232"/>
                      <a:gd name="T23" fmla="*/ 50 h 69"/>
                      <a:gd name="T24" fmla="*/ 218 w 232"/>
                      <a:gd name="T25" fmla="*/ 53 h 69"/>
                      <a:gd name="T26" fmla="*/ 224 w 232"/>
                      <a:gd name="T27" fmla="*/ 56 h 69"/>
                      <a:gd name="T28" fmla="*/ 228 w 232"/>
                      <a:gd name="T29" fmla="*/ 58 h 69"/>
                      <a:gd name="T30" fmla="*/ 230 w 232"/>
                      <a:gd name="T31" fmla="*/ 61 h 69"/>
                      <a:gd name="T32" fmla="*/ 232 w 232"/>
                      <a:gd name="T33" fmla="*/ 64 h 69"/>
                      <a:gd name="T34" fmla="*/ 231 w 232"/>
                      <a:gd name="T35" fmla="*/ 67 h 69"/>
                      <a:gd name="T36" fmla="*/ 228 w 232"/>
                      <a:gd name="T37" fmla="*/ 68 h 69"/>
                      <a:gd name="T38" fmla="*/ 224 w 232"/>
                      <a:gd name="T39" fmla="*/ 68 h 69"/>
                      <a:gd name="T40" fmla="*/ 220 w 232"/>
                      <a:gd name="T41" fmla="*/ 69 h 69"/>
                      <a:gd name="T42" fmla="*/ 215 w 232"/>
                      <a:gd name="T43" fmla="*/ 68 h 69"/>
                      <a:gd name="T44" fmla="*/ 205 w 232"/>
                      <a:gd name="T45" fmla="*/ 67 h 69"/>
                      <a:gd name="T46" fmla="*/ 195 w 232"/>
                      <a:gd name="T47" fmla="*/ 66 h 69"/>
                      <a:gd name="T48" fmla="*/ 178 w 232"/>
                      <a:gd name="T49" fmla="*/ 62 h 69"/>
                      <a:gd name="T50" fmla="*/ 153 w 232"/>
                      <a:gd name="T51" fmla="*/ 57 h 69"/>
                      <a:gd name="T52" fmla="*/ 123 w 232"/>
                      <a:gd name="T53" fmla="*/ 50 h 69"/>
                      <a:gd name="T54" fmla="*/ 91 w 232"/>
                      <a:gd name="T55" fmla="*/ 42 h 69"/>
                      <a:gd name="T56" fmla="*/ 63 w 232"/>
                      <a:gd name="T57" fmla="*/ 34 h 69"/>
                      <a:gd name="T58" fmla="*/ 44 w 232"/>
                      <a:gd name="T59" fmla="*/ 28 h 69"/>
                      <a:gd name="T60" fmla="*/ 29 w 232"/>
                      <a:gd name="T61" fmla="*/ 23 h 69"/>
                      <a:gd name="T62" fmla="*/ 10 w 232"/>
                      <a:gd name="T63" fmla="*/ 15 h 69"/>
                      <a:gd name="T64" fmla="*/ 3 w 232"/>
                      <a:gd name="T65" fmla="*/ 13 h 69"/>
                      <a:gd name="T66" fmla="*/ 1 w 232"/>
                      <a:gd name="T67" fmla="*/ 10 h 69"/>
                      <a:gd name="T68" fmla="*/ 0 w 232"/>
                      <a:gd name="T69" fmla="*/ 8 h 69"/>
                      <a:gd name="T70" fmla="*/ 2 w 232"/>
                      <a:gd name="T71" fmla="*/ 5 h 6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32"/>
                      <a:gd name="T109" fmla="*/ 0 h 69"/>
                      <a:gd name="T110" fmla="*/ 232 w 232"/>
                      <a:gd name="T111" fmla="*/ 69 h 6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32" h="69">
                        <a:moveTo>
                          <a:pt x="2" y="5"/>
                        </a:moveTo>
                        <a:lnTo>
                          <a:pt x="5" y="3"/>
                        </a:lnTo>
                        <a:lnTo>
                          <a:pt x="9" y="1"/>
                        </a:lnTo>
                        <a:lnTo>
                          <a:pt x="14" y="0"/>
                        </a:lnTo>
                        <a:lnTo>
                          <a:pt x="22" y="1"/>
                        </a:lnTo>
                        <a:lnTo>
                          <a:pt x="40" y="5"/>
                        </a:lnTo>
                        <a:lnTo>
                          <a:pt x="72" y="11"/>
                        </a:lnTo>
                        <a:lnTo>
                          <a:pt x="105" y="19"/>
                        </a:lnTo>
                        <a:lnTo>
                          <a:pt x="134" y="26"/>
                        </a:lnTo>
                        <a:lnTo>
                          <a:pt x="165" y="35"/>
                        </a:lnTo>
                        <a:lnTo>
                          <a:pt x="192" y="44"/>
                        </a:lnTo>
                        <a:lnTo>
                          <a:pt x="209" y="50"/>
                        </a:lnTo>
                        <a:lnTo>
                          <a:pt x="218" y="53"/>
                        </a:lnTo>
                        <a:lnTo>
                          <a:pt x="224" y="56"/>
                        </a:lnTo>
                        <a:lnTo>
                          <a:pt x="228" y="58"/>
                        </a:lnTo>
                        <a:lnTo>
                          <a:pt x="230" y="61"/>
                        </a:lnTo>
                        <a:lnTo>
                          <a:pt x="232" y="64"/>
                        </a:lnTo>
                        <a:lnTo>
                          <a:pt x="231" y="67"/>
                        </a:lnTo>
                        <a:lnTo>
                          <a:pt x="228" y="68"/>
                        </a:lnTo>
                        <a:lnTo>
                          <a:pt x="224" y="68"/>
                        </a:lnTo>
                        <a:lnTo>
                          <a:pt x="220" y="69"/>
                        </a:lnTo>
                        <a:lnTo>
                          <a:pt x="215" y="68"/>
                        </a:lnTo>
                        <a:lnTo>
                          <a:pt x="205" y="67"/>
                        </a:lnTo>
                        <a:lnTo>
                          <a:pt x="195" y="66"/>
                        </a:lnTo>
                        <a:lnTo>
                          <a:pt x="178" y="62"/>
                        </a:lnTo>
                        <a:lnTo>
                          <a:pt x="153" y="57"/>
                        </a:lnTo>
                        <a:lnTo>
                          <a:pt x="123" y="50"/>
                        </a:lnTo>
                        <a:lnTo>
                          <a:pt x="91" y="42"/>
                        </a:lnTo>
                        <a:lnTo>
                          <a:pt x="63" y="34"/>
                        </a:lnTo>
                        <a:lnTo>
                          <a:pt x="44" y="28"/>
                        </a:lnTo>
                        <a:lnTo>
                          <a:pt x="29" y="23"/>
                        </a:lnTo>
                        <a:lnTo>
                          <a:pt x="10" y="15"/>
                        </a:lnTo>
                        <a:lnTo>
                          <a:pt x="3" y="13"/>
                        </a:lnTo>
                        <a:lnTo>
                          <a:pt x="1" y="10"/>
                        </a:lnTo>
                        <a:lnTo>
                          <a:pt x="0" y="8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7" name="Freeform 75"/>
                  <p:cNvSpPr>
                    <a:spLocks/>
                  </p:cNvSpPr>
                  <p:nvPr/>
                </p:nvSpPr>
                <p:spPr bwMode="auto">
                  <a:xfrm>
                    <a:off x="586" y="173"/>
                    <a:ext cx="232" cy="71"/>
                  </a:xfrm>
                  <a:custGeom>
                    <a:avLst/>
                    <a:gdLst>
                      <a:gd name="T0" fmla="*/ 2 w 232"/>
                      <a:gd name="T1" fmla="*/ 5 h 69"/>
                      <a:gd name="T2" fmla="*/ 5 w 232"/>
                      <a:gd name="T3" fmla="*/ 3 h 69"/>
                      <a:gd name="T4" fmla="*/ 9 w 232"/>
                      <a:gd name="T5" fmla="*/ 1 h 69"/>
                      <a:gd name="T6" fmla="*/ 14 w 232"/>
                      <a:gd name="T7" fmla="*/ 0 h 69"/>
                      <a:gd name="T8" fmla="*/ 22 w 232"/>
                      <a:gd name="T9" fmla="*/ 1 h 69"/>
                      <a:gd name="T10" fmla="*/ 40 w 232"/>
                      <a:gd name="T11" fmla="*/ 5 h 69"/>
                      <a:gd name="T12" fmla="*/ 72 w 232"/>
                      <a:gd name="T13" fmla="*/ 12 h 69"/>
                      <a:gd name="T14" fmla="*/ 105 w 232"/>
                      <a:gd name="T15" fmla="*/ 20 h 69"/>
                      <a:gd name="T16" fmla="*/ 134 w 232"/>
                      <a:gd name="T17" fmla="*/ 27 h 69"/>
                      <a:gd name="T18" fmla="*/ 165 w 232"/>
                      <a:gd name="T19" fmla="*/ 36 h 69"/>
                      <a:gd name="T20" fmla="*/ 192 w 232"/>
                      <a:gd name="T21" fmla="*/ 44 h 69"/>
                      <a:gd name="T22" fmla="*/ 209 w 232"/>
                      <a:gd name="T23" fmla="*/ 50 h 69"/>
                      <a:gd name="T24" fmla="*/ 218 w 232"/>
                      <a:gd name="T25" fmla="*/ 53 h 69"/>
                      <a:gd name="T26" fmla="*/ 224 w 232"/>
                      <a:gd name="T27" fmla="*/ 56 h 69"/>
                      <a:gd name="T28" fmla="*/ 228 w 232"/>
                      <a:gd name="T29" fmla="*/ 58 h 69"/>
                      <a:gd name="T30" fmla="*/ 230 w 232"/>
                      <a:gd name="T31" fmla="*/ 61 h 69"/>
                      <a:gd name="T32" fmla="*/ 232 w 232"/>
                      <a:gd name="T33" fmla="*/ 64 h 69"/>
                      <a:gd name="T34" fmla="*/ 231 w 232"/>
                      <a:gd name="T35" fmla="*/ 67 h 69"/>
                      <a:gd name="T36" fmla="*/ 228 w 232"/>
                      <a:gd name="T37" fmla="*/ 68 h 69"/>
                      <a:gd name="T38" fmla="*/ 224 w 232"/>
                      <a:gd name="T39" fmla="*/ 69 h 69"/>
                      <a:gd name="T40" fmla="*/ 220 w 232"/>
                      <a:gd name="T41" fmla="*/ 69 h 69"/>
                      <a:gd name="T42" fmla="*/ 215 w 232"/>
                      <a:gd name="T43" fmla="*/ 69 h 69"/>
                      <a:gd name="T44" fmla="*/ 205 w 232"/>
                      <a:gd name="T45" fmla="*/ 67 h 69"/>
                      <a:gd name="T46" fmla="*/ 195 w 232"/>
                      <a:gd name="T47" fmla="*/ 65 h 69"/>
                      <a:gd name="T48" fmla="*/ 178 w 232"/>
                      <a:gd name="T49" fmla="*/ 63 h 69"/>
                      <a:gd name="T50" fmla="*/ 153 w 232"/>
                      <a:gd name="T51" fmla="*/ 57 h 69"/>
                      <a:gd name="T52" fmla="*/ 123 w 232"/>
                      <a:gd name="T53" fmla="*/ 50 h 69"/>
                      <a:gd name="T54" fmla="*/ 91 w 232"/>
                      <a:gd name="T55" fmla="*/ 42 h 69"/>
                      <a:gd name="T56" fmla="*/ 63 w 232"/>
                      <a:gd name="T57" fmla="*/ 34 h 69"/>
                      <a:gd name="T58" fmla="*/ 44 w 232"/>
                      <a:gd name="T59" fmla="*/ 28 h 69"/>
                      <a:gd name="T60" fmla="*/ 29 w 232"/>
                      <a:gd name="T61" fmla="*/ 23 h 69"/>
                      <a:gd name="T62" fmla="*/ 10 w 232"/>
                      <a:gd name="T63" fmla="*/ 15 h 69"/>
                      <a:gd name="T64" fmla="*/ 3 w 232"/>
                      <a:gd name="T65" fmla="*/ 13 h 69"/>
                      <a:gd name="T66" fmla="*/ 1 w 232"/>
                      <a:gd name="T67" fmla="*/ 10 h 69"/>
                      <a:gd name="T68" fmla="*/ 0 w 232"/>
                      <a:gd name="T69" fmla="*/ 8 h 69"/>
                      <a:gd name="T70" fmla="*/ 2 w 232"/>
                      <a:gd name="T71" fmla="*/ 5 h 6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32"/>
                      <a:gd name="T109" fmla="*/ 0 h 69"/>
                      <a:gd name="T110" fmla="*/ 232 w 232"/>
                      <a:gd name="T111" fmla="*/ 69 h 6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32" h="69">
                        <a:moveTo>
                          <a:pt x="2" y="5"/>
                        </a:moveTo>
                        <a:lnTo>
                          <a:pt x="5" y="3"/>
                        </a:lnTo>
                        <a:lnTo>
                          <a:pt x="9" y="1"/>
                        </a:lnTo>
                        <a:lnTo>
                          <a:pt x="14" y="0"/>
                        </a:lnTo>
                        <a:lnTo>
                          <a:pt x="22" y="1"/>
                        </a:lnTo>
                        <a:lnTo>
                          <a:pt x="40" y="5"/>
                        </a:lnTo>
                        <a:lnTo>
                          <a:pt x="72" y="12"/>
                        </a:lnTo>
                        <a:lnTo>
                          <a:pt x="105" y="20"/>
                        </a:lnTo>
                        <a:lnTo>
                          <a:pt x="134" y="27"/>
                        </a:lnTo>
                        <a:lnTo>
                          <a:pt x="165" y="36"/>
                        </a:lnTo>
                        <a:lnTo>
                          <a:pt x="192" y="44"/>
                        </a:lnTo>
                        <a:lnTo>
                          <a:pt x="209" y="50"/>
                        </a:lnTo>
                        <a:lnTo>
                          <a:pt x="218" y="53"/>
                        </a:lnTo>
                        <a:lnTo>
                          <a:pt x="224" y="56"/>
                        </a:lnTo>
                        <a:lnTo>
                          <a:pt x="228" y="58"/>
                        </a:lnTo>
                        <a:lnTo>
                          <a:pt x="230" y="61"/>
                        </a:lnTo>
                        <a:lnTo>
                          <a:pt x="232" y="64"/>
                        </a:lnTo>
                        <a:lnTo>
                          <a:pt x="231" y="67"/>
                        </a:lnTo>
                        <a:lnTo>
                          <a:pt x="228" y="68"/>
                        </a:lnTo>
                        <a:lnTo>
                          <a:pt x="224" y="69"/>
                        </a:lnTo>
                        <a:lnTo>
                          <a:pt x="220" y="69"/>
                        </a:lnTo>
                        <a:lnTo>
                          <a:pt x="215" y="69"/>
                        </a:lnTo>
                        <a:lnTo>
                          <a:pt x="205" y="67"/>
                        </a:lnTo>
                        <a:lnTo>
                          <a:pt x="195" y="65"/>
                        </a:lnTo>
                        <a:lnTo>
                          <a:pt x="178" y="63"/>
                        </a:lnTo>
                        <a:lnTo>
                          <a:pt x="153" y="57"/>
                        </a:lnTo>
                        <a:lnTo>
                          <a:pt x="123" y="50"/>
                        </a:lnTo>
                        <a:lnTo>
                          <a:pt x="91" y="42"/>
                        </a:lnTo>
                        <a:lnTo>
                          <a:pt x="63" y="34"/>
                        </a:lnTo>
                        <a:lnTo>
                          <a:pt x="44" y="28"/>
                        </a:lnTo>
                        <a:lnTo>
                          <a:pt x="29" y="23"/>
                        </a:lnTo>
                        <a:lnTo>
                          <a:pt x="10" y="15"/>
                        </a:lnTo>
                        <a:lnTo>
                          <a:pt x="3" y="13"/>
                        </a:lnTo>
                        <a:lnTo>
                          <a:pt x="1" y="10"/>
                        </a:lnTo>
                        <a:lnTo>
                          <a:pt x="0" y="8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8" name="Freeform 76"/>
                  <p:cNvSpPr>
                    <a:spLocks noChangeArrowheads="1"/>
                  </p:cNvSpPr>
                  <p:nvPr/>
                </p:nvSpPr>
                <p:spPr bwMode="auto">
                  <a:xfrm>
                    <a:off x="573" y="188"/>
                    <a:ext cx="101" cy="154"/>
                  </a:xfrm>
                  <a:custGeom>
                    <a:avLst/>
                    <a:gdLst>
                      <a:gd name="T0" fmla="*/ 13 w 102"/>
                      <a:gd name="T1" fmla="*/ 0 h 153"/>
                      <a:gd name="T2" fmla="*/ 23 w 102"/>
                      <a:gd name="T3" fmla="*/ 6 h 153"/>
                      <a:gd name="T4" fmla="*/ 36 w 102"/>
                      <a:gd name="T5" fmla="*/ 21 h 153"/>
                      <a:gd name="T6" fmla="*/ 49 w 102"/>
                      <a:gd name="T7" fmla="*/ 40 h 153"/>
                      <a:gd name="T8" fmla="*/ 66 w 102"/>
                      <a:gd name="T9" fmla="*/ 65 h 153"/>
                      <a:gd name="T10" fmla="*/ 81 w 102"/>
                      <a:gd name="T11" fmla="*/ 91 h 153"/>
                      <a:gd name="T12" fmla="*/ 94 w 102"/>
                      <a:gd name="T13" fmla="*/ 117 h 153"/>
                      <a:gd name="T14" fmla="*/ 100 w 102"/>
                      <a:gd name="T15" fmla="*/ 133 h 153"/>
                      <a:gd name="T16" fmla="*/ 102 w 102"/>
                      <a:gd name="T17" fmla="*/ 138 h 153"/>
                      <a:gd name="T18" fmla="*/ 102 w 102"/>
                      <a:gd name="T19" fmla="*/ 143 h 153"/>
                      <a:gd name="T20" fmla="*/ 101 w 102"/>
                      <a:gd name="T21" fmla="*/ 149 h 153"/>
                      <a:gd name="T22" fmla="*/ 97 w 102"/>
                      <a:gd name="T23" fmla="*/ 152 h 153"/>
                      <a:gd name="T24" fmla="*/ 93 w 102"/>
                      <a:gd name="T25" fmla="*/ 153 h 153"/>
                      <a:gd name="T26" fmla="*/ 87 w 102"/>
                      <a:gd name="T27" fmla="*/ 153 h 153"/>
                      <a:gd name="T28" fmla="*/ 83 w 102"/>
                      <a:gd name="T29" fmla="*/ 151 h 153"/>
                      <a:gd name="T30" fmla="*/ 80 w 102"/>
                      <a:gd name="T31" fmla="*/ 149 h 153"/>
                      <a:gd name="T32" fmla="*/ 75 w 102"/>
                      <a:gd name="T33" fmla="*/ 144 h 153"/>
                      <a:gd name="T34" fmla="*/ 65 w 102"/>
                      <a:gd name="T35" fmla="*/ 130 h 153"/>
                      <a:gd name="T36" fmla="*/ 47 w 102"/>
                      <a:gd name="T37" fmla="*/ 103 h 153"/>
                      <a:gd name="T38" fmla="*/ 32 w 102"/>
                      <a:gd name="T39" fmla="*/ 79 h 153"/>
                      <a:gd name="T40" fmla="*/ 18 w 102"/>
                      <a:gd name="T41" fmla="*/ 53 h 153"/>
                      <a:gd name="T42" fmla="*/ 8 w 102"/>
                      <a:gd name="T43" fmla="*/ 32 h 153"/>
                      <a:gd name="T44" fmla="*/ 2 w 102"/>
                      <a:gd name="T45" fmla="*/ 17 h 153"/>
                      <a:gd name="T46" fmla="*/ 0 w 102"/>
                      <a:gd name="T47" fmla="*/ 9 h 153"/>
                      <a:gd name="T48" fmla="*/ 3 w 102"/>
                      <a:gd name="T49" fmla="*/ 3 h 153"/>
                      <a:gd name="T50" fmla="*/ 7 w 102"/>
                      <a:gd name="T51" fmla="*/ 0 h 153"/>
                      <a:gd name="T52" fmla="*/ 13 w 102"/>
                      <a:gd name="T53" fmla="*/ 0 h 15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02"/>
                      <a:gd name="T82" fmla="*/ 0 h 153"/>
                      <a:gd name="T83" fmla="*/ 102 w 102"/>
                      <a:gd name="T84" fmla="*/ 153 h 15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02" h="153">
                        <a:moveTo>
                          <a:pt x="13" y="0"/>
                        </a:moveTo>
                        <a:lnTo>
                          <a:pt x="23" y="6"/>
                        </a:lnTo>
                        <a:lnTo>
                          <a:pt x="36" y="21"/>
                        </a:lnTo>
                        <a:lnTo>
                          <a:pt x="49" y="40"/>
                        </a:lnTo>
                        <a:lnTo>
                          <a:pt x="66" y="65"/>
                        </a:lnTo>
                        <a:lnTo>
                          <a:pt x="81" y="91"/>
                        </a:lnTo>
                        <a:lnTo>
                          <a:pt x="94" y="117"/>
                        </a:lnTo>
                        <a:lnTo>
                          <a:pt x="100" y="133"/>
                        </a:lnTo>
                        <a:lnTo>
                          <a:pt x="102" y="138"/>
                        </a:lnTo>
                        <a:lnTo>
                          <a:pt x="102" y="143"/>
                        </a:lnTo>
                        <a:lnTo>
                          <a:pt x="101" y="149"/>
                        </a:lnTo>
                        <a:lnTo>
                          <a:pt x="97" y="152"/>
                        </a:lnTo>
                        <a:lnTo>
                          <a:pt x="93" y="153"/>
                        </a:lnTo>
                        <a:lnTo>
                          <a:pt x="87" y="153"/>
                        </a:lnTo>
                        <a:lnTo>
                          <a:pt x="83" y="151"/>
                        </a:lnTo>
                        <a:lnTo>
                          <a:pt x="80" y="149"/>
                        </a:lnTo>
                        <a:lnTo>
                          <a:pt x="75" y="144"/>
                        </a:lnTo>
                        <a:lnTo>
                          <a:pt x="65" y="130"/>
                        </a:lnTo>
                        <a:lnTo>
                          <a:pt x="47" y="103"/>
                        </a:lnTo>
                        <a:lnTo>
                          <a:pt x="32" y="79"/>
                        </a:lnTo>
                        <a:lnTo>
                          <a:pt x="18" y="53"/>
                        </a:lnTo>
                        <a:lnTo>
                          <a:pt x="8" y="32"/>
                        </a:lnTo>
                        <a:lnTo>
                          <a:pt x="2" y="17"/>
                        </a:lnTo>
                        <a:lnTo>
                          <a:pt x="0" y="9"/>
                        </a:lnTo>
                        <a:lnTo>
                          <a:pt x="3" y="3"/>
                        </a:lnTo>
                        <a:lnTo>
                          <a:pt x="7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9" name="Freeform 77"/>
                  <p:cNvSpPr>
                    <a:spLocks/>
                  </p:cNvSpPr>
                  <p:nvPr/>
                </p:nvSpPr>
                <p:spPr bwMode="auto">
                  <a:xfrm>
                    <a:off x="573" y="183"/>
                    <a:ext cx="103" cy="156"/>
                  </a:xfrm>
                  <a:custGeom>
                    <a:avLst/>
                    <a:gdLst>
                      <a:gd name="T0" fmla="*/ 14 w 103"/>
                      <a:gd name="T1" fmla="*/ 0 h 154"/>
                      <a:gd name="T2" fmla="*/ 23 w 103"/>
                      <a:gd name="T3" fmla="*/ 6 h 154"/>
                      <a:gd name="T4" fmla="*/ 36 w 103"/>
                      <a:gd name="T5" fmla="*/ 21 h 154"/>
                      <a:gd name="T6" fmla="*/ 50 w 103"/>
                      <a:gd name="T7" fmla="*/ 39 h 154"/>
                      <a:gd name="T8" fmla="*/ 66 w 103"/>
                      <a:gd name="T9" fmla="*/ 65 h 154"/>
                      <a:gd name="T10" fmla="*/ 82 w 103"/>
                      <a:gd name="T11" fmla="*/ 91 h 154"/>
                      <a:gd name="T12" fmla="*/ 95 w 103"/>
                      <a:gd name="T13" fmla="*/ 117 h 154"/>
                      <a:gd name="T14" fmla="*/ 101 w 103"/>
                      <a:gd name="T15" fmla="*/ 133 h 154"/>
                      <a:gd name="T16" fmla="*/ 101 w 103"/>
                      <a:gd name="T17" fmla="*/ 139 h 154"/>
                      <a:gd name="T18" fmla="*/ 103 w 103"/>
                      <a:gd name="T19" fmla="*/ 144 h 154"/>
                      <a:gd name="T20" fmla="*/ 101 w 103"/>
                      <a:gd name="T21" fmla="*/ 149 h 154"/>
                      <a:gd name="T22" fmla="*/ 98 w 103"/>
                      <a:gd name="T23" fmla="*/ 152 h 154"/>
                      <a:gd name="T24" fmla="*/ 94 w 103"/>
                      <a:gd name="T25" fmla="*/ 154 h 154"/>
                      <a:gd name="T26" fmla="*/ 88 w 103"/>
                      <a:gd name="T27" fmla="*/ 153 h 154"/>
                      <a:gd name="T28" fmla="*/ 83 w 103"/>
                      <a:gd name="T29" fmla="*/ 151 h 154"/>
                      <a:gd name="T30" fmla="*/ 80 w 103"/>
                      <a:gd name="T31" fmla="*/ 149 h 154"/>
                      <a:gd name="T32" fmla="*/ 76 w 103"/>
                      <a:gd name="T33" fmla="*/ 145 h 154"/>
                      <a:gd name="T34" fmla="*/ 65 w 103"/>
                      <a:gd name="T35" fmla="*/ 130 h 154"/>
                      <a:gd name="T36" fmla="*/ 48 w 103"/>
                      <a:gd name="T37" fmla="*/ 103 h 154"/>
                      <a:gd name="T38" fmla="*/ 33 w 103"/>
                      <a:gd name="T39" fmla="*/ 80 h 154"/>
                      <a:gd name="T40" fmla="*/ 18 w 103"/>
                      <a:gd name="T41" fmla="*/ 53 h 154"/>
                      <a:gd name="T42" fmla="*/ 8 w 103"/>
                      <a:gd name="T43" fmla="*/ 32 h 154"/>
                      <a:gd name="T44" fmla="*/ 2 w 103"/>
                      <a:gd name="T45" fmla="*/ 17 h 154"/>
                      <a:gd name="T46" fmla="*/ 0 w 103"/>
                      <a:gd name="T47" fmla="*/ 9 h 154"/>
                      <a:gd name="T48" fmla="*/ 3 w 103"/>
                      <a:gd name="T49" fmla="*/ 3 h 154"/>
                      <a:gd name="T50" fmla="*/ 8 w 103"/>
                      <a:gd name="T51" fmla="*/ 0 h 154"/>
                      <a:gd name="T52" fmla="*/ 14 w 103"/>
                      <a:gd name="T53" fmla="*/ 0 h 15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03"/>
                      <a:gd name="T82" fmla="*/ 0 h 154"/>
                      <a:gd name="T83" fmla="*/ 103 w 103"/>
                      <a:gd name="T84" fmla="*/ 154 h 15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03" h="154">
                        <a:moveTo>
                          <a:pt x="14" y="0"/>
                        </a:moveTo>
                        <a:lnTo>
                          <a:pt x="23" y="6"/>
                        </a:lnTo>
                        <a:lnTo>
                          <a:pt x="36" y="21"/>
                        </a:lnTo>
                        <a:lnTo>
                          <a:pt x="50" y="39"/>
                        </a:lnTo>
                        <a:lnTo>
                          <a:pt x="66" y="65"/>
                        </a:lnTo>
                        <a:lnTo>
                          <a:pt x="82" y="91"/>
                        </a:lnTo>
                        <a:lnTo>
                          <a:pt x="95" y="117"/>
                        </a:lnTo>
                        <a:lnTo>
                          <a:pt x="101" y="133"/>
                        </a:lnTo>
                        <a:lnTo>
                          <a:pt x="101" y="139"/>
                        </a:lnTo>
                        <a:lnTo>
                          <a:pt x="103" y="144"/>
                        </a:lnTo>
                        <a:lnTo>
                          <a:pt x="101" y="149"/>
                        </a:lnTo>
                        <a:lnTo>
                          <a:pt x="98" y="152"/>
                        </a:lnTo>
                        <a:lnTo>
                          <a:pt x="94" y="154"/>
                        </a:lnTo>
                        <a:lnTo>
                          <a:pt x="88" y="153"/>
                        </a:lnTo>
                        <a:lnTo>
                          <a:pt x="83" y="151"/>
                        </a:lnTo>
                        <a:lnTo>
                          <a:pt x="80" y="149"/>
                        </a:lnTo>
                        <a:lnTo>
                          <a:pt x="76" y="145"/>
                        </a:lnTo>
                        <a:lnTo>
                          <a:pt x="65" y="130"/>
                        </a:lnTo>
                        <a:lnTo>
                          <a:pt x="48" y="103"/>
                        </a:lnTo>
                        <a:lnTo>
                          <a:pt x="33" y="80"/>
                        </a:lnTo>
                        <a:lnTo>
                          <a:pt x="18" y="53"/>
                        </a:lnTo>
                        <a:lnTo>
                          <a:pt x="8" y="32"/>
                        </a:lnTo>
                        <a:lnTo>
                          <a:pt x="2" y="17"/>
                        </a:lnTo>
                        <a:lnTo>
                          <a:pt x="0" y="9"/>
                        </a:lnTo>
                        <a:lnTo>
                          <a:pt x="3" y="3"/>
                        </a:lnTo>
                        <a:lnTo>
                          <a:pt x="8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0" name="Freeform 78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83"/>
                    <a:ext cx="84" cy="25"/>
                  </a:xfrm>
                  <a:custGeom>
                    <a:avLst/>
                    <a:gdLst>
                      <a:gd name="T0" fmla="*/ 1 w 85"/>
                      <a:gd name="T1" fmla="*/ 1 h 25"/>
                      <a:gd name="T2" fmla="*/ 1 w 85"/>
                      <a:gd name="T3" fmla="*/ 1 h 25"/>
                      <a:gd name="T4" fmla="*/ 4 w 85"/>
                      <a:gd name="T5" fmla="*/ 0 h 25"/>
                      <a:gd name="T6" fmla="*/ 5 w 85"/>
                      <a:gd name="T7" fmla="*/ 0 h 25"/>
                      <a:gd name="T8" fmla="*/ 8 w 85"/>
                      <a:gd name="T9" fmla="*/ 0 h 25"/>
                      <a:gd name="T10" fmla="*/ 14 w 85"/>
                      <a:gd name="T11" fmla="*/ 1 h 25"/>
                      <a:gd name="T12" fmla="*/ 26 w 85"/>
                      <a:gd name="T13" fmla="*/ 4 h 25"/>
                      <a:gd name="T14" fmla="*/ 39 w 85"/>
                      <a:gd name="T15" fmla="*/ 7 h 25"/>
                      <a:gd name="T16" fmla="*/ 49 w 85"/>
                      <a:gd name="T17" fmla="*/ 9 h 25"/>
                      <a:gd name="T18" fmla="*/ 60 w 85"/>
                      <a:gd name="T19" fmla="*/ 13 h 25"/>
                      <a:gd name="T20" fmla="*/ 71 w 85"/>
                      <a:gd name="T21" fmla="*/ 15 h 25"/>
                      <a:gd name="T22" fmla="*/ 77 w 85"/>
                      <a:gd name="T23" fmla="*/ 18 h 25"/>
                      <a:gd name="T24" fmla="*/ 81 w 85"/>
                      <a:gd name="T25" fmla="*/ 19 h 25"/>
                      <a:gd name="T26" fmla="*/ 82 w 85"/>
                      <a:gd name="T27" fmla="*/ 20 h 25"/>
                      <a:gd name="T28" fmla="*/ 84 w 85"/>
                      <a:gd name="T29" fmla="*/ 21 h 25"/>
                      <a:gd name="T30" fmla="*/ 85 w 85"/>
                      <a:gd name="T31" fmla="*/ 22 h 25"/>
                      <a:gd name="T32" fmla="*/ 85 w 85"/>
                      <a:gd name="T33" fmla="*/ 23 h 25"/>
                      <a:gd name="T34" fmla="*/ 85 w 85"/>
                      <a:gd name="T35" fmla="*/ 24 h 25"/>
                      <a:gd name="T36" fmla="*/ 84 w 85"/>
                      <a:gd name="T37" fmla="*/ 24 h 25"/>
                      <a:gd name="T38" fmla="*/ 82 w 85"/>
                      <a:gd name="T39" fmla="*/ 25 h 25"/>
                      <a:gd name="T40" fmla="*/ 81 w 85"/>
                      <a:gd name="T41" fmla="*/ 25 h 25"/>
                      <a:gd name="T42" fmla="*/ 79 w 85"/>
                      <a:gd name="T43" fmla="*/ 24 h 25"/>
                      <a:gd name="T44" fmla="*/ 76 w 85"/>
                      <a:gd name="T45" fmla="*/ 24 h 25"/>
                      <a:gd name="T46" fmla="*/ 72 w 85"/>
                      <a:gd name="T47" fmla="*/ 23 h 25"/>
                      <a:gd name="T48" fmla="*/ 65 w 85"/>
                      <a:gd name="T49" fmla="*/ 22 h 25"/>
                      <a:gd name="T50" fmla="*/ 56 w 85"/>
                      <a:gd name="T51" fmla="*/ 21 h 25"/>
                      <a:gd name="T52" fmla="*/ 45 w 85"/>
                      <a:gd name="T53" fmla="*/ 18 h 25"/>
                      <a:gd name="T54" fmla="*/ 33 w 85"/>
                      <a:gd name="T55" fmla="*/ 15 h 25"/>
                      <a:gd name="T56" fmla="*/ 23 w 85"/>
                      <a:gd name="T57" fmla="*/ 12 h 25"/>
                      <a:gd name="T58" fmla="*/ 17 w 85"/>
                      <a:gd name="T59" fmla="*/ 10 h 25"/>
                      <a:gd name="T60" fmla="*/ 11 w 85"/>
                      <a:gd name="T61" fmla="*/ 8 h 25"/>
                      <a:gd name="T62" fmla="*/ 4 w 85"/>
                      <a:gd name="T63" fmla="*/ 5 h 25"/>
                      <a:gd name="T64" fmla="*/ 1 w 85"/>
                      <a:gd name="T65" fmla="*/ 4 h 25"/>
                      <a:gd name="T66" fmla="*/ 1 w 85"/>
                      <a:gd name="T67" fmla="*/ 3 h 25"/>
                      <a:gd name="T68" fmla="*/ 0 w 85"/>
                      <a:gd name="T69" fmla="*/ 2 h 25"/>
                      <a:gd name="T70" fmla="*/ 1 w 85"/>
                      <a:gd name="T71" fmla="*/ 1 h 2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85"/>
                      <a:gd name="T109" fmla="*/ 0 h 25"/>
                      <a:gd name="T110" fmla="*/ 85 w 85"/>
                      <a:gd name="T111" fmla="*/ 25 h 2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85" h="25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8" y="0"/>
                        </a:lnTo>
                        <a:lnTo>
                          <a:pt x="14" y="1"/>
                        </a:lnTo>
                        <a:lnTo>
                          <a:pt x="26" y="4"/>
                        </a:lnTo>
                        <a:lnTo>
                          <a:pt x="39" y="7"/>
                        </a:lnTo>
                        <a:lnTo>
                          <a:pt x="49" y="9"/>
                        </a:lnTo>
                        <a:lnTo>
                          <a:pt x="60" y="13"/>
                        </a:lnTo>
                        <a:lnTo>
                          <a:pt x="71" y="15"/>
                        </a:lnTo>
                        <a:lnTo>
                          <a:pt x="77" y="18"/>
                        </a:lnTo>
                        <a:lnTo>
                          <a:pt x="81" y="19"/>
                        </a:lnTo>
                        <a:lnTo>
                          <a:pt x="82" y="20"/>
                        </a:lnTo>
                        <a:lnTo>
                          <a:pt x="84" y="21"/>
                        </a:lnTo>
                        <a:lnTo>
                          <a:pt x="85" y="22"/>
                        </a:lnTo>
                        <a:lnTo>
                          <a:pt x="85" y="23"/>
                        </a:lnTo>
                        <a:lnTo>
                          <a:pt x="85" y="24"/>
                        </a:lnTo>
                        <a:lnTo>
                          <a:pt x="84" y="24"/>
                        </a:lnTo>
                        <a:lnTo>
                          <a:pt x="82" y="25"/>
                        </a:lnTo>
                        <a:lnTo>
                          <a:pt x="81" y="25"/>
                        </a:lnTo>
                        <a:lnTo>
                          <a:pt x="79" y="24"/>
                        </a:lnTo>
                        <a:lnTo>
                          <a:pt x="76" y="24"/>
                        </a:lnTo>
                        <a:lnTo>
                          <a:pt x="72" y="23"/>
                        </a:lnTo>
                        <a:lnTo>
                          <a:pt x="65" y="22"/>
                        </a:lnTo>
                        <a:lnTo>
                          <a:pt x="56" y="21"/>
                        </a:lnTo>
                        <a:lnTo>
                          <a:pt x="45" y="18"/>
                        </a:lnTo>
                        <a:lnTo>
                          <a:pt x="33" y="15"/>
                        </a:lnTo>
                        <a:lnTo>
                          <a:pt x="23" y="12"/>
                        </a:lnTo>
                        <a:lnTo>
                          <a:pt x="17" y="10"/>
                        </a:lnTo>
                        <a:lnTo>
                          <a:pt x="11" y="8"/>
                        </a:lnTo>
                        <a:lnTo>
                          <a:pt x="4" y="5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1" name="Freeform 79"/>
                  <p:cNvSpPr>
                    <a:spLocks/>
                  </p:cNvSpPr>
                  <p:nvPr/>
                </p:nvSpPr>
                <p:spPr bwMode="auto">
                  <a:xfrm>
                    <a:off x="595" y="181"/>
                    <a:ext cx="86" cy="25"/>
                  </a:xfrm>
                  <a:custGeom>
                    <a:avLst/>
                    <a:gdLst>
                      <a:gd name="T0" fmla="*/ 0 w 85"/>
                      <a:gd name="T1" fmla="*/ 1 h 25"/>
                      <a:gd name="T2" fmla="*/ 2 w 85"/>
                      <a:gd name="T3" fmla="*/ 1 h 25"/>
                      <a:gd name="T4" fmla="*/ 4 w 85"/>
                      <a:gd name="T5" fmla="*/ 0 h 25"/>
                      <a:gd name="T6" fmla="*/ 6 w 85"/>
                      <a:gd name="T7" fmla="*/ 0 h 25"/>
                      <a:gd name="T8" fmla="*/ 8 w 85"/>
                      <a:gd name="T9" fmla="*/ 0 h 25"/>
                      <a:gd name="T10" fmla="*/ 15 w 85"/>
                      <a:gd name="T11" fmla="*/ 1 h 25"/>
                      <a:gd name="T12" fmla="*/ 27 w 85"/>
                      <a:gd name="T13" fmla="*/ 4 h 25"/>
                      <a:gd name="T14" fmla="*/ 39 w 85"/>
                      <a:gd name="T15" fmla="*/ 7 h 25"/>
                      <a:gd name="T16" fmla="*/ 50 w 85"/>
                      <a:gd name="T17" fmla="*/ 9 h 25"/>
                      <a:gd name="T18" fmla="*/ 61 w 85"/>
                      <a:gd name="T19" fmla="*/ 13 h 25"/>
                      <a:gd name="T20" fmla="*/ 71 w 85"/>
                      <a:gd name="T21" fmla="*/ 16 h 25"/>
                      <a:gd name="T22" fmla="*/ 78 w 85"/>
                      <a:gd name="T23" fmla="*/ 18 h 25"/>
                      <a:gd name="T24" fmla="*/ 81 w 85"/>
                      <a:gd name="T25" fmla="*/ 19 h 25"/>
                      <a:gd name="T26" fmla="*/ 82 w 85"/>
                      <a:gd name="T27" fmla="*/ 20 h 25"/>
                      <a:gd name="T28" fmla="*/ 84 w 85"/>
                      <a:gd name="T29" fmla="*/ 21 h 25"/>
                      <a:gd name="T30" fmla="*/ 85 w 85"/>
                      <a:gd name="T31" fmla="*/ 22 h 25"/>
                      <a:gd name="T32" fmla="*/ 85 w 85"/>
                      <a:gd name="T33" fmla="*/ 23 h 25"/>
                      <a:gd name="T34" fmla="*/ 85 w 85"/>
                      <a:gd name="T35" fmla="*/ 24 h 25"/>
                      <a:gd name="T36" fmla="*/ 84 w 85"/>
                      <a:gd name="T37" fmla="*/ 25 h 25"/>
                      <a:gd name="T38" fmla="*/ 83 w 85"/>
                      <a:gd name="T39" fmla="*/ 25 h 25"/>
                      <a:gd name="T40" fmla="*/ 81 w 85"/>
                      <a:gd name="T41" fmla="*/ 25 h 25"/>
                      <a:gd name="T42" fmla="*/ 80 w 85"/>
                      <a:gd name="T43" fmla="*/ 25 h 25"/>
                      <a:gd name="T44" fmla="*/ 75 w 85"/>
                      <a:gd name="T45" fmla="*/ 24 h 25"/>
                      <a:gd name="T46" fmla="*/ 72 w 85"/>
                      <a:gd name="T47" fmla="*/ 24 h 25"/>
                      <a:gd name="T48" fmla="*/ 65 w 85"/>
                      <a:gd name="T49" fmla="*/ 23 h 25"/>
                      <a:gd name="T50" fmla="*/ 56 w 85"/>
                      <a:gd name="T51" fmla="*/ 21 h 25"/>
                      <a:gd name="T52" fmla="*/ 46 w 85"/>
                      <a:gd name="T53" fmla="*/ 18 h 25"/>
                      <a:gd name="T54" fmla="*/ 34 w 85"/>
                      <a:gd name="T55" fmla="*/ 15 h 25"/>
                      <a:gd name="T56" fmla="*/ 23 w 85"/>
                      <a:gd name="T57" fmla="*/ 12 h 25"/>
                      <a:gd name="T58" fmla="*/ 16 w 85"/>
                      <a:gd name="T59" fmla="*/ 10 h 25"/>
                      <a:gd name="T60" fmla="*/ 10 w 85"/>
                      <a:gd name="T61" fmla="*/ 8 h 25"/>
                      <a:gd name="T62" fmla="*/ 4 w 85"/>
                      <a:gd name="T63" fmla="*/ 5 h 25"/>
                      <a:gd name="T64" fmla="*/ 1 w 85"/>
                      <a:gd name="T65" fmla="*/ 4 h 25"/>
                      <a:gd name="T66" fmla="*/ 0 w 85"/>
                      <a:gd name="T67" fmla="*/ 3 h 25"/>
                      <a:gd name="T68" fmla="*/ 0 w 85"/>
                      <a:gd name="T69" fmla="*/ 3 h 25"/>
                      <a:gd name="T70" fmla="*/ 0 w 85"/>
                      <a:gd name="T71" fmla="*/ 1 h 2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85"/>
                      <a:gd name="T109" fmla="*/ 0 h 25"/>
                      <a:gd name="T110" fmla="*/ 85 w 85"/>
                      <a:gd name="T111" fmla="*/ 25 h 2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85" h="25">
                        <a:moveTo>
                          <a:pt x="0" y="1"/>
                        </a:moveTo>
                        <a:lnTo>
                          <a:pt x="2" y="1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5" y="1"/>
                        </a:lnTo>
                        <a:lnTo>
                          <a:pt x="27" y="4"/>
                        </a:lnTo>
                        <a:lnTo>
                          <a:pt x="39" y="7"/>
                        </a:lnTo>
                        <a:lnTo>
                          <a:pt x="50" y="9"/>
                        </a:lnTo>
                        <a:lnTo>
                          <a:pt x="61" y="13"/>
                        </a:lnTo>
                        <a:lnTo>
                          <a:pt x="71" y="16"/>
                        </a:lnTo>
                        <a:lnTo>
                          <a:pt x="78" y="18"/>
                        </a:lnTo>
                        <a:lnTo>
                          <a:pt x="81" y="19"/>
                        </a:lnTo>
                        <a:lnTo>
                          <a:pt x="82" y="20"/>
                        </a:lnTo>
                        <a:lnTo>
                          <a:pt x="84" y="21"/>
                        </a:lnTo>
                        <a:lnTo>
                          <a:pt x="85" y="22"/>
                        </a:lnTo>
                        <a:lnTo>
                          <a:pt x="85" y="23"/>
                        </a:lnTo>
                        <a:lnTo>
                          <a:pt x="85" y="24"/>
                        </a:lnTo>
                        <a:lnTo>
                          <a:pt x="84" y="25"/>
                        </a:lnTo>
                        <a:lnTo>
                          <a:pt x="83" y="25"/>
                        </a:lnTo>
                        <a:lnTo>
                          <a:pt x="81" y="25"/>
                        </a:lnTo>
                        <a:lnTo>
                          <a:pt x="80" y="25"/>
                        </a:lnTo>
                        <a:lnTo>
                          <a:pt x="75" y="24"/>
                        </a:lnTo>
                        <a:lnTo>
                          <a:pt x="72" y="24"/>
                        </a:lnTo>
                        <a:lnTo>
                          <a:pt x="65" y="23"/>
                        </a:lnTo>
                        <a:lnTo>
                          <a:pt x="56" y="21"/>
                        </a:lnTo>
                        <a:lnTo>
                          <a:pt x="46" y="18"/>
                        </a:lnTo>
                        <a:lnTo>
                          <a:pt x="34" y="15"/>
                        </a:lnTo>
                        <a:lnTo>
                          <a:pt x="23" y="12"/>
                        </a:lnTo>
                        <a:lnTo>
                          <a:pt x="16" y="10"/>
                        </a:lnTo>
                        <a:lnTo>
                          <a:pt x="10" y="8"/>
                        </a:lnTo>
                        <a:lnTo>
                          <a:pt x="4" y="5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2" name="Freeform 80"/>
                  <p:cNvSpPr>
                    <a:spLocks noChangeArrowheads="1"/>
                  </p:cNvSpPr>
                  <p:nvPr/>
                </p:nvSpPr>
                <p:spPr bwMode="auto">
                  <a:xfrm>
                    <a:off x="586" y="188"/>
                    <a:ext cx="73" cy="48"/>
                  </a:xfrm>
                  <a:custGeom>
                    <a:avLst/>
                    <a:gdLst>
                      <a:gd name="T0" fmla="*/ 6 w 73"/>
                      <a:gd name="T1" fmla="*/ 1 h 48"/>
                      <a:gd name="T2" fmla="*/ 10 w 73"/>
                      <a:gd name="T3" fmla="*/ 1 h 48"/>
                      <a:gd name="T4" fmla="*/ 16 w 73"/>
                      <a:gd name="T5" fmla="*/ 4 h 48"/>
                      <a:gd name="T6" fmla="*/ 26 w 73"/>
                      <a:gd name="T7" fmla="*/ 10 h 48"/>
                      <a:gd name="T8" fmla="*/ 39 w 73"/>
                      <a:gd name="T9" fmla="*/ 18 h 48"/>
                      <a:gd name="T10" fmla="*/ 51 w 73"/>
                      <a:gd name="T11" fmla="*/ 26 h 48"/>
                      <a:gd name="T12" fmla="*/ 60 w 73"/>
                      <a:gd name="T13" fmla="*/ 33 h 48"/>
                      <a:gd name="T14" fmla="*/ 69 w 73"/>
                      <a:gd name="T15" fmla="*/ 39 h 48"/>
                      <a:gd name="T16" fmla="*/ 71 w 73"/>
                      <a:gd name="T17" fmla="*/ 42 h 48"/>
                      <a:gd name="T18" fmla="*/ 73 w 73"/>
                      <a:gd name="T19" fmla="*/ 43 h 48"/>
                      <a:gd name="T20" fmla="*/ 73 w 73"/>
                      <a:gd name="T21" fmla="*/ 45 h 48"/>
                      <a:gd name="T22" fmla="*/ 73 w 73"/>
                      <a:gd name="T23" fmla="*/ 46 h 48"/>
                      <a:gd name="T24" fmla="*/ 72 w 73"/>
                      <a:gd name="T25" fmla="*/ 48 h 48"/>
                      <a:gd name="T26" fmla="*/ 70 w 73"/>
                      <a:gd name="T27" fmla="*/ 48 h 48"/>
                      <a:gd name="T28" fmla="*/ 67 w 73"/>
                      <a:gd name="T29" fmla="*/ 48 h 48"/>
                      <a:gd name="T30" fmla="*/ 64 w 73"/>
                      <a:gd name="T31" fmla="*/ 47 h 48"/>
                      <a:gd name="T32" fmla="*/ 62 w 73"/>
                      <a:gd name="T33" fmla="*/ 46 h 48"/>
                      <a:gd name="T34" fmla="*/ 58 w 73"/>
                      <a:gd name="T35" fmla="*/ 44 h 48"/>
                      <a:gd name="T36" fmla="*/ 48 w 73"/>
                      <a:gd name="T37" fmla="*/ 38 h 48"/>
                      <a:gd name="T38" fmla="*/ 38 w 73"/>
                      <a:gd name="T39" fmla="*/ 33 h 48"/>
                      <a:gd name="T40" fmla="*/ 25 w 73"/>
                      <a:gd name="T41" fmla="*/ 24 h 48"/>
                      <a:gd name="T42" fmla="*/ 14 w 73"/>
                      <a:gd name="T43" fmla="*/ 16 h 48"/>
                      <a:gd name="T44" fmla="*/ 5 w 73"/>
                      <a:gd name="T45" fmla="*/ 9 h 48"/>
                      <a:gd name="T46" fmla="*/ 2 w 73"/>
                      <a:gd name="T47" fmla="*/ 5 h 48"/>
                      <a:gd name="T48" fmla="*/ 0 w 73"/>
                      <a:gd name="T49" fmla="*/ 2 h 48"/>
                      <a:gd name="T50" fmla="*/ 1 w 73"/>
                      <a:gd name="T51" fmla="*/ 0 h 48"/>
                      <a:gd name="T52" fmla="*/ 2 w 73"/>
                      <a:gd name="T53" fmla="*/ 0 h 48"/>
                      <a:gd name="T54" fmla="*/ 6 w 73"/>
                      <a:gd name="T55" fmla="*/ 1 h 48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3"/>
                      <a:gd name="T85" fmla="*/ 0 h 48"/>
                      <a:gd name="T86" fmla="*/ 73 w 73"/>
                      <a:gd name="T87" fmla="*/ 48 h 48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3" h="48">
                        <a:moveTo>
                          <a:pt x="6" y="1"/>
                        </a:moveTo>
                        <a:lnTo>
                          <a:pt x="10" y="1"/>
                        </a:lnTo>
                        <a:lnTo>
                          <a:pt x="16" y="4"/>
                        </a:lnTo>
                        <a:lnTo>
                          <a:pt x="26" y="10"/>
                        </a:lnTo>
                        <a:lnTo>
                          <a:pt x="39" y="18"/>
                        </a:lnTo>
                        <a:lnTo>
                          <a:pt x="51" y="26"/>
                        </a:lnTo>
                        <a:lnTo>
                          <a:pt x="60" y="33"/>
                        </a:lnTo>
                        <a:lnTo>
                          <a:pt x="69" y="39"/>
                        </a:lnTo>
                        <a:lnTo>
                          <a:pt x="71" y="42"/>
                        </a:lnTo>
                        <a:lnTo>
                          <a:pt x="73" y="43"/>
                        </a:lnTo>
                        <a:lnTo>
                          <a:pt x="73" y="45"/>
                        </a:lnTo>
                        <a:lnTo>
                          <a:pt x="73" y="46"/>
                        </a:lnTo>
                        <a:lnTo>
                          <a:pt x="72" y="48"/>
                        </a:lnTo>
                        <a:lnTo>
                          <a:pt x="70" y="48"/>
                        </a:lnTo>
                        <a:lnTo>
                          <a:pt x="67" y="48"/>
                        </a:lnTo>
                        <a:lnTo>
                          <a:pt x="64" y="47"/>
                        </a:lnTo>
                        <a:lnTo>
                          <a:pt x="62" y="46"/>
                        </a:lnTo>
                        <a:lnTo>
                          <a:pt x="58" y="44"/>
                        </a:lnTo>
                        <a:lnTo>
                          <a:pt x="48" y="38"/>
                        </a:lnTo>
                        <a:lnTo>
                          <a:pt x="38" y="33"/>
                        </a:lnTo>
                        <a:lnTo>
                          <a:pt x="25" y="24"/>
                        </a:lnTo>
                        <a:lnTo>
                          <a:pt x="14" y="16"/>
                        </a:lnTo>
                        <a:lnTo>
                          <a:pt x="5" y="9"/>
                        </a:lnTo>
                        <a:lnTo>
                          <a:pt x="2" y="5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6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3" name="Freeform 81"/>
                  <p:cNvSpPr>
                    <a:spLocks/>
                  </p:cNvSpPr>
                  <p:nvPr/>
                </p:nvSpPr>
                <p:spPr bwMode="auto">
                  <a:xfrm>
                    <a:off x="588" y="186"/>
                    <a:ext cx="71" cy="48"/>
                  </a:xfrm>
                  <a:custGeom>
                    <a:avLst/>
                    <a:gdLst>
                      <a:gd name="T0" fmla="*/ 5 w 72"/>
                      <a:gd name="T1" fmla="*/ 1 h 48"/>
                      <a:gd name="T2" fmla="*/ 9 w 72"/>
                      <a:gd name="T3" fmla="*/ 2 h 48"/>
                      <a:gd name="T4" fmla="*/ 16 w 72"/>
                      <a:gd name="T5" fmla="*/ 4 h 48"/>
                      <a:gd name="T6" fmla="*/ 25 w 72"/>
                      <a:gd name="T7" fmla="*/ 10 h 48"/>
                      <a:gd name="T8" fmla="*/ 38 w 72"/>
                      <a:gd name="T9" fmla="*/ 18 h 48"/>
                      <a:gd name="T10" fmla="*/ 50 w 72"/>
                      <a:gd name="T11" fmla="*/ 27 h 48"/>
                      <a:gd name="T12" fmla="*/ 59 w 72"/>
                      <a:gd name="T13" fmla="*/ 33 h 48"/>
                      <a:gd name="T14" fmla="*/ 68 w 72"/>
                      <a:gd name="T15" fmla="*/ 39 h 48"/>
                      <a:gd name="T16" fmla="*/ 71 w 72"/>
                      <a:gd name="T17" fmla="*/ 42 h 48"/>
                      <a:gd name="T18" fmla="*/ 71 w 72"/>
                      <a:gd name="T19" fmla="*/ 44 h 48"/>
                      <a:gd name="T20" fmla="*/ 72 w 72"/>
                      <a:gd name="T21" fmla="*/ 45 h 48"/>
                      <a:gd name="T22" fmla="*/ 72 w 72"/>
                      <a:gd name="T23" fmla="*/ 46 h 48"/>
                      <a:gd name="T24" fmla="*/ 71 w 72"/>
                      <a:gd name="T25" fmla="*/ 48 h 48"/>
                      <a:gd name="T26" fmla="*/ 69 w 72"/>
                      <a:gd name="T27" fmla="*/ 48 h 48"/>
                      <a:gd name="T28" fmla="*/ 66 w 72"/>
                      <a:gd name="T29" fmla="*/ 47 h 48"/>
                      <a:gd name="T30" fmla="*/ 64 w 72"/>
                      <a:gd name="T31" fmla="*/ 47 h 48"/>
                      <a:gd name="T32" fmla="*/ 61 w 72"/>
                      <a:gd name="T33" fmla="*/ 46 h 48"/>
                      <a:gd name="T34" fmla="*/ 58 w 72"/>
                      <a:gd name="T35" fmla="*/ 44 h 48"/>
                      <a:gd name="T36" fmla="*/ 47 w 72"/>
                      <a:gd name="T37" fmla="*/ 38 h 48"/>
                      <a:gd name="T38" fmla="*/ 37 w 72"/>
                      <a:gd name="T39" fmla="*/ 33 h 48"/>
                      <a:gd name="T40" fmla="*/ 25 w 72"/>
                      <a:gd name="T41" fmla="*/ 24 h 48"/>
                      <a:gd name="T42" fmla="*/ 13 w 72"/>
                      <a:gd name="T43" fmla="*/ 16 h 48"/>
                      <a:gd name="T44" fmla="*/ 4 w 72"/>
                      <a:gd name="T45" fmla="*/ 9 h 48"/>
                      <a:gd name="T46" fmla="*/ 1 w 72"/>
                      <a:gd name="T47" fmla="*/ 5 h 48"/>
                      <a:gd name="T48" fmla="*/ 0 w 72"/>
                      <a:gd name="T49" fmla="*/ 2 h 48"/>
                      <a:gd name="T50" fmla="*/ 0 w 72"/>
                      <a:gd name="T51" fmla="*/ 0 h 48"/>
                      <a:gd name="T52" fmla="*/ 2 w 72"/>
                      <a:gd name="T53" fmla="*/ 0 h 48"/>
                      <a:gd name="T54" fmla="*/ 5 w 72"/>
                      <a:gd name="T55" fmla="*/ 1 h 48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2"/>
                      <a:gd name="T85" fmla="*/ 0 h 48"/>
                      <a:gd name="T86" fmla="*/ 72 w 72"/>
                      <a:gd name="T87" fmla="*/ 48 h 48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2" h="48">
                        <a:moveTo>
                          <a:pt x="5" y="1"/>
                        </a:moveTo>
                        <a:lnTo>
                          <a:pt x="9" y="2"/>
                        </a:lnTo>
                        <a:lnTo>
                          <a:pt x="16" y="4"/>
                        </a:lnTo>
                        <a:lnTo>
                          <a:pt x="25" y="10"/>
                        </a:lnTo>
                        <a:lnTo>
                          <a:pt x="38" y="18"/>
                        </a:lnTo>
                        <a:lnTo>
                          <a:pt x="50" y="27"/>
                        </a:lnTo>
                        <a:lnTo>
                          <a:pt x="59" y="33"/>
                        </a:lnTo>
                        <a:lnTo>
                          <a:pt x="68" y="39"/>
                        </a:lnTo>
                        <a:lnTo>
                          <a:pt x="71" y="42"/>
                        </a:lnTo>
                        <a:lnTo>
                          <a:pt x="71" y="44"/>
                        </a:lnTo>
                        <a:lnTo>
                          <a:pt x="72" y="45"/>
                        </a:lnTo>
                        <a:lnTo>
                          <a:pt x="72" y="46"/>
                        </a:lnTo>
                        <a:lnTo>
                          <a:pt x="71" y="48"/>
                        </a:lnTo>
                        <a:lnTo>
                          <a:pt x="69" y="48"/>
                        </a:lnTo>
                        <a:lnTo>
                          <a:pt x="66" y="47"/>
                        </a:lnTo>
                        <a:lnTo>
                          <a:pt x="64" y="47"/>
                        </a:lnTo>
                        <a:lnTo>
                          <a:pt x="61" y="46"/>
                        </a:lnTo>
                        <a:lnTo>
                          <a:pt x="58" y="44"/>
                        </a:lnTo>
                        <a:lnTo>
                          <a:pt x="47" y="38"/>
                        </a:lnTo>
                        <a:lnTo>
                          <a:pt x="37" y="33"/>
                        </a:lnTo>
                        <a:lnTo>
                          <a:pt x="25" y="24"/>
                        </a:lnTo>
                        <a:lnTo>
                          <a:pt x="13" y="16"/>
                        </a:lnTo>
                        <a:lnTo>
                          <a:pt x="4" y="9"/>
                        </a:lnTo>
                        <a:lnTo>
                          <a:pt x="1" y="5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4" name="Freeform 82"/>
                  <p:cNvSpPr>
                    <a:spLocks noChangeArrowheads="1"/>
                  </p:cNvSpPr>
                  <p:nvPr/>
                </p:nvSpPr>
                <p:spPr bwMode="auto">
                  <a:xfrm>
                    <a:off x="575" y="193"/>
                    <a:ext cx="39" cy="45"/>
                  </a:xfrm>
                  <a:custGeom>
                    <a:avLst/>
                    <a:gdLst>
                      <a:gd name="T0" fmla="*/ 5 w 39"/>
                      <a:gd name="T1" fmla="*/ 0 h 44"/>
                      <a:gd name="T2" fmla="*/ 8 w 39"/>
                      <a:gd name="T3" fmla="*/ 2 h 44"/>
                      <a:gd name="T4" fmla="*/ 13 w 39"/>
                      <a:gd name="T5" fmla="*/ 6 h 44"/>
                      <a:gd name="T6" fmla="*/ 18 w 39"/>
                      <a:gd name="T7" fmla="*/ 11 h 44"/>
                      <a:gd name="T8" fmla="*/ 25 w 39"/>
                      <a:gd name="T9" fmla="*/ 19 h 44"/>
                      <a:gd name="T10" fmla="*/ 31 w 39"/>
                      <a:gd name="T11" fmla="*/ 26 h 44"/>
                      <a:gd name="T12" fmla="*/ 36 w 39"/>
                      <a:gd name="T13" fmla="*/ 33 h 44"/>
                      <a:gd name="T14" fmla="*/ 38 w 39"/>
                      <a:gd name="T15" fmla="*/ 38 h 44"/>
                      <a:gd name="T16" fmla="*/ 38 w 39"/>
                      <a:gd name="T17" fmla="*/ 39 h 44"/>
                      <a:gd name="T18" fmla="*/ 39 w 39"/>
                      <a:gd name="T19" fmla="*/ 41 h 44"/>
                      <a:gd name="T20" fmla="*/ 38 w 39"/>
                      <a:gd name="T21" fmla="*/ 43 h 44"/>
                      <a:gd name="T22" fmla="*/ 37 w 39"/>
                      <a:gd name="T23" fmla="*/ 44 h 44"/>
                      <a:gd name="T24" fmla="*/ 36 w 39"/>
                      <a:gd name="T25" fmla="*/ 44 h 44"/>
                      <a:gd name="T26" fmla="*/ 33 w 39"/>
                      <a:gd name="T27" fmla="*/ 44 h 44"/>
                      <a:gd name="T28" fmla="*/ 31 w 39"/>
                      <a:gd name="T29" fmla="*/ 43 h 44"/>
                      <a:gd name="T30" fmla="*/ 31 w 39"/>
                      <a:gd name="T31" fmla="*/ 43 h 44"/>
                      <a:gd name="T32" fmla="*/ 28 w 39"/>
                      <a:gd name="T33" fmla="*/ 41 h 44"/>
                      <a:gd name="T34" fmla="*/ 25 w 39"/>
                      <a:gd name="T35" fmla="*/ 37 h 44"/>
                      <a:gd name="T36" fmla="*/ 18 w 39"/>
                      <a:gd name="T37" fmla="*/ 29 h 44"/>
                      <a:gd name="T38" fmla="*/ 12 w 39"/>
                      <a:gd name="T39" fmla="*/ 22 h 44"/>
                      <a:gd name="T40" fmla="*/ 6 w 39"/>
                      <a:gd name="T41" fmla="*/ 15 h 44"/>
                      <a:gd name="T42" fmla="*/ 3 w 39"/>
                      <a:gd name="T43" fmla="*/ 9 h 44"/>
                      <a:gd name="T44" fmla="*/ 0 w 39"/>
                      <a:gd name="T45" fmla="*/ 5 h 44"/>
                      <a:gd name="T46" fmla="*/ 0 w 39"/>
                      <a:gd name="T47" fmla="*/ 2 h 44"/>
                      <a:gd name="T48" fmla="*/ 0 w 39"/>
                      <a:gd name="T49" fmla="*/ 1 h 44"/>
                      <a:gd name="T50" fmla="*/ 2 w 39"/>
                      <a:gd name="T51" fmla="*/ 0 h 44"/>
                      <a:gd name="T52" fmla="*/ 5 w 39"/>
                      <a:gd name="T53" fmla="*/ 0 h 4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"/>
                      <a:gd name="T82" fmla="*/ 0 h 44"/>
                      <a:gd name="T83" fmla="*/ 39 w 39"/>
                      <a:gd name="T84" fmla="*/ 44 h 4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" h="44">
                        <a:moveTo>
                          <a:pt x="5" y="0"/>
                        </a:moveTo>
                        <a:lnTo>
                          <a:pt x="8" y="2"/>
                        </a:lnTo>
                        <a:lnTo>
                          <a:pt x="13" y="6"/>
                        </a:lnTo>
                        <a:lnTo>
                          <a:pt x="18" y="11"/>
                        </a:lnTo>
                        <a:lnTo>
                          <a:pt x="25" y="19"/>
                        </a:lnTo>
                        <a:lnTo>
                          <a:pt x="31" y="26"/>
                        </a:lnTo>
                        <a:lnTo>
                          <a:pt x="36" y="33"/>
                        </a:lnTo>
                        <a:lnTo>
                          <a:pt x="38" y="38"/>
                        </a:lnTo>
                        <a:lnTo>
                          <a:pt x="38" y="39"/>
                        </a:lnTo>
                        <a:lnTo>
                          <a:pt x="39" y="41"/>
                        </a:lnTo>
                        <a:lnTo>
                          <a:pt x="38" y="43"/>
                        </a:lnTo>
                        <a:lnTo>
                          <a:pt x="37" y="44"/>
                        </a:lnTo>
                        <a:lnTo>
                          <a:pt x="36" y="44"/>
                        </a:lnTo>
                        <a:lnTo>
                          <a:pt x="33" y="44"/>
                        </a:lnTo>
                        <a:lnTo>
                          <a:pt x="31" y="43"/>
                        </a:lnTo>
                        <a:lnTo>
                          <a:pt x="28" y="41"/>
                        </a:lnTo>
                        <a:lnTo>
                          <a:pt x="25" y="37"/>
                        </a:lnTo>
                        <a:lnTo>
                          <a:pt x="18" y="29"/>
                        </a:lnTo>
                        <a:lnTo>
                          <a:pt x="12" y="22"/>
                        </a:lnTo>
                        <a:lnTo>
                          <a:pt x="6" y="15"/>
                        </a:lnTo>
                        <a:lnTo>
                          <a:pt x="3" y="9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5" name="Freeform 83"/>
                  <p:cNvSpPr>
                    <a:spLocks/>
                  </p:cNvSpPr>
                  <p:nvPr/>
                </p:nvSpPr>
                <p:spPr bwMode="auto">
                  <a:xfrm>
                    <a:off x="576" y="193"/>
                    <a:ext cx="39" cy="45"/>
                  </a:xfrm>
                  <a:custGeom>
                    <a:avLst/>
                    <a:gdLst>
                      <a:gd name="T0" fmla="*/ 5 w 39"/>
                      <a:gd name="T1" fmla="*/ 0 h 44"/>
                      <a:gd name="T2" fmla="*/ 8 w 39"/>
                      <a:gd name="T3" fmla="*/ 1 h 44"/>
                      <a:gd name="T4" fmla="*/ 13 w 39"/>
                      <a:gd name="T5" fmla="*/ 5 h 44"/>
                      <a:gd name="T6" fmla="*/ 19 w 39"/>
                      <a:gd name="T7" fmla="*/ 11 h 44"/>
                      <a:gd name="T8" fmla="*/ 25 w 39"/>
                      <a:gd name="T9" fmla="*/ 18 h 44"/>
                      <a:gd name="T10" fmla="*/ 31 w 39"/>
                      <a:gd name="T11" fmla="*/ 25 h 44"/>
                      <a:gd name="T12" fmla="*/ 36 w 39"/>
                      <a:gd name="T13" fmla="*/ 33 h 44"/>
                      <a:gd name="T14" fmla="*/ 38 w 39"/>
                      <a:gd name="T15" fmla="*/ 37 h 44"/>
                      <a:gd name="T16" fmla="*/ 38 w 39"/>
                      <a:gd name="T17" fmla="*/ 39 h 44"/>
                      <a:gd name="T18" fmla="*/ 39 w 39"/>
                      <a:gd name="T19" fmla="*/ 40 h 44"/>
                      <a:gd name="T20" fmla="*/ 38 w 39"/>
                      <a:gd name="T21" fmla="*/ 42 h 44"/>
                      <a:gd name="T22" fmla="*/ 37 w 39"/>
                      <a:gd name="T23" fmla="*/ 43 h 44"/>
                      <a:gd name="T24" fmla="*/ 35 w 39"/>
                      <a:gd name="T25" fmla="*/ 44 h 44"/>
                      <a:gd name="T26" fmla="*/ 34 w 39"/>
                      <a:gd name="T27" fmla="*/ 43 h 44"/>
                      <a:gd name="T28" fmla="*/ 32 w 39"/>
                      <a:gd name="T29" fmla="*/ 43 h 44"/>
                      <a:gd name="T30" fmla="*/ 31 w 39"/>
                      <a:gd name="T31" fmla="*/ 42 h 44"/>
                      <a:gd name="T32" fmla="*/ 29 w 39"/>
                      <a:gd name="T33" fmla="*/ 41 h 44"/>
                      <a:gd name="T34" fmla="*/ 25 w 39"/>
                      <a:gd name="T35" fmla="*/ 37 h 44"/>
                      <a:gd name="T36" fmla="*/ 18 w 39"/>
                      <a:gd name="T37" fmla="*/ 29 h 44"/>
                      <a:gd name="T38" fmla="*/ 12 w 39"/>
                      <a:gd name="T39" fmla="*/ 22 h 44"/>
                      <a:gd name="T40" fmla="*/ 7 w 39"/>
                      <a:gd name="T41" fmla="*/ 14 h 44"/>
                      <a:gd name="T42" fmla="*/ 3 w 39"/>
                      <a:gd name="T43" fmla="*/ 9 h 44"/>
                      <a:gd name="T44" fmla="*/ 0 w 39"/>
                      <a:gd name="T45" fmla="*/ 4 h 44"/>
                      <a:gd name="T46" fmla="*/ 0 w 39"/>
                      <a:gd name="T47" fmla="*/ 2 h 44"/>
                      <a:gd name="T48" fmla="*/ 1 w 39"/>
                      <a:gd name="T49" fmla="*/ 0 h 44"/>
                      <a:gd name="T50" fmla="*/ 2 w 39"/>
                      <a:gd name="T51" fmla="*/ 0 h 44"/>
                      <a:gd name="T52" fmla="*/ 5 w 39"/>
                      <a:gd name="T53" fmla="*/ 0 h 4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"/>
                      <a:gd name="T82" fmla="*/ 0 h 44"/>
                      <a:gd name="T83" fmla="*/ 39 w 39"/>
                      <a:gd name="T84" fmla="*/ 44 h 4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" h="44">
                        <a:moveTo>
                          <a:pt x="5" y="0"/>
                        </a:moveTo>
                        <a:lnTo>
                          <a:pt x="8" y="1"/>
                        </a:lnTo>
                        <a:lnTo>
                          <a:pt x="13" y="5"/>
                        </a:lnTo>
                        <a:lnTo>
                          <a:pt x="19" y="11"/>
                        </a:lnTo>
                        <a:lnTo>
                          <a:pt x="25" y="18"/>
                        </a:lnTo>
                        <a:lnTo>
                          <a:pt x="31" y="25"/>
                        </a:lnTo>
                        <a:lnTo>
                          <a:pt x="36" y="33"/>
                        </a:lnTo>
                        <a:lnTo>
                          <a:pt x="38" y="37"/>
                        </a:lnTo>
                        <a:lnTo>
                          <a:pt x="38" y="39"/>
                        </a:lnTo>
                        <a:lnTo>
                          <a:pt x="39" y="40"/>
                        </a:lnTo>
                        <a:lnTo>
                          <a:pt x="38" y="42"/>
                        </a:lnTo>
                        <a:lnTo>
                          <a:pt x="37" y="43"/>
                        </a:lnTo>
                        <a:lnTo>
                          <a:pt x="35" y="44"/>
                        </a:lnTo>
                        <a:lnTo>
                          <a:pt x="34" y="43"/>
                        </a:lnTo>
                        <a:lnTo>
                          <a:pt x="32" y="43"/>
                        </a:lnTo>
                        <a:lnTo>
                          <a:pt x="31" y="42"/>
                        </a:lnTo>
                        <a:lnTo>
                          <a:pt x="29" y="41"/>
                        </a:lnTo>
                        <a:lnTo>
                          <a:pt x="25" y="37"/>
                        </a:lnTo>
                        <a:lnTo>
                          <a:pt x="18" y="29"/>
                        </a:lnTo>
                        <a:lnTo>
                          <a:pt x="12" y="22"/>
                        </a:lnTo>
                        <a:lnTo>
                          <a:pt x="7" y="14"/>
                        </a:lnTo>
                        <a:lnTo>
                          <a:pt x="3" y="9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6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96"/>
                    <a:ext cx="15" cy="58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7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554" y="193"/>
                    <a:ext cx="13" cy="5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8" name="Freeform 86"/>
                  <p:cNvSpPr>
                    <a:spLocks noChangeArrowheads="1"/>
                  </p:cNvSpPr>
                  <p:nvPr/>
                </p:nvSpPr>
                <p:spPr bwMode="auto">
                  <a:xfrm>
                    <a:off x="597" y="20"/>
                    <a:ext cx="131" cy="146"/>
                  </a:xfrm>
                  <a:custGeom>
                    <a:avLst/>
                    <a:gdLst>
                      <a:gd name="T0" fmla="*/ 6 w 132"/>
                      <a:gd name="T1" fmla="*/ 144 h 146"/>
                      <a:gd name="T2" fmla="*/ 3 w 132"/>
                      <a:gd name="T3" fmla="*/ 142 h 146"/>
                      <a:gd name="T4" fmla="*/ 1 w 132"/>
                      <a:gd name="T5" fmla="*/ 140 h 146"/>
                      <a:gd name="T6" fmla="*/ 0 w 132"/>
                      <a:gd name="T7" fmla="*/ 137 h 146"/>
                      <a:gd name="T8" fmla="*/ 0 w 132"/>
                      <a:gd name="T9" fmla="*/ 133 h 146"/>
                      <a:gd name="T10" fmla="*/ 6 w 132"/>
                      <a:gd name="T11" fmla="*/ 124 h 146"/>
                      <a:gd name="T12" fmla="*/ 15 w 132"/>
                      <a:gd name="T13" fmla="*/ 110 h 146"/>
                      <a:gd name="T14" fmla="*/ 26 w 132"/>
                      <a:gd name="T15" fmla="*/ 94 h 146"/>
                      <a:gd name="T16" fmla="*/ 46 w 132"/>
                      <a:gd name="T17" fmla="*/ 68 h 146"/>
                      <a:gd name="T18" fmla="*/ 68 w 132"/>
                      <a:gd name="T19" fmla="*/ 43 h 146"/>
                      <a:gd name="T20" fmla="*/ 84 w 132"/>
                      <a:gd name="T21" fmla="*/ 27 h 146"/>
                      <a:gd name="T22" fmla="*/ 93 w 132"/>
                      <a:gd name="T23" fmla="*/ 19 h 146"/>
                      <a:gd name="T24" fmla="*/ 104 w 132"/>
                      <a:gd name="T25" fmla="*/ 11 h 146"/>
                      <a:gd name="T26" fmla="*/ 108 w 132"/>
                      <a:gd name="T27" fmla="*/ 7 h 146"/>
                      <a:gd name="T28" fmla="*/ 113 w 132"/>
                      <a:gd name="T29" fmla="*/ 4 h 146"/>
                      <a:gd name="T30" fmla="*/ 118 w 132"/>
                      <a:gd name="T31" fmla="*/ 2 h 146"/>
                      <a:gd name="T32" fmla="*/ 123 w 132"/>
                      <a:gd name="T33" fmla="*/ 0 h 146"/>
                      <a:gd name="T34" fmla="*/ 126 w 132"/>
                      <a:gd name="T35" fmla="*/ 0 h 146"/>
                      <a:gd name="T36" fmla="*/ 130 w 132"/>
                      <a:gd name="T37" fmla="*/ 1 h 146"/>
                      <a:gd name="T38" fmla="*/ 131 w 132"/>
                      <a:gd name="T39" fmla="*/ 3 h 146"/>
                      <a:gd name="T40" fmla="*/ 132 w 132"/>
                      <a:gd name="T41" fmla="*/ 5 h 146"/>
                      <a:gd name="T42" fmla="*/ 132 w 132"/>
                      <a:gd name="T43" fmla="*/ 9 h 146"/>
                      <a:gd name="T44" fmla="*/ 130 w 132"/>
                      <a:gd name="T45" fmla="*/ 15 h 146"/>
                      <a:gd name="T46" fmla="*/ 125 w 132"/>
                      <a:gd name="T47" fmla="*/ 26 h 146"/>
                      <a:gd name="T48" fmla="*/ 118 w 132"/>
                      <a:gd name="T49" fmla="*/ 37 h 146"/>
                      <a:gd name="T50" fmla="*/ 104 w 132"/>
                      <a:gd name="T51" fmla="*/ 55 h 146"/>
                      <a:gd name="T52" fmla="*/ 83 w 132"/>
                      <a:gd name="T53" fmla="*/ 79 h 146"/>
                      <a:gd name="T54" fmla="*/ 62 w 132"/>
                      <a:gd name="T55" fmla="*/ 103 h 146"/>
                      <a:gd name="T56" fmla="*/ 49 w 132"/>
                      <a:gd name="T57" fmla="*/ 118 h 146"/>
                      <a:gd name="T58" fmla="*/ 37 w 132"/>
                      <a:gd name="T59" fmla="*/ 132 h 146"/>
                      <a:gd name="T60" fmla="*/ 25 w 132"/>
                      <a:gd name="T61" fmla="*/ 141 h 146"/>
                      <a:gd name="T62" fmla="*/ 18 w 132"/>
                      <a:gd name="T63" fmla="*/ 144 h 146"/>
                      <a:gd name="T64" fmla="*/ 15 w 132"/>
                      <a:gd name="T65" fmla="*/ 146 h 146"/>
                      <a:gd name="T66" fmla="*/ 8 w 132"/>
                      <a:gd name="T67" fmla="*/ 144 h 146"/>
                      <a:gd name="T68" fmla="*/ 6 w 132"/>
                      <a:gd name="T69" fmla="*/ 144 h 14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32"/>
                      <a:gd name="T106" fmla="*/ 0 h 146"/>
                      <a:gd name="T107" fmla="*/ 132 w 132"/>
                      <a:gd name="T108" fmla="*/ 146 h 14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32" h="146">
                        <a:moveTo>
                          <a:pt x="6" y="144"/>
                        </a:moveTo>
                        <a:lnTo>
                          <a:pt x="3" y="142"/>
                        </a:lnTo>
                        <a:lnTo>
                          <a:pt x="1" y="140"/>
                        </a:lnTo>
                        <a:lnTo>
                          <a:pt x="0" y="137"/>
                        </a:lnTo>
                        <a:lnTo>
                          <a:pt x="0" y="133"/>
                        </a:lnTo>
                        <a:lnTo>
                          <a:pt x="6" y="124"/>
                        </a:lnTo>
                        <a:lnTo>
                          <a:pt x="15" y="110"/>
                        </a:lnTo>
                        <a:lnTo>
                          <a:pt x="26" y="94"/>
                        </a:lnTo>
                        <a:lnTo>
                          <a:pt x="46" y="68"/>
                        </a:lnTo>
                        <a:lnTo>
                          <a:pt x="68" y="43"/>
                        </a:lnTo>
                        <a:lnTo>
                          <a:pt x="84" y="27"/>
                        </a:lnTo>
                        <a:lnTo>
                          <a:pt x="93" y="19"/>
                        </a:lnTo>
                        <a:lnTo>
                          <a:pt x="104" y="11"/>
                        </a:lnTo>
                        <a:lnTo>
                          <a:pt x="108" y="7"/>
                        </a:lnTo>
                        <a:lnTo>
                          <a:pt x="113" y="4"/>
                        </a:lnTo>
                        <a:lnTo>
                          <a:pt x="118" y="2"/>
                        </a:lnTo>
                        <a:lnTo>
                          <a:pt x="123" y="0"/>
                        </a:lnTo>
                        <a:lnTo>
                          <a:pt x="126" y="0"/>
                        </a:lnTo>
                        <a:lnTo>
                          <a:pt x="130" y="1"/>
                        </a:lnTo>
                        <a:lnTo>
                          <a:pt x="131" y="3"/>
                        </a:lnTo>
                        <a:lnTo>
                          <a:pt x="132" y="5"/>
                        </a:lnTo>
                        <a:lnTo>
                          <a:pt x="132" y="9"/>
                        </a:lnTo>
                        <a:lnTo>
                          <a:pt x="130" y="15"/>
                        </a:lnTo>
                        <a:lnTo>
                          <a:pt x="125" y="26"/>
                        </a:lnTo>
                        <a:lnTo>
                          <a:pt x="118" y="37"/>
                        </a:lnTo>
                        <a:lnTo>
                          <a:pt x="104" y="55"/>
                        </a:lnTo>
                        <a:lnTo>
                          <a:pt x="83" y="79"/>
                        </a:lnTo>
                        <a:lnTo>
                          <a:pt x="62" y="103"/>
                        </a:lnTo>
                        <a:lnTo>
                          <a:pt x="49" y="118"/>
                        </a:lnTo>
                        <a:lnTo>
                          <a:pt x="37" y="132"/>
                        </a:lnTo>
                        <a:lnTo>
                          <a:pt x="25" y="141"/>
                        </a:lnTo>
                        <a:lnTo>
                          <a:pt x="18" y="144"/>
                        </a:lnTo>
                        <a:lnTo>
                          <a:pt x="15" y="146"/>
                        </a:lnTo>
                        <a:lnTo>
                          <a:pt x="8" y="144"/>
                        </a:lnTo>
                        <a:lnTo>
                          <a:pt x="6" y="14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9" name="Freeform 87"/>
                  <p:cNvSpPr>
                    <a:spLocks/>
                  </p:cNvSpPr>
                  <p:nvPr/>
                </p:nvSpPr>
                <p:spPr bwMode="auto">
                  <a:xfrm>
                    <a:off x="589" y="20"/>
                    <a:ext cx="131" cy="146"/>
                  </a:xfrm>
                  <a:custGeom>
                    <a:avLst/>
                    <a:gdLst>
                      <a:gd name="T0" fmla="*/ 6 w 131"/>
                      <a:gd name="T1" fmla="*/ 144 h 146"/>
                      <a:gd name="T2" fmla="*/ 2 w 131"/>
                      <a:gd name="T3" fmla="*/ 142 h 146"/>
                      <a:gd name="T4" fmla="*/ 0 w 131"/>
                      <a:gd name="T5" fmla="*/ 140 h 146"/>
                      <a:gd name="T6" fmla="*/ 0 w 131"/>
                      <a:gd name="T7" fmla="*/ 137 h 146"/>
                      <a:gd name="T8" fmla="*/ 0 w 131"/>
                      <a:gd name="T9" fmla="*/ 133 h 146"/>
                      <a:gd name="T10" fmla="*/ 5 w 131"/>
                      <a:gd name="T11" fmla="*/ 124 h 146"/>
                      <a:gd name="T12" fmla="*/ 13 w 131"/>
                      <a:gd name="T13" fmla="*/ 110 h 146"/>
                      <a:gd name="T14" fmla="*/ 25 w 131"/>
                      <a:gd name="T15" fmla="*/ 94 h 146"/>
                      <a:gd name="T16" fmla="*/ 46 w 131"/>
                      <a:gd name="T17" fmla="*/ 68 h 146"/>
                      <a:gd name="T18" fmla="*/ 68 w 131"/>
                      <a:gd name="T19" fmla="*/ 43 h 146"/>
                      <a:gd name="T20" fmla="*/ 84 w 131"/>
                      <a:gd name="T21" fmla="*/ 27 h 146"/>
                      <a:gd name="T22" fmla="*/ 93 w 131"/>
                      <a:gd name="T23" fmla="*/ 19 h 146"/>
                      <a:gd name="T24" fmla="*/ 103 w 131"/>
                      <a:gd name="T25" fmla="*/ 11 h 146"/>
                      <a:gd name="T26" fmla="*/ 107 w 131"/>
                      <a:gd name="T27" fmla="*/ 7 h 146"/>
                      <a:gd name="T28" fmla="*/ 112 w 131"/>
                      <a:gd name="T29" fmla="*/ 4 h 146"/>
                      <a:gd name="T30" fmla="*/ 118 w 131"/>
                      <a:gd name="T31" fmla="*/ 2 h 146"/>
                      <a:gd name="T32" fmla="*/ 123 w 131"/>
                      <a:gd name="T33" fmla="*/ 0 h 146"/>
                      <a:gd name="T34" fmla="*/ 125 w 131"/>
                      <a:gd name="T35" fmla="*/ 0 h 146"/>
                      <a:gd name="T36" fmla="*/ 129 w 131"/>
                      <a:gd name="T37" fmla="*/ 1 h 146"/>
                      <a:gd name="T38" fmla="*/ 130 w 131"/>
                      <a:gd name="T39" fmla="*/ 3 h 146"/>
                      <a:gd name="T40" fmla="*/ 131 w 131"/>
                      <a:gd name="T41" fmla="*/ 5 h 146"/>
                      <a:gd name="T42" fmla="*/ 131 w 131"/>
                      <a:gd name="T43" fmla="*/ 9 h 146"/>
                      <a:gd name="T44" fmla="*/ 129 w 131"/>
                      <a:gd name="T45" fmla="*/ 15 h 146"/>
                      <a:gd name="T46" fmla="*/ 124 w 131"/>
                      <a:gd name="T47" fmla="*/ 26 h 146"/>
                      <a:gd name="T48" fmla="*/ 117 w 131"/>
                      <a:gd name="T49" fmla="*/ 37 h 146"/>
                      <a:gd name="T50" fmla="*/ 103 w 131"/>
                      <a:gd name="T51" fmla="*/ 55 h 146"/>
                      <a:gd name="T52" fmla="*/ 83 w 131"/>
                      <a:gd name="T53" fmla="*/ 79 h 146"/>
                      <a:gd name="T54" fmla="*/ 62 w 131"/>
                      <a:gd name="T55" fmla="*/ 103 h 146"/>
                      <a:gd name="T56" fmla="*/ 48 w 131"/>
                      <a:gd name="T57" fmla="*/ 118 h 146"/>
                      <a:gd name="T58" fmla="*/ 35 w 131"/>
                      <a:gd name="T59" fmla="*/ 132 h 146"/>
                      <a:gd name="T60" fmla="*/ 25 w 131"/>
                      <a:gd name="T61" fmla="*/ 141 h 146"/>
                      <a:gd name="T62" fmla="*/ 18 w 131"/>
                      <a:gd name="T63" fmla="*/ 144 h 146"/>
                      <a:gd name="T64" fmla="*/ 13 w 131"/>
                      <a:gd name="T65" fmla="*/ 146 h 146"/>
                      <a:gd name="T66" fmla="*/ 7 w 131"/>
                      <a:gd name="T67" fmla="*/ 144 h 146"/>
                      <a:gd name="T68" fmla="*/ 6 w 131"/>
                      <a:gd name="T69" fmla="*/ 144 h 14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31"/>
                      <a:gd name="T106" fmla="*/ 0 h 146"/>
                      <a:gd name="T107" fmla="*/ 131 w 131"/>
                      <a:gd name="T108" fmla="*/ 146 h 14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31" h="146">
                        <a:moveTo>
                          <a:pt x="6" y="144"/>
                        </a:moveTo>
                        <a:lnTo>
                          <a:pt x="2" y="142"/>
                        </a:lnTo>
                        <a:lnTo>
                          <a:pt x="0" y="140"/>
                        </a:lnTo>
                        <a:lnTo>
                          <a:pt x="0" y="137"/>
                        </a:lnTo>
                        <a:lnTo>
                          <a:pt x="0" y="133"/>
                        </a:lnTo>
                        <a:lnTo>
                          <a:pt x="5" y="124"/>
                        </a:lnTo>
                        <a:lnTo>
                          <a:pt x="13" y="110"/>
                        </a:lnTo>
                        <a:lnTo>
                          <a:pt x="25" y="94"/>
                        </a:lnTo>
                        <a:lnTo>
                          <a:pt x="46" y="68"/>
                        </a:lnTo>
                        <a:lnTo>
                          <a:pt x="68" y="43"/>
                        </a:lnTo>
                        <a:lnTo>
                          <a:pt x="84" y="27"/>
                        </a:lnTo>
                        <a:lnTo>
                          <a:pt x="93" y="19"/>
                        </a:lnTo>
                        <a:lnTo>
                          <a:pt x="103" y="11"/>
                        </a:lnTo>
                        <a:lnTo>
                          <a:pt x="107" y="7"/>
                        </a:lnTo>
                        <a:lnTo>
                          <a:pt x="112" y="4"/>
                        </a:lnTo>
                        <a:lnTo>
                          <a:pt x="118" y="2"/>
                        </a:lnTo>
                        <a:lnTo>
                          <a:pt x="123" y="0"/>
                        </a:lnTo>
                        <a:lnTo>
                          <a:pt x="125" y="0"/>
                        </a:lnTo>
                        <a:lnTo>
                          <a:pt x="129" y="1"/>
                        </a:lnTo>
                        <a:lnTo>
                          <a:pt x="130" y="3"/>
                        </a:lnTo>
                        <a:lnTo>
                          <a:pt x="131" y="5"/>
                        </a:lnTo>
                        <a:lnTo>
                          <a:pt x="131" y="9"/>
                        </a:lnTo>
                        <a:lnTo>
                          <a:pt x="129" y="15"/>
                        </a:lnTo>
                        <a:lnTo>
                          <a:pt x="124" y="26"/>
                        </a:lnTo>
                        <a:lnTo>
                          <a:pt x="117" y="37"/>
                        </a:lnTo>
                        <a:lnTo>
                          <a:pt x="103" y="55"/>
                        </a:lnTo>
                        <a:lnTo>
                          <a:pt x="83" y="79"/>
                        </a:lnTo>
                        <a:lnTo>
                          <a:pt x="62" y="103"/>
                        </a:lnTo>
                        <a:lnTo>
                          <a:pt x="48" y="118"/>
                        </a:lnTo>
                        <a:lnTo>
                          <a:pt x="35" y="132"/>
                        </a:lnTo>
                        <a:lnTo>
                          <a:pt x="25" y="141"/>
                        </a:lnTo>
                        <a:lnTo>
                          <a:pt x="18" y="144"/>
                        </a:lnTo>
                        <a:lnTo>
                          <a:pt x="13" y="146"/>
                        </a:lnTo>
                        <a:lnTo>
                          <a:pt x="7" y="144"/>
                        </a:lnTo>
                        <a:lnTo>
                          <a:pt x="6" y="1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0" name="Freeform 88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-1"/>
                    <a:ext cx="54" cy="149"/>
                  </a:xfrm>
                  <a:custGeom>
                    <a:avLst/>
                    <a:gdLst>
                      <a:gd name="T0" fmla="*/ 39 w 55"/>
                      <a:gd name="T1" fmla="*/ 1 h 148"/>
                      <a:gd name="T2" fmla="*/ 35 w 55"/>
                      <a:gd name="T3" fmla="*/ 5 h 148"/>
                      <a:gd name="T4" fmla="*/ 33 w 55"/>
                      <a:gd name="T5" fmla="*/ 8 h 148"/>
                      <a:gd name="T6" fmla="*/ 27 w 55"/>
                      <a:gd name="T7" fmla="*/ 18 h 148"/>
                      <a:gd name="T8" fmla="*/ 22 w 55"/>
                      <a:gd name="T9" fmla="*/ 34 h 148"/>
                      <a:gd name="T10" fmla="*/ 18 w 55"/>
                      <a:gd name="T11" fmla="*/ 47 h 148"/>
                      <a:gd name="T12" fmla="*/ 14 w 55"/>
                      <a:gd name="T13" fmla="*/ 62 h 148"/>
                      <a:gd name="T14" fmla="*/ 9 w 55"/>
                      <a:gd name="T15" fmla="*/ 82 h 148"/>
                      <a:gd name="T16" fmla="*/ 7 w 55"/>
                      <a:gd name="T17" fmla="*/ 96 h 148"/>
                      <a:gd name="T18" fmla="*/ 3 w 55"/>
                      <a:gd name="T19" fmla="*/ 112 h 148"/>
                      <a:gd name="T20" fmla="*/ 2 w 55"/>
                      <a:gd name="T21" fmla="*/ 127 h 148"/>
                      <a:gd name="T22" fmla="*/ 0 w 55"/>
                      <a:gd name="T23" fmla="*/ 136 h 148"/>
                      <a:gd name="T24" fmla="*/ 1 w 55"/>
                      <a:gd name="T25" fmla="*/ 143 h 148"/>
                      <a:gd name="T26" fmla="*/ 6 w 55"/>
                      <a:gd name="T27" fmla="*/ 148 h 148"/>
                      <a:gd name="T28" fmla="*/ 14 w 55"/>
                      <a:gd name="T29" fmla="*/ 148 h 148"/>
                      <a:gd name="T30" fmla="*/ 20 w 55"/>
                      <a:gd name="T31" fmla="*/ 146 h 148"/>
                      <a:gd name="T32" fmla="*/ 26 w 55"/>
                      <a:gd name="T33" fmla="*/ 140 h 148"/>
                      <a:gd name="T34" fmla="*/ 30 w 55"/>
                      <a:gd name="T35" fmla="*/ 131 h 148"/>
                      <a:gd name="T36" fmla="*/ 36 w 55"/>
                      <a:gd name="T37" fmla="*/ 115 h 148"/>
                      <a:gd name="T38" fmla="*/ 39 w 55"/>
                      <a:gd name="T39" fmla="*/ 100 h 148"/>
                      <a:gd name="T40" fmla="*/ 42 w 55"/>
                      <a:gd name="T41" fmla="*/ 84 h 148"/>
                      <a:gd name="T42" fmla="*/ 48 w 55"/>
                      <a:gd name="T43" fmla="*/ 64 h 148"/>
                      <a:gd name="T44" fmla="*/ 51 w 55"/>
                      <a:gd name="T45" fmla="*/ 49 h 148"/>
                      <a:gd name="T46" fmla="*/ 53 w 55"/>
                      <a:gd name="T47" fmla="*/ 35 h 148"/>
                      <a:gd name="T48" fmla="*/ 54 w 55"/>
                      <a:gd name="T49" fmla="*/ 20 h 148"/>
                      <a:gd name="T50" fmla="*/ 55 w 55"/>
                      <a:gd name="T51" fmla="*/ 9 h 148"/>
                      <a:gd name="T52" fmla="*/ 54 w 55"/>
                      <a:gd name="T53" fmla="*/ 7 h 148"/>
                      <a:gd name="T54" fmla="*/ 53 w 55"/>
                      <a:gd name="T55" fmla="*/ 3 h 148"/>
                      <a:gd name="T56" fmla="*/ 50 w 55"/>
                      <a:gd name="T57" fmla="*/ 0 h 148"/>
                      <a:gd name="T58" fmla="*/ 46 w 55"/>
                      <a:gd name="T59" fmla="*/ 0 h 148"/>
                      <a:gd name="T60" fmla="*/ 42 w 55"/>
                      <a:gd name="T61" fmla="*/ 0 h 148"/>
                      <a:gd name="T62" fmla="*/ 39 w 55"/>
                      <a:gd name="T63" fmla="*/ 1 h 14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55"/>
                      <a:gd name="T97" fmla="*/ 0 h 148"/>
                      <a:gd name="T98" fmla="*/ 55 w 55"/>
                      <a:gd name="T99" fmla="*/ 148 h 14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55" h="148">
                        <a:moveTo>
                          <a:pt x="39" y="1"/>
                        </a:moveTo>
                        <a:lnTo>
                          <a:pt x="35" y="5"/>
                        </a:lnTo>
                        <a:lnTo>
                          <a:pt x="33" y="8"/>
                        </a:lnTo>
                        <a:lnTo>
                          <a:pt x="27" y="18"/>
                        </a:lnTo>
                        <a:lnTo>
                          <a:pt x="22" y="34"/>
                        </a:lnTo>
                        <a:lnTo>
                          <a:pt x="18" y="47"/>
                        </a:lnTo>
                        <a:lnTo>
                          <a:pt x="14" y="62"/>
                        </a:lnTo>
                        <a:lnTo>
                          <a:pt x="9" y="82"/>
                        </a:lnTo>
                        <a:lnTo>
                          <a:pt x="7" y="96"/>
                        </a:lnTo>
                        <a:lnTo>
                          <a:pt x="3" y="112"/>
                        </a:lnTo>
                        <a:lnTo>
                          <a:pt x="2" y="127"/>
                        </a:lnTo>
                        <a:lnTo>
                          <a:pt x="0" y="136"/>
                        </a:lnTo>
                        <a:lnTo>
                          <a:pt x="1" y="143"/>
                        </a:lnTo>
                        <a:lnTo>
                          <a:pt x="6" y="148"/>
                        </a:lnTo>
                        <a:lnTo>
                          <a:pt x="14" y="148"/>
                        </a:lnTo>
                        <a:lnTo>
                          <a:pt x="20" y="146"/>
                        </a:lnTo>
                        <a:lnTo>
                          <a:pt x="26" y="140"/>
                        </a:lnTo>
                        <a:lnTo>
                          <a:pt x="30" y="131"/>
                        </a:lnTo>
                        <a:lnTo>
                          <a:pt x="36" y="115"/>
                        </a:lnTo>
                        <a:lnTo>
                          <a:pt x="39" y="100"/>
                        </a:lnTo>
                        <a:lnTo>
                          <a:pt x="42" y="84"/>
                        </a:lnTo>
                        <a:lnTo>
                          <a:pt x="48" y="64"/>
                        </a:lnTo>
                        <a:lnTo>
                          <a:pt x="51" y="49"/>
                        </a:lnTo>
                        <a:lnTo>
                          <a:pt x="53" y="35"/>
                        </a:lnTo>
                        <a:lnTo>
                          <a:pt x="54" y="20"/>
                        </a:lnTo>
                        <a:lnTo>
                          <a:pt x="55" y="9"/>
                        </a:lnTo>
                        <a:lnTo>
                          <a:pt x="54" y="7"/>
                        </a:lnTo>
                        <a:lnTo>
                          <a:pt x="53" y="3"/>
                        </a:lnTo>
                        <a:lnTo>
                          <a:pt x="50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9" y="1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1" name="Freeform 89"/>
                  <p:cNvSpPr>
                    <a:spLocks/>
                  </p:cNvSpPr>
                  <p:nvPr/>
                </p:nvSpPr>
                <p:spPr bwMode="auto">
                  <a:xfrm>
                    <a:off x="569" y="-1"/>
                    <a:ext cx="54" cy="149"/>
                  </a:xfrm>
                  <a:custGeom>
                    <a:avLst/>
                    <a:gdLst>
                      <a:gd name="T0" fmla="*/ 38 w 55"/>
                      <a:gd name="T1" fmla="*/ 1 h 148"/>
                      <a:gd name="T2" fmla="*/ 34 w 55"/>
                      <a:gd name="T3" fmla="*/ 5 h 148"/>
                      <a:gd name="T4" fmla="*/ 32 w 55"/>
                      <a:gd name="T5" fmla="*/ 8 h 148"/>
                      <a:gd name="T6" fmla="*/ 27 w 55"/>
                      <a:gd name="T7" fmla="*/ 18 h 148"/>
                      <a:gd name="T8" fmla="*/ 21 w 55"/>
                      <a:gd name="T9" fmla="*/ 34 h 148"/>
                      <a:gd name="T10" fmla="*/ 18 w 55"/>
                      <a:gd name="T11" fmla="*/ 47 h 148"/>
                      <a:gd name="T12" fmla="*/ 14 w 55"/>
                      <a:gd name="T13" fmla="*/ 62 h 148"/>
                      <a:gd name="T14" fmla="*/ 9 w 55"/>
                      <a:gd name="T15" fmla="*/ 82 h 148"/>
                      <a:gd name="T16" fmla="*/ 6 w 55"/>
                      <a:gd name="T17" fmla="*/ 96 h 148"/>
                      <a:gd name="T18" fmla="*/ 2 w 55"/>
                      <a:gd name="T19" fmla="*/ 112 h 148"/>
                      <a:gd name="T20" fmla="*/ 1 w 55"/>
                      <a:gd name="T21" fmla="*/ 127 h 148"/>
                      <a:gd name="T22" fmla="*/ 0 w 55"/>
                      <a:gd name="T23" fmla="*/ 136 h 148"/>
                      <a:gd name="T24" fmla="*/ 0 w 55"/>
                      <a:gd name="T25" fmla="*/ 143 h 148"/>
                      <a:gd name="T26" fmla="*/ 6 w 55"/>
                      <a:gd name="T27" fmla="*/ 148 h 148"/>
                      <a:gd name="T28" fmla="*/ 13 w 55"/>
                      <a:gd name="T29" fmla="*/ 148 h 148"/>
                      <a:gd name="T30" fmla="*/ 20 w 55"/>
                      <a:gd name="T31" fmla="*/ 146 h 148"/>
                      <a:gd name="T32" fmla="*/ 25 w 55"/>
                      <a:gd name="T33" fmla="*/ 140 h 148"/>
                      <a:gd name="T34" fmla="*/ 29 w 55"/>
                      <a:gd name="T35" fmla="*/ 131 h 148"/>
                      <a:gd name="T36" fmla="*/ 34 w 55"/>
                      <a:gd name="T37" fmla="*/ 115 h 148"/>
                      <a:gd name="T38" fmla="*/ 38 w 55"/>
                      <a:gd name="T39" fmla="*/ 100 h 148"/>
                      <a:gd name="T40" fmla="*/ 42 w 55"/>
                      <a:gd name="T41" fmla="*/ 84 h 148"/>
                      <a:gd name="T42" fmla="*/ 47 w 55"/>
                      <a:gd name="T43" fmla="*/ 64 h 148"/>
                      <a:gd name="T44" fmla="*/ 50 w 55"/>
                      <a:gd name="T45" fmla="*/ 49 h 148"/>
                      <a:gd name="T46" fmla="*/ 52 w 55"/>
                      <a:gd name="T47" fmla="*/ 35 h 148"/>
                      <a:gd name="T48" fmla="*/ 54 w 55"/>
                      <a:gd name="T49" fmla="*/ 20 h 148"/>
                      <a:gd name="T50" fmla="*/ 55 w 55"/>
                      <a:gd name="T51" fmla="*/ 9 h 148"/>
                      <a:gd name="T52" fmla="*/ 54 w 55"/>
                      <a:gd name="T53" fmla="*/ 7 h 148"/>
                      <a:gd name="T54" fmla="*/ 52 w 55"/>
                      <a:gd name="T55" fmla="*/ 3 h 148"/>
                      <a:gd name="T56" fmla="*/ 49 w 55"/>
                      <a:gd name="T57" fmla="*/ 0 h 148"/>
                      <a:gd name="T58" fmla="*/ 46 w 55"/>
                      <a:gd name="T59" fmla="*/ 0 h 148"/>
                      <a:gd name="T60" fmla="*/ 42 w 55"/>
                      <a:gd name="T61" fmla="*/ 0 h 148"/>
                      <a:gd name="T62" fmla="*/ 38 w 55"/>
                      <a:gd name="T63" fmla="*/ 1 h 14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55"/>
                      <a:gd name="T97" fmla="*/ 0 h 148"/>
                      <a:gd name="T98" fmla="*/ 55 w 55"/>
                      <a:gd name="T99" fmla="*/ 148 h 14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55" h="148">
                        <a:moveTo>
                          <a:pt x="38" y="1"/>
                        </a:moveTo>
                        <a:lnTo>
                          <a:pt x="34" y="5"/>
                        </a:lnTo>
                        <a:lnTo>
                          <a:pt x="32" y="8"/>
                        </a:lnTo>
                        <a:lnTo>
                          <a:pt x="27" y="18"/>
                        </a:lnTo>
                        <a:lnTo>
                          <a:pt x="21" y="34"/>
                        </a:lnTo>
                        <a:lnTo>
                          <a:pt x="18" y="47"/>
                        </a:lnTo>
                        <a:lnTo>
                          <a:pt x="14" y="62"/>
                        </a:lnTo>
                        <a:lnTo>
                          <a:pt x="9" y="82"/>
                        </a:lnTo>
                        <a:lnTo>
                          <a:pt x="6" y="96"/>
                        </a:lnTo>
                        <a:lnTo>
                          <a:pt x="2" y="112"/>
                        </a:lnTo>
                        <a:lnTo>
                          <a:pt x="1" y="127"/>
                        </a:lnTo>
                        <a:lnTo>
                          <a:pt x="0" y="136"/>
                        </a:lnTo>
                        <a:lnTo>
                          <a:pt x="0" y="143"/>
                        </a:lnTo>
                        <a:lnTo>
                          <a:pt x="6" y="148"/>
                        </a:lnTo>
                        <a:lnTo>
                          <a:pt x="13" y="148"/>
                        </a:lnTo>
                        <a:lnTo>
                          <a:pt x="20" y="146"/>
                        </a:lnTo>
                        <a:lnTo>
                          <a:pt x="25" y="140"/>
                        </a:lnTo>
                        <a:lnTo>
                          <a:pt x="29" y="131"/>
                        </a:lnTo>
                        <a:lnTo>
                          <a:pt x="34" y="115"/>
                        </a:lnTo>
                        <a:lnTo>
                          <a:pt x="38" y="100"/>
                        </a:lnTo>
                        <a:lnTo>
                          <a:pt x="42" y="84"/>
                        </a:lnTo>
                        <a:lnTo>
                          <a:pt x="47" y="64"/>
                        </a:lnTo>
                        <a:lnTo>
                          <a:pt x="50" y="49"/>
                        </a:lnTo>
                        <a:lnTo>
                          <a:pt x="52" y="35"/>
                        </a:lnTo>
                        <a:lnTo>
                          <a:pt x="54" y="20"/>
                        </a:lnTo>
                        <a:lnTo>
                          <a:pt x="55" y="9"/>
                        </a:lnTo>
                        <a:lnTo>
                          <a:pt x="54" y="7"/>
                        </a:lnTo>
                        <a:lnTo>
                          <a:pt x="52" y="3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2" name="Freeform 90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70"/>
                    <a:ext cx="210" cy="86"/>
                  </a:xfrm>
                  <a:custGeom>
                    <a:avLst/>
                    <a:gdLst>
                      <a:gd name="T0" fmla="*/ 3 w 210"/>
                      <a:gd name="T1" fmla="*/ 77 h 87"/>
                      <a:gd name="T2" fmla="*/ 12 w 210"/>
                      <a:gd name="T3" fmla="*/ 73 h 87"/>
                      <a:gd name="T4" fmla="*/ 29 w 210"/>
                      <a:gd name="T5" fmla="*/ 64 h 87"/>
                      <a:gd name="T6" fmla="*/ 56 w 210"/>
                      <a:gd name="T7" fmla="*/ 51 h 87"/>
                      <a:gd name="T8" fmla="*/ 91 w 210"/>
                      <a:gd name="T9" fmla="*/ 36 h 87"/>
                      <a:gd name="T10" fmla="*/ 125 w 210"/>
                      <a:gd name="T11" fmla="*/ 23 h 87"/>
                      <a:gd name="T12" fmla="*/ 165 w 210"/>
                      <a:gd name="T13" fmla="*/ 9 h 87"/>
                      <a:gd name="T14" fmla="*/ 182 w 210"/>
                      <a:gd name="T15" fmla="*/ 4 h 87"/>
                      <a:gd name="T16" fmla="*/ 192 w 210"/>
                      <a:gd name="T17" fmla="*/ 2 h 87"/>
                      <a:gd name="T18" fmla="*/ 198 w 210"/>
                      <a:gd name="T19" fmla="*/ 1 h 87"/>
                      <a:gd name="T20" fmla="*/ 205 w 210"/>
                      <a:gd name="T21" fmla="*/ 0 h 87"/>
                      <a:gd name="T22" fmla="*/ 210 w 210"/>
                      <a:gd name="T23" fmla="*/ 2 h 87"/>
                      <a:gd name="T24" fmla="*/ 210 w 210"/>
                      <a:gd name="T25" fmla="*/ 5 h 87"/>
                      <a:gd name="T26" fmla="*/ 210 w 210"/>
                      <a:gd name="T27" fmla="*/ 8 h 87"/>
                      <a:gd name="T28" fmla="*/ 207 w 210"/>
                      <a:gd name="T29" fmla="*/ 11 h 87"/>
                      <a:gd name="T30" fmla="*/ 201 w 210"/>
                      <a:gd name="T31" fmla="*/ 16 h 87"/>
                      <a:gd name="T32" fmla="*/ 198 w 210"/>
                      <a:gd name="T33" fmla="*/ 19 h 87"/>
                      <a:gd name="T34" fmla="*/ 180 w 210"/>
                      <a:gd name="T35" fmla="*/ 28 h 87"/>
                      <a:gd name="T36" fmla="*/ 142 w 210"/>
                      <a:gd name="T37" fmla="*/ 45 h 87"/>
                      <a:gd name="T38" fmla="*/ 104 w 210"/>
                      <a:gd name="T39" fmla="*/ 59 h 87"/>
                      <a:gd name="T40" fmla="*/ 72 w 210"/>
                      <a:gd name="T41" fmla="*/ 71 h 87"/>
                      <a:gd name="T42" fmla="*/ 44 w 210"/>
                      <a:gd name="T43" fmla="*/ 80 h 87"/>
                      <a:gd name="T44" fmla="*/ 22 w 210"/>
                      <a:gd name="T45" fmla="*/ 86 h 87"/>
                      <a:gd name="T46" fmla="*/ 9 w 210"/>
                      <a:gd name="T47" fmla="*/ 87 h 87"/>
                      <a:gd name="T48" fmla="*/ 3 w 210"/>
                      <a:gd name="T49" fmla="*/ 87 h 87"/>
                      <a:gd name="T50" fmla="*/ 0 w 210"/>
                      <a:gd name="T51" fmla="*/ 83 h 87"/>
                      <a:gd name="T52" fmla="*/ 3 w 210"/>
                      <a:gd name="T53" fmla="*/ 77 h 8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0"/>
                      <a:gd name="T82" fmla="*/ 0 h 87"/>
                      <a:gd name="T83" fmla="*/ 210 w 210"/>
                      <a:gd name="T84" fmla="*/ 87 h 8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0" h="87">
                        <a:moveTo>
                          <a:pt x="3" y="77"/>
                        </a:moveTo>
                        <a:lnTo>
                          <a:pt x="12" y="73"/>
                        </a:lnTo>
                        <a:lnTo>
                          <a:pt x="29" y="64"/>
                        </a:lnTo>
                        <a:lnTo>
                          <a:pt x="56" y="51"/>
                        </a:lnTo>
                        <a:lnTo>
                          <a:pt x="91" y="36"/>
                        </a:lnTo>
                        <a:lnTo>
                          <a:pt x="125" y="23"/>
                        </a:lnTo>
                        <a:lnTo>
                          <a:pt x="165" y="9"/>
                        </a:lnTo>
                        <a:lnTo>
                          <a:pt x="182" y="4"/>
                        </a:lnTo>
                        <a:lnTo>
                          <a:pt x="192" y="2"/>
                        </a:lnTo>
                        <a:lnTo>
                          <a:pt x="198" y="1"/>
                        </a:lnTo>
                        <a:lnTo>
                          <a:pt x="205" y="0"/>
                        </a:lnTo>
                        <a:lnTo>
                          <a:pt x="210" y="2"/>
                        </a:lnTo>
                        <a:lnTo>
                          <a:pt x="210" y="5"/>
                        </a:lnTo>
                        <a:lnTo>
                          <a:pt x="210" y="8"/>
                        </a:lnTo>
                        <a:lnTo>
                          <a:pt x="207" y="11"/>
                        </a:lnTo>
                        <a:lnTo>
                          <a:pt x="201" y="16"/>
                        </a:lnTo>
                        <a:lnTo>
                          <a:pt x="198" y="19"/>
                        </a:lnTo>
                        <a:lnTo>
                          <a:pt x="180" y="28"/>
                        </a:lnTo>
                        <a:lnTo>
                          <a:pt x="142" y="45"/>
                        </a:lnTo>
                        <a:lnTo>
                          <a:pt x="104" y="59"/>
                        </a:lnTo>
                        <a:lnTo>
                          <a:pt x="72" y="71"/>
                        </a:lnTo>
                        <a:lnTo>
                          <a:pt x="44" y="80"/>
                        </a:lnTo>
                        <a:lnTo>
                          <a:pt x="22" y="86"/>
                        </a:lnTo>
                        <a:lnTo>
                          <a:pt x="9" y="87"/>
                        </a:lnTo>
                        <a:lnTo>
                          <a:pt x="3" y="87"/>
                        </a:lnTo>
                        <a:lnTo>
                          <a:pt x="0" y="83"/>
                        </a:lnTo>
                        <a:lnTo>
                          <a:pt x="3" y="77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3" name="Freeform 91"/>
                  <p:cNvSpPr>
                    <a:spLocks/>
                  </p:cNvSpPr>
                  <p:nvPr/>
                </p:nvSpPr>
                <p:spPr bwMode="auto">
                  <a:xfrm>
                    <a:off x="591" y="70"/>
                    <a:ext cx="212" cy="86"/>
                  </a:xfrm>
                  <a:custGeom>
                    <a:avLst/>
                    <a:gdLst>
                      <a:gd name="T0" fmla="*/ 4 w 211"/>
                      <a:gd name="T1" fmla="*/ 77 h 87"/>
                      <a:gd name="T2" fmla="*/ 11 w 211"/>
                      <a:gd name="T3" fmla="*/ 73 h 87"/>
                      <a:gd name="T4" fmla="*/ 29 w 211"/>
                      <a:gd name="T5" fmla="*/ 64 h 87"/>
                      <a:gd name="T6" fmla="*/ 56 w 211"/>
                      <a:gd name="T7" fmla="*/ 51 h 87"/>
                      <a:gd name="T8" fmla="*/ 91 w 211"/>
                      <a:gd name="T9" fmla="*/ 36 h 87"/>
                      <a:gd name="T10" fmla="*/ 125 w 211"/>
                      <a:gd name="T11" fmla="*/ 23 h 87"/>
                      <a:gd name="T12" fmla="*/ 165 w 211"/>
                      <a:gd name="T13" fmla="*/ 9 h 87"/>
                      <a:gd name="T14" fmla="*/ 183 w 211"/>
                      <a:gd name="T15" fmla="*/ 4 h 87"/>
                      <a:gd name="T16" fmla="*/ 193 w 211"/>
                      <a:gd name="T17" fmla="*/ 2 h 87"/>
                      <a:gd name="T18" fmla="*/ 199 w 211"/>
                      <a:gd name="T19" fmla="*/ 1 h 87"/>
                      <a:gd name="T20" fmla="*/ 206 w 211"/>
                      <a:gd name="T21" fmla="*/ 0 h 87"/>
                      <a:gd name="T22" fmla="*/ 209 w 211"/>
                      <a:gd name="T23" fmla="*/ 2 h 87"/>
                      <a:gd name="T24" fmla="*/ 211 w 211"/>
                      <a:gd name="T25" fmla="*/ 5 h 87"/>
                      <a:gd name="T26" fmla="*/ 209 w 211"/>
                      <a:gd name="T27" fmla="*/ 8 h 87"/>
                      <a:gd name="T28" fmla="*/ 206 w 211"/>
                      <a:gd name="T29" fmla="*/ 11 h 87"/>
                      <a:gd name="T30" fmla="*/ 202 w 211"/>
                      <a:gd name="T31" fmla="*/ 16 h 87"/>
                      <a:gd name="T32" fmla="*/ 198 w 211"/>
                      <a:gd name="T33" fmla="*/ 19 h 87"/>
                      <a:gd name="T34" fmla="*/ 180 w 211"/>
                      <a:gd name="T35" fmla="*/ 28 h 87"/>
                      <a:gd name="T36" fmla="*/ 143 w 211"/>
                      <a:gd name="T37" fmla="*/ 45 h 87"/>
                      <a:gd name="T38" fmla="*/ 104 w 211"/>
                      <a:gd name="T39" fmla="*/ 59 h 87"/>
                      <a:gd name="T40" fmla="*/ 73 w 211"/>
                      <a:gd name="T41" fmla="*/ 71 h 87"/>
                      <a:gd name="T42" fmla="*/ 44 w 211"/>
                      <a:gd name="T43" fmla="*/ 80 h 87"/>
                      <a:gd name="T44" fmla="*/ 23 w 211"/>
                      <a:gd name="T45" fmla="*/ 86 h 87"/>
                      <a:gd name="T46" fmla="*/ 9 w 211"/>
                      <a:gd name="T47" fmla="*/ 87 h 87"/>
                      <a:gd name="T48" fmla="*/ 4 w 211"/>
                      <a:gd name="T49" fmla="*/ 87 h 87"/>
                      <a:gd name="T50" fmla="*/ 0 w 211"/>
                      <a:gd name="T51" fmla="*/ 83 h 87"/>
                      <a:gd name="T52" fmla="*/ 4 w 211"/>
                      <a:gd name="T53" fmla="*/ 77 h 8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1"/>
                      <a:gd name="T82" fmla="*/ 0 h 87"/>
                      <a:gd name="T83" fmla="*/ 211 w 211"/>
                      <a:gd name="T84" fmla="*/ 87 h 8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1" h="87">
                        <a:moveTo>
                          <a:pt x="4" y="77"/>
                        </a:moveTo>
                        <a:lnTo>
                          <a:pt x="11" y="73"/>
                        </a:lnTo>
                        <a:lnTo>
                          <a:pt x="29" y="64"/>
                        </a:lnTo>
                        <a:lnTo>
                          <a:pt x="56" y="51"/>
                        </a:lnTo>
                        <a:lnTo>
                          <a:pt x="91" y="36"/>
                        </a:lnTo>
                        <a:lnTo>
                          <a:pt x="125" y="23"/>
                        </a:lnTo>
                        <a:lnTo>
                          <a:pt x="165" y="9"/>
                        </a:lnTo>
                        <a:lnTo>
                          <a:pt x="183" y="4"/>
                        </a:lnTo>
                        <a:lnTo>
                          <a:pt x="193" y="2"/>
                        </a:lnTo>
                        <a:lnTo>
                          <a:pt x="199" y="1"/>
                        </a:lnTo>
                        <a:lnTo>
                          <a:pt x="206" y="0"/>
                        </a:lnTo>
                        <a:lnTo>
                          <a:pt x="209" y="2"/>
                        </a:lnTo>
                        <a:lnTo>
                          <a:pt x="211" y="5"/>
                        </a:lnTo>
                        <a:lnTo>
                          <a:pt x="209" y="8"/>
                        </a:lnTo>
                        <a:lnTo>
                          <a:pt x="206" y="11"/>
                        </a:lnTo>
                        <a:lnTo>
                          <a:pt x="202" y="16"/>
                        </a:lnTo>
                        <a:lnTo>
                          <a:pt x="198" y="19"/>
                        </a:lnTo>
                        <a:lnTo>
                          <a:pt x="180" y="28"/>
                        </a:lnTo>
                        <a:lnTo>
                          <a:pt x="143" y="45"/>
                        </a:lnTo>
                        <a:lnTo>
                          <a:pt x="104" y="59"/>
                        </a:lnTo>
                        <a:lnTo>
                          <a:pt x="73" y="71"/>
                        </a:lnTo>
                        <a:lnTo>
                          <a:pt x="44" y="80"/>
                        </a:lnTo>
                        <a:lnTo>
                          <a:pt x="23" y="86"/>
                        </a:lnTo>
                        <a:lnTo>
                          <a:pt x="9" y="87"/>
                        </a:lnTo>
                        <a:lnTo>
                          <a:pt x="4" y="87"/>
                        </a:lnTo>
                        <a:lnTo>
                          <a:pt x="0" y="83"/>
                        </a:lnTo>
                        <a:lnTo>
                          <a:pt x="4" y="7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4" name="Freeform 92"/>
                  <p:cNvSpPr>
                    <a:spLocks noChangeArrowheads="1"/>
                  </p:cNvSpPr>
                  <p:nvPr/>
                </p:nvSpPr>
                <p:spPr bwMode="auto">
                  <a:xfrm>
                    <a:off x="599" y="125"/>
                    <a:ext cx="247" cy="45"/>
                  </a:xfrm>
                  <a:custGeom>
                    <a:avLst/>
                    <a:gdLst>
                      <a:gd name="T0" fmla="*/ 0 w 247"/>
                      <a:gd name="T1" fmla="*/ 37 h 43"/>
                      <a:gd name="T2" fmla="*/ 9 w 247"/>
                      <a:gd name="T3" fmla="*/ 33 h 43"/>
                      <a:gd name="T4" fmla="*/ 32 w 247"/>
                      <a:gd name="T5" fmla="*/ 27 h 43"/>
                      <a:gd name="T6" fmla="*/ 72 w 247"/>
                      <a:gd name="T7" fmla="*/ 19 h 43"/>
                      <a:gd name="T8" fmla="*/ 104 w 247"/>
                      <a:gd name="T9" fmla="*/ 13 h 43"/>
                      <a:gd name="T10" fmla="*/ 146 w 247"/>
                      <a:gd name="T11" fmla="*/ 7 h 43"/>
                      <a:gd name="T12" fmla="*/ 188 w 247"/>
                      <a:gd name="T13" fmla="*/ 2 h 43"/>
                      <a:gd name="T14" fmla="*/ 214 w 247"/>
                      <a:gd name="T15" fmla="*/ 0 h 43"/>
                      <a:gd name="T16" fmla="*/ 221 w 247"/>
                      <a:gd name="T17" fmla="*/ 0 h 43"/>
                      <a:gd name="T18" fmla="*/ 230 w 247"/>
                      <a:gd name="T19" fmla="*/ 0 h 43"/>
                      <a:gd name="T20" fmla="*/ 238 w 247"/>
                      <a:gd name="T21" fmla="*/ 1 h 43"/>
                      <a:gd name="T22" fmla="*/ 245 w 247"/>
                      <a:gd name="T23" fmla="*/ 2 h 43"/>
                      <a:gd name="T24" fmla="*/ 247 w 247"/>
                      <a:gd name="T25" fmla="*/ 4 h 43"/>
                      <a:gd name="T26" fmla="*/ 246 w 247"/>
                      <a:gd name="T27" fmla="*/ 7 h 43"/>
                      <a:gd name="T28" fmla="*/ 243 w 247"/>
                      <a:gd name="T29" fmla="*/ 10 h 43"/>
                      <a:gd name="T30" fmla="*/ 239 w 247"/>
                      <a:gd name="T31" fmla="*/ 12 h 43"/>
                      <a:gd name="T32" fmla="*/ 230 w 247"/>
                      <a:gd name="T33" fmla="*/ 16 h 43"/>
                      <a:gd name="T34" fmla="*/ 218 w 247"/>
                      <a:gd name="T35" fmla="*/ 19 h 43"/>
                      <a:gd name="T36" fmla="*/ 202 w 247"/>
                      <a:gd name="T37" fmla="*/ 23 h 43"/>
                      <a:gd name="T38" fmla="*/ 159 w 247"/>
                      <a:gd name="T39" fmla="*/ 30 h 43"/>
                      <a:gd name="T40" fmla="*/ 116 w 247"/>
                      <a:gd name="T41" fmla="*/ 35 h 43"/>
                      <a:gd name="T42" fmla="*/ 82 w 247"/>
                      <a:gd name="T43" fmla="*/ 39 h 43"/>
                      <a:gd name="T44" fmla="*/ 44 w 247"/>
                      <a:gd name="T45" fmla="*/ 42 h 43"/>
                      <a:gd name="T46" fmla="*/ 26 w 247"/>
                      <a:gd name="T47" fmla="*/ 42 h 43"/>
                      <a:gd name="T48" fmla="*/ 13 w 247"/>
                      <a:gd name="T49" fmla="*/ 43 h 43"/>
                      <a:gd name="T50" fmla="*/ 4 w 247"/>
                      <a:gd name="T51" fmla="*/ 42 h 43"/>
                      <a:gd name="T52" fmla="*/ 0 w 247"/>
                      <a:gd name="T53" fmla="*/ 40 h 43"/>
                      <a:gd name="T54" fmla="*/ 0 w 247"/>
                      <a:gd name="T55" fmla="*/ 37 h 4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47"/>
                      <a:gd name="T85" fmla="*/ 0 h 43"/>
                      <a:gd name="T86" fmla="*/ 247 w 247"/>
                      <a:gd name="T87" fmla="*/ 43 h 4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47" h="43">
                        <a:moveTo>
                          <a:pt x="0" y="37"/>
                        </a:moveTo>
                        <a:lnTo>
                          <a:pt x="9" y="33"/>
                        </a:lnTo>
                        <a:lnTo>
                          <a:pt x="32" y="27"/>
                        </a:lnTo>
                        <a:lnTo>
                          <a:pt x="72" y="19"/>
                        </a:lnTo>
                        <a:lnTo>
                          <a:pt x="104" y="13"/>
                        </a:lnTo>
                        <a:lnTo>
                          <a:pt x="146" y="7"/>
                        </a:lnTo>
                        <a:lnTo>
                          <a:pt x="188" y="2"/>
                        </a:lnTo>
                        <a:lnTo>
                          <a:pt x="214" y="0"/>
                        </a:lnTo>
                        <a:lnTo>
                          <a:pt x="221" y="0"/>
                        </a:lnTo>
                        <a:lnTo>
                          <a:pt x="230" y="0"/>
                        </a:lnTo>
                        <a:lnTo>
                          <a:pt x="238" y="1"/>
                        </a:lnTo>
                        <a:lnTo>
                          <a:pt x="245" y="2"/>
                        </a:lnTo>
                        <a:lnTo>
                          <a:pt x="247" y="4"/>
                        </a:lnTo>
                        <a:lnTo>
                          <a:pt x="246" y="7"/>
                        </a:lnTo>
                        <a:lnTo>
                          <a:pt x="243" y="10"/>
                        </a:lnTo>
                        <a:lnTo>
                          <a:pt x="239" y="12"/>
                        </a:lnTo>
                        <a:lnTo>
                          <a:pt x="230" y="16"/>
                        </a:lnTo>
                        <a:lnTo>
                          <a:pt x="218" y="19"/>
                        </a:lnTo>
                        <a:lnTo>
                          <a:pt x="202" y="23"/>
                        </a:lnTo>
                        <a:lnTo>
                          <a:pt x="159" y="30"/>
                        </a:lnTo>
                        <a:lnTo>
                          <a:pt x="116" y="35"/>
                        </a:lnTo>
                        <a:lnTo>
                          <a:pt x="82" y="39"/>
                        </a:lnTo>
                        <a:lnTo>
                          <a:pt x="44" y="42"/>
                        </a:lnTo>
                        <a:lnTo>
                          <a:pt x="26" y="42"/>
                        </a:lnTo>
                        <a:lnTo>
                          <a:pt x="13" y="43"/>
                        </a:lnTo>
                        <a:lnTo>
                          <a:pt x="4" y="42"/>
                        </a:lnTo>
                        <a:lnTo>
                          <a:pt x="0" y="4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5" name="Freeform 93"/>
                  <p:cNvSpPr>
                    <a:spLocks/>
                  </p:cNvSpPr>
                  <p:nvPr/>
                </p:nvSpPr>
                <p:spPr bwMode="auto">
                  <a:xfrm>
                    <a:off x="591" y="125"/>
                    <a:ext cx="247" cy="43"/>
                  </a:xfrm>
                  <a:custGeom>
                    <a:avLst/>
                    <a:gdLst>
                      <a:gd name="T0" fmla="*/ 0 w 247"/>
                      <a:gd name="T1" fmla="*/ 37 h 43"/>
                      <a:gd name="T2" fmla="*/ 9 w 247"/>
                      <a:gd name="T3" fmla="*/ 33 h 43"/>
                      <a:gd name="T4" fmla="*/ 33 w 247"/>
                      <a:gd name="T5" fmla="*/ 27 h 43"/>
                      <a:gd name="T6" fmla="*/ 72 w 247"/>
                      <a:gd name="T7" fmla="*/ 19 h 43"/>
                      <a:gd name="T8" fmla="*/ 105 w 247"/>
                      <a:gd name="T9" fmla="*/ 13 h 43"/>
                      <a:gd name="T10" fmla="*/ 145 w 247"/>
                      <a:gd name="T11" fmla="*/ 7 h 43"/>
                      <a:gd name="T12" fmla="*/ 188 w 247"/>
                      <a:gd name="T13" fmla="*/ 2 h 43"/>
                      <a:gd name="T14" fmla="*/ 213 w 247"/>
                      <a:gd name="T15" fmla="*/ 1 h 43"/>
                      <a:gd name="T16" fmla="*/ 222 w 247"/>
                      <a:gd name="T17" fmla="*/ 0 h 43"/>
                      <a:gd name="T18" fmla="*/ 230 w 247"/>
                      <a:gd name="T19" fmla="*/ 1 h 43"/>
                      <a:gd name="T20" fmla="*/ 238 w 247"/>
                      <a:gd name="T21" fmla="*/ 1 h 43"/>
                      <a:gd name="T22" fmla="*/ 245 w 247"/>
                      <a:gd name="T23" fmla="*/ 3 h 43"/>
                      <a:gd name="T24" fmla="*/ 247 w 247"/>
                      <a:gd name="T25" fmla="*/ 4 h 43"/>
                      <a:gd name="T26" fmla="*/ 247 w 247"/>
                      <a:gd name="T27" fmla="*/ 7 h 43"/>
                      <a:gd name="T28" fmla="*/ 244 w 247"/>
                      <a:gd name="T29" fmla="*/ 11 h 43"/>
                      <a:gd name="T30" fmla="*/ 240 w 247"/>
                      <a:gd name="T31" fmla="*/ 13 h 43"/>
                      <a:gd name="T32" fmla="*/ 229 w 247"/>
                      <a:gd name="T33" fmla="*/ 17 h 43"/>
                      <a:gd name="T34" fmla="*/ 219 w 247"/>
                      <a:gd name="T35" fmla="*/ 19 h 43"/>
                      <a:gd name="T36" fmla="*/ 202 w 247"/>
                      <a:gd name="T37" fmla="*/ 23 h 43"/>
                      <a:gd name="T38" fmla="*/ 160 w 247"/>
                      <a:gd name="T39" fmla="*/ 30 h 43"/>
                      <a:gd name="T40" fmla="*/ 116 w 247"/>
                      <a:gd name="T41" fmla="*/ 35 h 43"/>
                      <a:gd name="T42" fmla="*/ 83 w 247"/>
                      <a:gd name="T43" fmla="*/ 39 h 43"/>
                      <a:gd name="T44" fmla="*/ 44 w 247"/>
                      <a:gd name="T45" fmla="*/ 42 h 43"/>
                      <a:gd name="T46" fmla="*/ 27 w 247"/>
                      <a:gd name="T47" fmla="*/ 42 h 43"/>
                      <a:gd name="T48" fmla="*/ 14 w 247"/>
                      <a:gd name="T49" fmla="*/ 43 h 43"/>
                      <a:gd name="T50" fmla="*/ 4 w 247"/>
                      <a:gd name="T51" fmla="*/ 42 h 43"/>
                      <a:gd name="T52" fmla="*/ 0 w 247"/>
                      <a:gd name="T53" fmla="*/ 40 h 43"/>
                      <a:gd name="T54" fmla="*/ 0 w 247"/>
                      <a:gd name="T55" fmla="*/ 37 h 4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47"/>
                      <a:gd name="T85" fmla="*/ 0 h 43"/>
                      <a:gd name="T86" fmla="*/ 247 w 247"/>
                      <a:gd name="T87" fmla="*/ 43 h 4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47" h="43">
                        <a:moveTo>
                          <a:pt x="0" y="37"/>
                        </a:moveTo>
                        <a:lnTo>
                          <a:pt x="9" y="33"/>
                        </a:lnTo>
                        <a:lnTo>
                          <a:pt x="33" y="27"/>
                        </a:lnTo>
                        <a:lnTo>
                          <a:pt x="72" y="19"/>
                        </a:lnTo>
                        <a:lnTo>
                          <a:pt x="105" y="13"/>
                        </a:lnTo>
                        <a:lnTo>
                          <a:pt x="145" y="7"/>
                        </a:lnTo>
                        <a:lnTo>
                          <a:pt x="188" y="2"/>
                        </a:lnTo>
                        <a:lnTo>
                          <a:pt x="213" y="1"/>
                        </a:lnTo>
                        <a:lnTo>
                          <a:pt x="222" y="0"/>
                        </a:lnTo>
                        <a:lnTo>
                          <a:pt x="230" y="1"/>
                        </a:lnTo>
                        <a:lnTo>
                          <a:pt x="238" y="1"/>
                        </a:lnTo>
                        <a:lnTo>
                          <a:pt x="245" y="3"/>
                        </a:lnTo>
                        <a:lnTo>
                          <a:pt x="247" y="4"/>
                        </a:lnTo>
                        <a:lnTo>
                          <a:pt x="247" y="7"/>
                        </a:lnTo>
                        <a:lnTo>
                          <a:pt x="244" y="11"/>
                        </a:lnTo>
                        <a:lnTo>
                          <a:pt x="240" y="13"/>
                        </a:lnTo>
                        <a:lnTo>
                          <a:pt x="229" y="17"/>
                        </a:lnTo>
                        <a:lnTo>
                          <a:pt x="219" y="19"/>
                        </a:lnTo>
                        <a:lnTo>
                          <a:pt x="202" y="23"/>
                        </a:lnTo>
                        <a:lnTo>
                          <a:pt x="160" y="30"/>
                        </a:lnTo>
                        <a:lnTo>
                          <a:pt x="116" y="35"/>
                        </a:lnTo>
                        <a:lnTo>
                          <a:pt x="83" y="39"/>
                        </a:lnTo>
                        <a:lnTo>
                          <a:pt x="44" y="42"/>
                        </a:lnTo>
                        <a:lnTo>
                          <a:pt x="27" y="42"/>
                        </a:lnTo>
                        <a:lnTo>
                          <a:pt x="14" y="43"/>
                        </a:lnTo>
                        <a:lnTo>
                          <a:pt x="4" y="42"/>
                        </a:lnTo>
                        <a:lnTo>
                          <a:pt x="0" y="4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6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546" y="-1"/>
                    <a:ext cx="41" cy="146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7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-1"/>
                    <a:ext cx="41" cy="14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8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6"/>
                    <a:ext cx="234" cy="25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9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91" y="156"/>
                    <a:ext cx="236" cy="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0" name="Freeform 98"/>
                  <p:cNvSpPr>
                    <a:spLocks noChangeArrowheads="1"/>
                  </p:cNvSpPr>
                  <p:nvPr/>
                </p:nvSpPr>
                <p:spPr bwMode="auto">
                  <a:xfrm>
                    <a:off x="589" y="45"/>
                    <a:ext cx="193" cy="113"/>
                  </a:xfrm>
                  <a:custGeom>
                    <a:avLst/>
                    <a:gdLst>
                      <a:gd name="T0" fmla="*/ 4 w 192"/>
                      <a:gd name="T1" fmla="*/ 104 h 113"/>
                      <a:gd name="T2" fmla="*/ 8 w 192"/>
                      <a:gd name="T3" fmla="*/ 98 h 113"/>
                      <a:gd name="T4" fmla="*/ 19 w 192"/>
                      <a:gd name="T5" fmla="*/ 88 h 113"/>
                      <a:gd name="T6" fmla="*/ 41 w 192"/>
                      <a:gd name="T7" fmla="*/ 74 h 113"/>
                      <a:gd name="T8" fmla="*/ 74 w 192"/>
                      <a:gd name="T9" fmla="*/ 52 h 113"/>
                      <a:gd name="T10" fmla="*/ 107 w 192"/>
                      <a:gd name="T11" fmla="*/ 34 h 113"/>
                      <a:gd name="T12" fmla="*/ 133 w 192"/>
                      <a:gd name="T13" fmla="*/ 21 h 113"/>
                      <a:gd name="T14" fmla="*/ 158 w 192"/>
                      <a:gd name="T15" fmla="*/ 7 h 113"/>
                      <a:gd name="T16" fmla="*/ 167 w 192"/>
                      <a:gd name="T17" fmla="*/ 3 h 113"/>
                      <a:gd name="T18" fmla="*/ 175 w 192"/>
                      <a:gd name="T19" fmla="*/ 1 h 113"/>
                      <a:gd name="T20" fmla="*/ 181 w 192"/>
                      <a:gd name="T21" fmla="*/ 0 h 113"/>
                      <a:gd name="T22" fmla="*/ 187 w 192"/>
                      <a:gd name="T23" fmla="*/ 0 h 113"/>
                      <a:gd name="T24" fmla="*/ 192 w 192"/>
                      <a:gd name="T25" fmla="*/ 2 h 113"/>
                      <a:gd name="T26" fmla="*/ 192 w 192"/>
                      <a:gd name="T27" fmla="*/ 6 h 113"/>
                      <a:gd name="T28" fmla="*/ 191 w 192"/>
                      <a:gd name="T29" fmla="*/ 10 h 113"/>
                      <a:gd name="T30" fmla="*/ 188 w 192"/>
                      <a:gd name="T31" fmla="*/ 14 h 113"/>
                      <a:gd name="T32" fmla="*/ 184 w 192"/>
                      <a:gd name="T33" fmla="*/ 17 h 113"/>
                      <a:gd name="T34" fmla="*/ 177 w 192"/>
                      <a:gd name="T35" fmla="*/ 23 h 113"/>
                      <a:gd name="T36" fmla="*/ 155 w 192"/>
                      <a:gd name="T37" fmla="*/ 40 h 113"/>
                      <a:gd name="T38" fmla="*/ 132 w 192"/>
                      <a:gd name="T39" fmla="*/ 55 h 113"/>
                      <a:gd name="T40" fmla="*/ 98 w 192"/>
                      <a:gd name="T41" fmla="*/ 74 h 113"/>
                      <a:gd name="T42" fmla="*/ 65 w 192"/>
                      <a:gd name="T43" fmla="*/ 92 h 113"/>
                      <a:gd name="T44" fmla="*/ 36 w 192"/>
                      <a:gd name="T45" fmla="*/ 106 h 113"/>
                      <a:gd name="T46" fmla="*/ 21 w 192"/>
                      <a:gd name="T47" fmla="*/ 110 h 113"/>
                      <a:gd name="T48" fmla="*/ 10 w 192"/>
                      <a:gd name="T49" fmla="*/ 113 h 113"/>
                      <a:gd name="T50" fmla="*/ 3 w 192"/>
                      <a:gd name="T51" fmla="*/ 112 h 113"/>
                      <a:gd name="T52" fmla="*/ 0 w 192"/>
                      <a:gd name="T53" fmla="*/ 109 h 113"/>
                      <a:gd name="T54" fmla="*/ 4 w 192"/>
                      <a:gd name="T55" fmla="*/ 104 h 11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92"/>
                      <a:gd name="T85" fmla="*/ 0 h 113"/>
                      <a:gd name="T86" fmla="*/ 192 w 192"/>
                      <a:gd name="T87" fmla="*/ 113 h 11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92" h="113">
                        <a:moveTo>
                          <a:pt x="4" y="104"/>
                        </a:moveTo>
                        <a:lnTo>
                          <a:pt x="8" y="98"/>
                        </a:lnTo>
                        <a:lnTo>
                          <a:pt x="19" y="88"/>
                        </a:lnTo>
                        <a:lnTo>
                          <a:pt x="41" y="74"/>
                        </a:lnTo>
                        <a:lnTo>
                          <a:pt x="74" y="52"/>
                        </a:lnTo>
                        <a:lnTo>
                          <a:pt x="107" y="34"/>
                        </a:lnTo>
                        <a:lnTo>
                          <a:pt x="133" y="21"/>
                        </a:lnTo>
                        <a:lnTo>
                          <a:pt x="158" y="7"/>
                        </a:lnTo>
                        <a:lnTo>
                          <a:pt x="167" y="3"/>
                        </a:lnTo>
                        <a:lnTo>
                          <a:pt x="175" y="1"/>
                        </a:lnTo>
                        <a:lnTo>
                          <a:pt x="181" y="0"/>
                        </a:lnTo>
                        <a:lnTo>
                          <a:pt x="187" y="0"/>
                        </a:lnTo>
                        <a:lnTo>
                          <a:pt x="192" y="2"/>
                        </a:lnTo>
                        <a:lnTo>
                          <a:pt x="192" y="6"/>
                        </a:lnTo>
                        <a:lnTo>
                          <a:pt x="191" y="10"/>
                        </a:lnTo>
                        <a:lnTo>
                          <a:pt x="188" y="14"/>
                        </a:lnTo>
                        <a:lnTo>
                          <a:pt x="184" y="17"/>
                        </a:lnTo>
                        <a:lnTo>
                          <a:pt x="177" y="23"/>
                        </a:lnTo>
                        <a:lnTo>
                          <a:pt x="155" y="40"/>
                        </a:lnTo>
                        <a:lnTo>
                          <a:pt x="132" y="55"/>
                        </a:lnTo>
                        <a:lnTo>
                          <a:pt x="98" y="74"/>
                        </a:lnTo>
                        <a:lnTo>
                          <a:pt x="65" y="92"/>
                        </a:lnTo>
                        <a:lnTo>
                          <a:pt x="36" y="106"/>
                        </a:lnTo>
                        <a:lnTo>
                          <a:pt x="21" y="110"/>
                        </a:lnTo>
                        <a:lnTo>
                          <a:pt x="10" y="113"/>
                        </a:lnTo>
                        <a:lnTo>
                          <a:pt x="3" y="112"/>
                        </a:lnTo>
                        <a:lnTo>
                          <a:pt x="0" y="109"/>
                        </a:lnTo>
                        <a:lnTo>
                          <a:pt x="4" y="10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1" name="Freeform 99"/>
                  <p:cNvSpPr>
                    <a:spLocks/>
                  </p:cNvSpPr>
                  <p:nvPr/>
                </p:nvSpPr>
                <p:spPr bwMode="auto">
                  <a:xfrm>
                    <a:off x="582" y="45"/>
                    <a:ext cx="193" cy="113"/>
                  </a:xfrm>
                  <a:custGeom>
                    <a:avLst/>
                    <a:gdLst>
                      <a:gd name="T0" fmla="*/ 4 w 192"/>
                      <a:gd name="T1" fmla="*/ 104 h 113"/>
                      <a:gd name="T2" fmla="*/ 7 w 192"/>
                      <a:gd name="T3" fmla="*/ 98 h 113"/>
                      <a:gd name="T4" fmla="*/ 19 w 192"/>
                      <a:gd name="T5" fmla="*/ 88 h 113"/>
                      <a:gd name="T6" fmla="*/ 41 w 192"/>
                      <a:gd name="T7" fmla="*/ 74 h 113"/>
                      <a:gd name="T8" fmla="*/ 73 w 192"/>
                      <a:gd name="T9" fmla="*/ 52 h 113"/>
                      <a:gd name="T10" fmla="*/ 106 w 192"/>
                      <a:gd name="T11" fmla="*/ 34 h 113"/>
                      <a:gd name="T12" fmla="*/ 132 w 192"/>
                      <a:gd name="T13" fmla="*/ 21 h 113"/>
                      <a:gd name="T14" fmla="*/ 157 w 192"/>
                      <a:gd name="T15" fmla="*/ 7 h 113"/>
                      <a:gd name="T16" fmla="*/ 167 w 192"/>
                      <a:gd name="T17" fmla="*/ 3 h 113"/>
                      <a:gd name="T18" fmla="*/ 174 w 192"/>
                      <a:gd name="T19" fmla="*/ 1 h 113"/>
                      <a:gd name="T20" fmla="*/ 181 w 192"/>
                      <a:gd name="T21" fmla="*/ 0 h 113"/>
                      <a:gd name="T22" fmla="*/ 186 w 192"/>
                      <a:gd name="T23" fmla="*/ 0 h 113"/>
                      <a:gd name="T24" fmla="*/ 191 w 192"/>
                      <a:gd name="T25" fmla="*/ 2 h 113"/>
                      <a:gd name="T26" fmla="*/ 192 w 192"/>
                      <a:gd name="T27" fmla="*/ 6 h 113"/>
                      <a:gd name="T28" fmla="*/ 190 w 192"/>
                      <a:gd name="T29" fmla="*/ 10 h 113"/>
                      <a:gd name="T30" fmla="*/ 187 w 192"/>
                      <a:gd name="T31" fmla="*/ 14 h 113"/>
                      <a:gd name="T32" fmla="*/ 184 w 192"/>
                      <a:gd name="T33" fmla="*/ 17 h 113"/>
                      <a:gd name="T34" fmla="*/ 177 w 192"/>
                      <a:gd name="T35" fmla="*/ 23 h 113"/>
                      <a:gd name="T36" fmla="*/ 153 w 192"/>
                      <a:gd name="T37" fmla="*/ 40 h 113"/>
                      <a:gd name="T38" fmla="*/ 131 w 192"/>
                      <a:gd name="T39" fmla="*/ 55 h 113"/>
                      <a:gd name="T40" fmla="*/ 97 w 192"/>
                      <a:gd name="T41" fmla="*/ 74 h 113"/>
                      <a:gd name="T42" fmla="*/ 64 w 192"/>
                      <a:gd name="T43" fmla="*/ 92 h 113"/>
                      <a:gd name="T44" fmla="*/ 35 w 192"/>
                      <a:gd name="T45" fmla="*/ 106 h 113"/>
                      <a:gd name="T46" fmla="*/ 20 w 192"/>
                      <a:gd name="T47" fmla="*/ 110 h 113"/>
                      <a:gd name="T48" fmla="*/ 10 w 192"/>
                      <a:gd name="T49" fmla="*/ 113 h 113"/>
                      <a:gd name="T50" fmla="*/ 2 w 192"/>
                      <a:gd name="T51" fmla="*/ 112 h 113"/>
                      <a:gd name="T52" fmla="*/ 0 w 192"/>
                      <a:gd name="T53" fmla="*/ 109 h 113"/>
                      <a:gd name="T54" fmla="*/ 4 w 192"/>
                      <a:gd name="T55" fmla="*/ 104 h 11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92"/>
                      <a:gd name="T85" fmla="*/ 0 h 113"/>
                      <a:gd name="T86" fmla="*/ 192 w 192"/>
                      <a:gd name="T87" fmla="*/ 113 h 11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92" h="113">
                        <a:moveTo>
                          <a:pt x="4" y="104"/>
                        </a:moveTo>
                        <a:lnTo>
                          <a:pt x="7" y="98"/>
                        </a:lnTo>
                        <a:lnTo>
                          <a:pt x="19" y="88"/>
                        </a:lnTo>
                        <a:lnTo>
                          <a:pt x="41" y="74"/>
                        </a:lnTo>
                        <a:lnTo>
                          <a:pt x="73" y="52"/>
                        </a:lnTo>
                        <a:lnTo>
                          <a:pt x="106" y="34"/>
                        </a:lnTo>
                        <a:lnTo>
                          <a:pt x="132" y="21"/>
                        </a:lnTo>
                        <a:lnTo>
                          <a:pt x="157" y="7"/>
                        </a:lnTo>
                        <a:lnTo>
                          <a:pt x="167" y="3"/>
                        </a:lnTo>
                        <a:lnTo>
                          <a:pt x="174" y="1"/>
                        </a:lnTo>
                        <a:lnTo>
                          <a:pt x="181" y="0"/>
                        </a:lnTo>
                        <a:lnTo>
                          <a:pt x="186" y="0"/>
                        </a:lnTo>
                        <a:lnTo>
                          <a:pt x="191" y="2"/>
                        </a:lnTo>
                        <a:lnTo>
                          <a:pt x="192" y="6"/>
                        </a:lnTo>
                        <a:lnTo>
                          <a:pt x="190" y="10"/>
                        </a:lnTo>
                        <a:lnTo>
                          <a:pt x="187" y="14"/>
                        </a:lnTo>
                        <a:lnTo>
                          <a:pt x="184" y="17"/>
                        </a:lnTo>
                        <a:lnTo>
                          <a:pt x="177" y="23"/>
                        </a:lnTo>
                        <a:lnTo>
                          <a:pt x="153" y="40"/>
                        </a:lnTo>
                        <a:lnTo>
                          <a:pt x="131" y="55"/>
                        </a:lnTo>
                        <a:lnTo>
                          <a:pt x="97" y="74"/>
                        </a:lnTo>
                        <a:lnTo>
                          <a:pt x="64" y="92"/>
                        </a:lnTo>
                        <a:lnTo>
                          <a:pt x="35" y="106"/>
                        </a:lnTo>
                        <a:lnTo>
                          <a:pt x="20" y="110"/>
                        </a:lnTo>
                        <a:lnTo>
                          <a:pt x="10" y="113"/>
                        </a:lnTo>
                        <a:lnTo>
                          <a:pt x="2" y="112"/>
                        </a:lnTo>
                        <a:lnTo>
                          <a:pt x="0" y="109"/>
                        </a:lnTo>
                        <a:lnTo>
                          <a:pt x="4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2" name="Freeform 100"/>
                  <p:cNvSpPr>
                    <a:spLocks noChangeArrowheads="1"/>
                  </p:cNvSpPr>
                  <p:nvPr/>
                </p:nvSpPr>
                <p:spPr bwMode="auto">
                  <a:xfrm>
                    <a:off x="575" y="9"/>
                    <a:ext cx="110" cy="144"/>
                  </a:xfrm>
                  <a:custGeom>
                    <a:avLst/>
                    <a:gdLst>
                      <a:gd name="T0" fmla="*/ 8 w 110"/>
                      <a:gd name="T1" fmla="*/ 144 h 144"/>
                      <a:gd name="T2" fmla="*/ 4 w 110"/>
                      <a:gd name="T3" fmla="*/ 141 h 144"/>
                      <a:gd name="T4" fmla="*/ 1 w 110"/>
                      <a:gd name="T5" fmla="*/ 139 h 144"/>
                      <a:gd name="T6" fmla="*/ 0 w 110"/>
                      <a:gd name="T7" fmla="*/ 136 h 144"/>
                      <a:gd name="T8" fmla="*/ 1 w 110"/>
                      <a:gd name="T9" fmla="*/ 131 h 144"/>
                      <a:gd name="T10" fmla="*/ 7 w 110"/>
                      <a:gd name="T11" fmla="*/ 119 h 144"/>
                      <a:gd name="T12" fmla="*/ 18 w 110"/>
                      <a:gd name="T13" fmla="*/ 100 h 144"/>
                      <a:gd name="T14" fmla="*/ 31 w 110"/>
                      <a:gd name="T15" fmla="*/ 79 h 144"/>
                      <a:gd name="T16" fmla="*/ 43 w 110"/>
                      <a:gd name="T17" fmla="*/ 61 h 144"/>
                      <a:gd name="T18" fmla="*/ 56 w 110"/>
                      <a:gd name="T19" fmla="*/ 42 h 144"/>
                      <a:gd name="T20" fmla="*/ 70 w 110"/>
                      <a:gd name="T21" fmla="*/ 25 h 144"/>
                      <a:gd name="T22" fmla="*/ 80 w 110"/>
                      <a:gd name="T23" fmla="*/ 14 h 144"/>
                      <a:gd name="T24" fmla="*/ 85 w 110"/>
                      <a:gd name="T25" fmla="*/ 8 h 144"/>
                      <a:gd name="T26" fmla="*/ 89 w 110"/>
                      <a:gd name="T27" fmla="*/ 5 h 144"/>
                      <a:gd name="T28" fmla="*/ 93 w 110"/>
                      <a:gd name="T29" fmla="*/ 2 h 144"/>
                      <a:gd name="T30" fmla="*/ 97 w 110"/>
                      <a:gd name="T31" fmla="*/ 0 h 144"/>
                      <a:gd name="T32" fmla="*/ 102 w 110"/>
                      <a:gd name="T33" fmla="*/ 0 h 144"/>
                      <a:gd name="T34" fmla="*/ 106 w 110"/>
                      <a:gd name="T35" fmla="*/ 0 h 144"/>
                      <a:gd name="T36" fmla="*/ 108 w 110"/>
                      <a:gd name="T37" fmla="*/ 2 h 144"/>
                      <a:gd name="T38" fmla="*/ 109 w 110"/>
                      <a:gd name="T39" fmla="*/ 4 h 144"/>
                      <a:gd name="T40" fmla="*/ 110 w 110"/>
                      <a:gd name="T41" fmla="*/ 7 h 144"/>
                      <a:gd name="T42" fmla="*/ 109 w 110"/>
                      <a:gd name="T43" fmla="*/ 10 h 144"/>
                      <a:gd name="T44" fmla="*/ 106 w 110"/>
                      <a:gd name="T45" fmla="*/ 17 h 144"/>
                      <a:gd name="T46" fmla="*/ 105 w 110"/>
                      <a:gd name="T47" fmla="*/ 22 h 144"/>
                      <a:gd name="T48" fmla="*/ 99 w 110"/>
                      <a:gd name="T49" fmla="*/ 34 h 144"/>
                      <a:gd name="T50" fmla="*/ 91 w 110"/>
                      <a:gd name="T51" fmla="*/ 49 h 144"/>
                      <a:gd name="T52" fmla="*/ 80 w 110"/>
                      <a:gd name="T53" fmla="*/ 68 h 144"/>
                      <a:gd name="T54" fmla="*/ 67 w 110"/>
                      <a:gd name="T55" fmla="*/ 87 h 144"/>
                      <a:gd name="T56" fmla="*/ 54 w 110"/>
                      <a:gd name="T57" fmla="*/ 105 h 144"/>
                      <a:gd name="T58" fmla="*/ 44 w 110"/>
                      <a:gd name="T59" fmla="*/ 117 h 144"/>
                      <a:gd name="T60" fmla="*/ 36 w 110"/>
                      <a:gd name="T61" fmla="*/ 127 h 144"/>
                      <a:gd name="T62" fmla="*/ 24 w 110"/>
                      <a:gd name="T63" fmla="*/ 138 h 144"/>
                      <a:gd name="T64" fmla="*/ 20 w 110"/>
                      <a:gd name="T65" fmla="*/ 143 h 144"/>
                      <a:gd name="T66" fmla="*/ 16 w 110"/>
                      <a:gd name="T67" fmla="*/ 144 h 144"/>
                      <a:gd name="T68" fmla="*/ 12 w 110"/>
                      <a:gd name="T69" fmla="*/ 144 h 144"/>
                      <a:gd name="T70" fmla="*/ 8 w 110"/>
                      <a:gd name="T71" fmla="*/ 144 h 14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10"/>
                      <a:gd name="T109" fmla="*/ 0 h 144"/>
                      <a:gd name="T110" fmla="*/ 110 w 110"/>
                      <a:gd name="T111" fmla="*/ 144 h 14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10" h="144">
                        <a:moveTo>
                          <a:pt x="8" y="144"/>
                        </a:moveTo>
                        <a:lnTo>
                          <a:pt x="4" y="141"/>
                        </a:lnTo>
                        <a:lnTo>
                          <a:pt x="1" y="139"/>
                        </a:lnTo>
                        <a:lnTo>
                          <a:pt x="0" y="136"/>
                        </a:lnTo>
                        <a:lnTo>
                          <a:pt x="1" y="131"/>
                        </a:lnTo>
                        <a:lnTo>
                          <a:pt x="7" y="119"/>
                        </a:lnTo>
                        <a:lnTo>
                          <a:pt x="18" y="100"/>
                        </a:lnTo>
                        <a:lnTo>
                          <a:pt x="31" y="79"/>
                        </a:lnTo>
                        <a:lnTo>
                          <a:pt x="43" y="61"/>
                        </a:lnTo>
                        <a:lnTo>
                          <a:pt x="56" y="42"/>
                        </a:lnTo>
                        <a:lnTo>
                          <a:pt x="70" y="25"/>
                        </a:lnTo>
                        <a:lnTo>
                          <a:pt x="80" y="14"/>
                        </a:lnTo>
                        <a:lnTo>
                          <a:pt x="85" y="8"/>
                        </a:lnTo>
                        <a:lnTo>
                          <a:pt x="89" y="5"/>
                        </a:lnTo>
                        <a:lnTo>
                          <a:pt x="93" y="2"/>
                        </a:lnTo>
                        <a:lnTo>
                          <a:pt x="97" y="0"/>
                        </a:lnTo>
                        <a:lnTo>
                          <a:pt x="102" y="0"/>
                        </a:lnTo>
                        <a:lnTo>
                          <a:pt x="106" y="0"/>
                        </a:lnTo>
                        <a:lnTo>
                          <a:pt x="108" y="2"/>
                        </a:lnTo>
                        <a:lnTo>
                          <a:pt x="109" y="4"/>
                        </a:lnTo>
                        <a:lnTo>
                          <a:pt x="110" y="7"/>
                        </a:lnTo>
                        <a:lnTo>
                          <a:pt x="109" y="10"/>
                        </a:lnTo>
                        <a:lnTo>
                          <a:pt x="106" y="17"/>
                        </a:lnTo>
                        <a:lnTo>
                          <a:pt x="105" y="22"/>
                        </a:lnTo>
                        <a:lnTo>
                          <a:pt x="99" y="34"/>
                        </a:lnTo>
                        <a:lnTo>
                          <a:pt x="91" y="49"/>
                        </a:lnTo>
                        <a:lnTo>
                          <a:pt x="80" y="68"/>
                        </a:lnTo>
                        <a:lnTo>
                          <a:pt x="67" y="87"/>
                        </a:lnTo>
                        <a:lnTo>
                          <a:pt x="54" y="105"/>
                        </a:lnTo>
                        <a:lnTo>
                          <a:pt x="44" y="117"/>
                        </a:lnTo>
                        <a:lnTo>
                          <a:pt x="36" y="127"/>
                        </a:lnTo>
                        <a:lnTo>
                          <a:pt x="24" y="138"/>
                        </a:lnTo>
                        <a:lnTo>
                          <a:pt x="20" y="143"/>
                        </a:lnTo>
                        <a:lnTo>
                          <a:pt x="16" y="144"/>
                        </a:lnTo>
                        <a:lnTo>
                          <a:pt x="12" y="144"/>
                        </a:lnTo>
                        <a:lnTo>
                          <a:pt x="8" y="14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3" name="Freeform 101"/>
                  <p:cNvSpPr>
                    <a:spLocks/>
                  </p:cNvSpPr>
                  <p:nvPr/>
                </p:nvSpPr>
                <p:spPr bwMode="auto">
                  <a:xfrm>
                    <a:off x="567" y="9"/>
                    <a:ext cx="110" cy="144"/>
                  </a:xfrm>
                  <a:custGeom>
                    <a:avLst/>
                    <a:gdLst>
                      <a:gd name="T0" fmla="*/ 7 w 109"/>
                      <a:gd name="T1" fmla="*/ 144 h 144"/>
                      <a:gd name="T2" fmla="*/ 4 w 109"/>
                      <a:gd name="T3" fmla="*/ 141 h 144"/>
                      <a:gd name="T4" fmla="*/ 1 w 109"/>
                      <a:gd name="T5" fmla="*/ 139 h 144"/>
                      <a:gd name="T6" fmla="*/ 0 w 109"/>
                      <a:gd name="T7" fmla="*/ 136 h 144"/>
                      <a:gd name="T8" fmla="*/ 1 w 109"/>
                      <a:gd name="T9" fmla="*/ 131 h 144"/>
                      <a:gd name="T10" fmla="*/ 7 w 109"/>
                      <a:gd name="T11" fmla="*/ 119 h 144"/>
                      <a:gd name="T12" fmla="*/ 17 w 109"/>
                      <a:gd name="T13" fmla="*/ 100 h 144"/>
                      <a:gd name="T14" fmla="*/ 30 w 109"/>
                      <a:gd name="T15" fmla="*/ 79 h 144"/>
                      <a:gd name="T16" fmla="*/ 41 w 109"/>
                      <a:gd name="T17" fmla="*/ 61 h 144"/>
                      <a:gd name="T18" fmla="*/ 56 w 109"/>
                      <a:gd name="T19" fmla="*/ 42 h 144"/>
                      <a:gd name="T20" fmla="*/ 69 w 109"/>
                      <a:gd name="T21" fmla="*/ 25 h 144"/>
                      <a:gd name="T22" fmla="*/ 79 w 109"/>
                      <a:gd name="T23" fmla="*/ 14 h 144"/>
                      <a:gd name="T24" fmla="*/ 84 w 109"/>
                      <a:gd name="T25" fmla="*/ 8 h 144"/>
                      <a:gd name="T26" fmla="*/ 88 w 109"/>
                      <a:gd name="T27" fmla="*/ 5 h 144"/>
                      <a:gd name="T28" fmla="*/ 92 w 109"/>
                      <a:gd name="T29" fmla="*/ 2 h 144"/>
                      <a:gd name="T30" fmla="*/ 97 w 109"/>
                      <a:gd name="T31" fmla="*/ 0 h 144"/>
                      <a:gd name="T32" fmla="*/ 100 w 109"/>
                      <a:gd name="T33" fmla="*/ 0 h 144"/>
                      <a:gd name="T34" fmla="*/ 106 w 109"/>
                      <a:gd name="T35" fmla="*/ 0 h 144"/>
                      <a:gd name="T36" fmla="*/ 108 w 109"/>
                      <a:gd name="T37" fmla="*/ 2 h 144"/>
                      <a:gd name="T38" fmla="*/ 109 w 109"/>
                      <a:gd name="T39" fmla="*/ 4 h 144"/>
                      <a:gd name="T40" fmla="*/ 109 w 109"/>
                      <a:gd name="T41" fmla="*/ 7 h 144"/>
                      <a:gd name="T42" fmla="*/ 109 w 109"/>
                      <a:gd name="T43" fmla="*/ 10 h 144"/>
                      <a:gd name="T44" fmla="*/ 106 w 109"/>
                      <a:gd name="T45" fmla="*/ 17 h 144"/>
                      <a:gd name="T46" fmla="*/ 103 w 109"/>
                      <a:gd name="T47" fmla="*/ 22 h 144"/>
                      <a:gd name="T48" fmla="*/ 99 w 109"/>
                      <a:gd name="T49" fmla="*/ 34 h 144"/>
                      <a:gd name="T50" fmla="*/ 90 w 109"/>
                      <a:gd name="T51" fmla="*/ 49 h 144"/>
                      <a:gd name="T52" fmla="*/ 79 w 109"/>
                      <a:gd name="T53" fmla="*/ 68 h 144"/>
                      <a:gd name="T54" fmla="*/ 66 w 109"/>
                      <a:gd name="T55" fmla="*/ 87 h 144"/>
                      <a:gd name="T56" fmla="*/ 53 w 109"/>
                      <a:gd name="T57" fmla="*/ 105 h 144"/>
                      <a:gd name="T58" fmla="*/ 44 w 109"/>
                      <a:gd name="T59" fmla="*/ 117 h 144"/>
                      <a:gd name="T60" fmla="*/ 35 w 109"/>
                      <a:gd name="T61" fmla="*/ 127 h 144"/>
                      <a:gd name="T62" fmla="*/ 23 w 109"/>
                      <a:gd name="T63" fmla="*/ 138 h 144"/>
                      <a:gd name="T64" fmla="*/ 19 w 109"/>
                      <a:gd name="T65" fmla="*/ 143 h 144"/>
                      <a:gd name="T66" fmla="*/ 15 w 109"/>
                      <a:gd name="T67" fmla="*/ 144 h 144"/>
                      <a:gd name="T68" fmla="*/ 12 w 109"/>
                      <a:gd name="T69" fmla="*/ 144 h 144"/>
                      <a:gd name="T70" fmla="*/ 7 w 109"/>
                      <a:gd name="T71" fmla="*/ 144 h 14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09"/>
                      <a:gd name="T109" fmla="*/ 0 h 144"/>
                      <a:gd name="T110" fmla="*/ 109 w 109"/>
                      <a:gd name="T111" fmla="*/ 144 h 14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09" h="144">
                        <a:moveTo>
                          <a:pt x="7" y="144"/>
                        </a:moveTo>
                        <a:lnTo>
                          <a:pt x="4" y="141"/>
                        </a:lnTo>
                        <a:lnTo>
                          <a:pt x="1" y="139"/>
                        </a:lnTo>
                        <a:lnTo>
                          <a:pt x="0" y="136"/>
                        </a:lnTo>
                        <a:lnTo>
                          <a:pt x="1" y="131"/>
                        </a:lnTo>
                        <a:lnTo>
                          <a:pt x="7" y="119"/>
                        </a:lnTo>
                        <a:lnTo>
                          <a:pt x="17" y="100"/>
                        </a:lnTo>
                        <a:lnTo>
                          <a:pt x="30" y="79"/>
                        </a:lnTo>
                        <a:lnTo>
                          <a:pt x="41" y="61"/>
                        </a:lnTo>
                        <a:lnTo>
                          <a:pt x="56" y="42"/>
                        </a:lnTo>
                        <a:lnTo>
                          <a:pt x="69" y="25"/>
                        </a:lnTo>
                        <a:lnTo>
                          <a:pt x="79" y="14"/>
                        </a:lnTo>
                        <a:lnTo>
                          <a:pt x="84" y="8"/>
                        </a:lnTo>
                        <a:lnTo>
                          <a:pt x="88" y="5"/>
                        </a:lnTo>
                        <a:lnTo>
                          <a:pt x="92" y="2"/>
                        </a:lnTo>
                        <a:lnTo>
                          <a:pt x="97" y="0"/>
                        </a:lnTo>
                        <a:lnTo>
                          <a:pt x="100" y="0"/>
                        </a:lnTo>
                        <a:lnTo>
                          <a:pt x="106" y="0"/>
                        </a:lnTo>
                        <a:lnTo>
                          <a:pt x="108" y="2"/>
                        </a:lnTo>
                        <a:lnTo>
                          <a:pt x="109" y="4"/>
                        </a:lnTo>
                        <a:lnTo>
                          <a:pt x="109" y="7"/>
                        </a:lnTo>
                        <a:lnTo>
                          <a:pt x="109" y="10"/>
                        </a:lnTo>
                        <a:lnTo>
                          <a:pt x="106" y="17"/>
                        </a:lnTo>
                        <a:lnTo>
                          <a:pt x="103" y="22"/>
                        </a:lnTo>
                        <a:lnTo>
                          <a:pt x="99" y="34"/>
                        </a:lnTo>
                        <a:lnTo>
                          <a:pt x="90" y="49"/>
                        </a:lnTo>
                        <a:lnTo>
                          <a:pt x="79" y="68"/>
                        </a:lnTo>
                        <a:lnTo>
                          <a:pt x="66" y="87"/>
                        </a:lnTo>
                        <a:lnTo>
                          <a:pt x="53" y="105"/>
                        </a:lnTo>
                        <a:lnTo>
                          <a:pt x="44" y="117"/>
                        </a:lnTo>
                        <a:lnTo>
                          <a:pt x="35" y="127"/>
                        </a:lnTo>
                        <a:lnTo>
                          <a:pt x="23" y="138"/>
                        </a:lnTo>
                        <a:lnTo>
                          <a:pt x="19" y="143"/>
                        </a:lnTo>
                        <a:lnTo>
                          <a:pt x="15" y="144"/>
                        </a:lnTo>
                        <a:lnTo>
                          <a:pt x="12" y="144"/>
                        </a:lnTo>
                        <a:lnTo>
                          <a:pt x="7" y="1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4" name="Freeform 102"/>
                  <p:cNvSpPr>
                    <a:spLocks noChangeArrowheads="1"/>
                  </p:cNvSpPr>
                  <p:nvPr/>
                </p:nvSpPr>
                <p:spPr bwMode="auto">
                  <a:xfrm>
                    <a:off x="591" y="98"/>
                    <a:ext cx="245" cy="66"/>
                  </a:xfrm>
                  <a:custGeom>
                    <a:avLst/>
                    <a:gdLst>
                      <a:gd name="T0" fmla="*/ 0 w 245"/>
                      <a:gd name="T1" fmla="*/ 56 h 64"/>
                      <a:gd name="T2" fmla="*/ 9 w 245"/>
                      <a:gd name="T3" fmla="*/ 50 h 64"/>
                      <a:gd name="T4" fmla="*/ 33 w 245"/>
                      <a:gd name="T5" fmla="*/ 42 h 64"/>
                      <a:gd name="T6" fmla="*/ 63 w 245"/>
                      <a:gd name="T7" fmla="*/ 33 h 64"/>
                      <a:gd name="T8" fmla="*/ 103 w 245"/>
                      <a:gd name="T9" fmla="*/ 23 h 64"/>
                      <a:gd name="T10" fmla="*/ 145 w 245"/>
                      <a:gd name="T11" fmla="*/ 13 h 64"/>
                      <a:gd name="T12" fmla="*/ 187 w 245"/>
                      <a:gd name="T13" fmla="*/ 5 h 64"/>
                      <a:gd name="T14" fmla="*/ 212 w 245"/>
                      <a:gd name="T15" fmla="*/ 2 h 64"/>
                      <a:gd name="T16" fmla="*/ 220 w 245"/>
                      <a:gd name="T17" fmla="*/ 1 h 64"/>
                      <a:gd name="T18" fmla="*/ 228 w 245"/>
                      <a:gd name="T19" fmla="*/ 0 h 64"/>
                      <a:gd name="T20" fmla="*/ 238 w 245"/>
                      <a:gd name="T21" fmla="*/ 2 h 64"/>
                      <a:gd name="T22" fmla="*/ 243 w 245"/>
                      <a:gd name="T23" fmla="*/ 4 h 64"/>
                      <a:gd name="T24" fmla="*/ 245 w 245"/>
                      <a:gd name="T25" fmla="*/ 6 h 64"/>
                      <a:gd name="T26" fmla="*/ 244 w 245"/>
                      <a:gd name="T27" fmla="*/ 10 h 64"/>
                      <a:gd name="T28" fmla="*/ 241 w 245"/>
                      <a:gd name="T29" fmla="*/ 13 h 64"/>
                      <a:gd name="T30" fmla="*/ 238 w 245"/>
                      <a:gd name="T31" fmla="*/ 14 h 64"/>
                      <a:gd name="T32" fmla="*/ 230 w 245"/>
                      <a:gd name="T33" fmla="*/ 17 h 64"/>
                      <a:gd name="T34" fmla="*/ 207 w 245"/>
                      <a:gd name="T35" fmla="*/ 24 h 64"/>
                      <a:gd name="T36" fmla="*/ 164 w 245"/>
                      <a:gd name="T37" fmla="*/ 35 h 64"/>
                      <a:gd name="T38" fmla="*/ 126 w 245"/>
                      <a:gd name="T39" fmla="*/ 44 h 64"/>
                      <a:gd name="T40" fmla="*/ 84 w 245"/>
                      <a:gd name="T41" fmla="*/ 53 h 64"/>
                      <a:gd name="T42" fmla="*/ 51 w 245"/>
                      <a:gd name="T43" fmla="*/ 60 h 64"/>
                      <a:gd name="T44" fmla="*/ 27 w 245"/>
                      <a:gd name="T45" fmla="*/ 64 h 64"/>
                      <a:gd name="T46" fmla="*/ 14 w 245"/>
                      <a:gd name="T47" fmla="*/ 64 h 64"/>
                      <a:gd name="T48" fmla="*/ 5 w 245"/>
                      <a:gd name="T49" fmla="*/ 63 h 64"/>
                      <a:gd name="T50" fmla="*/ 0 w 245"/>
                      <a:gd name="T51" fmla="*/ 60 h 64"/>
                      <a:gd name="T52" fmla="*/ 0 w 245"/>
                      <a:gd name="T53" fmla="*/ 56 h 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5"/>
                      <a:gd name="T82" fmla="*/ 0 h 64"/>
                      <a:gd name="T83" fmla="*/ 245 w 245"/>
                      <a:gd name="T84" fmla="*/ 64 h 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5" h="64">
                        <a:moveTo>
                          <a:pt x="0" y="56"/>
                        </a:moveTo>
                        <a:lnTo>
                          <a:pt x="9" y="50"/>
                        </a:lnTo>
                        <a:lnTo>
                          <a:pt x="33" y="42"/>
                        </a:lnTo>
                        <a:lnTo>
                          <a:pt x="63" y="33"/>
                        </a:lnTo>
                        <a:lnTo>
                          <a:pt x="103" y="23"/>
                        </a:lnTo>
                        <a:lnTo>
                          <a:pt x="145" y="13"/>
                        </a:lnTo>
                        <a:lnTo>
                          <a:pt x="187" y="5"/>
                        </a:lnTo>
                        <a:lnTo>
                          <a:pt x="212" y="2"/>
                        </a:lnTo>
                        <a:lnTo>
                          <a:pt x="220" y="1"/>
                        </a:lnTo>
                        <a:lnTo>
                          <a:pt x="228" y="0"/>
                        </a:lnTo>
                        <a:lnTo>
                          <a:pt x="238" y="2"/>
                        </a:lnTo>
                        <a:lnTo>
                          <a:pt x="243" y="4"/>
                        </a:lnTo>
                        <a:lnTo>
                          <a:pt x="245" y="6"/>
                        </a:lnTo>
                        <a:lnTo>
                          <a:pt x="244" y="10"/>
                        </a:lnTo>
                        <a:lnTo>
                          <a:pt x="241" y="13"/>
                        </a:lnTo>
                        <a:lnTo>
                          <a:pt x="238" y="14"/>
                        </a:lnTo>
                        <a:lnTo>
                          <a:pt x="230" y="17"/>
                        </a:lnTo>
                        <a:lnTo>
                          <a:pt x="207" y="24"/>
                        </a:lnTo>
                        <a:lnTo>
                          <a:pt x="164" y="35"/>
                        </a:lnTo>
                        <a:lnTo>
                          <a:pt x="126" y="44"/>
                        </a:lnTo>
                        <a:lnTo>
                          <a:pt x="84" y="53"/>
                        </a:lnTo>
                        <a:lnTo>
                          <a:pt x="51" y="60"/>
                        </a:lnTo>
                        <a:lnTo>
                          <a:pt x="27" y="64"/>
                        </a:lnTo>
                        <a:lnTo>
                          <a:pt x="14" y="64"/>
                        </a:lnTo>
                        <a:lnTo>
                          <a:pt x="5" y="63"/>
                        </a:lnTo>
                        <a:lnTo>
                          <a:pt x="0" y="60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5" name="Freeform 103"/>
                  <p:cNvSpPr>
                    <a:spLocks/>
                  </p:cNvSpPr>
                  <p:nvPr/>
                </p:nvSpPr>
                <p:spPr bwMode="auto">
                  <a:xfrm>
                    <a:off x="584" y="98"/>
                    <a:ext cx="245" cy="66"/>
                  </a:xfrm>
                  <a:custGeom>
                    <a:avLst/>
                    <a:gdLst>
                      <a:gd name="T0" fmla="*/ 0 w 245"/>
                      <a:gd name="T1" fmla="*/ 56 h 65"/>
                      <a:gd name="T2" fmla="*/ 9 w 245"/>
                      <a:gd name="T3" fmla="*/ 50 h 65"/>
                      <a:gd name="T4" fmla="*/ 32 w 245"/>
                      <a:gd name="T5" fmla="*/ 42 h 65"/>
                      <a:gd name="T6" fmla="*/ 62 w 245"/>
                      <a:gd name="T7" fmla="*/ 33 h 65"/>
                      <a:gd name="T8" fmla="*/ 102 w 245"/>
                      <a:gd name="T9" fmla="*/ 23 h 65"/>
                      <a:gd name="T10" fmla="*/ 144 w 245"/>
                      <a:gd name="T11" fmla="*/ 14 h 65"/>
                      <a:gd name="T12" fmla="*/ 186 w 245"/>
                      <a:gd name="T13" fmla="*/ 5 h 65"/>
                      <a:gd name="T14" fmla="*/ 211 w 245"/>
                      <a:gd name="T15" fmla="*/ 2 h 65"/>
                      <a:gd name="T16" fmla="*/ 220 w 245"/>
                      <a:gd name="T17" fmla="*/ 1 h 65"/>
                      <a:gd name="T18" fmla="*/ 228 w 245"/>
                      <a:gd name="T19" fmla="*/ 0 h 65"/>
                      <a:gd name="T20" fmla="*/ 237 w 245"/>
                      <a:gd name="T21" fmla="*/ 2 h 65"/>
                      <a:gd name="T22" fmla="*/ 242 w 245"/>
                      <a:gd name="T23" fmla="*/ 4 h 65"/>
                      <a:gd name="T24" fmla="*/ 245 w 245"/>
                      <a:gd name="T25" fmla="*/ 6 h 65"/>
                      <a:gd name="T26" fmla="*/ 243 w 245"/>
                      <a:gd name="T27" fmla="*/ 10 h 65"/>
                      <a:gd name="T28" fmla="*/ 240 w 245"/>
                      <a:gd name="T29" fmla="*/ 13 h 65"/>
                      <a:gd name="T30" fmla="*/ 237 w 245"/>
                      <a:gd name="T31" fmla="*/ 14 h 65"/>
                      <a:gd name="T32" fmla="*/ 229 w 245"/>
                      <a:gd name="T33" fmla="*/ 17 h 65"/>
                      <a:gd name="T34" fmla="*/ 206 w 245"/>
                      <a:gd name="T35" fmla="*/ 24 h 65"/>
                      <a:gd name="T36" fmla="*/ 164 w 245"/>
                      <a:gd name="T37" fmla="*/ 35 h 65"/>
                      <a:gd name="T38" fmla="*/ 126 w 245"/>
                      <a:gd name="T39" fmla="*/ 45 h 65"/>
                      <a:gd name="T40" fmla="*/ 84 w 245"/>
                      <a:gd name="T41" fmla="*/ 53 h 65"/>
                      <a:gd name="T42" fmla="*/ 50 w 245"/>
                      <a:gd name="T43" fmla="*/ 60 h 65"/>
                      <a:gd name="T44" fmla="*/ 27 w 245"/>
                      <a:gd name="T45" fmla="*/ 64 h 65"/>
                      <a:gd name="T46" fmla="*/ 13 w 245"/>
                      <a:gd name="T47" fmla="*/ 65 h 65"/>
                      <a:gd name="T48" fmla="*/ 4 w 245"/>
                      <a:gd name="T49" fmla="*/ 63 h 65"/>
                      <a:gd name="T50" fmla="*/ 0 w 245"/>
                      <a:gd name="T51" fmla="*/ 60 h 65"/>
                      <a:gd name="T52" fmla="*/ 0 w 245"/>
                      <a:gd name="T53" fmla="*/ 56 h 6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5"/>
                      <a:gd name="T82" fmla="*/ 0 h 65"/>
                      <a:gd name="T83" fmla="*/ 245 w 245"/>
                      <a:gd name="T84" fmla="*/ 65 h 6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5" h="65">
                        <a:moveTo>
                          <a:pt x="0" y="56"/>
                        </a:moveTo>
                        <a:lnTo>
                          <a:pt x="9" y="50"/>
                        </a:lnTo>
                        <a:lnTo>
                          <a:pt x="32" y="42"/>
                        </a:lnTo>
                        <a:lnTo>
                          <a:pt x="62" y="33"/>
                        </a:lnTo>
                        <a:lnTo>
                          <a:pt x="102" y="23"/>
                        </a:lnTo>
                        <a:lnTo>
                          <a:pt x="144" y="14"/>
                        </a:lnTo>
                        <a:lnTo>
                          <a:pt x="186" y="5"/>
                        </a:lnTo>
                        <a:lnTo>
                          <a:pt x="211" y="2"/>
                        </a:lnTo>
                        <a:lnTo>
                          <a:pt x="220" y="1"/>
                        </a:lnTo>
                        <a:lnTo>
                          <a:pt x="228" y="0"/>
                        </a:lnTo>
                        <a:lnTo>
                          <a:pt x="237" y="2"/>
                        </a:lnTo>
                        <a:lnTo>
                          <a:pt x="242" y="4"/>
                        </a:lnTo>
                        <a:lnTo>
                          <a:pt x="245" y="6"/>
                        </a:lnTo>
                        <a:lnTo>
                          <a:pt x="243" y="10"/>
                        </a:lnTo>
                        <a:lnTo>
                          <a:pt x="240" y="13"/>
                        </a:lnTo>
                        <a:lnTo>
                          <a:pt x="237" y="14"/>
                        </a:lnTo>
                        <a:lnTo>
                          <a:pt x="229" y="17"/>
                        </a:lnTo>
                        <a:lnTo>
                          <a:pt x="206" y="24"/>
                        </a:lnTo>
                        <a:lnTo>
                          <a:pt x="164" y="35"/>
                        </a:lnTo>
                        <a:lnTo>
                          <a:pt x="126" y="45"/>
                        </a:lnTo>
                        <a:lnTo>
                          <a:pt x="84" y="53"/>
                        </a:lnTo>
                        <a:lnTo>
                          <a:pt x="50" y="60"/>
                        </a:lnTo>
                        <a:lnTo>
                          <a:pt x="27" y="64"/>
                        </a:lnTo>
                        <a:lnTo>
                          <a:pt x="13" y="65"/>
                        </a:lnTo>
                        <a:lnTo>
                          <a:pt x="4" y="63"/>
                        </a:lnTo>
                        <a:lnTo>
                          <a:pt x="0" y="60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6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552" y="72"/>
                    <a:ext cx="21" cy="73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7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548" y="72"/>
                    <a:ext cx="19" cy="7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8" name="Freeform 106"/>
                  <p:cNvSpPr>
                    <a:spLocks noChangeArrowheads="1"/>
                  </p:cNvSpPr>
                  <p:nvPr/>
                </p:nvSpPr>
                <p:spPr bwMode="auto">
                  <a:xfrm>
                    <a:off x="580" y="95"/>
                    <a:ext cx="39" cy="53"/>
                  </a:xfrm>
                  <a:custGeom>
                    <a:avLst/>
                    <a:gdLst>
                      <a:gd name="T0" fmla="*/ 2 w 39"/>
                      <a:gd name="T1" fmla="*/ 54 h 54"/>
                      <a:gd name="T2" fmla="*/ 1 w 39"/>
                      <a:gd name="T3" fmla="*/ 53 h 54"/>
                      <a:gd name="T4" fmla="*/ 0 w 39"/>
                      <a:gd name="T5" fmla="*/ 52 h 54"/>
                      <a:gd name="T6" fmla="*/ 0 w 39"/>
                      <a:gd name="T7" fmla="*/ 51 h 54"/>
                      <a:gd name="T8" fmla="*/ 0 w 39"/>
                      <a:gd name="T9" fmla="*/ 49 h 54"/>
                      <a:gd name="T10" fmla="*/ 2 w 39"/>
                      <a:gd name="T11" fmla="*/ 45 h 54"/>
                      <a:gd name="T12" fmla="*/ 6 w 39"/>
                      <a:gd name="T13" fmla="*/ 38 h 54"/>
                      <a:gd name="T14" fmla="*/ 10 w 39"/>
                      <a:gd name="T15" fmla="*/ 30 h 54"/>
                      <a:gd name="T16" fmla="*/ 15 w 39"/>
                      <a:gd name="T17" fmla="*/ 23 h 54"/>
                      <a:gd name="T18" fmla="*/ 20 w 39"/>
                      <a:gd name="T19" fmla="*/ 16 h 54"/>
                      <a:gd name="T20" fmla="*/ 25 w 39"/>
                      <a:gd name="T21" fmla="*/ 10 h 54"/>
                      <a:gd name="T22" fmla="*/ 29 w 39"/>
                      <a:gd name="T23" fmla="*/ 6 h 54"/>
                      <a:gd name="T24" fmla="*/ 30 w 39"/>
                      <a:gd name="T25" fmla="*/ 4 h 54"/>
                      <a:gd name="T26" fmla="*/ 32 w 39"/>
                      <a:gd name="T27" fmla="*/ 2 h 54"/>
                      <a:gd name="T28" fmla="*/ 33 w 39"/>
                      <a:gd name="T29" fmla="*/ 1 h 54"/>
                      <a:gd name="T30" fmla="*/ 35 w 39"/>
                      <a:gd name="T31" fmla="*/ 1 h 54"/>
                      <a:gd name="T32" fmla="*/ 36 w 39"/>
                      <a:gd name="T33" fmla="*/ 0 h 54"/>
                      <a:gd name="T34" fmla="*/ 38 w 39"/>
                      <a:gd name="T35" fmla="*/ 1 h 54"/>
                      <a:gd name="T36" fmla="*/ 39 w 39"/>
                      <a:gd name="T37" fmla="*/ 1 h 54"/>
                      <a:gd name="T38" fmla="*/ 39 w 39"/>
                      <a:gd name="T39" fmla="*/ 2 h 54"/>
                      <a:gd name="T40" fmla="*/ 39 w 39"/>
                      <a:gd name="T41" fmla="*/ 3 h 54"/>
                      <a:gd name="T42" fmla="*/ 39 w 39"/>
                      <a:gd name="T43" fmla="*/ 5 h 54"/>
                      <a:gd name="T44" fmla="*/ 38 w 39"/>
                      <a:gd name="T45" fmla="*/ 7 h 54"/>
                      <a:gd name="T46" fmla="*/ 38 w 39"/>
                      <a:gd name="T47" fmla="*/ 9 h 54"/>
                      <a:gd name="T48" fmla="*/ 35 w 39"/>
                      <a:gd name="T49" fmla="*/ 13 h 54"/>
                      <a:gd name="T50" fmla="*/ 32 w 39"/>
                      <a:gd name="T51" fmla="*/ 19 h 54"/>
                      <a:gd name="T52" fmla="*/ 29 w 39"/>
                      <a:gd name="T53" fmla="*/ 25 h 54"/>
                      <a:gd name="T54" fmla="*/ 23 w 39"/>
                      <a:gd name="T55" fmla="*/ 33 h 54"/>
                      <a:gd name="T56" fmla="*/ 19 w 39"/>
                      <a:gd name="T57" fmla="*/ 40 h 54"/>
                      <a:gd name="T58" fmla="*/ 16 w 39"/>
                      <a:gd name="T59" fmla="*/ 44 h 54"/>
                      <a:gd name="T60" fmla="*/ 13 w 39"/>
                      <a:gd name="T61" fmla="*/ 48 h 54"/>
                      <a:gd name="T62" fmla="*/ 8 w 39"/>
                      <a:gd name="T63" fmla="*/ 52 h 54"/>
                      <a:gd name="T64" fmla="*/ 7 w 39"/>
                      <a:gd name="T65" fmla="*/ 53 h 54"/>
                      <a:gd name="T66" fmla="*/ 5 w 39"/>
                      <a:gd name="T67" fmla="*/ 54 h 54"/>
                      <a:gd name="T68" fmla="*/ 4 w 39"/>
                      <a:gd name="T69" fmla="*/ 54 h 54"/>
                      <a:gd name="T70" fmla="*/ 2 w 39"/>
                      <a:gd name="T71" fmla="*/ 54 h 5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9"/>
                      <a:gd name="T109" fmla="*/ 0 h 54"/>
                      <a:gd name="T110" fmla="*/ 39 w 39"/>
                      <a:gd name="T111" fmla="*/ 54 h 5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9" h="54">
                        <a:moveTo>
                          <a:pt x="2" y="54"/>
                        </a:moveTo>
                        <a:lnTo>
                          <a:pt x="1" y="53"/>
                        </a:lnTo>
                        <a:lnTo>
                          <a:pt x="0" y="52"/>
                        </a:lnTo>
                        <a:lnTo>
                          <a:pt x="0" y="51"/>
                        </a:lnTo>
                        <a:lnTo>
                          <a:pt x="0" y="49"/>
                        </a:lnTo>
                        <a:lnTo>
                          <a:pt x="2" y="45"/>
                        </a:lnTo>
                        <a:lnTo>
                          <a:pt x="6" y="38"/>
                        </a:lnTo>
                        <a:lnTo>
                          <a:pt x="10" y="30"/>
                        </a:lnTo>
                        <a:lnTo>
                          <a:pt x="15" y="23"/>
                        </a:lnTo>
                        <a:lnTo>
                          <a:pt x="20" y="16"/>
                        </a:lnTo>
                        <a:lnTo>
                          <a:pt x="25" y="10"/>
                        </a:lnTo>
                        <a:lnTo>
                          <a:pt x="29" y="6"/>
                        </a:lnTo>
                        <a:lnTo>
                          <a:pt x="30" y="4"/>
                        </a:lnTo>
                        <a:lnTo>
                          <a:pt x="32" y="2"/>
                        </a:lnTo>
                        <a:lnTo>
                          <a:pt x="33" y="1"/>
                        </a:lnTo>
                        <a:lnTo>
                          <a:pt x="35" y="1"/>
                        </a:lnTo>
                        <a:lnTo>
                          <a:pt x="36" y="0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39" y="2"/>
                        </a:lnTo>
                        <a:lnTo>
                          <a:pt x="39" y="3"/>
                        </a:lnTo>
                        <a:lnTo>
                          <a:pt x="39" y="5"/>
                        </a:lnTo>
                        <a:lnTo>
                          <a:pt x="38" y="7"/>
                        </a:lnTo>
                        <a:lnTo>
                          <a:pt x="38" y="9"/>
                        </a:lnTo>
                        <a:lnTo>
                          <a:pt x="35" y="13"/>
                        </a:lnTo>
                        <a:lnTo>
                          <a:pt x="32" y="19"/>
                        </a:lnTo>
                        <a:lnTo>
                          <a:pt x="29" y="25"/>
                        </a:lnTo>
                        <a:lnTo>
                          <a:pt x="23" y="33"/>
                        </a:lnTo>
                        <a:lnTo>
                          <a:pt x="19" y="40"/>
                        </a:lnTo>
                        <a:lnTo>
                          <a:pt x="16" y="44"/>
                        </a:lnTo>
                        <a:lnTo>
                          <a:pt x="13" y="48"/>
                        </a:lnTo>
                        <a:lnTo>
                          <a:pt x="8" y="52"/>
                        </a:lnTo>
                        <a:lnTo>
                          <a:pt x="7" y="53"/>
                        </a:lnTo>
                        <a:lnTo>
                          <a:pt x="5" y="54"/>
                        </a:lnTo>
                        <a:lnTo>
                          <a:pt x="4" y="54"/>
                        </a:lnTo>
                        <a:lnTo>
                          <a:pt x="2" y="5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9" name="Freeform 107"/>
                  <p:cNvSpPr>
                    <a:spLocks/>
                  </p:cNvSpPr>
                  <p:nvPr/>
                </p:nvSpPr>
                <p:spPr bwMode="auto">
                  <a:xfrm>
                    <a:off x="576" y="95"/>
                    <a:ext cx="39" cy="53"/>
                  </a:xfrm>
                  <a:custGeom>
                    <a:avLst/>
                    <a:gdLst>
                      <a:gd name="T0" fmla="*/ 3 w 40"/>
                      <a:gd name="T1" fmla="*/ 53 h 53"/>
                      <a:gd name="T2" fmla="*/ 2 w 40"/>
                      <a:gd name="T3" fmla="*/ 52 h 53"/>
                      <a:gd name="T4" fmla="*/ 1 w 40"/>
                      <a:gd name="T5" fmla="*/ 51 h 53"/>
                      <a:gd name="T6" fmla="*/ 0 w 40"/>
                      <a:gd name="T7" fmla="*/ 50 h 53"/>
                      <a:gd name="T8" fmla="*/ 1 w 40"/>
                      <a:gd name="T9" fmla="*/ 49 h 53"/>
                      <a:gd name="T10" fmla="*/ 3 w 40"/>
                      <a:gd name="T11" fmla="*/ 44 h 53"/>
                      <a:gd name="T12" fmla="*/ 7 w 40"/>
                      <a:gd name="T13" fmla="*/ 37 h 53"/>
                      <a:gd name="T14" fmla="*/ 11 w 40"/>
                      <a:gd name="T15" fmla="*/ 29 h 53"/>
                      <a:gd name="T16" fmla="*/ 15 w 40"/>
                      <a:gd name="T17" fmla="*/ 23 h 53"/>
                      <a:gd name="T18" fmla="*/ 20 w 40"/>
                      <a:gd name="T19" fmla="*/ 16 h 53"/>
                      <a:gd name="T20" fmla="*/ 26 w 40"/>
                      <a:gd name="T21" fmla="*/ 9 h 53"/>
                      <a:gd name="T22" fmla="*/ 29 w 40"/>
                      <a:gd name="T23" fmla="*/ 5 h 53"/>
                      <a:gd name="T24" fmla="*/ 31 w 40"/>
                      <a:gd name="T25" fmla="*/ 3 h 53"/>
                      <a:gd name="T26" fmla="*/ 33 w 40"/>
                      <a:gd name="T27" fmla="*/ 2 h 53"/>
                      <a:gd name="T28" fmla="*/ 34 w 40"/>
                      <a:gd name="T29" fmla="*/ 0 h 53"/>
                      <a:gd name="T30" fmla="*/ 36 w 40"/>
                      <a:gd name="T31" fmla="*/ 0 h 53"/>
                      <a:gd name="T32" fmla="*/ 37 w 40"/>
                      <a:gd name="T33" fmla="*/ 0 h 53"/>
                      <a:gd name="T34" fmla="*/ 39 w 40"/>
                      <a:gd name="T35" fmla="*/ 0 h 53"/>
                      <a:gd name="T36" fmla="*/ 39 w 40"/>
                      <a:gd name="T37" fmla="*/ 0 h 53"/>
                      <a:gd name="T38" fmla="*/ 40 w 40"/>
                      <a:gd name="T39" fmla="*/ 1 h 53"/>
                      <a:gd name="T40" fmla="*/ 40 w 40"/>
                      <a:gd name="T41" fmla="*/ 3 h 53"/>
                      <a:gd name="T42" fmla="*/ 40 w 40"/>
                      <a:gd name="T43" fmla="*/ 4 h 53"/>
                      <a:gd name="T44" fmla="*/ 39 w 40"/>
                      <a:gd name="T45" fmla="*/ 6 h 53"/>
                      <a:gd name="T46" fmla="*/ 38 w 40"/>
                      <a:gd name="T47" fmla="*/ 8 h 53"/>
                      <a:gd name="T48" fmla="*/ 36 w 40"/>
                      <a:gd name="T49" fmla="*/ 12 h 53"/>
                      <a:gd name="T50" fmla="*/ 33 w 40"/>
                      <a:gd name="T51" fmla="*/ 18 h 53"/>
                      <a:gd name="T52" fmla="*/ 29 w 40"/>
                      <a:gd name="T53" fmla="*/ 25 h 53"/>
                      <a:gd name="T54" fmla="*/ 24 w 40"/>
                      <a:gd name="T55" fmla="*/ 32 h 53"/>
                      <a:gd name="T56" fmla="*/ 20 w 40"/>
                      <a:gd name="T57" fmla="*/ 39 h 53"/>
                      <a:gd name="T58" fmla="*/ 16 w 40"/>
                      <a:gd name="T59" fmla="*/ 43 h 53"/>
                      <a:gd name="T60" fmla="*/ 13 w 40"/>
                      <a:gd name="T61" fmla="*/ 47 h 53"/>
                      <a:gd name="T62" fmla="*/ 9 w 40"/>
                      <a:gd name="T63" fmla="*/ 51 h 53"/>
                      <a:gd name="T64" fmla="*/ 8 w 40"/>
                      <a:gd name="T65" fmla="*/ 53 h 53"/>
                      <a:gd name="T66" fmla="*/ 6 w 40"/>
                      <a:gd name="T67" fmla="*/ 53 h 53"/>
                      <a:gd name="T68" fmla="*/ 5 w 40"/>
                      <a:gd name="T69" fmla="*/ 53 h 53"/>
                      <a:gd name="T70" fmla="*/ 3 w 40"/>
                      <a:gd name="T71" fmla="*/ 53 h 53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40"/>
                      <a:gd name="T109" fmla="*/ 0 h 53"/>
                      <a:gd name="T110" fmla="*/ 40 w 40"/>
                      <a:gd name="T111" fmla="*/ 53 h 53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40" h="53">
                        <a:moveTo>
                          <a:pt x="3" y="53"/>
                        </a:moveTo>
                        <a:lnTo>
                          <a:pt x="2" y="52"/>
                        </a:lnTo>
                        <a:lnTo>
                          <a:pt x="1" y="51"/>
                        </a:lnTo>
                        <a:lnTo>
                          <a:pt x="0" y="50"/>
                        </a:lnTo>
                        <a:lnTo>
                          <a:pt x="1" y="49"/>
                        </a:lnTo>
                        <a:lnTo>
                          <a:pt x="3" y="44"/>
                        </a:lnTo>
                        <a:lnTo>
                          <a:pt x="7" y="37"/>
                        </a:lnTo>
                        <a:lnTo>
                          <a:pt x="11" y="29"/>
                        </a:lnTo>
                        <a:lnTo>
                          <a:pt x="15" y="23"/>
                        </a:lnTo>
                        <a:lnTo>
                          <a:pt x="20" y="16"/>
                        </a:lnTo>
                        <a:lnTo>
                          <a:pt x="26" y="9"/>
                        </a:lnTo>
                        <a:lnTo>
                          <a:pt x="29" y="5"/>
                        </a:lnTo>
                        <a:lnTo>
                          <a:pt x="31" y="3"/>
                        </a:lnTo>
                        <a:lnTo>
                          <a:pt x="33" y="2"/>
                        </a:lnTo>
                        <a:lnTo>
                          <a:pt x="34" y="0"/>
                        </a:lnTo>
                        <a:lnTo>
                          <a:pt x="36" y="0"/>
                        </a:lnTo>
                        <a:lnTo>
                          <a:pt x="37" y="0"/>
                        </a:lnTo>
                        <a:lnTo>
                          <a:pt x="39" y="0"/>
                        </a:lnTo>
                        <a:lnTo>
                          <a:pt x="40" y="1"/>
                        </a:lnTo>
                        <a:lnTo>
                          <a:pt x="40" y="3"/>
                        </a:lnTo>
                        <a:lnTo>
                          <a:pt x="40" y="4"/>
                        </a:lnTo>
                        <a:lnTo>
                          <a:pt x="39" y="6"/>
                        </a:lnTo>
                        <a:lnTo>
                          <a:pt x="38" y="8"/>
                        </a:lnTo>
                        <a:lnTo>
                          <a:pt x="36" y="12"/>
                        </a:lnTo>
                        <a:lnTo>
                          <a:pt x="33" y="18"/>
                        </a:lnTo>
                        <a:lnTo>
                          <a:pt x="29" y="25"/>
                        </a:lnTo>
                        <a:lnTo>
                          <a:pt x="24" y="32"/>
                        </a:lnTo>
                        <a:lnTo>
                          <a:pt x="20" y="39"/>
                        </a:lnTo>
                        <a:lnTo>
                          <a:pt x="16" y="43"/>
                        </a:lnTo>
                        <a:lnTo>
                          <a:pt x="13" y="47"/>
                        </a:lnTo>
                        <a:lnTo>
                          <a:pt x="9" y="51"/>
                        </a:lnTo>
                        <a:lnTo>
                          <a:pt x="8" y="53"/>
                        </a:lnTo>
                        <a:lnTo>
                          <a:pt x="6" y="53"/>
                        </a:lnTo>
                        <a:lnTo>
                          <a:pt x="5" y="53"/>
                        </a:lnTo>
                        <a:lnTo>
                          <a:pt x="3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0" name="Freeform 108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110"/>
                    <a:ext cx="77" cy="45"/>
                  </a:xfrm>
                  <a:custGeom>
                    <a:avLst/>
                    <a:gdLst>
                      <a:gd name="T0" fmla="*/ 2 w 78"/>
                      <a:gd name="T1" fmla="*/ 42 h 45"/>
                      <a:gd name="T2" fmla="*/ 3 w 78"/>
                      <a:gd name="T3" fmla="*/ 39 h 45"/>
                      <a:gd name="T4" fmla="*/ 8 w 78"/>
                      <a:gd name="T5" fmla="*/ 35 h 45"/>
                      <a:gd name="T6" fmla="*/ 16 w 78"/>
                      <a:gd name="T7" fmla="*/ 29 h 45"/>
                      <a:gd name="T8" fmla="*/ 29 w 78"/>
                      <a:gd name="T9" fmla="*/ 21 h 45"/>
                      <a:gd name="T10" fmla="*/ 43 w 78"/>
                      <a:gd name="T11" fmla="*/ 13 h 45"/>
                      <a:gd name="T12" fmla="*/ 53 w 78"/>
                      <a:gd name="T13" fmla="*/ 8 h 45"/>
                      <a:gd name="T14" fmla="*/ 63 w 78"/>
                      <a:gd name="T15" fmla="*/ 2 h 45"/>
                      <a:gd name="T16" fmla="*/ 68 w 78"/>
                      <a:gd name="T17" fmla="*/ 1 h 45"/>
                      <a:gd name="T18" fmla="*/ 70 w 78"/>
                      <a:gd name="T19" fmla="*/ 0 h 45"/>
                      <a:gd name="T20" fmla="*/ 73 w 78"/>
                      <a:gd name="T21" fmla="*/ 0 h 45"/>
                      <a:gd name="T22" fmla="*/ 75 w 78"/>
                      <a:gd name="T23" fmla="*/ 0 h 45"/>
                      <a:gd name="T24" fmla="*/ 77 w 78"/>
                      <a:gd name="T25" fmla="*/ 1 h 45"/>
                      <a:gd name="T26" fmla="*/ 78 w 78"/>
                      <a:gd name="T27" fmla="*/ 2 h 45"/>
                      <a:gd name="T28" fmla="*/ 77 w 78"/>
                      <a:gd name="T29" fmla="*/ 3 h 45"/>
                      <a:gd name="T30" fmla="*/ 75 w 78"/>
                      <a:gd name="T31" fmla="*/ 5 h 45"/>
                      <a:gd name="T32" fmla="*/ 74 w 78"/>
                      <a:gd name="T33" fmla="*/ 7 h 45"/>
                      <a:gd name="T34" fmla="*/ 71 w 78"/>
                      <a:gd name="T35" fmla="*/ 9 h 45"/>
                      <a:gd name="T36" fmla="*/ 62 w 78"/>
                      <a:gd name="T37" fmla="*/ 16 h 45"/>
                      <a:gd name="T38" fmla="*/ 53 w 78"/>
                      <a:gd name="T39" fmla="*/ 22 h 45"/>
                      <a:gd name="T40" fmla="*/ 39 w 78"/>
                      <a:gd name="T41" fmla="*/ 30 h 45"/>
                      <a:gd name="T42" fmla="*/ 26 w 78"/>
                      <a:gd name="T43" fmla="*/ 37 h 45"/>
                      <a:gd name="T44" fmla="*/ 15 w 78"/>
                      <a:gd name="T45" fmla="*/ 43 h 45"/>
                      <a:gd name="T46" fmla="*/ 8 w 78"/>
                      <a:gd name="T47" fmla="*/ 44 h 45"/>
                      <a:gd name="T48" fmla="*/ 4 w 78"/>
                      <a:gd name="T49" fmla="*/ 45 h 45"/>
                      <a:gd name="T50" fmla="*/ 1 w 78"/>
                      <a:gd name="T51" fmla="*/ 45 h 45"/>
                      <a:gd name="T52" fmla="*/ 0 w 78"/>
                      <a:gd name="T53" fmla="*/ 44 h 45"/>
                      <a:gd name="T54" fmla="*/ 2 w 78"/>
                      <a:gd name="T55" fmla="*/ 42 h 4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8"/>
                      <a:gd name="T85" fmla="*/ 0 h 45"/>
                      <a:gd name="T86" fmla="*/ 78 w 78"/>
                      <a:gd name="T87" fmla="*/ 45 h 4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8" h="45">
                        <a:moveTo>
                          <a:pt x="2" y="42"/>
                        </a:moveTo>
                        <a:lnTo>
                          <a:pt x="3" y="39"/>
                        </a:lnTo>
                        <a:lnTo>
                          <a:pt x="8" y="35"/>
                        </a:lnTo>
                        <a:lnTo>
                          <a:pt x="16" y="29"/>
                        </a:lnTo>
                        <a:lnTo>
                          <a:pt x="29" y="21"/>
                        </a:lnTo>
                        <a:lnTo>
                          <a:pt x="43" y="13"/>
                        </a:lnTo>
                        <a:lnTo>
                          <a:pt x="53" y="8"/>
                        </a:lnTo>
                        <a:lnTo>
                          <a:pt x="63" y="2"/>
                        </a:lnTo>
                        <a:lnTo>
                          <a:pt x="68" y="1"/>
                        </a:lnTo>
                        <a:lnTo>
                          <a:pt x="70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7" y="1"/>
                        </a:lnTo>
                        <a:lnTo>
                          <a:pt x="78" y="2"/>
                        </a:lnTo>
                        <a:lnTo>
                          <a:pt x="77" y="3"/>
                        </a:lnTo>
                        <a:lnTo>
                          <a:pt x="75" y="5"/>
                        </a:lnTo>
                        <a:lnTo>
                          <a:pt x="74" y="7"/>
                        </a:lnTo>
                        <a:lnTo>
                          <a:pt x="71" y="9"/>
                        </a:lnTo>
                        <a:lnTo>
                          <a:pt x="62" y="16"/>
                        </a:lnTo>
                        <a:lnTo>
                          <a:pt x="53" y="22"/>
                        </a:lnTo>
                        <a:lnTo>
                          <a:pt x="39" y="30"/>
                        </a:lnTo>
                        <a:lnTo>
                          <a:pt x="26" y="37"/>
                        </a:lnTo>
                        <a:lnTo>
                          <a:pt x="15" y="43"/>
                        </a:lnTo>
                        <a:lnTo>
                          <a:pt x="8" y="44"/>
                        </a:lnTo>
                        <a:lnTo>
                          <a:pt x="4" y="45"/>
                        </a:lnTo>
                        <a:lnTo>
                          <a:pt x="1" y="45"/>
                        </a:lnTo>
                        <a:lnTo>
                          <a:pt x="0" y="44"/>
                        </a:lnTo>
                        <a:lnTo>
                          <a:pt x="2" y="4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1" name="Freeform 109"/>
                  <p:cNvSpPr>
                    <a:spLocks/>
                  </p:cNvSpPr>
                  <p:nvPr/>
                </p:nvSpPr>
                <p:spPr bwMode="auto">
                  <a:xfrm>
                    <a:off x="584" y="108"/>
                    <a:ext cx="77" cy="45"/>
                  </a:xfrm>
                  <a:custGeom>
                    <a:avLst/>
                    <a:gdLst>
                      <a:gd name="T0" fmla="*/ 1 w 77"/>
                      <a:gd name="T1" fmla="*/ 42 h 45"/>
                      <a:gd name="T2" fmla="*/ 3 w 77"/>
                      <a:gd name="T3" fmla="*/ 39 h 45"/>
                      <a:gd name="T4" fmla="*/ 8 w 77"/>
                      <a:gd name="T5" fmla="*/ 36 h 45"/>
                      <a:gd name="T6" fmla="*/ 16 w 77"/>
                      <a:gd name="T7" fmla="*/ 29 h 45"/>
                      <a:gd name="T8" fmla="*/ 29 w 77"/>
                      <a:gd name="T9" fmla="*/ 21 h 45"/>
                      <a:gd name="T10" fmla="*/ 43 w 77"/>
                      <a:gd name="T11" fmla="*/ 13 h 45"/>
                      <a:gd name="T12" fmla="*/ 53 w 77"/>
                      <a:gd name="T13" fmla="*/ 8 h 45"/>
                      <a:gd name="T14" fmla="*/ 63 w 77"/>
                      <a:gd name="T15" fmla="*/ 3 h 45"/>
                      <a:gd name="T16" fmla="*/ 67 w 77"/>
                      <a:gd name="T17" fmla="*/ 1 h 45"/>
                      <a:gd name="T18" fmla="*/ 70 w 77"/>
                      <a:gd name="T19" fmla="*/ 0 h 45"/>
                      <a:gd name="T20" fmla="*/ 73 w 77"/>
                      <a:gd name="T21" fmla="*/ 0 h 45"/>
                      <a:gd name="T22" fmla="*/ 74 w 77"/>
                      <a:gd name="T23" fmla="*/ 0 h 45"/>
                      <a:gd name="T24" fmla="*/ 77 w 77"/>
                      <a:gd name="T25" fmla="*/ 1 h 45"/>
                      <a:gd name="T26" fmla="*/ 77 w 77"/>
                      <a:gd name="T27" fmla="*/ 2 h 45"/>
                      <a:gd name="T28" fmla="*/ 76 w 77"/>
                      <a:gd name="T29" fmla="*/ 3 h 45"/>
                      <a:gd name="T30" fmla="*/ 75 w 77"/>
                      <a:gd name="T31" fmla="*/ 5 h 45"/>
                      <a:gd name="T32" fmla="*/ 74 w 77"/>
                      <a:gd name="T33" fmla="*/ 7 h 45"/>
                      <a:gd name="T34" fmla="*/ 71 w 77"/>
                      <a:gd name="T35" fmla="*/ 9 h 45"/>
                      <a:gd name="T36" fmla="*/ 62 w 77"/>
                      <a:gd name="T37" fmla="*/ 16 h 45"/>
                      <a:gd name="T38" fmla="*/ 53 w 77"/>
                      <a:gd name="T39" fmla="*/ 22 h 45"/>
                      <a:gd name="T40" fmla="*/ 39 w 77"/>
                      <a:gd name="T41" fmla="*/ 30 h 45"/>
                      <a:gd name="T42" fmla="*/ 25 w 77"/>
                      <a:gd name="T43" fmla="*/ 37 h 45"/>
                      <a:gd name="T44" fmla="*/ 14 w 77"/>
                      <a:gd name="T45" fmla="*/ 42 h 45"/>
                      <a:gd name="T46" fmla="*/ 8 w 77"/>
                      <a:gd name="T47" fmla="*/ 45 h 45"/>
                      <a:gd name="T48" fmla="*/ 4 w 77"/>
                      <a:gd name="T49" fmla="*/ 45 h 45"/>
                      <a:gd name="T50" fmla="*/ 1 w 77"/>
                      <a:gd name="T51" fmla="*/ 45 h 45"/>
                      <a:gd name="T52" fmla="*/ 0 w 77"/>
                      <a:gd name="T53" fmla="*/ 44 h 45"/>
                      <a:gd name="T54" fmla="*/ 1 w 77"/>
                      <a:gd name="T55" fmla="*/ 42 h 4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7"/>
                      <a:gd name="T85" fmla="*/ 0 h 45"/>
                      <a:gd name="T86" fmla="*/ 77 w 77"/>
                      <a:gd name="T87" fmla="*/ 45 h 4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7" h="45">
                        <a:moveTo>
                          <a:pt x="1" y="42"/>
                        </a:moveTo>
                        <a:lnTo>
                          <a:pt x="3" y="39"/>
                        </a:lnTo>
                        <a:lnTo>
                          <a:pt x="8" y="36"/>
                        </a:lnTo>
                        <a:lnTo>
                          <a:pt x="16" y="29"/>
                        </a:lnTo>
                        <a:lnTo>
                          <a:pt x="29" y="21"/>
                        </a:lnTo>
                        <a:lnTo>
                          <a:pt x="43" y="13"/>
                        </a:lnTo>
                        <a:lnTo>
                          <a:pt x="53" y="8"/>
                        </a:lnTo>
                        <a:lnTo>
                          <a:pt x="63" y="3"/>
                        </a:lnTo>
                        <a:lnTo>
                          <a:pt x="67" y="1"/>
                        </a:lnTo>
                        <a:lnTo>
                          <a:pt x="70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7" y="1"/>
                        </a:lnTo>
                        <a:lnTo>
                          <a:pt x="77" y="2"/>
                        </a:lnTo>
                        <a:lnTo>
                          <a:pt x="76" y="3"/>
                        </a:lnTo>
                        <a:lnTo>
                          <a:pt x="75" y="5"/>
                        </a:lnTo>
                        <a:lnTo>
                          <a:pt x="74" y="7"/>
                        </a:lnTo>
                        <a:lnTo>
                          <a:pt x="71" y="9"/>
                        </a:lnTo>
                        <a:lnTo>
                          <a:pt x="62" y="16"/>
                        </a:lnTo>
                        <a:lnTo>
                          <a:pt x="53" y="22"/>
                        </a:lnTo>
                        <a:lnTo>
                          <a:pt x="39" y="30"/>
                        </a:lnTo>
                        <a:lnTo>
                          <a:pt x="25" y="37"/>
                        </a:lnTo>
                        <a:lnTo>
                          <a:pt x="14" y="42"/>
                        </a:lnTo>
                        <a:lnTo>
                          <a:pt x="8" y="45"/>
                        </a:lnTo>
                        <a:lnTo>
                          <a:pt x="4" y="45"/>
                        </a:lnTo>
                        <a:lnTo>
                          <a:pt x="1" y="45"/>
                        </a:lnTo>
                        <a:lnTo>
                          <a:pt x="0" y="44"/>
                        </a:lnTo>
                        <a:lnTo>
                          <a:pt x="1" y="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2" name="Freeform 110"/>
                  <p:cNvSpPr>
                    <a:spLocks noChangeArrowheads="1"/>
                  </p:cNvSpPr>
                  <p:nvPr/>
                </p:nvSpPr>
                <p:spPr bwMode="auto">
                  <a:xfrm>
                    <a:off x="599" y="135"/>
                    <a:ext cx="69" cy="25"/>
                  </a:xfrm>
                  <a:custGeom>
                    <a:avLst/>
                    <a:gdLst>
                      <a:gd name="T0" fmla="*/ 0 w 70"/>
                      <a:gd name="T1" fmla="*/ 22 h 25"/>
                      <a:gd name="T2" fmla="*/ 2 w 70"/>
                      <a:gd name="T3" fmla="*/ 19 h 25"/>
                      <a:gd name="T4" fmla="*/ 9 w 70"/>
                      <a:gd name="T5" fmla="*/ 17 h 25"/>
                      <a:gd name="T6" fmla="*/ 18 w 70"/>
                      <a:gd name="T7" fmla="*/ 13 h 25"/>
                      <a:gd name="T8" fmla="*/ 29 w 70"/>
                      <a:gd name="T9" fmla="*/ 9 h 25"/>
                      <a:gd name="T10" fmla="*/ 41 w 70"/>
                      <a:gd name="T11" fmla="*/ 5 h 25"/>
                      <a:gd name="T12" fmla="*/ 53 w 70"/>
                      <a:gd name="T13" fmla="*/ 2 h 25"/>
                      <a:gd name="T14" fmla="*/ 60 w 70"/>
                      <a:gd name="T15" fmla="*/ 1 h 25"/>
                      <a:gd name="T16" fmla="*/ 63 w 70"/>
                      <a:gd name="T17" fmla="*/ 0 h 25"/>
                      <a:gd name="T18" fmla="*/ 66 w 70"/>
                      <a:gd name="T19" fmla="*/ 0 h 25"/>
                      <a:gd name="T20" fmla="*/ 68 w 70"/>
                      <a:gd name="T21" fmla="*/ 0 h 25"/>
                      <a:gd name="T22" fmla="*/ 69 w 70"/>
                      <a:gd name="T23" fmla="*/ 1 h 25"/>
                      <a:gd name="T24" fmla="*/ 70 w 70"/>
                      <a:gd name="T25" fmla="*/ 2 h 25"/>
                      <a:gd name="T26" fmla="*/ 69 w 70"/>
                      <a:gd name="T27" fmla="*/ 4 h 25"/>
                      <a:gd name="T28" fmla="*/ 69 w 70"/>
                      <a:gd name="T29" fmla="*/ 5 h 25"/>
                      <a:gd name="T30" fmla="*/ 68 w 70"/>
                      <a:gd name="T31" fmla="*/ 6 h 25"/>
                      <a:gd name="T32" fmla="*/ 66 w 70"/>
                      <a:gd name="T33" fmla="*/ 7 h 25"/>
                      <a:gd name="T34" fmla="*/ 59 w 70"/>
                      <a:gd name="T35" fmla="*/ 9 h 25"/>
                      <a:gd name="T36" fmla="*/ 47 w 70"/>
                      <a:gd name="T37" fmla="*/ 14 h 25"/>
                      <a:gd name="T38" fmla="*/ 36 w 70"/>
                      <a:gd name="T39" fmla="*/ 17 h 25"/>
                      <a:gd name="T40" fmla="*/ 24 w 70"/>
                      <a:gd name="T41" fmla="*/ 21 h 25"/>
                      <a:gd name="T42" fmla="*/ 14 w 70"/>
                      <a:gd name="T43" fmla="*/ 23 h 25"/>
                      <a:gd name="T44" fmla="*/ 7 w 70"/>
                      <a:gd name="T45" fmla="*/ 25 h 25"/>
                      <a:gd name="T46" fmla="*/ 4 w 70"/>
                      <a:gd name="T47" fmla="*/ 25 h 25"/>
                      <a:gd name="T48" fmla="*/ 1 w 70"/>
                      <a:gd name="T49" fmla="*/ 25 h 25"/>
                      <a:gd name="T50" fmla="*/ 0 w 70"/>
                      <a:gd name="T51" fmla="*/ 23 h 25"/>
                      <a:gd name="T52" fmla="*/ 0 w 70"/>
                      <a:gd name="T53" fmla="*/ 22 h 2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0"/>
                      <a:gd name="T82" fmla="*/ 0 h 25"/>
                      <a:gd name="T83" fmla="*/ 70 w 70"/>
                      <a:gd name="T84" fmla="*/ 25 h 2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0" h="25">
                        <a:moveTo>
                          <a:pt x="0" y="22"/>
                        </a:moveTo>
                        <a:lnTo>
                          <a:pt x="2" y="19"/>
                        </a:lnTo>
                        <a:lnTo>
                          <a:pt x="9" y="17"/>
                        </a:lnTo>
                        <a:lnTo>
                          <a:pt x="18" y="13"/>
                        </a:lnTo>
                        <a:lnTo>
                          <a:pt x="29" y="9"/>
                        </a:lnTo>
                        <a:lnTo>
                          <a:pt x="41" y="5"/>
                        </a:lnTo>
                        <a:lnTo>
                          <a:pt x="53" y="2"/>
                        </a:lnTo>
                        <a:lnTo>
                          <a:pt x="60" y="1"/>
                        </a:lnTo>
                        <a:lnTo>
                          <a:pt x="63" y="0"/>
                        </a:lnTo>
                        <a:lnTo>
                          <a:pt x="66" y="0"/>
                        </a:lnTo>
                        <a:lnTo>
                          <a:pt x="68" y="0"/>
                        </a:lnTo>
                        <a:lnTo>
                          <a:pt x="69" y="1"/>
                        </a:lnTo>
                        <a:lnTo>
                          <a:pt x="70" y="2"/>
                        </a:lnTo>
                        <a:lnTo>
                          <a:pt x="69" y="4"/>
                        </a:lnTo>
                        <a:lnTo>
                          <a:pt x="69" y="5"/>
                        </a:lnTo>
                        <a:lnTo>
                          <a:pt x="68" y="6"/>
                        </a:lnTo>
                        <a:lnTo>
                          <a:pt x="66" y="7"/>
                        </a:lnTo>
                        <a:lnTo>
                          <a:pt x="59" y="9"/>
                        </a:lnTo>
                        <a:lnTo>
                          <a:pt x="47" y="14"/>
                        </a:lnTo>
                        <a:lnTo>
                          <a:pt x="36" y="17"/>
                        </a:lnTo>
                        <a:lnTo>
                          <a:pt x="24" y="21"/>
                        </a:lnTo>
                        <a:lnTo>
                          <a:pt x="14" y="23"/>
                        </a:lnTo>
                        <a:lnTo>
                          <a:pt x="7" y="25"/>
                        </a:lnTo>
                        <a:lnTo>
                          <a:pt x="4" y="25"/>
                        </a:lnTo>
                        <a:lnTo>
                          <a:pt x="1" y="25"/>
                        </a:lnTo>
                        <a:lnTo>
                          <a:pt x="0" y="23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3" name="Freeform 111"/>
                  <p:cNvSpPr>
                    <a:spLocks/>
                  </p:cNvSpPr>
                  <p:nvPr/>
                </p:nvSpPr>
                <p:spPr bwMode="auto">
                  <a:xfrm>
                    <a:off x="595" y="135"/>
                    <a:ext cx="71" cy="25"/>
                  </a:xfrm>
                  <a:custGeom>
                    <a:avLst/>
                    <a:gdLst>
                      <a:gd name="T0" fmla="*/ 0 w 71"/>
                      <a:gd name="T1" fmla="*/ 21 h 25"/>
                      <a:gd name="T2" fmla="*/ 3 w 71"/>
                      <a:gd name="T3" fmla="*/ 19 h 25"/>
                      <a:gd name="T4" fmla="*/ 10 w 71"/>
                      <a:gd name="T5" fmla="*/ 16 h 25"/>
                      <a:gd name="T6" fmla="*/ 19 w 71"/>
                      <a:gd name="T7" fmla="*/ 13 h 25"/>
                      <a:gd name="T8" fmla="*/ 30 w 71"/>
                      <a:gd name="T9" fmla="*/ 9 h 25"/>
                      <a:gd name="T10" fmla="*/ 42 w 71"/>
                      <a:gd name="T11" fmla="*/ 5 h 25"/>
                      <a:gd name="T12" fmla="*/ 54 w 71"/>
                      <a:gd name="T13" fmla="*/ 2 h 25"/>
                      <a:gd name="T14" fmla="*/ 61 w 71"/>
                      <a:gd name="T15" fmla="*/ 1 h 25"/>
                      <a:gd name="T16" fmla="*/ 64 w 71"/>
                      <a:gd name="T17" fmla="*/ 0 h 25"/>
                      <a:gd name="T18" fmla="*/ 66 w 71"/>
                      <a:gd name="T19" fmla="*/ 0 h 25"/>
                      <a:gd name="T20" fmla="*/ 69 w 71"/>
                      <a:gd name="T21" fmla="*/ 1 h 25"/>
                      <a:gd name="T22" fmla="*/ 70 w 71"/>
                      <a:gd name="T23" fmla="*/ 1 h 25"/>
                      <a:gd name="T24" fmla="*/ 71 w 71"/>
                      <a:gd name="T25" fmla="*/ 2 h 25"/>
                      <a:gd name="T26" fmla="*/ 70 w 71"/>
                      <a:gd name="T27" fmla="*/ 3 h 25"/>
                      <a:gd name="T28" fmla="*/ 69 w 71"/>
                      <a:gd name="T29" fmla="*/ 5 h 25"/>
                      <a:gd name="T30" fmla="*/ 69 w 71"/>
                      <a:gd name="T31" fmla="*/ 5 h 25"/>
                      <a:gd name="T32" fmla="*/ 66 w 71"/>
                      <a:gd name="T33" fmla="*/ 6 h 25"/>
                      <a:gd name="T34" fmla="*/ 59 w 71"/>
                      <a:gd name="T35" fmla="*/ 9 h 25"/>
                      <a:gd name="T36" fmla="*/ 47 w 71"/>
                      <a:gd name="T37" fmla="*/ 13 h 25"/>
                      <a:gd name="T38" fmla="*/ 37 w 71"/>
                      <a:gd name="T39" fmla="*/ 17 h 25"/>
                      <a:gd name="T40" fmla="*/ 25 w 71"/>
                      <a:gd name="T41" fmla="*/ 20 h 25"/>
                      <a:gd name="T42" fmla="*/ 15 w 71"/>
                      <a:gd name="T43" fmla="*/ 23 h 25"/>
                      <a:gd name="T44" fmla="*/ 8 w 71"/>
                      <a:gd name="T45" fmla="*/ 24 h 25"/>
                      <a:gd name="T46" fmla="*/ 4 w 71"/>
                      <a:gd name="T47" fmla="*/ 25 h 25"/>
                      <a:gd name="T48" fmla="*/ 1 w 71"/>
                      <a:gd name="T49" fmla="*/ 24 h 25"/>
                      <a:gd name="T50" fmla="*/ 0 w 71"/>
                      <a:gd name="T51" fmla="*/ 23 h 25"/>
                      <a:gd name="T52" fmla="*/ 0 w 71"/>
                      <a:gd name="T53" fmla="*/ 21 h 2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1"/>
                      <a:gd name="T82" fmla="*/ 0 h 25"/>
                      <a:gd name="T83" fmla="*/ 71 w 71"/>
                      <a:gd name="T84" fmla="*/ 25 h 2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1" h="25">
                        <a:moveTo>
                          <a:pt x="0" y="21"/>
                        </a:moveTo>
                        <a:lnTo>
                          <a:pt x="3" y="19"/>
                        </a:lnTo>
                        <a:lnTo>
                          <a:pt x="10" y="16"/>
                        </a:lnTo>
                        <a:lnTo>
                          <a:pt x="19" y="13"/>
                        </a:lnTo>
                        <a:lnTo>
                          <a:pt x="30" y="9"/>
                        </a:lnTo>
                        <a:lnTo>
                          <a:pt x="42" y="5"/>
                        </a:lnTo>
                        <a:lnTo>
                          <a:pt x="54" y="2"/>
                        </a:lnTo>
                        <a:lnTo>
                          <a:pt x="61" y="1"/>
                        </a:lnTo>
                        <a:lnTo>
                          <a:pt x="64" y="0"/>
                        </a:lnTo>
                        <a:lnTo>
                          <a:pt x="66" y="0"/>
                        </a:lnTo>
                        <a:lnTo>
                          <a:pt x="69" y="1"/>
                        </a:lnTo>
                        <a:lnTo>
                          <a:pt x="70" y="1"/>
                        </a:lnTo>
                        <a:lnTo>
                          <a:pt x="71" y="2"/>
                        </a:lnTo>
                        <a:lnTo>
                          <a:pt x="70" y="3"/>
                        </a:lnTo>
                        <a:lnTo>
                          <a:pt x="69" y="5"/>
                        </a:lnTo>
                        <a:lnTo>
                          <a:pt x="66" y="6"/>
                        </a:lnTo>
                        <a:lnTo>
                          <a:pt x="59" y="9"/>
                        </a:lnTo>
                        <a:lnTo>
                          <a:pt x="47" y="13"/>
                        </a:lnTo>
                        <a:lnTo>
                          <a:pt x="37" y="17"/>
                        </a:lnTo>
                        <a:lnTo>
                          <a:pt x="25" y="20"/>
                        </a:lnTo>
                        <a:lnTo>
                          <a:pt x="15" y="23"/>
                        </a:lnTo>
                        <a:lnTo>
                          <a:pt x="8" y="24"/>
                        </a:lnTo>
                        <a:lnTo>
                          <a:pt x="4" y="25"/>
                        </a:lnTo>
                        <a:lnTo>
                          <a:pt x="1" y="24"/>
                        </a:lnTo>
                        <a:lnTo>
                          <a:pt x="0" y="23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4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603" y="166"/>
                    <a:ext cx="92" cy="8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5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63"/>
                    <a:ext cx="92" cy="1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6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503" y="135"/>
                    <a:ext cx="109" cy="66"/>
                  </a:xfrm>
                  <a:prstGeom prst="ellipse">
                    <a:avLst/>
                  </a:prstGeom>
                  <a:solidFill>
                    <a:srgbClr val="FF8000"/>
                  </a:solidFill>
                  <a:ln w="9525">
                    <a:solidFill>
                      <a:srgbClr val="A0A0A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7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517" y="143"/>
                    <a:ext cx="86" cy="53"/>
                  </a:xfrm>
                  <a:prstGeom prst="ellipse">
                    <a:avLst/>
                  </a:pr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8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93"/>
                    <a:ext cx="4" cy="0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9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193"/>
                    <a:ext cx="7" cy="5"/>
                  </a:xfrm>
                  <a:prstGeom prst="ellipse">
                    <a:avLst/>
                  </a:pr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0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188"/>
                    <a:ext cx="4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1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191"/>
                    <a:ext cx="6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2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188"/>
                    <a:ext cx="6" cy="0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3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575" y="188"/>
                    <a:ext cx="7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4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584" y="183"/>
                    <a:ext cx="6" cy="5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5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578" y="183"/>
                    <a:ext cx="2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6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589" y="181"/>
                    <a:ext cx="6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7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582" y="178"/>
                    <a:ext cx="6" cy="5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8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73"/>
                    <a:ext cx="7" cy="5"/>
                  </a:xfrm>
                  <a:prstGeom prst="ellipse">
                    <a:avLst/>
                  </a:pr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9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176"/>
                    <a:ext cx="4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0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573" y="183"/>
                    <a:ext cx="2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1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71"/>
                    <a:ext cx="6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2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66"/>
                    <a:ext cx="6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3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589" y="173"/>
                    <a:ext cx="4" cy="0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4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591" y="168"/>
                    <a:ext cx="2" cy="0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5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593" y="161"/>
                    <a:ext cx="4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6" name="Freeform 134"/>
                  <p:cNvSpPr>
                    <a:spLocks/>
                  </p:cNvSpPr>
                  <p:nvPr/>
                </p:nvSpPr>
                <p:spPr bwMode="auto">
                  <a:xfrm>
                    <a:off x="509" y="478"/>
                    <a:ext cx="215" cy="101"/>
                  </a:xfrm>
                  <a:custGeom>
                    <a:avLst/>
                    <a:gdLst>
                      <a:gd name="T0" fmla="*/ 0 w 214"/>
                      <a:gd name="T1" fmla="*/ 101 h 101"/>
                      <a:gd name="T2" fmla="*/ 46 w 214"/>
                      <a:gd name="T3" fmla="*/ 93 h 101"/>
                      <a:gd name="T4" fmla="*/ 84 w 214"/>
                      <a:gd name="T5" fmla="*/ 79 h 101"/>
                      <a:gd name="T6" fmla="*/ 54 w 214"/>
                      <a:gd name="T7" fmla="*/ 81 h 101"/>
                      <a:gd name="T8" fmla="*/ 90 w 214"/>
                      <a:gd name="T9" fmla="*/ 71 h 101"/>
                      <a:gd name="T10" fmla="*/ 127 w 214"/>
                      <a:gd name="T11" fmla="*/ 62 h 101"/>
                      <a:gd name="T12" fmla="*/ 81 w 214"/>
                      <a:gd name="T13" fmla="*/ 62 h 101"/>
                      <a:gd name="T14" fmla="*/ 168 w 214"/>
                      <a:gd name="T15" fmla="*/ 49 h 101"/>
                      <a:gd name="T16" fmla="*/ 190 w 214"/>
                      <a:gd name="T17" fmla="*/ 38 h 101"/>
                      <a:gd name="T18" fmla="*/ 149 w 214"/>
                      <a:gd name="T19" fmla="*/ 42 h 101"/>
                      <a:gd name="T20" fmla="*/ 195 w 214"/>
                      <a:gd name="T21" fmla="*/ 28 h 101"/>
                      <a:gd name="T22" fmla="*/ 212 w 214"/>
                      <a:gd name="T23" fmla="*/ 15 h 101"/>
                      <a:gd name="T24" fmla="*/ 214 w 214"/>
                      <a:gd name="T25" fmla="*/ 0 h 101"/>
                      <a:gd name="T26" fmla="*/ 185 w 214"/>
                      <a:gd name="T27" fmla="*/ 9 h 101"/>
                      <a:gd name="T28" fmla="*/ 163 w 214"/>
                      <a:gd name="T29" fmla="*/ 16 h 101"/>
                      <a:gd name="T30" fmla="*/ 185 w 214"/>
                      <a:gd name="T31" fmla="*/ 0 h 101"/>
                      <a:gd name="T32" fmla="*/ 136 w 214"/>
                      <a:gd name="T33" fmla="*/ 16 h 101"/>
                      <a:gd name="T34" fmla="*/ 111 w 214"/>
                      <a:gd name="T35" fmla="*/ 30 h 101"/>
                      <a:gd name="T36" fmla="*/ 114 w 214"/>
                      <a:gd name="T37" fmla="*/ 15 h 101"/>
                      <a:gd name="T38" fmla="*/ 87 w 214"/>
                      <a:gd name="T39" fmla="*/ 32 h 101"/>
                      <a:gd name="T40" fmla="*/ 71 w 214"/>
                      <a:gd name="T41" fmla="*/ 45 h 101"/>
                      <a:gd name="T42" fmla="*/ 76 w 214"/>
                      <a:gd name="T43" fmla="*/ 28 h 101"/>
                      <a:gd name="T44" fmla="*/ 46 w 214"/>
                      <a:gd name="T45" fmla="*/ 49 h 101"/>
                      <a:gd name="T46" fmla="*/ 35 w 214"/>
                      <a:gd name="T47" fmla="*/ 60 h 101"/>
                      <a:gd name="T48" fmla="*/ 38 w 214"/>
                      <a:gd name="T49" fmla="*/ 33 h 101"/>
                      <a:gd name="T50" fmla="*/ 3 w 214"/>
                      <a:gd name="T51" fmla="*/ 76 h 101"/>
                      <a:gd name="T52" fmla="*/ 0 w 214"/>
                      <a:gd name="T53" fmla="*/ 101 h 10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4"/>
                      <a:gd name="T82" fmla="*/ 0 h 101"/>
                      <a:gd name="T83" fmla="*/ 214 w 214"/>
                      <a:gd name="T84" fmla="*/ 101 h 10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4" h="101">
                        <a:moveTo>
                          <a:pt x="0" y="101"/>
                        </a:moveTo>
                        <a:lnTo>
                          <a:pt x="46" y="93"/>
                        </a:lnTo>
                        <a:lnTo>
                          <a:pt x="84" y="79"/>
                        </a:lnTo>
                        <a:lnTo>
                          <a:pt x="54" y="81"/>
                        </a:lnTo>
                        <a:lnTo>
                          <a:pt x="90" y="71"/>
                        </a:lnTo>
                        <a:lnTo>
                          <a:pt x="127" y="62"/>
                        </a:lnTo>
                        <a:lnTo>
                          <a:pt x="81" y="62"/>
                        </a:lnTo>
                        <a:lnTo>
                          <a:pt x="168" y="49"/>
                        </a:lnTo>
                        <a:lnTo>
                          <a:pt x="190" y="38"/>
                        </a:lnTo>
                        <a:lnTo>
                          <a:pt x="149" y="42"/>
                        </a:lnTo>
                        <a:lnTo>
                          <a:pt x="195" y="28"/>
                        </a:lnTo>
                        <a:lnTo>
                          <a:pt x="212" y="15"/>
                        </a:lnTo>
                        <a:lnTo>
                          <a:pt x="214" y="0"/>
                        </a:lnTo>
                        <a:lnTo>
                          <a:pt x="185" y="9"/>
                        </a:lnTo>
                        <a:lnTo>
                          <a:pt x="163" y="16"/>
                        </a:lnTo>
                        <a:lnTo>
                          <a:pt x="185" y="0"/>
                        </a:lnTo>
                        <a:lnTo>
                          <a:pt x="136" y="16"/>
                        </a:lnTo>
                        <a:lnTo>
                          <a:pt x="111" y="30"/>
                        </a:lnTo>
                        <a:lnTo>
                          <a:pt x="114" y="15"/>
                        </a:lnTo>
                        <a:lnTo>
                          <a:pt x="87" y="32"/>
                        </a:lnTo>
                        <a:lnTo>
                          <a:pt x="71" y="45"/>
                        </a:lnTo>
                        <a:lnTo>
                          <a:pt x="76" y="28"/>
                        </a:lnTo>
                        <a:lnTo>
                          <a:pt x="46" y="49"/>
                        </a:lnTo>
                        <a:lnTo>
                          <a:pt x="35" y="60"/>
                        </a:lnTo>
                        <a:lnTo>
                          <a:pt x="38" y="33"/>
                        </a:lnTo>
                        <a:lnTo>
                          <a:pt x="3" y="76"/>
                        </a:lnTo>
                        <a:lnTo>
                          <a:pt x="0" y="101"/>
                        </a:lnTo>
                        <a:close/>
                      </a:path>
                    </a:pathLst>
                  </a:custGeom>
                  <a:solidFill>
                    <a:srgbClr val="006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7" name="Freeform 135"/>
                  <p:cNvSpPr>
                    <a:spLocks/>
                  </p:cNvSpPr>
                  <p:nvPr/>
                </p:nvSpPr>
                <p:spPr bwMode="auto">
                  <a:xfrm>
                    <a:off x="346" y="574"/>
                    <a:ext cx="144" cy="204"/>
                  </a:xfrm>
                  <a:custGeom>
                    <a:avLst/>
                    <a:gdLst>
                      <a:gd name="T0" fmla="*/ 143 w 143"/>
                      <a:gd name="T1" fmla="*/ 204 h 204"/>
                      <a:gd name="T2" fmla="*/ 66 w 143"/>
                      <a:gd name="T3" fmla="*/ 156 h 204"/>
                      <a:gd name="T4" fmla="*/ 0 w 143"/>
                      <a:gd name="T5" fmla="*/ 55 h 204"/>
                      <a:gd name="T6" fmla="*/ 14 w 143"/>
                      <a:gd name="T7" fmla="*/ 24 h 204"/>
                      <a:gd name="T8" fmla="*/ 23 w 143"/>
                      <a:gd name="T9" fmla="*/ 34 h 204"/>
                      <a:gd name="T10" fmla="*/ 34 w 143"/>
                      <a:gd name="T11" fmla="*/ 6 h 204"/>
                      <a:gd name="T12" fmla="*/ 39 w 143"/>
                      <a:gd name="T13" fmla="*/ 0 h 204"/>
                      <a:gd name="T14" fmla="*/ 57 w 143"/>
                      <a:gd name="T15" fmla="*/ 34 h 204"/>
                      <a:gd name="T16" fmla="*/ 64 w 143"/>
                      <a:gd name="T17" fmla="*/ 25 h 204"/>
                      <a:gd name="T18" fmla="*/ 70 w 143"/>
                      <a:gd name="T19" fmla="*/ 62 h 204"/>
                      <a:gd name="T20" fmla="*/ 82 w 143"/>
                      <a:gd name="T21" fmla="*/ 42 h 204"/>
                      <a:gd name="T22" fmla="*/ 91 w 143"/>
                      <a:gd name="T23" fmla="*/ 65 h 204"/>
                      <a:gd name="T24" fmla="*/ 91 w 143"/>
                      <a:gd name="T25" fmla="*/ 82 h 204"/>
                      <a:gd name="T26" fmla="*/ 118 w 143"/>
                      <a:gd name="T27" fmla="*/ 69 h 204"/>
                      <a:gd name="T28" fmla="*/ 122 w 143"/>
                      <a:gd name="T29" fmla="*/ 113 h 204"/>
                      <a:gd name="T30" fmla="*/ 143 w 143"/>
                      <a:gd name="T31" fmla="*/ 204 h 20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43"/>
                      <a:gd name="T49" fmla="*/ 0 h 204"/>
                      <a:gd name="T50" fmla="*/ 143 w 143"/>
                      <a:gd name="T51" fmla="*/ 204 h 20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43" h="204">
                        <a:moveTo>
                          <a:pt x="143" y="204"/>
                        </a:moveTo>
                        <a:lnTo>
                          <a:pt x="66" y="156"/>
                        </a:lnTo>
                        <a:lnTo>
                          <a:pt x="0" y="55"/>
                        </a:lnTo>
                        <a:lnTo>
                          <a:pt x="14" y="24"/>
                        </a:lnTo>
                        <a:lnTo>
                          <a:pt x="23" y="34"/>
                        </a:lnTo>
                        <a:lnTo>
                          <a:pt x="34" y="6"/>
                        </a:lnTo>
                        <a:lnTo>
                          <a:pt x="39" y="0"/>
                        </a:lnTo>
                        <a:lnTo>
                          <a:pt x="57" y="34"/>
                        </a:lnTo>
                        <a:lnTo>
                          <a:pt x="64" y="25"/>
                        </a:lnTo>
                        <a:lnTo>
                          <a:pt x="70" y="62"/>
                        </a:lnTo>
                        <a:lnTo>
                          <a:pt x="82" y="42"/>
                        </a:lnTo>
                        <a:lnTo>
                          <a:pt x="91" y="65"/>
                        </a:lnTo>
                        <a:lnTo>
                          <a:pt x="91" y="82"/>
                        </a:lnTo>
                        <a:lnTo>
                          <a:pt x="118" y="69"/>
                        </a:lnTo>
                        <a:lnTo>
                          <a:pt x="122" y="113"/>
                        </a:lnTo>
                        <a:lnTo>
                          <a:pt x="143" y="204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8" name="Freeform 136"/>
                  <p:cNvSpPr>
                    <a:spLocks/>
                  </p:cNvSpPr>
                  <p:nvPr/>
                </p:nvSpPr>
                <p:spPr bwMode="auto">
                  <a:xfrm>
                    <a:off x="460" y="554"/>
                    <a:ext cx="176" cy="232"/>
                  </a:xfrm>
                  <a:custGeom>
                    <a:avLst/>
                    <a:gdLst>
                      <a:gd name="T0" fmla="*/ 9 w 177"/>
                      <a:gd name="T1" fmla="*/ 234 h 234"/>
                      <a:gd name="T2" fmla="*/ 127 w 177"/>
                      <a:gd name="T3" fmla="*/ 172 h 234"/>
                      <a:gd name="T4" fmla="*/ 177 w 177"/>
                      <a:gd name="T5" fmla="*/ 81 h 234"/>
                      <a:gd name="T6" fmla="*/ 143 w 177"/>
                      <a:gd name="T7" fmla="*/ 96 h 234"/>
                      <a:gd name="T8" fmla="*/ 159 w 177"/>
                      <a:gd name="T9" fmla="*/ 79 h 234"/>
                      <a:gd name="T10" fmla="*/ 168 w 177"/>
                      <a:gd name="T11" fmla="*/ 64 h 234"/>
                      <a:gd name="T12" fmla="*/ 170 w 177"/>
                      <a:gd name="T13" fmla="*/ 37 h 234"/>
                      <a:gd name="T14" fmla="*/ 143 w 177"/>
                      <a:gd name="T15" fmla="*/ 61 h 234"/>
                      <a:gd name="T16" fmla="*/ 152 w 177"/>
                      <a:gd name="T17" fmla="*/ 33 h 234"/>
                      <a:gd name="T18" fmla="*/ 155 w 177"/>
                      <a:gd name="T19" fmla="*/ 20 h 234"/>
                      <a:gd name="T20" fmla="*/ 152 w 177"/>
                      <a:gd name="T21" fmla="*/ 0 h 234"/>
                      <a:gd name="T22" fmla="*/ 127 w 177"/>
                      <a:gd name="T23" fmla="*/ 20 h 234"/>
                      <a:gd name="T24" fmla="*/ 109 w 177"/>
                      <a:gd name="T25" fmla="*/ 38 h 234"/>
                      <a:gd name="T26" fmla="*/ 105 w 177"/>
                      <a:gd name="T27" fmla="*/ 21 h 234"/>
                      <a:gd name="T28" fmla="*/ 89 w 177"/>
                      <a:gd name="T29" fmla="*/ 38 h 234"/>
                      <a:gd name="T30" fmla="*/ 80 w 177"/>
                      <a:gd name="T31" fmla="*/ 64 h 234"/>
                      <a:gd name="T32" fmla="*/ 68 w 177"/>
                      <a:gd name="T33" fmla="*/ 48 h 234"/>
                      <a:gd name="T34" fmla="*/ 62 w 177"/>
                      <a:gd name="T35" fmla="*/ 71 h 234"/>
                      <a:gd name="T36" fmla="*/ 50 w 177"/>
                      <a:gd name="T37" fmla="*/ 108 h 234"/>
                      <a:gd name="T38" fmla="*/ 46 w 177"/>
                      <a:gd name="T39" fmla="*/ 82 h 234"/>
                      <a:gd name="T40" fmla="*/ 28 w 177"/>
                      <a:gd name="T41" fmla="*/ 122 h 234"/>
                      <a:gd name="T42" fmla="*/ 23 w 177"/>
                      <a:gd name="T43" fmla="*/ 152 h 234"/>
                      <a:gd name="T44" fmla="*/ 14 w 177"/>
                      <a:gd name="T45" fmla="*/ 133 h 234"/>
                      <a:gd name="T46" fmla="*/ 0 w 177"/>
                      <a:gd name="T47" fmla="*/ 181 h 234"/>
                      <a:gd name="T48" fmla="*/ 9 w 177"/>
                      <a:gd name="T49" fmla="*/ 234 h 23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77"/>
                      <a:gd name="T76" fmla="*/ 0 h 234"/>
                      <a:gd name="T77" fmla="*/ 177 w 177"/>
                      <a:gd name="T78" fmla="*/ 234 h 23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77" h="234">
                        <a:moveTo>
                          <a:pt x="9" y="234"/>
                        </a:moveTo>
                        <a:lnTo>
                          <a:pt x="127" y="172"/>
                        </a:lnTo>
                        <a:lnTo>
                          <a:pt x="177" y="81"/>
                        </a:lnTo>
                        <a:lnTo>
                          <a:pt x="143" y="96"/>
                        </a:lnTo>
                        <a:lnTo>
                          <a:pt x="159" y="79"/>
                        </a:lnTo>
                        <a:lnTo>
                          <a:pt x="168" y="64"/>
                        </a:lnTo>
                        <a:lnTo>
                          <a:pt x="170" y="37"/>
                        </a:lnTo>
                        <a:lnTo>
                          <a:pt x="143" y="61"/>
                        </a:lnTo>
                        <a:lnTo>
                          <a:pt x="152" y="33"/>
                        </a:lnTo>
                        <a:lnTo>
                          <a:pt x="155" y="20"/>
                        </a:lnTo>
                        <a:lnTo>
                          <a:pt x="152" y="0"/>
                        </a:lnTo>
                        <a:lnTo>
                          <a:pt x="127" y="20"/>
                        </a:lnTo>
                        <a:lnTo>
                          <a:pt x="109" y="38"/>
                        </a:lnTo>
                        <a:lnTo>
                          <a:pt x="105" y="21"/>
                        </a:lnTo>
                        <a:lnTo>
                          <a:pt x="89" y="38"/>
                        </a:lnTo>
                        <a:lnTo>
                          <a:pt x="80" y="64"/>
                        </a:lnTo>
                        <a:lnTo>
                          <a:pt x="68" y="48"/>
                        </a:lnTo>
                        <a:lnTo>
                          <a:pt x="62" y="71"/>
                        </a:lnTo>
                        <a:lnTo>
                          <a:pt x="50" y="108"/>
                        </a:lnTo>
                        <a:lnTo>
                          <a:pt x="46" y="82"/>
                        </a:lnTo>
                        <a:lnTo>
                          <a:pt x="28" y="122"/>
                        </a:lnTo>
                        <a:lnTo>
                          <a:pt x="23" y="152"/>
                        </a:lnTo>
                        <a:lnTo>
                          <a:pt x="14" y="133"/>
                        </a:lnTo>
                        <a:lnTo>
                          <a:pt x="0" y="181"/>
                        </a:lnTo>
                        <a:lnTo>
                          <a:pt x="9" y="234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9" name="Freeform 137"/>
                  <p:cNvSpPr>
                    <a:spLocks/>
                  </p:cNvSpPr>
                  <p:nvPr/>
                </p:nvSpPr>
                <p:spPr bwMode="auto">
                  <a:xfrm>
                    <a:off x="458" y="561"/>
                    <a:ext cx="389" cy="232"/>
                  </a:xfrm>
                  <a:custGeom>
                    <a:avLst/>
                    <a:gdLst>
                      <a:gd name="T0" fmla="*/ 0 w 390"/>
                      <a:gd name="T1" fmla="*/ 231 h 231"/>
                      <a:gd name="T2" fmla="*/ 138 w 390"/>
                      <a:gd name="T3" fmla="*/ 214 h 231"/>
                      <a:gd name="T4" fmla="*/ 172 w 390"/>
                      <a:gd name="T5" fmla="*/ 211 h 231"/>
                      <a:gd name="T6" fmla="*/ 154 w 390"/>
                      <a:gd name="T7" fmla="*/ 205 h 231"/>
                      <a:gd name="T8" fmla="*/ 134 w 390"/>
                      <a:gd name="T9" fmla="*/ 204 h 231"/>
                      <a:gd name="T10" fmla="*/ 175 w 390"/>
                      <a:gd name="T11" fmla="*/ 192 h 231"/>
                      <a:gd name="T12" fmla="*/ 202 w 390"/>
                      <a:gd name="T13" fmla="*/ 189 h 231"/>
                      <a:gd name="T14" fmla="*/ 234 w 390"/>
                      <a:gd name="T15" fmla="*/ 181 h 231"/>
                      <a:gd name="T16" fmla="*/ 202 w 390"/>
                      <a:gd name="T17" fmla="*/ 181 h 231"/>
                      <a:gd name="T18" fmla="*/ 179 w 390"/>
                      <a:gd name="T19" fmla="*/ 181 h 231"/>
                      <a:gd name="T20" fmla="*/ 238 w 390"/>
                      <a:gd name="T21" fmla="*/ 168 h 231"/>
                      <a:gd name="T22" fmla="*/ 252 w 390"/>
                      <a:gd name="T23" fmla="*/ 160 h 231"/>
                      <a:gd name="T24" fmla="*/ 270 w 390"/>
                      <a:gd name="T25" fmla="*/ 148 h 231"/>
                      <a:gd name="T26" fmla="*/ 225 w 390"/>
                      <a:gd name="T27" fmla="*/ 158 h 231"/>
                      <a:gd name="T28" fmla="*/ 268 w 390"/>
                      <a:gd name="T29" fmla="*/ 133 h 231"/>
                      <a:gd name="T30" fmla="*/ 304 w 390"/>
                      <a:gd name="T31" fmla="*/ 110 h 231"/>
                      <a:gd name="T32" fmla="*/ 281 w 390"/>
                      <a:gd name="T33" fmla="*/ 113 h 231"/>
                      <a:gd name="T34" fmla="*/ 268 w 390"/>
                      <a:gd name="T35" fmla="*/ 117 h 231"/>
                      <a:gd name="T36" fmla="*/ 313 w 390"/>
                      <a:gd name="T37" fmla="*/ 86 h 231"/>
                      <a:gd name="T38" fmla="*/ 338 w 390"/>
                      <a:gd name="T39" fmla="*/ 63 h 231"/>
                      <a:gd name="T40" fmla="*/ 313 w 390"/>
                      <a:gd name="T41" fmla="*/ 72 h 231"/>
                      <a:gd name="T42" fmla="*/ 299 w 390"/>
                      <a:gd name="T43" fmla="*/ 76 h 231"/>
                      <a:gd name="T44" fmla="*/ 345 w 390"/>
                      <a:gd name="T45" fmla="*/ 41 h 231"/>
                      <a:gd name="T46" fmla="*/ 377 w 390"/>
                      <a:gd name="T47" fmla="*/ 19 h 231"/>
                      <a:gd name="T48" fmla="*/ 390 w 390"/>
                      <a:gd name="T49" fmla="*/ 0 h 231"/>
                      <a:gd name="T50" fmla="*/ 361 w 390"/>
                      <a:gd name="T51" fmla="*/ 14 h 231"/>
                      <a:gd name="T52" fmla="*/ 320 w 390"/>
                      <a:gd name="T53" fmla="*/ 28 h 231"/>
                      <a:gd name="T54" fmla="*/ 299 w 390"/>
                      <a:gd name="T55" fmla="*/ 38 h 231"/>
                      <a:gd name="T56" fmla="*/ 324 w 390"/>
                      <a:gd name="T57" fmla="*/ 17 h 231"/>
                      <a:gd name="T58" fmla="*/ 290 w 390"/>
                      <a:gd name="T59" fmla="*/ 28 h 231"/>
                      <a:gd name="T60" fmla="*/ 265 w 390"/>
                      <a:gd name="T61" fmla="*/ 51 h 231"/>
                      <a:gd name="T62" fmla="*/ 261 w 390"/>
                      <a:gd name="T63" fmla="*/ 62 h 231"/>
                      <a:gd name="T64" fmla="*/ 261 w 390"/>
                      <a:gd name="T65" fmla="*/ 36 h 231"/>
                      <a:gd name="T66" fmla="*/ 236 w 390"/>
                      <a:gd name="T67" fmla="*/ 61 h 231"/>
                      <a:gd name="T68" fmla="*/ 211 w 390"/>
                      <a:gd name="T69" fmla="*/ 80 h 231"/>
                      <a:gd name="T70" fmla="*/ 211 w 390"/>
                      <a:gd name="T71" fmla="*/ 62 h 231"/>
                      <a:gd name="T72" fmla="*/ 179 w 390"/>
                      <a:gd name="T73" fmla="*/ 87 h 231"/>
                      <a:gd name="T74" fmla="*/ 172 w 390"/>
                      <a:gd name="T75" fmla="*/ 113 h 231"/>
                      <a:gd name="T76" fmla="*/ 163 w 390"/>
                      <a:gd name="T77" fmla="*/ 121 h 231"/>
                      <a:gd name="T78" fmla="*/ 168 w 390"/>
                      <a:gd name="T79" fmla="*/ 92 h 231"/>
                      <a:gd name="T80" fmla="*/ 134 w 390"/>
                      <a:gd name="T81" fmla="*/ 116 h 231"/>
                      <a:gd name="T82" fmla="*/ 120 w 390"/>
                      <a:gd name="T83" fmla="*/ 137 h 231"/>
                      <a:gd name="T84" fmla="*/ 102 w 390"/>
                      <a:gd name="T85" fmla="*/ 161 h 231"/>
                      <a:gd name="T86" fmla="*/ 102 w 390"/>
                      <a:gd name="T87" fmla="*/ 131 h 231"/>
                      <a:gd name="T88" fmla="*/ 82 w 390"/>
                      <a:gd name="T89" fmla="*/ 150 h 231"/>
                      <a:gd name="T90" fmla="*/ 77 w 390"/>
                      <a:gd name="T91" fmla="*/ 165 h 231"/>
                      <a:gd name="T92" fmla="*/ 50 w 390"/>
                      <a:gd name="T93" fmla="*/ 185 h 231"/>
                      <a:gd name="T94" fmla="*/ 50 w 390"/>
                      <a:gd name="T95" fmla="*/ 175 h 231"/>
                      <a:gd name="T96" fmla="*/ 25 w 390"/>
                      <a:gd name="T97" fmla="*/ 195 h 231"/>
                      <a:gd name="T98" fmla="*/ 0 w 390"/>
                      <a:gd name="T99" fmla="*/ 231 h 23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390"/>
                      <a:gd name="T151" fmla="*/ 0 h 231"/>
                      <a:gd name="T152" fmla="*/ 390 w 390"/>
                      <a:gd name="T153" fmla="*/ 231 h 23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390" h="231">
                        <a:moveTo>
                          <a:pt x="0" y="231"/>
                        </a:moveTo>
                        <a:lnTo>
                          <a:pt x="138" y="214"/>
                        </a:lnTo>
                        <a:lnTo>
                          <a:pt x="172" y="211"/>
                        </a:lnTo>
                        <a:lnTo>
                          <a:pt x="154" y="205"/>
                        </a:lnTo>
                        <a:lnTo>
                          <a:pt x="134" y="204"/>
                        </a:lnTo>
                        <a:lnTo>
                          <a:pt x="175" y="192"/>
                        </a:lnTo>
                        <a:lnTo>
                          <a:pt x="202" y="189"/>
                        </a:lnTo>
                        <a:lnTo>
                          <a:pt x="234" y="181"/>
                        </a:lnTo>
                        <a:lnTo>
                          <a:pt x="202" y="181"/>
                        </a:lnTo>
                        <a:lnTo>
                          <a:pt x="179" y="181"/>
                        </a:lnTo>
                        <a:lnTo>
                          <a:pt x="238" y="168"/>
                        </a:lnTo>
                        <a:lnTo>
                          <a:pt x="252" y="160"/>
                        </a:lnTo>
                        <a:lnTo>
                          <a:pt x="270" y="148"/>
                        </a:lnTo>
                        <a:lnTo>
                          <a:pt x="225" y="158"/>
                        </a:lnTo>
                        <a:lnTo>
                          <a:pt x="268" y="133"/>
                        </a:lnTo>
                        <a:lnTo>
                          <a:pt x="304" y="110"/>
                        </a:lnTo>
                        <a:lnTo>
                          <a:pt x="281" y="113"/>
                        </a:lnTo>
                        <a:lnTo>
                          <a:pt x="268" y="117"/>
                        </a:lnTo>
                        <a:lnTo>
                          <a:pt x="313" y="86"/>
                        </a:lnTo>
                        <a:lnTo>
                          <a:pt x="338" y="63"/>
                        </a:lnTo>
                        <a:lnTo>
                          <a:pt x="313" y="72"/>
                        </a:lnTo>
                        <a:lnTo>
                          <a:pt x="299" y="76"/>
                        </a:lnTo>
                        <a:lnTo>
                          <a:pt x="345" y="41"/>
                        </a:lnTo>
                        <a:lnTo>
                          <a:pt x="377" y="19"/>
                        </a:lnTo>
                        <a:lnTo>
                          <a:pt x="390" y="0"/>
                        </a:lnTo>
                        <a:lnTo>
                          <a:pt x="361" y="14"/>
                        </a:lnTo>
                        <a:lnTo>
                          <a:pt x="320" y="28"/>
                        </a:lnTo>
                        <a:lnTo>
                          <a:pt x="299" y="38"/>
                        </a:lnTo>
                        <a:lnTo>
                          <a:pt x="324" y="17"/>
                        </a:lnTo>
                        <a:lnTo>
                          <a:pt x="290" y="28"/>
                        </a:lnTo>
                        <a:lnTo>
                          <a:pt x="265" y="51"/>
                        </a:lnTo>
                        <a:lnTo>
                          <a:pt x="261" y="62"/>
                        </a:lnTo>
                        <a:lnTo>
                          <a:pt x="261" y="36"/>
                        </a:lnTo>
                        <a:lnTo>
                          <a:pt x="236" y="61"/>
                        </a:lnTo>
                        <a:lnTo>
                          <a:pt x="211" y="80"/>
                        </a:lnTo>
                        <a:lnTo>
                          <a:pt x="211" y="62"/>
                        </a:lnTo>
                        <a:lnTo>
                          <a:pt x="179" y="87"/>
                        </a:lnTo>
                        <a:lnTo>
                          <a:pt x="172" y="113"/>
                        </a:lnTo>
                        <a:lnTo>
                          <a:pt x="163" y="121"/>
                        </a:lnTo>
                        <a:lnTo>
                          <a:pt x="168" y="92"/>
                        </a:lnTo>
                        <a:lnTo>
                          <a:pt x="134" y="116"/>
                        </a:lnTo>
                        <a:lnTo>
                          <a:pt x="120" y="137"/>
                        </a:lnTo>
                        <a:lnTo>
                          <a:pt x="102" y="161"/>
                        </a:lnTo>
                        <a:lnTo>
                          <a:pt x="102" y="131"/>
                        </a:lnTo>
                        <a:lnTo>
                          <a:pt x="82" y="150"/>
                        </a:lnTo>
                        <a:lnTo>
                          <a:pt x="77" y="165"/>
                        </a:lnTo>
                        <a:lnTo>
                          <a:pt x="50" y="185"/>
                        </a:lnTo>
                        <a:lnTo>
                          <a:pt x="50" y="175"/>
                        </a:lnTo>
                        <a:lnTo>
                          <a:pt x="25" y="195"/>
                        </a:lnTo>
                        <a:lnTo>
                          <a:pt x="0" y="231"/>
                        </a:lnTo>
                        <a:close/>
                      </a:path>
                    </a:pathLst>
                  </a:custGeom>
                  <a:solidFill>
                    <a:srgbClr val="006000"/>
                  </a:solidFill>
                  <a:ln w="0">
                    <a:solidFill>
                      <a:srgbClr val="00A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0" name="Freeform 138"/>
                  <p:cNvSpPr>
                    <a:spLocks/>
                  </p:cNvSpPr>
                  <p:nvPr/>
                </p:nvSpPr>
                <p:spPr bwMode="auto">
                  <a:xfrm>
                    <a:off x="206" y="571"/>
                    <a:ext cx="256" cy="219"/>
                  </a:xfrm>
                  <a:custGeom>
                    <a:avLst/>
                    <a:gdLst>
                      <a:gd name="T0" fmla="*/ 257 w 257"/>
                      <a:gd name="T1" fmla="*/ 219 h 219"/>
                      <a:gd name="T2" fmla="*/ 218 w 257"/>
                      <a:gd name="T3" fmla="*/ 212 h 219"/>
                      <a:gd name="T4" fmla="*/ 166 w 257"/>
                      <a:gd name="T5" fmla="*/ 196 h 219"/>
                      <a:gd name="T6" fmla="*/ 130 w 257"/>
                      <a:gd name="T7" fmla="*/ 173 h 219"/>
                      <a:gd name="T8" fmla="*/ 180 w 257"/>
                      <a:gd name="T9" fmla="*/ 182 h 219"/>
                      <a:gd name="T10" fmla="*/ 139 w 257"/>
                      <a:gd name="T11" fmla="*/ 165 h 219"/>
                      <a:gd name="T12" fmla="*/ 105 w 257"/>
                      <a:gd name="T13" fmla="*/ 158 h 219"/>
                      <a:gd name="T14" fmla="*/ 78 w 257"/>
                      <a:gd name="T15" fmla="*/ 142 h 219"/>
                      <a:gd name="T16" fmla="*/ 118 w 257"/>
                      <a:gd name="T17" fmla="*/ 149 h 219"/>
                      <a:gd name="T18" fmla="*/ 66 w 257"/>
                      <a:gd name="T19" fmla="*/ 127 h 219"/>
                      <a:gd name="T20" fmla="*/ 32 w 257"/>
                      <a:gd name="T21" fmla="*/ 98 h 219"/>
                      <a:gd name="T22" fmla="*/ 66 w 257"/>
                      <a:gd name="T23" fmla="*/ 110 h 219"/>
                      <a:gd name="T24" fmla="*/ 19 w 257"/>
                      <a:gd name="T25" fmla="*/ 81 h 219"/>
                      <a:gd name="T26" fmla="*/ 7 w 257"/>
                      <a:gd name="T27" fmla="*/ 56 h 219"/>
                      <a:gd name="T28" fmla="*/ 32 w 257"/>
                      <a:gd name="T29" fmla="*/ 73 h 219"/>
                      <a:gd name="T30" fmla="*/ 0 w 257"/>
                      <a:gd name="T31" fmla="*/ 0 h 219"/>
                      <a:gd name="T32" fmla="*/ 73 w 257"/>
                      <a:gd name="T33" fmla="*/ 27 h 219"/>
                      <a:gd name="T34" fmla="*/ 64 w 257"/>
                      <a:gd name="T35" fmla="*/ 10 h 219"/>
                      <a:gd name="T36" fmla="*/ 116 w 257"/>
                      <a:gd name="T37" fmla="*/ 40 h 219"/>
                      <a:gd name="T38" fmla="*/ 134 w 257"/>
                      <a:gd name="T39" fmla="*/ 60 h 219"/>
                      <a:gd name="T40" fmla="*/ 134 w 257"/>
                      <a:gd name="T41" fmla="*/ 39 h 219"/>
                      <a:gd name="T42" fmla="*/ 161 w 257"/>
                      <a:gd name="T43" fmla="*/ 68 h 219"/>
                      <a:gd name="T44" fmla="*/ 177 w 257"/>
                      <a:gd name="T45" fmla="*/ 102 h 219"/>
                      <a:gd name="T46" fmla="*/ 180 w 257"/>
                      <a:gd name="T47" fmla="*/ 84 h 219"/>
                      <a:gd name="T48" fmla="*/ 200 w 257"/>
                      <a:gd name="T49" fmla="*/ 114 h 219"/>
                      <a:gd name="T50" fmla="*/ 211 w 257"/>
                      <a:gd name="T51" fmla="*/ 152 h 219"/>
                      <a:gd name="T52" fmla="*/ 218 w 257"/>
                      <a:gd name="T53" fmla="*/ 124 h 219"/>
                      <a:gd name="T54" fmla="*/ 241 w 257"/>
                      <a:gd name="T55" fmla="*/ 152 h 219"/>
                      <a:gd name="T56" fmla="*/ 248 w 257"/>
                      <a:gd name="T57" fmla="*/ 173 h 219"/>
                      <a:gd name="T58" fmla="*/ 257 w 257"/>
                      <a:gd name="T59" fmla="*/ 219 h 219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57"/>
                      <a:gd name="T91" fmla="*/ 0 h 219"/>
                      <a:gd name="T92" fmla="*/ 257 w 257"/>
                      <a:gd name="T93" fmla="*/ 219 h 219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57" h="219">
                        <a:moveTo>
                          <a:pt x="257" y="219"/>
                        </a:moveTo>
                        <a:lnTo>
                          <a:pt x="218" y="212"/>
                        </a:lnTo>
                        <a:lnTo>
                          <a:pt x="166" y="196"/>
                        </a:lnTo>
                        <a:lnTo>
                          <a:pt x="130" y="173"/>
                        </a:lnTo>
                        <a:lnTo>
                          <a:pt x="180" y="182"/>
                        </a:lnTo>
                        <a:lnTo>
                          <a:pt x="139" y="165"/>
                        </a:lnTo>
                        <a:lnTo>
                          <a:pt x="105" y="158"/>
                        </a:lnTo>
                        <a:lnTo>
                          <a:pt x="78" y="142"/>
                        </a:lnTo>
                        <a:lnTo>
                          <a:pt x="118" y="149"/>
                        </a:lnTo>
                        <a:lnTo>
                          <a:pt x="66" y="127"/>
                        </a:lnTo>
                        <a:lnTo>
                          <a:pt x="32" y="98"/>
                        </a:lnTo>
                        <a:lnTo>
                          <a:pt x="66" y="110"/>
                        </a:lnTo>
                        <a:lnTo>
                          <a:pt x="19" y="81"/>
                        </a:lnTo>
                        <a:lnTo>
                          <a:pt x="7" y="56"/>
                        </a:lnTo>
                        <a:lnTo>
                          <a:pt x="32" y="73"/>
                        </a:lnTo>
                        <a:lnTo>
                          <a:pt x="0" y="0"/>
                        </a:lnTo>
                        <a:lnTo>
                          <a:pt x="73" y="27"/>
                        </a:lnTo>
                        <a:lnTo>
                          <a:pt x="64" y="10"/>
                        </a:lnTo>
                        <a:lnTo>
                          <a:pt x="116" y="40"/>
                        </a:lnTo>
                        <a:lnTo>
                          <a:pt x="134" y="60"/>
                        </a:lnTo>
                        <a:lnTo>
                          <a:pt x="134" y="39"/>
                        </a:lnTo>
                        <a:lnTo>
                          <a:pt x="161" y="68"/>
                        </a:lnTo>
                        <a:lnTo>
                          <a:pt x="177" y="102"/>
                        </a:lnTo>
                        <a:lnTo>
                          <a:pt x="180" y="84"/>
                        </a:lnTo>
                        <a:lnTo>
                          <a:pt x="200" y="114"/>
                        </a:lnTo>
                        <a:lnTo>
                          <a:pt x="211" y="152"/>
                        </a:lnTo>
                        <a:lnTo>
                          <a:pt x="218" y="124"/>
                        </a:lnTo>
                        <a:lnTo>
                          <a:pt x="241" y="152"/>
                        </a:lnTo>
                        <a:lnTo>
                          <a:pt x="248" y="173"/>
                        </a:lnTo>
                        <a:lnTo>
                          <a:pt x="257" y="219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1" name="Freeform 139"/>
                  <p:cNvSpPr>
                    <a:spLocks/>
                  </p:cNvSpPr>
                  <p:nvPr/>
                </p:nvSpPr>
                <p:spPr bwMode="auto">
                  <a:xfrm>
                    <a:off x="296" y="425"/>
                    <a:ext cx="226" cy="111"/>
                  </a:xfrm>
                  <a:custGeom>
                    <a:avLst/>
                    <a:gdLst>
                      <a:gd name="T0" fmla="*/ 226 w 226"/>
                      <a:gd name="T1" fmla="*/ 110 h 110"/>
                      <a:gd name="T2" fmla="*/ 222 w 226"/>
                      <a:gd name="T3" fmla="*/ 73 h 110"/>
                      <a:gd name="T4" fmla="*/ 206 w 226"/>
                      <a:gd name="T5" fmla="*/ 32 h 110"/>
                      <a:gd name="T6" fmla="*/ 198 w 226"/>
                      <a:gd name="T7" fmla="*/ 63 h 110"/>
                      <a:gd name="T8" fmla="*/ 182 w 226"/>
                      <a:gd name="T9" fmla="*/ 27 h 110"/>
                      <a:gd name="T10" fmla="*/ 162 w 226"/>
                      <a:gd name="T11" fmla="*/ 7 h 110"/>
                      <a:gd name="T12" fmla="*/ 174 w 226"/>
                      <a:gd name="T13" fmla="*/ 41 h 110"/>
                      <a:gd name="T14" fmla="*/ 127 w 226"/>
                      <a:gd name="T15" fmla="*/ 10 h 110"/>
                      <a:gd name="T16" fmla="*/ 75 w 226"/>
                      <a:gd name="T17" fmla="*/ 0 h 110"/>
                      <a:gd name="T18" fmla="*/ 99 w 226"/>
                      <a:gd name="T19" fmla="*/ 14 h 110"/>
                      <a:gd name="T20" fmla="*/ 0 w 226"/>
                      <a:gd name="T21" fmla="*/ 2 h 110"/>
                      <a:gd name="T22" fmla="*/ 67 w 226"/>
                      <a:gd name="T23" fmla="*/ 29 h 110"/>
                      <a:gd name="T24" fmla="*/ 28 w 226"/>
                      <a:gd name="T25" fmla="*/ 32 h 110"/>
                      <a:gd name="T26" fmla="*/ 111 w 226"/>
                      <a:gd name="T27" fmla="*/ 41 h 110"/>
                      <a:gd name="T28" fmla="*/ 52 w 226"/>
                      <a:gd name="T29" fmla="*/ 63 h 110"/>
                      <a:gd name="T30" fmla="*/ 118 w 226"/>
                      <a:gd name="T31" fmla="*/ 56 h 110"/>
                      <a:gd name="T32" fmla="*/ 139 w 226"/>
                      <a:gd name="T33" fmla="*/ 58 h 110"/>
                      <a:gd name="T34" fmla="*/ 103 w 226"/>
                      <a:gd name="T35" fmla="*/ 70 h 110"/>
                      <a:gd name="T36" fmla="*/ 162 w 226"/>
                      <a:gd name="T37" fmla="*/ 68 h 110"/>
                      <a:gd name="T38" fmla="*/ 146 w 226"/>
                      <a:gd name="T39" fmla="*/ 90 h 110"/>
                      <a:gd name="T40" fmla="*/ 182 w 226"/>
                      <a:gd name="T41" fmla="*/ 78 h 110"/>
                      <a:gd name="T42" fmla="*/ 206 w 226"/>
                      <a:gd name="T43" fmla="*/ 78 h 110"/>
                      <a:gd name="T44" fmla="*/ 226 w 226"/>
                      <a:gd name="T45" fmla="*/ 110 h 11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26"/>
                      <a:gd name="T70" fmla="*/ 0 h 110"/>
                      <a:gd name="T71" fmla="*/ 226 w 226"/>
                      <a:gd name="T72" fmla="*/ 110 h 11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26" h="110">
                        <a:moveTo>
                          <a:pt x="226" y="110"/>
                        </a:moveTo>
                        <a:lnTo>
                          <a:pt x="222" y="73"/>
                        </a:lnTo>
                        <a:lnTo>
                          <a:pt x="206" y="32"/>
                        </a:lnTo>
                        <a:lnTo>
                          <a:pt x="198" y="63"/>
                        </a:lnTo>
                        <a:lnTo>
                          <a:pt x="182" y="27"/>
                        </a:lnTo>
                        <a:lnTo>
                          <a:pt x="162" y="7"/>
                        </a:lnTo>
                        <a:lnTo>
                          <a:pt x="174" y="41"/>
                        </a:lnTo>
                        <a:lnTo>
                          <a:pt x="127" y="10"/>
                        </a:lnTo>
                        <a:lnTo>
                          <a:pt x="75" y="0"/>
                        </a:lnTo>
                        <a:lnTo>
                          <a:pt x="99" y="14"/>
                        </a:lnTo>
                        <a:lnTo>
                          <a:pt x="0" y="2"/>
                        </a:lnTo>
                        <a:lnTo>
                          <a:pt x="67" y="29"/>
                        </a:lnTo>
                        <a:lnTo>
                          <a:pt x="28" y="32"/>
                        </a:lnTo>
                        <a:lnTo>
                          <a:pt x="111" y="41"/>
                        </a:lnTo>
                        <a:lnTo>
                          <a:pt x="52" y="63"/>
                        </a:lnTo>
                        <a:lnTo>
                          <a:pt x="118" y="56"/>
                        </a:lnTo>
                        <a:lnTo>
                          <a:pt x="139" y="58"/>
                        </a:lnTo>
                        <a:lnTo>
                          <a:pt x="103" y="70"/>
                        </a:lnTo>
                        <a:lnTo>
                          <a:pt x="162" y="68"/>
                        </a:lnTo>
                        <a:lnTo>
                          <a:pt x="146" y="90"/>
                        </a:lnTo>
                        <a:lnTo>
                          <a:pt x="182" y="78"/>
                        </a:lnTo>
                        <a:lnTo>
                          <a:pt x="206" y="78"/>
                        </a:lnTo>
                        <a:lnTo>
                          <a:pt x="226" y="110"/>
                        </a:lnTo>
                        <a:close/>
                      </a:path>
                    </a:pathLst>
                  </a:custGeom>
                  <a:solidFill>
                    <a:srgbClr val="006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2" name="Freeform 140"/>
                  <p:cNvSpPr>
                    <a:spLocks/>
                  </p:cNvSpPr>
                  <p:nvPr/>
                </p:nvSpPr>
                <p:spPr bwMode="auto">
                  <a:xfrm>
                    <a:off x="533" y="400"/>
                    <a:ext cx="183" cy="81"/>
                  </a:xfrm>
                  <a:custGeom>
                    <a:avLst/>
                    <a:gdLst>
                      <a:gd name="T0" fmla="*/ 0 w 183"/>
                      <a:gd name="T1" fmla="*/ 80 h 80"/>
                      <a:gd name="T2" fmla="*/ 4 w 183"/>
                      <a:gd name="T3" fmla="*/ 53 h 80"/>
                      <a:gd name="T4" fmla="*/ 16 w 183"/>
                      <a:gd name="T5" fmla="*/ 23 h 80"/>
                      <a:gd name="T6" fmla="*/ 22 w 183"/>
                      <a:gd name="T7" fmla="*/ 46 h 80"/>
                      <a:gd name="T8" fmla="*/ 35 w 183"/>
                      <a:gd name="T9" fmla="*/ 19 h 80"/>
                      <a:gd name="T10" fmla="*/ 52 w 183"/>
                      <a:gd name="T11" fmla="*/ 5 h 80"/>
                      <a:gd name="T12" fmla="*/ 42 w 183"/>
                      <a:gd name="T13" fmla="*/ 30 h 80"/>
                      <a:gd name="T14" fmla="*/ 81 w 183"/>
                      <a:gd name="T15" fmla="*/ 7 h 80"/>
                      <a:gd name="T16" fmla="*/ 122 w 183"/>
                      <a:gd name="T17" fmla="*/ 0 h 80"/>
                      <a:gd name="T18" fmla="*/ 103 w 183"/>
                      <a:gd name="T19" fmla="*/ 10 h 80"/>
                      <a:gd name="T20" fmla="*/ 183 w 183"/>
                      <a:gd name="T21" fmla="*/ 1 h 80"/>
                      <a:gd name="T22" fmla="*/ 129 w 183"/>
                      <a:gd name="T23" fmla="*/ 21 h 80"/>
                      <a:gd name="T24" fmla="*/ 161 w 183"/>
                      <a:gd name="T25" fmla="*/ 23 h 80"/>
                      <a:gd name="T26" fmla="*/ 93 w 183"/>
                      <a:gd name="T27" fmla="*/ 30 h 80"/>
                      <a:gd name="T28" fmla="*/ 142 w 183"/>
                      <a:gd name="T29" fmla="*/ 46 h 80"/>
                      <a:gd name="T30" fmla="*/ 87 w 183"/>
                      <a:gd name="T31" fmla="*/ 41 h 80"/>
                      <a:gd name="T32" fmla="*/ 71 w 183"/>
                      <a:gd name="T33" fmla="*/ 43 h 80"/>
                      <a:gd name="T34" fmla="*/ 100 w 183"/>
                      <a:gd name="T35" fmla="*/ 52 h 80"/>
                      <a:gd name="T36" fmla="*/ 52 w 183"/>
                      <a:gd name="T37" fmla="*/ 50 h 80"/>
                      <a:gd name="T38" fmla="*/ 65 w 183"/>
                      <a:gd name="T39" fmla="*/ 66 h 80"/>
                      <a:gd name="T40" fmla="*/ 35 w 183"/>
                      <a:gd name="T41" fmla="*/ 57 h 80"/>
                      <a:gd name="T42" fmla="*/ 16 w 183"/>
                      <a:gd name="T43" fmla="*/ 57 h 80"/>
                      <a:gd name="T44" fmla="*/ 0 w 183"/>
                      <a:gd name="T45" fmla="*/ 80 h 8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3"/>
                      <a:gd name="T70" fmla="*/ 0 h 80"/>
                      <a:gd name="T71" fmla="*/ 183 w 183"/>
                      <a:gd name="T72" fmla="*/ 80 h 8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3" h="80">
                        <a:moveTo>
                          <a:pt x="0" y="80"/>
                        </a:moveTo>
                        <a:lnTo>
                          <a:pt x="4" y="53"/>
                        </a:lnTo>
                        <a:lnTo>
                          <a:pt x="16" y="23"/>
                        </a:lnTo>
                        <a:lnTo>
                          <a:pt x="22" y="46"/>
                        </a:lnTo>
                        <a:lnTo>
                          <a:pt x="35" y="19"/>
                        </a:lnTo>
                        <a:lnTo>
                          <a:pt x="52" y="5"/>
                        </a:lnTo>
                        <a:lnTo>
                          <a:pt x="42" y="30"/>
                        </a:lnTo>
                        <a:lnTo>
                          <a:pt x="81" y="7"/>
                        </a:lnTo>
                        <a:lnTo>
                          <a:pt x="122" y="0"/>
                        </a:lnTo>
                        <a:lnTo>
                          <a:pt x="103" y="10"/>
                        </a:lnTo>
                        <a:lnTo>
                          <a:pt x="183" y="1"/>
                        </a:lnTo>
                        <a:lnTo>
                          <a:pt x="129" y="21"/>
                        </a:lnTo>
                        <a:lnTo>
                          <a:pt x="161" y="23"/>
                        </a:lnTo>
                        <a:lnTo>
                          <a:pt x="93" y="30"/>
                        </a:lnTo>
                        <a:lnTo>
                          <a:pt x="142" y="46"/>
                        </a:lnTo>
                        <a:lnTo>
                          <a:pt x="87" y="41"/>
                        </a:lnTo>
                        <a:lnTo>
                          <a:pt x="71" y="43"/>
                        </a:lnTo>
                        <a:lnTo>
                          <a:pt x="100" y="52"/>
                        </a:lnTo>
                        <a:lnTo>
                          <a:pt x="52" y="50"/>
                        </a:lnTo>
                        <a:lnTo>
                          <a:pt x="65" y="66"/>
                        </a:lnTo>
                        <a:lnTo>
                          <a:pt x="35" y="57"/>
                        </a:lnTo>
                        <a:lnTo>
                          <a:pt x="16" y="5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0">
                    <a:solidFill>
                      <a:srgbClr val="008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3" name="Freeform 141"/>
                  <p:cNvSpPr>
                    <a:spLocks/>
                  </p:cNvSpPr>
                  <p:nvPr/>
                </p:nvSpPr>
                <p:spPr bwMode="auto">
                  <a:xfrm>
                    <a:off x="387" y="370"/>
                    <a:ext cx="148" cy="68"/>
                  </a:xfrm>
                  <a:custGeom>
                    <a:avLst/>
                    <a:gdLst>
                      <a:gd name="T0" fmla="*/ 147 w 147"/>
                      <a:gd name="T1" fmla="*/ 68 h 68"/>
                      <a:gd name="T2" fmla="*/ 144 w 147"/>
                      <a:gd name="T3" fmla="*/ 45 h 68"/>
                      <a:gd name="T4" fmla="*/ 134 w 147"/>
                      <a:gd name="T5" fmla="*/ 20 h 68"/>
                      <a:gd name="T6" fmla="*/ 129 w 147"/>
                      <a:gd name="T7" fmla="*/ 39 h 68"/>
                      <a:gd name="T8" fmla="*/ 119 w 147"/>
                      <a:gd name="T9" fmla="*/ 16 h 68"/>
                      <a:gd name="T10" fmla="*/ 106 w 147"/>
                      <a:gd name="T11" fmla="*/ 5 h 68"/>
                      <a:gd name="T12" fmla="*/ 113 w 147"/>
                      <a:gd name="T13" fmla="*/ 26 h 68"/>
                      <a:gd name="T14" fmla="*/ 82 w 147"/>
                      <a:gd name="T15" fmla="*/ 6 h 68"/>
                      <a:gd name="T16" fmla="*/ 49 w 147"/>
                      <a:gd name="T17" fmla="*/ 0 h 68"/>
                      <a:gd name="T18" fmla="*/ 64 w 147"/>
                      <a:gd name="T19" fmla="*/ 9 h 68"/>
                      <a:gd name="T20" fmla="*/ 0 w 147"/>
                      <a:gd name="T21" fmla="*/ 2 h 68"/>
                      <a:gd name="T22" fmla="*/ 44 w 147"/>
                      <a:gd name="T23" fmla="*/ 18 h 68"/>
                      <a:gd name="T24" fmla="*/ 17 w 147"/>
                      <a:gd name="T25" fmla="*/ 20 h 68"/>
                      <a:gd name="T26" fmla="*/ 72 w 147"/>
                      <a:gd name="T27" fmla="*/ 26 h 68"/>
                      <a:gd name="T28" fmla="*/ 33 w 147"/>
                      <a:gd name="T29" fmla="*/ 39 h 68"/>
                      <a:gd name="T30" fmla="*/ 77 w 147"/>
                      <a:gd name="T31" fmla="*/ 35 h 68"/>
                      <a:gd name="T32" fmla="*/ 90 w 147"/>
                      <a:gd name="T33" fmla="*/ 36 h 68"/>
                      <a:gd name="T34" fmla="*/ 67 w 147"/>
                      <a:gd name="T35" fmla="*/ 44 h 68"/>
                      <a:gd name="T36" fmla="*/ 106 w 147"/>
                      <a:gd name="T37" fmla="*/ 42 h 68"/>
                      <a:gd name="T38" fmla="*/ 95 w 147"/>
                      <a:gd name="T39" fmla="*/ 56 h 68"/>
                      <a:gd name="T40" fmla="*/ 119 w 147"/>
                      <a:gd name="T41" fmla="*/ 48 h 68"/>
                      <a:gd name="T42" fmla="*/ 134 w 147"/>
                      <a:gd name="T43" fmla="*/ 48 h 68"/>
                      <a:gd name="T44" fmla="*/ 147 w 147"/>
                      <a:gd name="T45" fmla="*/ 68 h 6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7"/>
                      <a:gd name="T70" fmla="*/ 0 h 68"/>
                      <a:gd name="T71" fmla="*/ 147 w 147"/>
                      <a:gd name="T72" fmla="*/ 68 h 6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7" h="68">
                        <a:moveTo>
                          <a:pt x="147" y="68"/>
                        </a:moveTo>
                        <a:lnTo>
                          <a:pt x="144" y="45"/>
                        </a:lnTo>
                        <a:lnTo>
                          <a:pt x="134" y="20"/>
                        </a:lnTo>
                        <a:lnTo>
                          <a:pt x="129" y="39"/>
                        </a:lnTo>
                        <a:lnTo>
                          <a:pt x="119" y="16"/>
                        </a:lnTo>
                        <a:lnTo>
                          <a:pt x="106" y="5"/>
                        </a:lnTo>
                        <a:lnTo>
                          <a:pt x="113" y="26"/>
                        </a:lnTo>
                        <a:lnTo>
                          <a:pt x="82" y="6"/>
                        </a:lnTo>
                        <a:lnTo>
                          <a:pt x="49" y="0"/>
                        </a:lnTo>
                        <a:lnTo>
                          <a:pt x="64" y="9"/>
                        </a:lnTo>
                        <a:lnTo>
                          <a:pt x="0" y="2"/>
                        </a:lnTo>
                        <a:lnTo>
                          <a:pt x="44" y="18"/>
                        </a:lnTo>
                        <a:lnTo>
                          <a:pt x="17" y="20"/>
                        </a:lnTo>
                        <a:lnTo>
                          <a:pt x="72" y="26"/>
                        </a:lnTo>
                        <a:lnTo>
                          <a:pt x="33" y="39"/>
                        </a:lnTo>
                        <a:lnTo>
                          <a:pt x="77" y="35"/>
                        </a:lnTo>
                        <a:lnTo>
                          <a:pt x="90" y="36"/>
                        </a:lnTo>
                        <a:lnTo>
                          <a:pt x="67" y="44"/>
                        </a:lnTo>
                        <a:lnTo>
                          <a:pt x="106" y="42"/>
                        </a:lnTo>
                        <a:lnTo>
                          <a:pt x="95" y="56"/>
                        </a:lnTo>
                        <a:lnTo>
                          <a:pt x="119" y="48"/>
                        </a:lnTo>
                        <a:lnTo>
                          <a:pt x="134" y="48"/>
                        </a:lnTo>
                        <a:lnTo>
                          <a:pt x="147" y="68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0">
                    <a:solidFill>
                      <a:srgbClr val="008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4" name="Freeform 142"/>
                  <p:cNvSpPr>
                    <a:spLocks/>
                  </p:cNvSpPr>
                  <p:nvPr/>
                </p:nvSpPr>
                <p:spPr bwMode="auto">
                  <a:xfrm>
                    <a:off x="256" y="501"/>
                    <a:ext cx="232" cy="111"/>
                  </a:xfrm>
                  <a:custGeom>
                    <a:avLst/>
                    <a:gdLst>
                      <a:gd name="T0" fmla="*/ 233 w 233"/>
                      <a:gd name="T1" fmla="*/ 113 h 113"/>
                      <a:gd name="T2" fmla="*/ 229 w 233"/>
                      <a:gd name="T3" fmla="*/ 75 h 113"/>
                      <a:gd name="T4" fmla="*/ 213 w 233"/>
                      <a:gd name="T5" fmla="*/ 33 h 113"/>
                      <a:gd name="T6" fmla="*/ 205 w 233"/>
                      <a:gd name="T7" fmla="*/ 65 h 113"/>
                      <a:gd name="T8" fmla="*/ 188 w 233"/>
                      <a:gd name="T9" fmla="*/ 27 h 113"/>
                      <a:gd name="T10" fmla="*/ 167 w 233"/>
                      <a:gd name="T11" fmla="*/ 7 h 113"/>
                      <a:gd name="T12" fmla="*/ 180 w 233"/>
                      <a:gd name="T13" fmla="*/ 43 h 113"/>
                      <a:gd name="T14" fmla="*/ 131 w 233"/>
                      <a:gd name="T15" fmla="*/ 10 h 113"/>
                      <a:gd name="T16" fmla="*/ 77 w 233"/>
                      <a:gd name="T17" fmla="*/ 0 h 113"/>
                      <a:gd name="T18" fmla="*/ 102 w 233"/>
                      <a:gd name="T19" fmla="*/ 15 h 113"/>
                      <a:gd name="T20" fmla="*/ 0 w 233"/>
                      <a:gd name="T21" fmla="*/ 2 h 113"/>
                      <a:gd name="T22" fmla="*/ 69 w 233"/>
                      <a:gd name="T23" fmla="*/ 30 h 113"/>
                      <a:gd name="T24" fmla="*/ 28 w 233"/>
                      <a:gd name="T25" fmla="*/ 33 h 113"/>
                      <a:gd name="T26" fmla="*/ 114 w 233"/>
                      <a:gd name="T27" fmla="*/ 43 h 113"/>
                      <a:gd name="T28" fmla="*/ 52 w 233"/>
                      <a:gd name="T29" fmla="*/ 65 h 113"/>
                      <a:gd name="T30" fmla="*/ 123 w 233"/>
                      <a:gd name="T31" fmla="*/ 58 h 113"/>
                      <a:gd name="T32" fmla="*/ 143 w 233"/>
                      <a:gd name="T33" fmla="*/ 60 h 113"/>
                      <a:gd name="T34" fmla="*/ 106 w 233"/>
                      <a:gd name="T35" fmla="*/ 73 h 113"/>
                      <a:gd name="T36" fmla="*/ 167 w 233"/>
                      <a:gd name="T37" fmla="*/ 71 h 113"/>
                      <a:gd name="T38" fmla="*/ 151 w 233"/>
                      <a:gd name="T39" fmla="*/ 93 h 113"/>
                      <a:gd name="T40" fmla="*/ 188 w 233"/>
                      <a:gd name="T41" fmla="*/ 80 h 113"/>
                      <a:gd name="T42" fmla="*/ 213 w 233"/>
                      <a:gd name="T43" fmla="*/ 80 h 113"/>
                      <a:gd name="T44" fmla="*/ 233 w 233"/>
                      <a:gd name="T45" fmla="*/ 113 h 11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33"/>
                      <a:gd name="T70" fmla="*/ 0 h 113"/>
                      <a:gd name="T71" fmla="*/ 233 w 233"/>
                      <a:gd name="T72" fmla="*/ 113 h 113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33" h="113">
                        <a:moveTo>
                          <a:pt x="233" y="113"/>
                        </a:moveTo>
                        <a:lnTo>
                          <a:pt x="229" y="75"/>
                        </a:lnTo>
                        <a:lnTo>
                          <a:pt x="213" y="33"/>
                        </a:lnTo>
                        <a:lnTo>
                          <a:pt x="205" y="65"/>
                        </a:lnTo>
                        <a:lnTo>
                          <a:pt x="188" y="27"/>
                        </a:lnTo>
                        <a:lnTo>
                          <a:pt x="167" y="7"/>
                        </a:lnTo>
                        <a:lnTo>
                          <a:pt x="180" y="43"/>
                        </a:lnTo>
                        <a:lnTo>
                          <a:pt x="131" y="10"/>
                        </a:lnTo>
                        <a:lnTo>
                          <a:pt x="77" y="0"/>
                        </a:lnTo>
                        <a:lnTo>
                          <a:pt x="102" y="15"/>
                        </a:lnTo>
                        <a:lnTo>
                          <a:pt x="0" y="2"/>
                        </a:lnTo>
                        <a:lnTo>
                          <a:pt x="69" y="30"/>
                        </a:lnTo>
                        <a:lnTo>
                          <a:pt x="28" y="33"/>
                        </a:lnTo>
                        <a:lnTo>
                          <a:pt x="114" y="43"/>
                        </a:lnTo>
                        <a:lnTo>
                          <a:pt x="52" y="65"/>
                        </a:lnTo>
                        <a:lnTo>
                          <a:pt x="123" y="58"/>
                        </a:lnTo>
                        <a:lnTo>
                          <a:pt x="143" y="60"/>
                        </a:lnTo>
                        <a:lnTo>
                          <a:pt x="106" y="73"/>
                        </a:lnTo>
                        <a:lnTo>
                          <a:pt x="167" y="71"/>
                        </a:lnTo>
                        <a:lnTo>
                          <a:pt x="151" y="93"/>
                        </a:lnTo>
                        <a:lnTo>
                          <a:pt x="188" y="80"/>
                        </a:lnTo>
                        <a:lnTo>
                          <a:pt x="213" y="80"/>
                        </a:lnTo>
                        <a:lnTo>
                          <a:pt x="233" y="113"/>
                        </a:lnTo>
                        <a:close/>
                      </a:path>
                    </a:pathLst>
                  </a:custGeom>
                  <a:solidFill>
                    <a:srgbClr val="006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5" name="Freeform 143"/>
                  <p:cNvSpPr>
                    <a:spLocks/>
                  </p:cNvSpPr>
                  <p:nvPr/>
                </p:nvSpPr>
                <p:spPr bwMode="auto">
                  <a:xfrm>
                    <a:off x="238" y="675"/>
                    <a:ext cx="152" cy="101"/>
                  </a:xfrm>
                  <a:custGeom>
                    <a:avLst/>
                    <a:gdLst>
                      <a:gd name="T0" fmla="*/ 0 w 151"/>
                      <a:gd name="T1" fmla="*/ 102 h 102"/>
                      <a:gd name="T2" fmla="*/ 22 w 151"/>
                      <a:gd name="T3" fmla="*/ 98 h 102"/>
                      <a:gd name="T4" fmla="*/ 54 w 151"/>
                      <a:gd name="T5" fmla="*/ 91 h 102"/>
                      <a:gd name="T6" fmla="*/ 75 w 151"/>
                      <a:gd name="T7" fmla="*/ 80 h 102"/>
                      <a:gd name="T8" fmla="*/ 46 w 151"/>
                      <a:gd name="T9" fmla="*/ 84 h 102"/>
                      <a:gd name="T10" fmla="*/ 70 w 151"/>
                      <a:gd name="T11" fmla="*/ 77 h 102"/>
                      <a:gd name="T12" fmla="*/ 89 w 151"/>
                      <a:gd name="T13" fmla="*/ 73 h 102"/>
                      <a:gd name="T14" fmla="*/ 105 w 151"/>
                      <a:gd name="T15" fmla="*/ 66 h 102"/>
                      <a:gd name="T16" fmla="*/ 82 w 151"/>
                      <a:gd name="T17" fmla="*/ 69 h 102"/>
                      <a:gd name="T18" fmla="*/ 113 w 151"/>
                      <a:gd name="T19" fmla="*/ 59 h 102"/>
                      <a:gd name="T20" fmla="*/ 132 w 151"/>
                      <a:gd name="T21" fmla="*/ 45 h 102"/>
                      <a:gd name="T22" fmla="*/ 113 w 151"/>
                      <a:gd name="T23" fmla="*/ 51 h 102"/>
                      <a:gd name="T24" fmla="*/ 141 w 151"/>
                      <a:gd name="T25" fmla="*/ 37 h 102"/>
                      <a:gd name="T26" fmla="*/ 148 w 151"/>
                      <a:gd name="T27" fmla="*/ 26 h 102"/>
                      <a:gd name="T28" fmla="*/ 132 w 151"/>
                      <a:gd name="T29" fmla="*/ 34 h 102"/>
                      <a:gd name="T30" fmla="*/ 151 w 151"/>
                      <a:gd name="T31" fmla="*/ 0 h 102"/>
                      <a:gd name="T32" fmla="*/ 109 w 151"/>
                      <a:gd name="T33" fmla="*/ 12 h 102"/>
                      <a:gd name="T34" fmla="*/ 114 w 151"/>
                      <a:gd name="T35" fmla="*/ 5 h 102"/>
                      <a:gd name="T36" fmla="*/ 83 w 151"/>
                      <a:gd name="T37" fmla="*/ 18 h 102"/>
                      <a:gd name="T38" fmla="*/ 72 w 151"/>
                      <a:gd name="T39" fmla="*/ 27 h 102"/>
                      <a:gd name="T40" fmla="*/ 72 w 151"/>
                      <a:gd name="T41" fmla="*/ 17 h 102"/>
                      <a:gd name="T42" fmla="*/ 56 w 151"/>
                      <a:gd name="T43" fmla="*/ 32 h 102"/>
                      <a:gd name="T44" fmla="*/ 46 w 151"/>
                      <a:gd name="T45" fmla="*/ 47 h 102"/>
                      <a:gd name="T46" fmla="*/ 46 w 151"/>
                      <a:gd name="T47" fmla="*/ 39 h 102"/>
                      <a:gd name="T48" fmla="*/ 33 w 151"/>
                      <a:gd name="T49" fmla="*/ 52 h 102"/>
                      <a:gd name="T50" fmla="*/ 27 w 151"/>
                      <a:gd name="T51" fmla="*/ 70 h 102"/>
                      <a:gd name="T52" fmla="*/ 22 w 151"/>
                      <a:gd name="T53" fmla="*/ 57 h 102"/>
                      <a:gd name="T54" fmla="*/ 8 w 151"/>
                      <a:gd name="T55" fmla="*/ 70 h 102"/>
                      <a:gd name="T56" fmla="*/ 5 w 151"/>
                      <a:gd name="T57" fmla="*/ 80 h 102"/>
                      <a:gd name="T58" fmla="*/ 0 w 151"/>
                      <a:gd name="T59" fmla="*/ 102 h 10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51"/>
                      <a:gd name="T91" fmla="*/ 0 h 102"/>
                      <a:gd name="T92" fmla="*/ 151 w 151"/>
                      <a:gd name="T93" fmla="*/ 102 h 10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51" h="102">
                        <a:moveTo>
                          <a:pt x="0" y="102"/>
                        </a:moveTo>
                        <a:lnTo>
                          <a:pt x="22" y="98"/>
                        </a:lnTo>
                        <a:lnTo>
                          <a:pt x="54" y="91"/>
                        </a:lnTo>
                        <a:lnTo>
                          <a:pt x="75" y="80"/>
                        </a:lnTo>
                        <a:lnTo>
                          <a:pt x="46" y="84"/>
                        </a:lnTo>
                        <a:lnTo>
                          <a:pt x="70" y="77"/>
                        </a:lnTo>
                        <a:lnTo>
                          <a:pt x="89" y="73"/>
                        </a:lnTo>
                        <a:lnTo>
                          <a:pt x="105" y="66"/>
                        </a:lnTo>
                        <a:lnTo>
                          <a:pt x="82" y="69"/>
                        </a:lnTo>
                        <a:lnTo>
                          <a:pt x="113" y="59"/>
                        </a:lnTo>
                        <a:lnTo>
                          <a:pt x="132" y="45"/>
                        </a:lnTo>
                        <a:lnTo>
                          <a:pt x="113" y="51"/>
                        </a:lnTo>
                        <a:lnTo>
                          <a:pt x="141" y="37"/>
                        </a:lnTo>
                        <a:lnTo>
                          <a:pt x="148" y="26"/>
                        </a:lnTo>
                        <a:lnTo>
                          <a:pt x="132" y="34"/>
                        </a:lnTo>
                        <a:lnTo>
                          <a:pt x="151" y="0"/>
                        </a:lnTo>
                        <a:lnTo>
                          <a:pt x="109" y="12"/>
                        </a:lnTo>
                        <a:lnTo>
                          <a:pt x="114" y="5"/>
                        </a:lnTo>
                        <a:lnTo>
                          <a:pt x="83" y="18"/>
                        </a:lnTo>
                        <a:lnTo>
                          <a:pt x="72" y="27"/>
                        </a:lnTo>
                        <a:lnTo>
                          <a:pt x="72" y="17"/>
                        </a:lnTo>
                        <a:lnTo>
                          <a:pt x="56" y="32"/>
                        </a:lnTo>
                        <a:lnTo>
                          <a:pt x="46" y="47"/>
                        </a:lnTo>
                        <a:lnTo>
                          <a:pt x="46" y="39"/>
                        </a:lnTo>
                        <a:lnTo>
                          <a:pt x="33" y="52"/>
                        </a:lnTo>
                        <a:lnTo>
                          <a:pt x="27" y="70"/>
                        </a:lnTo>
                        <a:lnTo>
                          <a:pt x="22" y="57"/>
                        </a:lnTo>
                        <a:lnTo>
                          <a:pt x="8" y="70"/>
                        </a:lnTo>
                        <a:lnTo>
                          <a:pt x="5" y="80"/>
                        </a:lnTo>
                        <a:lnTo>
                          <a:pt x="0" y="102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6" name="Freeform 144"/>
                  <p:cNvSpPr>
                    <a:spLocks/>
                  </p:cNvSpPr>
                  <p:nvPr/>
                </p:nvSpPr>
                <p:spPr bwMode="auto">
                  <a:xfrm>
                    <a:off x="92" y="680"/>
                    <a:ext cx="180" cy="103"/>
                  </a:xfrm>
                  <a:custGeom>
                    <a:avLst/>
                    <a:gdLst>
                      <a:gd name="T0" fmla="*/ 179 w 179"/>
                      <a:gd name="T1" fmla="*/ 102 h 102"/>
                      <a:gd name="T2" fmla="*/ 153 w 179"/>
                      <a:gd name="T3" fmla="*/ 98 h 102"/>
                      <a:gd name="T4" fmla="*/ 116 w 179"/>
                      <a:gd name="T5" fmla="*/ 91 h 102"/>
                      <a:gd name="T6" fmla="*/ 91 w 179"/>
                      <a:gd name="T7" fmla="*/ 80 h 102"/>
                      <a:gd name="T8" fmla="*/ 126 w 179"/>
                      <a:gd name="T9" fmla="*/ 84 h 102"/>
                      <a:gd name="T10" fmla="*/ 97 w 179"/>
                      <a:gd name="T11" fmla="*/ 77 h 102"/>
                      <a:gd name="T12" fmla="*/ 74 w 179"/>
                      <a:gd name="T13" fmla="*/ 73 h 102"/>
                      <a:gd name="T14" fmla="*/ 55 w 179"/>
                      <a:gd name="T15" fmla="*/ 66 h 102"/>
                      <a:gd name="T16" fmla="*/ 83 w 179"/>
                      <a:gd name="T17" fmla="*/ 69 h 102"/>
                      <a:gd name="T18" fmla="*/ 46 w 179"/>
                      <a:gd name="T19" fmla="*/ 59 h 102"/>
                      <a:gd name="T20" fmla="*/ 23 w 179"/>
                      <a:gd name="T21" fmla="*/ 45 h 102"/>
                      <a:gd name="T22" fmla="*/ 46 w 179"/>
                      <a:gd name="T23" fmla="*/ 51 h 102"/>
                      <a:gd name="T24" fmla="*/ 13 w 179"/>
                      <a:gd name="T25" fmla="*/ 37 h 102"/>
                      <a:gd name="T26" fmla="*/ 6 w 179"/>
                      <a:gd name="T27" fmla="*/ 26 h 102"/>
                      <a:gd name="T28" fmla="*/ 23 w 179"/>
                      <a:gd name="T29" fmla="*/ 34 h 102"/>
                      <a:gd name="T30" fmla="*/ 0 w 179"/>
                      <a:gd name="T31" fmla="*/ 0 h 102"/>
                      <a:gd name="T32" fmla="*/ 51 w 179"/>
                      <a:gd name="T33" fmla="*/ 12 h 102"/>
                      <a:gd name="T34" fmla="*/ 45 w 179"/>
                      <a:gd name="T35" fmla="*/ 5 h 102"/>
                      <a:gd name="T36" fmla="*/ 81 w 179"/>
                      <a:gd name="T37" fmla="*/ 19 h 102"/>
                      <a:gd name="T38" fmla="*/ 94 w 179"/>
                      <a:gd name="T39" fmla="*/ 27 h 102"/>
                      <a:gd name="T40" fmla="*/ 94 w 179"/>
                      <a:gd name="T41" fmla="*/ 18 h 102"/>
                      <a:gd name="T42" fmla="*/ 113 w 179"/>
                      <a:gd name="T43" fmla="*/ 32 h 102"/>
                      <a:gd name="T44" fmla="*/ 124 w 179"/>
                      <a:gd name="T45" fmla="*/ 47 h 102"/>
                      <a:gd name="T46" fmla="*/ 126 w 179"/>
                      <a:gd name="T47" fmla="*/ 39 h 102"/>
                      <a:gd name="T48" fmla="*/ 140 w 179"/>
                      <a:gd name="T49" fmla="*/ 53 h 102"/>
                      <a:gd name="T50" fmla="*/ 148 w 179"/>
                      <a:gd name="T51" fmla="*/ 70 h 102"/>
                      <a:gd name="T52" fmla="*/ 153 w 179"/>
                      <a:gd name="T53" fmla="*/ 57 h 102"/>
                      <a:gd name="T54" fmla="*/ 169 w 179"/>
                      <a:gd name="T55" fmla="*/ 70 h 102"/>
                      <a:gd name="T56" fmla="*/ 173 w 179"/>
                      <a:gd name="T57" fmla="*/ 80 h 102"/>
                      <a:gd name="T58" fmla="*/ 179 w 179"/>
                      <a:gd name="T59" fmla="*/ 102 h 10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79"/>
                      <a:gd name="T91" fmla="*/ 0 h 102"/>
                      <a:gd name="T92" fmla="*/ 179 w 179"/>
                      <a:gd name="T93" fmla="*/ 102 h 10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79" h="102">
                        <a:moveTo>
                          <a:pt x="179" y="102"/>
                        </a:moveTo>
                        <a:lnTo>
                          <a:pt x="153" y="98"/>
                        </a:lnTo>
                        <a:lnTo>
                          <a:pt x="116" y="91"/>
                        </a:lnTo>
                        <a:lnTo>
                          <a:pt x="91" y="80"/>
                        </a:lnTo>
                        <a:lnTo>
                          <a:pt x="126" y="84"/>
                        </a:lnTo>
                        <a:lnTo>
                          <a:pt x="97" y="77"/>
                        </a:lnTo>
                        <a:lnTo>
                          <a:pt x="74" y="73"/>
                        </a:lnTo>
                        <a:lnTo>
                          <a:pt x="55" y="66"/>
                        </a:lnTo>
                        <a:lnTo>
                          <a:pt x="83" y="69"/>
                        </a:lnTo>
                        <a:lnTo>
                          <a:pt x="46" y="59"/>
                        </a:lnTo>
                        <a:lnTo>
                          <a:pt x="23" y="45"/>
                        </a:lnTo>
                        <a:lnTo>
                          <a:pt x="46" y="51"/>
                        </a:lnTo>
                        <a:lnTo>
                          <a:pt x="13" y="37"/>
                        </a:lnTo>
                        <a:lnTo>
                          <a:pt x="6" y="26"/>
                        </a:lnTo>
                        <a:lnTo>
                          <a:pt x="23" y="34"/>
                        </a:lnTo>
                        <a:lnTo>
                          <a:pt x="0" y="0"/>
                        </a:lnTo>
                        <a:lnTo>
                          <a:pt x="51" y="12"/>
                        </a:lnTo>
                        <a:lnTo>
                          <a:pt x="45" y="5"/>
                        </a:lnTo>
                        <a:lnTo>
                          <a:pt x="81" y="19"/>
                        </a:lnTo>
                        <a:lnTo>
                          <a:pt x="94" y="27"/>
                        </a:lnTo>
                        <a:lnTo>
                          <a:pt x="94" y="18"/>
                        </a:lnTo>
                        <a:lnTo>
                          <a:pt x="113" y="32"/>
                        </a:lnTo>
                        <a:lnTo>
                          <a:pt x="124" y="47"/>
                        </a:lnTo>
                        <a:lnTo>
                          <a:pt x="126" y="39"/>
                        </a:lnTo>
                        <a:lnTo>
                          <a:pt x="140" y="53"/>
                        </a:lnTo>
                        <a:lnTo>
                          <a:pt x="148" y="70"/>
                        </a:lnTo>
                        <a:lnTo>
                          <a:pt x="153" y="57"/>
                        </a:lnTo>
                        <a:lnTo>
                          <a:pt x="169" y="70"/>
                        </a:lnTo>
                        <a:lnTo>
                          <a:pt x="173" y="80"/>
                        </a:lnTo>
                        <a:lnTo>
                          <a:pt x="179" y="102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7" name="Freeform 145"/>
                  <p:cNvSpPr>
                    <a:spLocks/>
                  </p:cNvSpPr>
                  <p:nvPr/>
                </p:nvSpPr>
                <p:spPr bwMode="auto">
                  <a:xfrm>
                    <a:off x="80" y="594"/>
                    <a:ext cx="161" cy="81"/>
                  </a:xfrm>
                  <a:custGeom>
                    <a:avLst/>
                    <a:gdLst>
                      <a:gd name="T0" fmla="*/ 161 w 161"/>
                      <a:gd name="T1" fmla="*/ 79 h 79"/>
                      <a:gd name="T2" fmla="*/ 159 w 161"/>
                      <a:gd name="T3" fmla="*/ 52 h 79"/>
                      <a:gd name="T4" fmla="*/ 147 w 161"/>
                      <a:gd name="T5" fmla="*/ 23 h 79"/>
                      <a:gd name="T6" fmla="*/ 142 w 161"/>
                      <a:gd name="T7" fmla="*/ 45 h 79"/>
                      <a:gd name="T8" fmla="*/ 130 w 161"/>
                      <a:gd name="T9" fmla="*/ 19 h 79"/>
                      <a:gd name="T10" fmla="*/ 116 w 161"/>
                      <a:gd name="T11" fmla="*/ 5 h 79"/>
                      <a:gd name="T12" fmla="*/ 125 w 161"/>
                      <a:gd name="T13" fmla="*/ 29 h 79"/>
                      <a:gd name="T14" fmla="*/ 91 w 161"/>
                      <a:gd name="T15" fmla="*/ 7 h 79"/>
                      <a:gd name="T16" fmla="*/ 54 w 161"/>
                      <a:gd name="T17" fmla="*/ 0 h 79"/>
                      <a:gd name="T18" fmla="*/ 71 w 161"/>
                      <a:gd name="T19" fmla="*/ 10 h 79"/>
                      <a:gd name="T20" fmla="*/ 0 w 161"/>
                      <a:gd name="T21" fmla="*/ 2 h 79"/>
                      <a:gd name="T22" fmla="*/ 48 w 161"/>
                      <a:gd name="T23" fmla="*/ 21 h 79"/>
                      <a:gd name="T24" fmla="*/ 20 w 161"/>
                      <a:gd name="T25" fmla="*/ 23 h 79"/>
                      <a:gd name="T26" fmla="*/ 79 w 161"/>
                      <a:gd name="T27" fmla="*/ 29 h 79"/>
                      <a:gd name="T28" fmla="*/ 36 w 161"/>
                      <a:gd name="T29" fmla="*/ 45 h 79"/>
                      <a:gd name="T30" fmla="*/ 85 w 161"/>
                      <a:gd name="T31" fmla="*/ 40 h 79"/>
                      <a:gd name="T32" fmla="*/ 99 w 161"/>
                      <a:gd name="T33" fmla="*/ 42 h 79"/>
                      <a:gd name="T34" fmla="*/ 73 w 161"/>
                      <a:gd name="T35" fmla="*/ 51 h 79"/>
                      <a:gd name="T36" fmla="*/ 116 w 161"/>
                      <a:gd name="T37" fmla="*/ 49 h 79"/>
                      <a:gd name="T38" fmla="*/ 105 w 161"/>
                      <a:gd name="T39" fmla="*/ 64 h 79"/>
                      <a:gd name="T40" fmla="*/ 130 w 161"/>
                      <a:gd name="T41" fmla="*/ 56 h 79"/>
                      <a:gd name="T42" fmla="*/ 147 w 161"/>
                      <a:gd name="T43" fmla="*/ 56 h 79"/>
                      <a:gd name="T44" fmla="*/ 161 w 161"/>
                      <a:gd name="T45" fmla="*/ 79 h 7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61"/>
                      <a:gd name="T70" fmla="*/ 0 h 79"/>
                      <a:gd name="T71" fmla="*/ 161 w 161"/>
                      <a:gd name="T72" fmla="*/ 79 h 7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61" h="79">
                        <a:moveTo>
                          <a:pt x="161" y="79"/>
                        </a:moveTo>
                        <a:lnTo>
                          <a:pt x="159" y="52"/>
                        </a:lnTo>
                        <a:lnTo>
                          <a:pt x="147" y="23"/>
                        </a:lnTo>
                        <a:lnTo>
                          <a:pt x="142" y="45"/>
                        </a:lnTo>
                        <a:lnTo>
                          <a:pt x="130" y="19"/>
                        </a:lnTo>
                        <a:lnTo>
                          <a:pt x="116" y="5"/>
                        </a:lnTo>
                        <a:lnTo>
                          <a:pt x="125" y="29"/>
                        </a:lnTo>
                        <a:lnTo>
                          <a:pt x="91" y="7"/>
                        </a:lnTo>
                        <a:lnTo>
                          <a:pt x="54" y="0"/>
                        </a:lnTo>
                        <a:lnTo>
                          <a:pt x="71" y="10"/>
                        </a:lnTo>
                        <a:lnTo>
                          <a:pt x="0" y="2"/>
                        </a:lnTo>
                        <a:lnTo>
                          <a:pt x="48" y="21"/>
                        </a:lnTo>
                        <a:lnTo>
                          <a:pt x="20" y="23"/>
                        </a:lnTo>
                        <a:lnTo>
                          <a:pt x="79" y="29"/>
                        </a:lnTo>
                        <a:lnTo>
                          <a:pt x="36" y="45"/>
                        </a:lnTo>
                        <a:lnTo>
                          <a:pt x="85" y="40"/>
                        </a:lnTo>
                        <a:lnTo>
                          <a:pt x="99" y="42"/>
                        </a:lnTo>
                        <a:lnTo>
                          <a:pt x="73" y="51"/>
                        </a:lnTo>
                        <a:lnTo>
                          <a:pt x="116" y="49"/>
                        </a:lnTo>
                        <a:lnTo>
                          <a:pt x="105" y="64"/>
                        </a:lnTo>
                        <a:lnTo>
                          <a:pt x="130" y="56"/>
                        </a:lnTo>
                        <a:lnTo>
                          <a:pt x="147" y="56"/>
                        </a:lnTo>
                        <a:lnTo>
                          <a:pt x="161" y="79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0">
                    <a:solidFill>
                      <a:srgbClr val="00A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8" name="Freeform 146"/>
                  <p:cNvSpPr>
                    <a:spLocks/>
                  </p:cNvSpPr>
                  <p:nvPr/>
                </p:nvSpPr>
                <p:spPr bwMode="auto">
                  <a:xfrm>
                    <a:off x="236" y="534"/>
                    <a:ext cx="135" cy="66"/>
                  </a:xfrm>
                  <a:custGeom>
                    <a:avLst/>
                    <a:gdLst>
                      <a:gd name="T0" fmla="*/ 0 w 135"/>
                      <a:gd name="T1" fmla="*/ 66 h 66"/>
                      <a:gd name="T2" fmla="*/ 2 w 135"/>
                      <a:gd name="T3" fmla="*/ 44 h 66"/>
                      <a:gd name="T4" fmla="*/ 11 w 135"/>
                      <a:gd name="T5" fmla="*/ 19 h 66"/>
                      <a:gd name="T6" fmla="*/ 17 w 135"/>
                      <a:gd name="T7" fmla="*/ 38 h 66"/>
                      <a:gd name="T8" fmla="*/ 26 w 135"/>
                      <a:gd name="T9" fmla="*/ 16 h 66"/>
                      <a:gd name="T10" fmla="*/ 38 w 135"/>
                      <a:gd name="T11" fmla="*/ 4 h 66"/>
                      <a:gd name="T12" fmla="*/ 31 w 135"/>
                      <a:gd name="T13" fmla="*/ 24 h 66"/>
                      <a:gd name="T14" fmla="*/ 60 w 135"/>
                      <a:gd name="T15" fmla="*/ 5 h 66"/>
                      <a:gd name="T16" fmla="*/ 90 w 135"/>
                      <a:gd name="T17" fmla="*/ 0 h 66"/>
                      <a:gd name="T18" fmla="*/ 76 w 135"/>
                      <a:gd name="T19" fmla="*/ 8 h 66"/>
                      <a:gd name="T20" fmla="*/ 135 w 135"/>
                      <a:gd name="T21" fmla="*/ 1 h 66"/>
                      <a:gd name="T22" fmla="*/ 95 w 135"/>
                      <a:gd name="T23" fmla="*/ 17 h 66"/>
                      <a:gd name="T24" fmla="*/ 119 w 135"/>
                      <a:gd name="T25" fmla="*/ 19 h 66"/>
                      <a:gd name="T26" fmla="*/ 69 w 135"/>
                      <a:gd name="T27" fmla="*/ 24 h 66"/>
                      <a:gd name="T28" fmla="*/ 104 w 135"/>
                      <a:gd name="T29" fmla="*/ 38 h 66"/>
                      <a:gd name="T30" fmla="*/ 64 w 135"/>
                      <a:gd name="T31" fmla="*/ 33 h 66"/>
                      <a:gd name="T32" fmla="*/ 52 w 135"/>
                      <a:gd name="T33" fmla="*/ 35 h 66"/>
                      <a:gd name="T34" fmla="*/ 73 w 135"/>
                      <a:gd name="T35" fmla="*/ 42 h 66"/>
                      <a:gd name="T36" fmla="*/ 38 w 135"/>
                      <a:gd name="T37" fmla="*/ 41 h 66"/>
                      <a:gd name="T38" fmla="*/ 48 w 135"/>
                      <a:gd name="T39" fmla="*/ 54 h 66"/>
                      <a:gd name="T40" fmla="*/ 26 w 135"/>
                      <a:gd name="T41" fmla="*/ 46 h 66"/>
                      <a:gd name="T42" fmla="*/ 11 w 135"/>
                      <a:gd name="T43" fmla="*/ 46 h 66"/>
                      <a:gd name="T44" fmla="*/ 0 w 135"/>
                      <a:gd name="T45" fmla="*/ 66 h 6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35"/>
                      <a:gd name="T70" fmla="*/ 0 h 66"/>
                      <a:gd name="T71" fmla="*/ 135 w 135"/>
                      <a:gd name="T72" fmla="*/ 66 h 6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35" h="66">
                        <a:moveTo>
                          <a:pt x="0" y="66"/>
                        </a:moveTo>
                        <a:lnTo>
                          <a:pt x="2" y="44"/>
                        </a:lnTo>
                        <a:lnTo>
                          <a:pt x="11" y="19"/>
                        </a:lnTo>
                        <a:lnTo>
                          <a:pt x="17" y="38"/>
                        </a:lnTo>
                        <a:lnTo>
                          <a:pt x="26" y="16"/>
                        </a:lnTo>
                        <a:lnTo>
                          <a:pt x="38" y="4"/>
                        </a:lnTo>
                        <a:lnTo>
                          <a:pt x="31" y="24"/>
                        </a:lnTo>
                        <a:lnTo>
                          <a:pt x="60" y="5"/>
                        </a:lnTo>
                        <a:lnTo>
                          <a:pt x="90" y="0"/>
                        </a:lnTo>
                        <a:lnTo>
                          <a:pt x="76" y="8"/>
                        </a:lnTo>
                        <a:lnTo>
                          <a:pt x="135" y="1"/>
                        </a:lnTo>
                        <a:lnTo>
                          <a:pt x="95" y="17"/>
                        </a:lnTo>
                        <a:lnTo>
                          <a:pt x="119" y="19"/>
                        </a:lnTo>
                        <a:lnTo>
                          <a:pt x="69" y="24"/>
                        </a:lnTo>
                        <a:lnTo>
                          <a:pt x="104" y="38"/>
                        </a:lnTo>
                        <a:lnTo>
                          <a:pt x="64" y="33"/>
                        </a:lnTo>
                        <a:lnTo>
                          <a:pt x="52" y="35"/>
                        </a:lnTo>
                        <a:lnTo>
                          <a:pt x="73" y="42"/>
                        </a:lnTo>
                        <a:lnTo>
                          <a:pt x="38" y="41"/>
                        </a:lnTo>
                        <a:lnTo>
                          <a:pt x="48" y="54"/>
                        </a:lnTo>
                        <a:lnTo>
                          <a:pt x="26" y="46"/>
                        </a:lnTo>
                        <a:lnTo>
                          <a:pt x="11" y="46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0">
                    <a:solidFill>
                      <a:srgbClr val="008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9" name="Freeform 147"/>
                  <p:cNvSpPr>
                    <a:spLocks/>
                  </p:cNvSpPr>
                  <p:nvPr/>
                </p:nvSpPr>
                <p:spPr bwMode="auto">
                  <a:xfrm>
                    <a:off x="228" y="488"/>
                    <a:ext cx="101" cy="48"/>
                  </a:xfrm>
                  <a:custGeom>
                    <a:avLst/>
                    <a:gdLst>
                      <a:gd name="T0" fmla="*/ 0 w 102"/>
                      <a:gd name="T1" fmla="*/ 47 h 47"/>
                      <a:gd name="T2" fmla="*/ 3 w 102"/>
                      <a:gd name="T3" fmla="*/ 32 h 47"/>
                      <a:gd name="T4" fmla="*/ 9 w 102"/>
                      <a:gd name="T5" fmla="*/ 14 h 47"/>
                      <a:gd name="T6" fmla="*/ 13 w 102"/>
                      <a:gd name="T7" fmla="*/ 27 h 47"/>
                      <a:gd name="T8" fmla="*/ 21 w 102"/>
                      <a:gd name="T9" fmla="*/ 12 h 47"/>
                      <a:gd name="T10" fmla="*/ 29 w 102"/>
                      <a:gd name="T11" fmla="*/ 3 h 47"/>
                      <a:gd name="T12" fmla="*/ 24 w 102"/>
                      <a:gd name="T13" fmla="*/ 18 h 47"/>
                      <a:gd name="T14" fmla="*/ 46 w 102"/>
                      <a:gd name="T15" fmla="*/ 4 h 47"/>
                      <a:gd name="T16" fmla="*/ 68 w 102"/>
                      <a:gd name="T17" fmla="*/ 0 h 47"/>
                      <a:gd name="T18" fmla="*/ 58 w 102"/>
                      <a:gd name="T19" fmla="*/ 6 h 47"/>
                      <a:gd name="T20" fmla="*/ 102 w 102"/>
                      <a:gd name="T21" fmla="*/ 1 h 47"/>
                      <a:gd name="T22" fmla="*/ 72 w 102"/>
                      <a:gd name="T23" fmla="*/ 13 h 47"/>
                      <a:gd name="T24" fmla="*/ 90 w 102"/>
                      <a:gd name="T25" fmla="*/ 14 h 47"/>
                      <a:gd name="T26" fmla="*/ 53 w 102"/>
                      <a:gd name="T27" fmla="*/ 18 h 47"/>
                      <a:gd name="T28" fmla="*/ 80 w 102"/>
                      <a:gd name="T29" fmla="*/ 27 h 47"/>
                      <a:gd name="T30" fmla="*/ 49 w 102"/>
                      <a:gd name="T31" fmla="*/ 24 h 47"/>
                      <a:gd name="T32" fmla="*/ 40 w 102"/>
                      <a:gd name="T33" fmla="*/ 25 h 47"/>
                      <a:gd name="T34" fmla="*/ 56 w 102"/>
                      <a:gd name="T35" fmla="*/ 31 h 47"/>
                      <a:gd name="T36" fmla="*/ 29 w 102"/>
                      <a:gd name="T37" fmla="*/ 30 h 47"/>
                      <a:gd name="T38" fmla="*/ 37 w 102"/>
                      <a:gd name="T39" fmla="*/ 39 h 47"/>
                      <a:gd name="T40" fmla="*/ 21 w 102"/>
                      <a:gd name="T41" fmla="*/ 33 h 47"/>
                      <a:gd name="T42" fmla="*/ 9 w 102"/>
                      <a:gd name="T43" fmla="*/ 33 h 47"/>
                      <a:gd name="T44" fmla="*/ 0 w 102"/>
                      <a:gd name="T45" fmla="*/ 47 h 4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02"/>
                      <a:gd name="T70" fmla="*/ 0 h 47"/>
                      <a:gd name="T71" fmla="*/ 102 w 102"/>
                      <a:gd name="T72" fmla="*/ 47 h 4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02" h="47">
                        <a:moveTo>
                          <a:pt x="0" y="47"/>
                        </a:moveTo>
                        <a:lnTo>
                          <a:pt x="3" y="32"/>
                        </a:lnTo>
                        <a:lnTo>
                          <a:pt x="9" y="14"/>
                        </a:lnTo>
                        <a:lnTo>
                          <a:pt x="13" y="27"/>
                        </a:lnTo>
                        <a:lnTo>
                          <a:pt x="21" y="12"/>
                        </a:lnTo>
                        <a:lnTo>
                          <a:pt x="29" y="3"/>
                        </a:lnTo>
                        <a:lnTo>
                          <a:pt x="24" y="18"/>
                        </a:lnTo>
                        <a:lnTo>
                          <a:pt x="46" y="4"/>
                        </a:lnTo>
                        <a:lnTo>
                          <a:pt x="68" y="0"/>
                        </a:lnTo>
                        <a:lnTo>
                          <a:pt x="58" y="6"/>
                        </a:lnTo>
                        <a:lnTo>
                          <a:pt x="102" y="1"/>
                        </a:lnTo>
                        <a:lnTo>
                          <a:pt x="72" y="13"/>
                        </a:lnTo>
                        <a:lnTo>
                          <a:pt x="90" y="14"/>
                        </a:lnTo>
                        <a:lnTo>
                          <a:pt x="53" y="18"/>
                        </a:lnTo>
                        <a:lnTo>
                          <a:pt x="80" y="27"/>
                        </a:lnTo>
                        <a:lnTo>
                          <a:pt x="49" y="24"/>
                        </a:lnTo>
                        <a:lnTo>
                          <a:pt x="40" y="25"/>
                        </a:lnTo>
                        <a:lnTo>
                          <a:pt x="56" y="31"/>
                        </a:lnTo>
                        <a:lnTo>
                          <a:pt x="29" y="30"/>
                        </a:lnTo>
                        <a:lnTo>
                          <a:pt x="37" y="39"/>
                        </a:lnTo>
                        <a:lnTo>
                          <a:pt x="21" y="33"/>
                        </a:lnTo>
                        <a:lnTo>
                          <a:pt x="9" y="33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0">
                    <a:solidFill>
                      <a:srgbClr val="008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0" name="Freeform 148"/>
                  <p:cNvSpPr>
                    <a:spLocks/>
                  </p:cNvSpPr>
                  <p:nvPr/>
                </p:nvSpPr>
                <p:spPr bwMode="auto">
                  <a:xfrm>
                    <a:off x="168" y="380"/>
                    <a:ext cx="90" cy="406"/>
                  </a:xfrm>
                  <a:custGeom>
                    <a:avLst/>
                    <a:gdLst>
                      <a:gd name="T0" fmla="*/ 0 w 91"/>
                      <a:gd name="T1" fmla="*/ 0 h 406"/>
                      <a:gd name="T2" fmla="*/ 34 w 91"/>
                      <a:gd name="T3" fmla="*/ 82 h 406"/>
                      <a:gd name="T4" fmla="*/ 54 w 91"/>
                      <a:gd name="T5" fmla="*/ 136 h 406"/>
                      <a:gd name="T6" fmla="*/ 63 w 91"/>
                      <a:gd name="T7" fmla="*/ 175 h 406"/>
                      <a:gd name="T8" fmla="*/ 70 w 91"/>
                      <a:gd name="T9" fmla="*/ 226 h 406"/>
                      <a:gd name="T10" fmla="*/ 75 w 91"/>
                      <a:gd name="T11" fmla="*/ 285 h 406"/>
                      <a:gd name="T12" fmla="*/ 79 w 91"/>
                      <a:gd name="T13" fmla="*/ 353 h 406"/>
                      <a:gd name="T14" fmla="*/ 88 w 91"/>
                      <a:gd name="T15" fmla="*/ 405 h 406"/>
                      <a:gd name="T16" fmla="*/ 91 w 91"/>
                      <a:gd name="T17" fmla="*/ 406 h 4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1"/>
                      <a:gd name="T28" fmla="*/ 0 h 406"/>
                      <a:gd name="T29" fmla="*/ 91 w 91"/>
                      <a:gd name="T30" fmla="*/ 406 h 40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1" h="406">
                        <a:moveTo>
                          <a:pt x="0" y="0"/>
                        </a:moveTo>
                        <a:lnTo>
                          <a:pt x="34" y="82"/>
                        </a:lnTo>
                        <a:lnTo>
                          <a:pt x="54" y="136"/>
                        </a:lnTo>
                        <a:lnTo>
                          <a:pt x="63" y="175"/>
                        </a:lnTo>
                        <a:lnTo>
                          <a:pt x="70" y="226"/>
                        </a:lnTo>
                        <a:lnTo>
                          <a:pt x="75" y="285"/>
                        </a:lnTo>
                        <a:lnTo>
                          <a:pt x="79" y="353"/>
                        </a:lnTo>
                        <a:lnTo>
                          <a:pt x="88" y="405"/>
                        </a:lnTo>
                        <a:lnTo>
                          <a:pt x="91" y="406"/>
                        </a:lnTo>
                      </a:path>
                    </a:pathLst>
                  </a:custGeom>
                  <a:noFill/>
                  <a:ln w="19050">
                    <a:solidFill>
                      <a:srgbClr val="008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1" name="Freeform 149"/>
                  <p:cNvSpPr>
                    <a:spLocks noChangeArrowheads="1"/>
                  </p:cNvSpPr>
                  <p:nvPr/>
                </p:nvSpPr>
                <p:spPr bwMode="auto">
                  <a:xfrm>
                    <a:off x="193" y="382"/>
                    <a:ext cx="161" cy="58"/>
                  </a:xfrm>
                  <a:custGeom>
                    <a:avLst/>
                    <a:gdLst>
                      <a:gd name="T0" fmla="*/ 2 w 161"/>
                      <a:gd name="T1" fmla="*/ 3 h 57"/>
                      <a:gd name="T2" fmla="*/ 4 w 161"/>
                      <a:gd name="T3" fmla="*/ 1 h 57"/>
                      <a:gd name="T4" fmla="*/ 7 w 161"/>
                      <a:gd name="T5" fmla="*/ 0 h 57"/>
                      <a:gd name="T6" fmla="*/ 10 w 161"/>
                      <a:gd name="T7" fmla="*/ 0 h 57"/>
                      <a:gd name="T8" fmla="*/ 15 w 161"/>
                      <a:gd name="T9" fmla="*/ 0 h 57"/>
                      <a:gd name="T10" fmla="*/ 24 w 161"/>
                      <a:gd name="T11" fmla="*/ 2 h 57"/>
                      <a:gd name="T12" fmla="*/ 39 w 161"/>
                      <a:gd name="T13" fmla="*/ 6 h 57"/>
                      <a:gd name="T14" fmla="*/ 57 w 161"/>
                      <a:gd name="T15" fmla="*/ 11 h 57"/>
                      <a:gd name="T16" fmla="*/ 86 w 161"/>
                      <a:gd name="T17" fmla="*/ 20 h 57"/>
                      <a:gd name="T18" fmla="*/ 113 w 161"/>
                      <a:gd name="T19" fmla="*/ 29 h 57"/>
                      <a:gd name="T20" fmla="*/ 132 w 161"/>
                      <a:gd name="T21" fmla="*/ 36 h 57"/>
                      <a:gd name="T22" fmla="*/ 141 w 161"/>
                      <a:gd name="T23" fmla="*/ 40 h 57"/>
                      <a:gd name="T24" fmla="*/ 150 w 161"/>
                      <a:gd name="T25" fmla="*/ 45 h 57"/>
                      <a:gd name="T26" fmla="*/ 153 w 161"/>
                      <a:gd name="T27" fmla="*/ 47 h 57"/>
                      <a:gd name="T28" fmla="*/ 157 w 161"/>
                      <a:gd name="T29" fmla="*/ 49 h 57"/>
                      <a:gd name="T30" fmla="*/ 160 w 161"/>
                      <a:gd name="T31" fmla="*/ 51 h 57"/>
                      <a:gd name="T32" fmla="*/ 161 w 161"/>
                      <a:gd name="T33" fmla="*/ 53 h 57"/>
                      <a:gd name="T34" fmla="*/ 161 w 161"/>
                      <a:gd name="T35" fmla="*/ 54 h 57"/>
                      <a:gd name="T36" fmla="*/ 160 w 161"/>
                      <a:gd name="T37" fmla="*/ 56 h 57"/>
                      <a:gd name="T38" fmla="*/ 158 w 161"/>
                      <a:gd name="T39" fmla="*/ 57 h 57"/>
                      <a:gd name="T40" fmla="*/ 156 w 161"/>
                      <a:gd name="T41" fmla="*/ 57 h 57"/>
                      <a:gd name="T42" fmla="*/ 151 w 161"/>
                      <a:gd name="T43" fmla="*/ 57 h 57"/>
                      <a:gd name="T44" fmla="*/ 144 w 161"/>
                      <a:gd name="T45" fmla="*/ 56 h 57"/>
                      <a:gd name="T46" fmla="*/ 132 w 161"/>
                      <a:gd name="T47" fmla="*/ 54 h 57"/>
                      <a:gd name="T48" fmla="*/ 120 w 161"/>
                      <a:gd name="T49" fmla="*/ 51 h 57"/>
                      <a:gd name="T50" fmla="*/ 101 w 161"/>
                      <a:gd name="T51" fmla="*/ 45 h 57"/>
                      <a:gd name="T52" fmla="*/ 74 w 161"/>
                      <a:gd name="T53" fmla="*/ 36 h 57"/>
                      <a:gd name="T54" fmla="*/ 48 w 161"/>
                      <a:gd name="T55" fmla="*/ 26 h 57"/>
                      <a:gd name="T56" fmla="*/ 30 w 161"/>
                      <a:gd name="T57" fmla="*/ 21 h 57"/>
                      <a:gd name="T58" fmla="*/ 16 w 161"/>
                      <a:gd name="T59" fmla="*/ 16 h 57"/>
                      <a:gd name="T60" fmla="*/ 5 w 161"/>
                      <a:gd name="T61" fmla="*/ 10 h 57"/>
                      <a:gd name="T62" fmla="*/ 2 w 161"/>
                      <a:gd name="T63" fmla="*/ 8 h 57"/>
                      <a:gd name="T64" fmla="*/ 0 w 161"/>
                      <a:gd name="T65" fmla="*/ 6 h 57"/>
                      <a:gd name="T66" fmla="*/ 2 w 161"/>
                      <a:gd name="T67" fmla="*/ 3 h 5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61"/>
                      <a:gd name="T103" fmla="*/ 0 h 57"/>
                      <a:gd name="T104" fmla="*/ 161 w 161"/>
                      <a:gd name="T105" fmla="*/ 57 h 5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61" h="57">
                        <a:moveTo>
                          <a:pt x="2" y="3"/>
                        </a:moveTo>
                        <a:lnTo>
                          <a:pt x="4" y="1"/>
                        </a:lnTo>
                        <a:lnTo>
                          <a:pt x="7" y="0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4" y="2"/>
                        </a:lnTo>
                        <a:lnTo>
                          <a:pt x="39" y="6"/>
                        </a:lnTo>
                        <a:lnTo>
                          <a:pt x="57" y="11"/>
                        </a:lnTo>
                        <a:lnTo>
                          <a:pt x="86" y="20"/>
                        </a:lnTo>
                        <a:lnTo>
                          <a:pt x="113" y="29"/>
                        </a:lnTo>
                        <a:lnTo>
                          <a:pt x="132" y="36"/>
                        </a:lnTo>
                        <a:lnTo>
                          <a:pt x="141" y="40"/>
                        </a:lnTo>
                        <a:lnTo>
                          <a:pt x="150" y="45"/>
                        </a:lnTo>
                        <a:lnTo>
                          <a:pt x="153" y="47"/>
                        </a:lnTo>
                        <a:lnTo>
                          <a:pt x="157" y="49"/>
                        </a:lnTo>
                        <a:lnTo>
                          <a:pt x="160" y="51"/>
                        </a:lnTo>
                        <a:lnTo>
                          <a:pt x="161" y="53"/>
                        </a:lnTo>
                        <a:lnTo>
                          <a:pt x="161" y="54"/>
                        </a:lnTo>
                        <a:lnTo>
                          <a:pt x="160" y="56"/>
                        </a:lnTo>
                        <a:lnTo>
                          <a:pt x="158" y="57"/>
                        </a:lnTo>
                        <a:lnTo>
                          <a:pt x="156" y="57"/>
                        </a:lnTo>
                        <a:lnTo>
                          <a:pt x="151" y="57"/>
                        </a:lnTo>
                        <a:lnTo>
                          <a:pt x="144" y="56"/>
                        </a:lnTo>
                        <a:lnTo>
                          <a:pt x="132" y="54"/>
                        </a:lnTo>
                        <a:lnTo>
                          <a:pt x="120" y="51"/>
                        </a:lnTo>
                        <a:lnTo>
                          <a:pt x="101" y="45"/>
                        </a:lnTo>
                        <a:lnTo>
                          <a:pt x="74" y="36"/>
                        </a:lnTo>
                        <a:lnTo>
                          <a:pt x="48" y="26"/>
                        </a:lnTo>
                        <a:lnTo>
                          <a:pt x="30" y="21"/>
                        </a:lnTo>
                        <a:lnTo>
                          <a:pt x="16" y="16"/>
                        </a:lnTo>
                        <a:lnTo>
                          <a:pt x="5" y="10"/>
                        </a:lnTo>
                        <a:lnTo>
                          <a:pt x="2" y="8"/>
                        </a:lnTo>
                        <a:lnTo>
                          <a:pt x="0" y="6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2" name="Freeform 150"/>
                  <p:cNvSpPr>
                    <a:spLocks/>
                  </p:cNvSpPr>
                  <p:nvPr/>
                </p:nvSpPr>
                <p:spPr bwMode="auto">
                  <a:xfrm>
                    <a:off x="193" y="380"/>
                    <a:ext cx="161" cy="58"/>
                  </a:xfrm>
                  <a:custGeom>
                    <a:avLst/>
                    <a:gdLst>
                      <a:gd name="T0" fmla="*/ 2 w 161"/>
                      <a:gd name="T1" fmla="*/ 3 h 57"/>
                      <a:gd name="T2" fmla="*/ 4 w 161"/>
                      <a:gd name="T3" fmla="*/ 2 h 57"/>
                      <a:gd name="T4" fmla="*/ 7 w 161"/>
                      <a:gd name="T5" fmla="*/ 0 h 57"/>
                      <a:gd name="T6" fmla="*/ 10 w 161"/>
                      <a:gd name="T7" fmla="*/ 0 h 57"/>
                      <a:gd name="T8" fmla="*/ 15 w 161"/>
                      <a:gd name="T9" fmla="*/ 0 h 57"/>
                      <a:gd name="T10" fmla="*/ 24 w 161"/>
                      <a:gd name="T11" fmla="*/ 3 h 57"/>
                      <a:gd name="T12" fmla="*/ 39 w 161"/>
                      <a:gd name="T13" fmla="*/ 7 h 57"/>
                      <a:gd name="T14" fmla="*/ 57 w 161"/>
                      <a:gd name="T15" fmla="*/ 12 h 57"/>
                      <a:gd name="T16" fmla="*/ 86 w 161"/>
                      <a:gd name="T17" fmla="*/ 21 h 57"/>
                      <a:gd name="T18" fmla="*/ 113 w 161"/>
                      <a:gd name="T19" fmla="*/ 30 h 57"/>
                      <a:gd name="T20" fmla="*/ 132 w 161"/>
                      <a:gd name="T21" fmla="*/ 37 h 57"/>
                      <a:gd name="T22" fmla="*/ 141 w 161"/>
                      <a:gd name="T23" fmla="*/ 41 h 57"/>
                      <a:gd name="T24" fmla="*/ 150 w 161"/>
                      <a:gd name="T25" fmla="*/ 46 h 57"/>
                      <a:gd name="T26" fmla="*/ 153 w 161"/>
                      <a:gd name="T27" fmla="*/ 47 h 57"/>
                      <a:gd name="T28" fmla="*/ 157 w 161"/>
                      <a:gd name="T29" fmla="*/ 50 h 57"/>
                      <a:gd name="T30" fmla="*/ 160 w 161"/>
                      <a:gd name="T31" fmla="*/ 52 h 57"/>
                      <a:gd name="T32" fmla="*/ 161 w 161"/>
                      <a:gd name="T33" fmla="*/ 54 h 57"/>
                      <a:gd name="T34" fmla="*/ 161 w 161"/>
                      <a:gd name="T35" fmla="*/ 55 h 57"/>
                      <a:gd name="T36" fmla="*/ 160 w 161"/>
                      <a:gd name="T37" fmla="*/ 56 h 57"/>
                      <a:gd name="T38" fmla="*/ 158 w 161"/>
                      <a:gd name="T39" fmla="*/ 57 h 57"/>
                      <a:gd name="T40" fmla="*/ 156 w 161"/>
                      <a:gd name="T41" fmla="*/ 57 h 57"/>
                      <a:gd name="T42" fmla="*/ 151 w 161"/>
                      <a:gd name="T43" fmla="*/ 57 h 57"/>
                      <a:gd name="T44" fmla="*/ 144 w 161"/>
                      <a:gd name="T45" fmla="*/ 57 h 57"/>
                      <a:gd name="T46" fmla="*/ 132 w 161"/>
                      <a:gd name="T47" fmla="*/ 55 h 57"/>
                      <a:gd name="T48" fmla="*/ 120 w 161"/>
                      <a:gd name="T49" fmla="*/ 52 h 57"/>
                      <a:gd name="T50" fmla="*/ 101 w 161"/>
                      <a:gd name="T51" fmla="*/ 46 h 57"/>
                      <a:gd name="T52" fmla="*/ 74 w 161"/>
                      <a:gd name="T53" fmla="*/ 37 h 57"/>
                      <a:gd name="T54" fmla="*/ 48 w 161"/>
                      <a:gd name="T55" fmla="*/ 27 h 57"/>
                      <a:gd name="T56" fmla="*/ 30 w 161"/>
                      <a:gd name="T57" fmla="*/ 22 h 57"/>
                      <a:gd name="T58" fmla="*/ 16 w 161"/>
                      <a:gd name="T59" fmla="*/ 16 h 57"/>
                      <a:gd name="T60" fmla="*/ 5 w 161"/>
                      <a:gd name="T61" fmla="*/ 11 h 57"/>
                      <a:gd name="T62" fmla="*/ 2 w 161"/>
                      <a:gd name="T63" fmla="*/ 8 h 57"/>
                      <a:gd name="T64" fmla="*/ 0 w 161"/>
                      <a:gd name="T65" fmla="*/ 7 h 57"/>
                      <a:gd name="T66" fmla="*/ 2 w 161"/>
                      <a:gd name="T67" fmla="*/ 4 h 57"/>
                      <a:gd name="T68" fmla="*/ 2 w 161"/>
                      <a:gd name="T69" fmla="*/ 3 h 5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61"/>
                      <a:gd name="T106" fmla="*/ 0 h 57"/>
                      <a:gd name="T107" fmla="*/ 161 w 161"/>
                      <a:gd name="T108" fmla="*/ 57 h 5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61" h="57">
                        <a:moveTo>
                          <a:pt x="2" y="3"/>
                        </a:moveTo>
                        <a:lnTo>
                          <a:pt x="4" y="2"/>
                        </a:lnTo>
                        <a:lnTo>
                          <a:pt x="7" y="0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4" y="3"/>
                        </a:lnTo>
                        <a:lnTo>
                          <a:pt x="39" y="7"/>
                        </a:lnTo>
                        <a:lnTo>
                          <a:pt x="57" y="12"/>
                        </a:lnTo>
                        <a:lnTo>
                          <a:pt x="86" y="21"/>
                        </a:lnTo>
                        <a:lnTo>
                          <a:pt x="113" y="30"/>
                        </a:lnTo>
                        <a:lnTo>
                          <a:pt x="132" y="37"/>
                        </a:lnTo>
                        <a:lnTo>
                          <a:pt x="141" y="41"/>
                        </a:lnTo>
                        <a:lnTo>
                          <a:pt x="150" y="46"/>
                        </a:lnTo>
                        <a:lnTo>
                          <a:pt x="153" y="47"/>
                        </a:lnTo>
                        <a:lnTo>
                          <a:pt x="157" y="50"/>
                        </a:lnTo>
                        <a:lnTo>
                          <a:pt x="160" y="52"/>
                        </a:lnTo>
                        <a:lnTo>
                          <a:pt x="161" y="54"/>
                        </a:lnTo>
                        <a:lnTo>
                          <a:pt x="161" y="55"/>
                        </a:lnTo>
                        <a:lnTo>
                          <a:pt x="160" y="56"/>
                        </a:lnTo>
                        <a:lnTo>
                          <a:pt x="158" y="57"/>
                        </a:lnTo>
                        <a:lnTo>
                          <a:pt x="156" y="57"/>
                        </a:lnTo>
                        <a:lnTo>
                          <a:pt x="151" y="57"/>
                        </a:lnTo>
                        <a:lnTo>
                          <a:pt x="144" y="57"/>
                        </a:lnTo>
                        <a:lnTo>
                          <a:pt x="132" y="55"/>
                        </a:lnTo>
                        <a:lnTo>
                          <a:pt x="120" y="52"/>
                        </a:lnTo>
                        <a:lnTo>
                          <a:pt x="101" y="46"/>
                        </a:lnTo>
                        <a:lnTo>
                          <a:pt x="74" y="37"/>
                        </a:lnTo>
                        <a:lnTo>
                          <a:pt x="48" y="27"/>
                        </a:lnTo>
                        <a:lnTo>
                          <a:pt x="30" y="22"/>
                        </a:lnTo>
                        <a:lnTo>
                          <a:pt x="16" y="16"/>
                        </a:lnTo>
                        <a:lnTo>
                          <a:pt x="5" y="11"/>
                        </a:lnTo>
                        <a:lnTo>
                          <a:pt x="2" y="8"/>
                        </a:lnTo>
                        <a:lnTo>
                          <a:pt x="0" y="7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3" name="Freeform 151"/>
                  <p:cNvSpPr>
                    <a:spLocks noChangeArrowheads="1"/>
                  </p:cNvSpPr>
                  <p:nvPr/>
                </p:nvSpPr>
                <p:spPr bwMode="auto">
                  <a:xfrm>
                    <a:off x="211" y="375"/>
                    <a:ext cx="165" cy="23"/>
                  </a:xfrm>
                  <a:custGeom>
                    <a:avLst/>
                    <a:gdLst>
                      <a:gd name="T0" fmla="*/ 162 w 165"/>
                      <a:gd name="T1" fmla="*/ 16 h 24"/>
                      <a:gd name="T2" fmla="*/ 159 w 165"/>
                      <a:gd name="T3" fmla="*/ 15 h 24"/>
                      <a:gd name="T4" fmla="*/ 156 w 165"/>
                      <a:gd name="T5" fmla="*/ 14 h 24"/>
                      <a:gd name="T6" fmla="*/ 144 w 165"/>
                      <a:gd name="T7" fmla="*/ 11 h 24"/>
                      <a:gd name="T8" fmla="*/ 126 w 165"/>
                      <a:gd name="T9" fmla="*/ 9 h 24"/>
                      <a:gd name="T10" fmla="*/ 113 w 165"/>
                      <a:gd name="T11" fmla="*/ 8 h 24"/>
                      <a:gd name="T12" fmla="*/ 96 w 165"/>
                      <a:gd name="T13" fmla="*/ 6 h 24"/>
                      <a:gd name="T14" fmla="*/ 74 w 165"/>
                      <a:gd name="T15" fmla="*/ 3 h 24"/>
                      <a:gd name="T16" fmla="*/ 58 w 165"/>
                      <a:gd name="T17" fmla="*/ 2 h 24"/>
                      <a:gd name="T18" fmla="*/ 41 w 165"/>
                      <a:gd name="T19" fmla="*/ 1 h 24"/>
                      <a:gd name="T20" fmla="*/ 24 w 165"/>
                      <a:gd name="T21" fmla="*/ 0 h 24"/>
                      <a:gd name="T22" fmla="*/ 14 w 165"/>
                      <a:gd name="T23" fmla="*/ 0 h 24"/>
                      <a:gd name="T24" fmla="*/ 7 w 165"/>
                      <a:gd name="T25" fmla="*/ 0 h 24"/>
                      <a:gd name="T26" fmla="*/ 1 w 165"/>
                      <a:gd name="T27" fmla="*/ 2 h 24"/>
                      <a:gd name="T28" fmla="*/ 0 w 165"/>
                      <a:gd name="T29" fmla="*/ 5 h 24"/>
                      <a:gd name="T30" fmla="*/ 3 w 165"/>
                      <a:gd name="T31" fmla="*/ 9 h 24"/>
                      <a:gd name="T32" fmla="*/ 10 w 165"/>
                      <a:gd name="T33" fmla="*/ 11 h 24"/>
                      <a:gd name="T34" fmla="*/ 20 w 165"/>
                      <a:gd name="T35" fmla="*/ 12 h 24"/>
                      <a:gd name="T36" fmla="*/ 37 w 165"/>
                      <a:gd name="T37" fmla="*/ 15 h 24"/>
                      <a:gd name="T38" fmla="*/ 54 w 165"/>
                      <a:gd name="T39" fmla="*/ 16 h 24"/>
                      <a:gd name="T40" fmla="*/ 72 w 165"/>
                      <a:gd name="T41" fmla="*/ 18 h 24"/>
                      <a:gd name="T42" fmla="*/ 93 w 165"/>
                      <a:gd name="T43" fmla="*/ 20 h 24"/>
                      <a:gd name="T44" fmla="*/ 110 w 165"/>
                      <a:gd name="T45" fmla="*/ 21 h 24"/>
                      <a:gd name="T46" fmla="*/ 125 w 165"/>
                      <a:gd name="T47" fmla="*/ 23 h 24"/>
                      <a:gd name="T48" fmla="*/ 143 w 165"/>
                      <a:gd name="T49" fmla="*/ 23 h 24"/>
                      <a:gd name="T50" fmla="*/ 153 w 165"/>
                      <a:gd name="T51" fmla="*/ 24 h 24"/>
                      <a:gd name="T52" fmla="*/ 157 w 165"/>
                      <a:gd name="T53" fmla="*/ 23 h 24"/>
                      <a:gd name="T54" fmla="*/ 161 w 165"/>
                      <a:gd name="T55" fmla="*/ 23 h 24"/>
                      <a:gd name="T56" fmla="*/ 164 w 165"/>
                      <a:gd name="T57" fmla="*/ 21 h 24"/>
                      <a:gd name="T58" fmla="*/ 165 w 165"/>
                      <a:gd name="T59" fmla="*/ 20 h 24"/>
                      <a:gd name="T60" fmla="*/ 165 w 165"/>
                      <a:gd name="T61" fmla="*/ 18 h 24"/>
                      <a:gd name="T62" fmla="*/ 162 w 165"/>
                      <a:gd name="T63" fmla="*/ 16 h 2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65"/>
                      <a:gd name="T97" fmla="*/ 0 h 24"/>
                      <a:gd name="T98" fmla="*/ 165 w 165"/>
                      <a:gd name="T99" fmla="*/ 24 h 2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65" h="24">
                        <a:moveTo>
                          <a:pt x="162" y="16"/>
                        </a:moveTo>
                        <a:lnTo>
                          <a:pt x="159" y="15"/>
                        </a:lnTo>
                        <a:lnTo>
                          <a:pt x="156" y="14"/>
                        </a:lnTo>
                        <a:lnTo>
                          <a:pt x="144" y="11"/>
                        </a:lnTo>
                        <a:lnTo>
                          <a:pt x="126" y="9"/>
                        </a:lnTo>
                        <a:lnTo>
                          <a:pt x="113" y="8"/>
                        </a:lnTo>
                        <a:lnTo>
                          <a:pt x="96" y="6"/>
                        </a:lnTo>
                        <a:lnTo>
                          <a:pt x="74" y="3"/>
                        </a:lnTo>
                        <a:lnTo>
                          <a:pt x="58" y="2"/>
                        </a:lnTo>
                        <a:lnTo>
                          <a:pt x="41" y="1"/>
                        </a:lnTo>
                        <a:lnTo>
                          <a:pt x="24" y="0"/>
                        </a:lnTo>
                        <a:lnTo>
                          <a:pt x="14" y="0"/>
                        </a:lnTo>
                        <a:lnTo>
                          <a:pt x="7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3" y="9"/>
                        </a:lnTo>
                        <a:lnTo>
                          <a:pt x="10" y="11"/>
                        </a:lnTo>
                        <a:lnTo>
                          <a:pt x="20" y="12"/>
                        </a:lnTo>
                        <a:lnTo>
                          <a:pt x="37" y="15"/>
                        </a:lnTo>
                        <a:lnTo>
                          <a:pt x="54" y="16"/>
                        </a:lnTo>
                        <a:lnTo>
                          <a:pt x="72" y="18"/>
                        </a:lnTo>
                        <a:lnTo>
                          <a:pt x="93" y="20"/>
                        </a:lnTo>
                        <a:lnTo>
                          <a:pt x="110" y="21"/>
                        </a:lnTo>
                        <a:lnTo>
                          <a:pt x="125" y="23"/>
                        </a:lnTo>
                        <a:lnTo>
                          <a:pt x="143" y="23"/>
                        </a:lnTo>
                        <a:lnTo>
                          <a:pt x="153" y="24"/>
                        </a:lnTo>
                        <a:lnTo>
                          <a:pt x="157" y="23"/>
                        </a:lnTo>
                        <a:lnTo>
                          <a:pt x="161" y="23"/>
                        </a:lnTo>
                        <a:lnTo>
                          <a:pt x="164" y="21"/>
                        </a:lnTo>
                        <a:lnTo>
                          <a:pt x="165" y="20"/>
                        </a:lnTo>
                        <a:lnTo>
                          <a:pt x="165" y="18"/>
                        </a:lnTo>
                        <a:lnTo>
                          <a:pt x="162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4" name="Freeform 152"/>
                  <p:cNvSpPr>
                    <a:spLocks/>
                  </p:cNvSpPr>
                  <p:nvPr/>
                </p:nvSpPr>
                <p:spPr bwMode="auto">
                  <a:xfrm>
                    <a:off x="211" y="370"/>
                    <a:ext cx="165" cy="25"/>
                  </a:xfrm>
                  <a:custGeom>
                    <a:avLst/>
                    <a:gdLst>
                      <a:gd name="T0" fmla="*/ 162 w 165"/>
                      <a:gd name="T1" fmla="*/ 17 h 24"/>
                      <a:gd name="T2" fmla="*/ 159 w 165"/>
                      <a:gd name="T3" fmla="*/ 15 h 24"/>
                      <a:gd name="T4" fmla="*/ 156 w 165"/>
                      <a:gd name="T5" fmla="*/ 14 h 24"/>
                      <a:gd name="T6" fmla="*/ 144 w 165"/>
                      <a:gd name="T7" fmla="*/ 12 h 24"/>
                      <a:gd name="T8" fmla="*/ 126 w 165"/>
                      <a:gd name="T9" fmla="*/ 10 h 24"/>
                      <a:gd name="T10" fmla="*/ 113 w 165"/>
                      <a:gd name="T11" fmla="*/ 8 h 24"/>
                      <a:gd name="T12" fmla="*/ 96 w 165"/>
                      <a:gd name="T13" fmla="*/ 6 h 24"/>
                      <a:gd name="T14" fmla="*/ 74 w 165"/>
                      <a:gd name="T15" fmla="*/ 4 h 24"/>
                      <a:gd name="T16" fmla="*/ 58 w 165"/>
                      <a:gd name="T17" fmla="*/ 3 h 24"/>
                      <a:gd name="T18" fmla="*/ 41 w 165"/>
                      <a:gd name="T19" fmla="*/ 1 h 24"/>
                      <a:gd name="T20" fmla="*/ 24 w 165"/>
                      <a:gd name="T21" fmla="*/ 1 h 24"/>
                      <a:gd name="T22" fmla="*/ 14 w 165"/>
                      <a:gd name="T23" fmla="*/ 0 h 24"/>
                      <a:gd name="T24" fmla="*/ 7 w 165"/>
                      <a:gd name="T25" fmla="*/ 1 h 24"/>
                      <a:gd name="T26" fmla="*/ 1 w 165"/>
                      <a:gd name="T27" fmla="*/ 3 h 24"/>
                      <a:gd name="T28" fmla="*/ 0 w 165"/>
                      <a:gd name="T29" fmla="*/ 6 h 24"/>
                      <a:gd name="T30" fmla="*/ 3 w 165"/>
                      <a:gd name="T31" fmla="*/ 9 h 24"/>
                      <a:gd name="T32" fmla="*/ 10 w 165"/>
                      <a:gd name="T33" fmla="*/ 12 h 24"/>
                      <a:gd name="T34" fmla="*/ 20 w 165"/>
                      <a:gd name="T35" fmla="*/ 13 h 24"/>
                      <a:gd name="T36" fmla="*/ 37 w 165"/>
                      <a:gd name="T37" fmla="*/ 16 h 24"/>
                      <a:gd name="T38" fmla="*/ 54 w 165"/>
                      <a:gd name="T39" fmla="*/ 17 h 24"/>
                      <a:gd name="T40" fmla="*/ 72 w 165"/>
                      <a:gd name="T41" fmla="*/ 19 h 24"/>
                      <a:gd name="T42" fmla="*/ 93 w 165"/>
                      <a:gd name="T43" fmla="*/ 21 h 24"/>
                      <a:gd name="T44" fmla="*/ 110 w 165"/>
                      <a:gd name="T45" fmla="*/ 22 h 24"/>
                      <a:gd name="T46" fmla="*/ 125 w 165"/>
                      <a:gd name="T47" fmla="*/ 23 h 24"/>
                      <a:gd name="T48" fmla="*/ 143 w 165"/>
                      <a:gd name="T49" fmla="*/ 24 h 24"/>
                      <a:gd name="T50" fmla="*/ 153 w 165"/>
                      <a:gd name="T51" fmla="*/ 24 h 24"/>
                      <a:gd name="T52" fmla="*/ 157 w 165"/>
                      <a:gd name="T53" fmla="*/ 24 h 24"/>
                      <a:gd name="T54" fmla="*/ 161 w 165"/>
                      <a:gd name="T55" fmla="*/ 23 h 24"/>
                      <a:gd name="T56" fmla="*/ 164 w 165"/>
                      <a:gd name="T57" fmla="*/ 22 h 24"/>
                      <a:gd name="T58" fmla="*/ 165 w 165"/>
                      <a:gd name="T59" fmla="*/ 20 h 24"/>
                      <a:gd name="T60" fmla="*/ 165 w 165"/>
                      <a:gd name="T61" fmla="*/ 19 h 24"/>
                      <a:gd name="T62" fmla="*/ 162 w 165"/>
                      <a:gd name="T63" fmla="*/ 17 h 2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65"/>
                      <a:gd name="T97" fmla="*/ 0 h 24"/>
                      <a:gd name="T98" fmla="*/ 165 w 165"/>
                      <a:gd name="T99" fmla="*/ 24 h 2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65" h="24">
                        <a:moveTo>
                          <a:pt x="162" y="17"/>
                        </a:moveTo>
                        <a:lnTo>
                          <a:pt x="159" y="15"/>
                        </a:lnTo>
                        <a:lnTo>
                          <a:pt x="156" y="14"/>
                        </a:lnTo>
                        <a:lnTo>
                          <a:pt x="144" y="12"/>
                        </a:lnTo>
                        <a:lnTo>
                          <a:pt x="126" y="10"/>
                        </a:lnTo>
                        <a:lnTo>
                          <a:pt x="113" y="8"/>
                        </a:lnTo>
                        <a:lnTo>
                          <a:pt x="96" y="6"/>
                        </a:lnTo>
                        <a:lnTo>
                          <a:pt x="74" y="4"/>
                        </a:lnTo>
                        <a:lnTo>
                          <a:pt x="58" y="3"/>
                        </a:lnTo>
                        <a:lnTo>
                          <a:pt x="41" y="1"/>
                        </a:lnTo>
                        <a:lnTo>
                          <a:pt x="24" y="1"/>
                        </a:lnTo>
                        <a:lnTo>
                          <a:pt x="14" y="0"/>
                        </a:lnTo>
                        <a:lnTo>
                          <a:pt x="7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3" y="9"/>
                        </a:lnTo>
                        <a:lnTo>
                          <a:pt x="10" y="12"/>
                        </a:lnTo>
                        <a:lnTo>
                          <a:pt x="20" y="13"/>
                        </a:lnTo>
                        <a:lnTo>
                          <a:pt x="37" y="16"/>
                        </a:lnTo>
                        <a:lnTo>
                          <a:pt x="54" y="17"/>
                        </a:lnTo>
                        <a:lnTo>
                          <a:pt x="72" y="19"/>
                        </a:lnTo>
                        <a:lnTo>
                          <a:pt x="93" y="21"/>
                        </a:lnTo>
                        <a:lnTo>
                          <a:pt x="110" y="22"/>
                        </a:lnTo>
                        <a:lnTo>
                          <a:pt x="125" y="23"/>
                        </a:lnTo>
                        <a:lnTo>
                          <a:pt x="143" y="24"/>
                        </a:lnTo>
                        <a:lnTo>
                          <a:pt x="153" y="24"/>
                        </a:lnTo>
                        <a:lnTo>
                          <a:pt x="157" y="24"/>
                        </a:lnTo>
                        <a:lnTo>
                          <a:pt x="161" y="23"/>
                        </a:lnTo>
                        <a:lnTo>
                          <a:pt x="164" y="22"/>
                        </a:lnTo>
                        <a:lnTo>
                          <a:pt x="165" y="20"/>
                        </a:lnTo>
                        <a:lnTo>
                          <a:pt x="165" y="19"/>
                        </a:lnTo>
                        <a:lnTo>
                          <a:pt x="162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5" name="Freeform 153"/>
                  <p:cNvSpPr>
                    <a:spLocks noChangeArrowheads="1"/>
                  </p:cNvSpPr>
                  <p:nvPr/>
                </p:nvSpPr>
                <p:spPr bwMode="auto">
                  <a:xfrm>
                    <a:off x="202" y="385"/>
                    <a:ext cx="97" cy="91"/>
                  </a:xfrm>
                  <a:custGeom>
                    <a:avLst/>
                    <a:gdLst>
                      <a:gd name="T0" fmla="*/ 11 w 97"/>
                      <a:gd name="T1" fmla="*/ 1 h 92"/>
                      <a:gd name="T2" fmla="*/ 17 w 97"/>
                      <a:gd name="T3" fmla="*/ 5 h 92"/>
                      <a:gd name="T4" fmla="*/ 26 w 97"/>
                      <a:gd name="T5" fmla="*/ 13 h 92"/>
                      <a:gd name="T6" fmla="*/ 41 w 97"/>
                      <a:gd name="T7" fmla="*/ 25 h 92"/>
                      <a:gd name="T8" fmla="*/ 57 w 97"/>
                      <a:gd name="T9" fmla="*/ 39 h 92"/>
                      <a:gd name="T10" fmla="*/ 72 w 97"/>
                      <a:gd name="T11" fmla="*/ 54 h 92"/>
                      <a:gd name="T12" fmla="*/ 87 w 97"/>
                      <a:gd name="T13" fmla="*/ 72 h 92"/>
                      <a:gd name="T14" fmla="*/ 93 w 97"/>
                      <a:gd name="T15" fmla="*/ 79 h 92"/>
                      <a:gd name="T16" fmla="*/ 95 w 97"/>
                      <a:gd name="T17" fmla="*/ 84 h 92"/>
                      <a:gd name="T18" fmla="*/ 96 w 97"/>
                      <a:gd name="T19" fmla="*/ 86 h 92"/>
                      <a:gd name="T20" fmla="*/ 97 w 97"/>
                      <a:gd name="T21" fmla="*/ 89 h 92"/>
                      <a:gd name="T22" fmla="*/ 94 w 97"/>
                      <a:gd name="T23" fmla="*/ 91 h 92"/>
                      <a:gd name="T24" fmla="*/ 91 w 97"/>
                      <a:gd name="T25" fmla="*/ 92 h 92"/>
                      <a:gd name="T26" fmla="*/ 88 w 97"/>
                      <a:gd name="T27" fmla="*/ 91 h 92"/>
                      <a:gd name="T28" fmla="*/ 85 w 97"/>
                      <a:gd name="T29" fmla="*/ 90 h 92"/>
                      <a:gd name="T30" fmla="*/ 80 w 97"/>
                      <a:gd name="T31" fmla="*/ 87 h 92"/>
                      <a:gd name="T32" fmla="*/ 77 w 97"/>
                      <a:gd name="T33" fmla="*/ 86 h 92"/>
                      <a:gd name="T34" fmla="*/ 66 w 97"/>
                      <a:gd name="T35" fmla="*/ 78 h 92"/>
                      <a:gd name="T36" fmla="*/ 47 w 97"/>
                      <a:gd name="T37" fmla="*/ 62 h 92"/>
                      <a:gd name="T38" fmla="*/ 32 w 97"/>
                      <a:gd name="T39" fmla="*/ 45 h 92"/>
                      <a:gd name="T40" fmla="*/ 19 w 97"/>
                      <a:gd name="T41" fmla="*/ 31 h 92"/>
                      <a:gd name="T42" fmla="*/ 9 w 97"/>
                      <a:gd name="T43" fmla="*/ 19 h 92"/>
                      <a:gd name="T44" fmla="*/ 2 w 97"/>
                      <a:gd name="T45" fmla="*/ 9 h 92"/>
                      <a:gd name="T46" fmla="*/ 0 w 97"/>
                      <a:gd name="T47" fmla="*/ 4 h 92"/>
                      <a:gd name="T48" fmla="*/ 1 w 97"/>
                      <a:gd name="T49" fmla="*/ 1 h 92"/>
                      <a:gd name="T50" fmla="*/ 6 w 97"/>
                      <a:gd name="T51" fmla="*/ 0 h 92"/>
                      <a:gd name="T52" fmla="*/ 11 w 97"/>
                      <a:gd name="T53" fmla="*/ 1 h 9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7"/>
                      <a:gd name="T82" fmla="*/ 0 h 92"/>
                      <a:gd name="T83" fmla="*/ 97 w 97"/>
                      <a:gd name="T84" fmla="*/ 92 h 9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7" h="92">
                        <a:moveTo>
                          <a:pt x="11" y="1"/>
                        </a:moveTo>
                        <a:lnTo>
                          <a:pt x="17" y="5"/>
                        </a:lnTo>
                        <a:lnTo>
                          <a:pt x="26" y="13"/>
                        </a:lnTo>
                        <a:lnTo>
                          <a:pt x="41" y="25"/>
                        </a:lnTo>
                        <a:lnTo>
                          <a:pt x="57" y="39"/>
                        </a:lnTo>
                        <a:lnTo>
                          <a:pt x="72" y="54"/>
                        </a:lnTo>
                        <a:lnTo>
                          <a:pt x="87" y="72"/>
                        </a:lnTo>
                        <a:lnTo>
                          <a:pt x="93" y="79"/>
                        </a:lnTo>
                        <a:lnTo>
                          <a:pt x="95" y="84"/>
                        </a:lnTo>
                        <a:lnTo>
                          <a:pt x="96" y="86"/>
                        </a:lnTo>
                        <a:lnTo>
                          <a:pt x="97" y="89"/>
                        </a:lnTo>
                        <a:lnTo>
                          <a:pt x="94" y="91"/>
                        </a:lnTo>
                        <a:lnTo>
                          <a:pt x="91" y="92"/>
                        </a:lnTo>
                        <a:lnTo>
                          <a:pt x="88" y="91"/>
                        </a:lnTo>
                        <a:lnTo>
                          <a:pt x="85" y="90"/>
                        </a:lnTo>
                        <a:lnTo>
                          <a:pt x="80" y="87"/>
                        </a:lnTo>
                        <a:lnTo>
                          <a:pt x="77" y="86"/>
                        </a:lnTo>
                        <a:lnTo>
                          <a:pt x="66" y="78"/>
                        </a:lnTo>
                        <a:lnTo>
                          <a:pt x="47" y="62"/>
                        </a:lnTo>
                        <a:lnTo>
                          <a:pt x="32" y="45"/>
                        </a:lnTo>
                        <a:lnTo>
                          <a:pt x="19" y="31"/>
                        </a:lnTo>
                        <a:lnTo>
                          <a:pt x="9" y="19"/>
                        </a:lnTo>
                        <a:lnTo>
                          <a:pt x="2" y="9"/>
                        </a:lnTo>
                        <a:lnTo>
                          <a:pt x="0" y="4"/>
                        </a:lnTo>
                        <a:lnTo>
                          <a:pt x="1" y="1"/>
                        </a:lnTo>
                        <a:lnTo>
                          <a:pt x="6" y="0"/>
                        </a:lnTo>
                        <a:lnTo>
                          <a:pt x="11" y="1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6" name="Freeform 154"/>
                  <p:cNvSpPr>
                    <a:spLocks/>
                  </p:cNvSpPr>
                  <p:nvPr/>
                </p:nvSpPr>
                <p:spPr bwMode="auto">
                  <a:xfrm>
                    <a:off x="202" y="382"/>
                    <a:ext cx="97" cy="91"/>
                  </a:xfrm>
                  <a:custGeom>
                    <a:avLst/>
                    <a:gdLst>
                      <a:gd name="T0" fmla="*/ 11 w 97"/>
                      <a:gd name="T1" fmla="*/ 1 h 91"/>
                      <a:gd name="T2" fmla="*/ 17 w 97"/>
                      <a:gd name="T3" fmla="*/ 5 h 91"/>
                      <a:gd name="T4" fmla="*/ 26 w 97"/>
                      <a:gd name="T5" fmla="*/ 12 h 91"/>
                      <a:gd name="T6" fmla="*/ 41 w 97"/>
                      <a:gd name="T7" fmla="*/ 24 h 91"/>
                      <a:gd name="T8" fmla="*/ 57 w 97"/>
                      <a:gd name="T9" fmla="*/ 39 h 91"/>
                      <a:gd name="T10" fmla="*/ 72 w 97"/>
                      <a:gd name="T11" fmla="*/ 54 h 91"/>
                      <a:gd name="T12" fmla="*/ 87 w 97"/>
                      <a:gd name="T13" fmla="*/ 71 h 91"/>
                      <a:gd name="T14" fmla="*/ 93 w 97"/>
                      <a:gd name="T15" fmla="*/ 79 h 91"/>
                      <a:gd name="T16" fmla="*/ 95 w 97"/>
                      <a:gd name="T17" fmla="*/ 83 h 91"/>
                      <a:gd name="T18" fmla="*/ 96 w 97"/>
                      <a:gd name="T19" fmla="*/ 86 h 91"/>
                      <a:gd name="T20" fmla="*/ 97 w 97"/>
                      <a:gd name="T21" fmla="*/ 89 h 91"/>
                      <a:gd name="T22" fmla="*/ 94 w 97"/>
                      <a:gd name="T23" fmla="*/ 90 h 91"/>
                      <a:gd name="T24" fmla="*/ 91 w 97"/>
                      <a:gd name="T25" fmla="*/ 91 h 91"/>
                      <a:gd name="T26" fmla="*/ 88 w 97"/>
                      <a:gd name="T27" fmla="*/ 90 h 91"/>
                      <a:gd name="T28" fmla="*/ 85 w 97"/>
                      <a:gd name="T29" fmla="*/ 89 h 91"/>
                      <a:gd name="T30" fmla="*/ 80 w 97"/>
                      <a:gd name="T31" fmla="*/ 87 h 91"/>
                      <a:gd name="T32" fmla="*/ 77 w 97"/>
                      <a:gd name="T33" fmla="*/ 86 h 91"/>
                      <a:gd name="T34" fmla="*/ 66 w 97"/>
                      <a:gd name="T35" fmla="*/ 78 h 91"/>
                      <a:gd name="T36" fmla="*/ 47 w 97"/>
                      <a:gd name="T37" fmla="*/ 62 h 91"/>
                      <a:gd name="T38" fmla="*/ 32 w 97"/>
                      <a:gd name="T39" fmla="*/ 45 h 91"/>
                      <a:gd name="T40" fmla="*/ 19 w 97"/>
                      <a:gd name="T41" fmla="*/ 31 h 91"/>
                      <a:gd name="T42" fmla="*/ 9 w 97"/>
                      <a:gd name="T43" fmla="*/ 19 h 91"/>
                      <a:gd name="T44" fmla="*/ 2 w 97"/>
                      <a:gd name="T45" fmla="*/ 9 h 91"/>
                      <a:gd name="T46" fmla="*/ 0 w 97"/>
                      <a:gd name="T47" fmla="*/ 3 h 91"/>
                      <a:gd name="T48" fmla="*/ 1 w 97"/>
                      <a:gd name="T49" fmla="*/ 1 h 91"/>
                      <a:gd name="T50" fmla="*/ 6 w 97"/>
                      <a:gd name="T51" fmla="*/ 0 h 91"/>
                      <a:gd name="T52" fmla="*/ 11 w 97"/>
                      <a:gd name="T53" fmla="*/ 1 h 9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7"/>
                      <a:gd name="T82" fmla="*/ 0 h 91"/>
                      <a:gd name="T83" fmla="*/ 97 w 97"/>
                      <a:gd name="T84" fmla="*/ 91 h 9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7" h="91">
                        <a:moveTo>
                          <a:pt x="11" y="1"/>
                        </a:moveTo>
                        <a:lnTo>
                          <a:pt x="17" y="5"/>
                        </a:lnTo>
                        <a:lnTo>
                          <a:pt x="26" y="12"/>
                        </a:lnTo>
                        <a:lnTo>
                          <a:pt x="41" y="24"/>
                        </a:lnTo>
                        <a:lnTo>
                          <a:pt x="57" y="39"/>
                        </a:lnTo>
                        <a:lnTo>
                          <a:pt x="72" y="54"/>
                        </a:lnTo>
                        <a:lnTo>
                          <a:pt x="87" y="71"/>
                        </a:lnTo>
                        <a:lnTo>
                          <a:pt x="93" y="79"/>
                        </a:lnTo>
                        <a:lnTo>
                          <a:pt x="95" y="83"/>
                        </a:lnTo>
                        <a:lnTo>
                          <a:pt x="96" y="86"/>
                        </a:lnTo>
                        <a:lnTo>
                          <a:pt x="97" y="89"/>
                        </a:lnTo>
                        <a:lnTo>
                          <a:pt x="94" y="90"/>
                        </a:lnTo>
                        <a:lnTo>
                          <a:pt x="91" y="91"/>
                        </a:lnTo>
                        <a:lnTo>
                          <a:pt x="88" y="90"/>
                        </a:lnTo>
                        <a:lnTo>
                          <a:pt x="85" y="89"/>
                        </a:lnTo>
                        <a:lnTo>
                          <a:pt x="80" y="87"/>
                        </a:lnTo>
                        <a:lnTo>
                          <a:pt x="77" y="86"/>
                        </a:lnTo>
                        <a:lnTo>
                          <a:pt x="66" y="78"/>
                        </a:lnTo>
                        <a:lnTo>
                          <a:pt x="47" y="62"/>
                        </a:lnTo>
                        <a:lnTo>
                          <a:pt x="32" y="45"/>
                        </a:lnTo>
                        <a:lnTo>
                          <a:pt x="19" y="31"/>
                        </a:lnTo>
                        <a:lnTo>
                          <a:pt x="9" y="19"/>
                        </a:lnTo>
                        <a:lnTo>
                          <a:pt x="2" y="9"/>
                        </a:lnTo>
                        <a:lnTo>
                          <a:pt x="0" y="3"/>
                        </a:lnTo>
                        <a:lnTo>
                          <a:pt x="1" y="1"/>
                        </a:lnTo>
                        <a:lnTo>
                          <a:pt x="6" y="0"/>
                        </a:lnTo>
                        <a:lnTo>
                          <a:pt x="1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7" name="Freeform 155"/>
                  <p:cNvSpPr>
                    <a:spLocks noChangeArrowheads="1"/>
                  </p:cNvSpPr>
                  <p:nvPr/>
                </p:nvSpPr>
                <p:spPr bwMode="auto">
                  <a:xfrm>
                    <a:off x="189" y="385"/>
                    <a:ext cx="47" cy="106"/>
                  </a:xfrm>
                  <a:custGeom>
                    <a:avLst/>
                    <a:gdLst>
                      <a:gd name="T0" fmla="*/ 6 w 47"/>
                      <a:gd name="T1" fmla="*/ 0 h 107"/>
                      <a:gd name="T2" fmla="*/ 11 w 47"/>
                      <a:gd name="T3" fmla="*/ 3 h 107"/>
                      <a:gd name="T4" fmla="*/ 17 w 47"/>
                      <a:gd name="T5" fmla="*/ 14 h 107"/>
                      <a:gd name="T6" fmla="*/ 26 w 47"/>
                      <a:gd name="T7" fmla="*/ 31 h 107"/>
                      <a:gd name="T8" fmla="*/ 32 w 47"/>
                      <a:gd name="T9" fmla="*/ 45 h 107"/>
                      <a:gd name="T10" fmla="*/ 40 w 47"/>
                      <a:gd name="T11" fmla="*/ 63 h 107"/>
                      <a:gd name="T12" fmla="*/ 45 w 47"/>
                      <a:gd name="T13" fmla="*/ 81 h 107"/>
                      <a:gd name="T14" fmla="*/ 47 w 47"/>
                      <a:gd name="T15" fmla="*/ 93 h 107"/>
                      <a:gd name="T16" fmla="*/ 47 w 47"/>
                      <a:gd name="T17" fmla="*/ 96 h 107"/>
                      <a:gd name="T18" fmla="*/ 47 w 47"/>
                      <a:gd name="T19" fmla="*/ 99 h 107"/>
                      <a:gd name="T20" fmla="*/ 47 w 47"/>
                      <a:gd name="T21" fmla="*/ 103 h 107"/>
                      <a:gd name="T22" fmla="*/ 45 w 47"/>
                      <a:gd name="T23" fmla="*/ 106 h 107"/>
                      <a:gd name="T24" fmla="*/ 42 w 47"/>
                      <a:gd name="T25" fmla="*/ 107 h 107"/>
                      <a:gd name="T26" fmla="*/ 39 w 47"/>
                      <a:gd name="T27" fmla="*/ 107 h 107"/>
                      <a:gd name="T28" fmla="*/ 36 w 47"/>
                      <a:gd name="T29" fmla="*/ 105 h 107"/>
                      <a:gd name="T30" fmla="*/ 33 w 47"/>
                      <a:gd name="T31" fmla="*/ 103 h 107"/>
                      <a:gd name="T32" fmla="*/ 29 w 47"/>
                      <a:gd name="T33" fmla="*/ 99 h 107"/>
                      <a:gd name="T34" fmla="*/ 26 w 47"/>
                      <a:gd name="T35" fmla="*/ 94 h 107"/>
                      <a:gd name="T36" fmla="*/ 22 w 47"/>
                      <a:gd name="T37" fmla="*/ 87 h 107"/>
                      <a:gd name="T38" fmla="*/ 14 w 47"/>
                      <a:gd name="T39" fmla="*/ 69 h 107"/>
                      <a:gd name="T40" fmla="*/ 8 w 47"/>
                      <a:gd name="T41" fmla="*/ 50 h 107"/>
                      <a:gd name="T42" fmla="*/ 5 w 47"/>
                      <a:gd name="T43" fmla="*/ 35 h 107"/>
                      <a:gd name="T44" fmla="*/ 2 w 47"/>
                      <a:gd name="T45" fmla="*/ 18 h 107"/>
                      <a:gd name="T46" fmla="*/ 1 w 47"/>
                      <a:gd name="T47" fmla="*/ 11 h 107"/>
                      <a:gd name="T48" fmla="*/ 0 w 47"/>
                      <a:gd name="T49" fmla="*/ 5 h 107"/>
                      <a:gd name="T50" fmla="*/ 2 w 47"/>
                      <a:gd name="T51" fmla="*/ 1 h 107"/>
                      <a:gd name="T52" fmla="*/ 3 w 47"/>
                      <a:gd name="T53" fmla="*/ 0 h 107"/>
                      <a:gd name="T54" fmla="*/ 6 w 47"/>
                      <a:gd name="T55" fmla="*/ 0 h 10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7"/>
                      <a:gd name="T85" fmla="*/ 0 h 107"/>
                      <a:gd name="T86" fmla="*/ 47 w 47"/>
                      <a:gd name="T87" fmla="*/ 107 h 10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7" h="107">
                        <a:moveTo>
                          <a:pt x="6" y="0"/>
                        </a:moveTo>
                        <a:lnTo>
                          <a:pt x="11" y="3"/>
                        </a:lnTo>
                        <a:lnTo>
                          <a:pt x="17" y="14"/>
                        </a:lnTo>
                        <a:lnTo>
                          <a:pt x="26" y="31"/>
                        </a:lnTo>
                        <a:lnTo>
                          <a:pt x="32" y="45"/>
                        </a:lnTo>
                        <a:lnTo>
                          <a:pt x="40" y="63"/>
                        </a:lnTo>
                        <a:lnTo>
                          <a:pt x="45" y="81"/>
                        </a:lnTo>
                        <a:lnTo>
                          <a:pt x="47" y="93"/>
                        </a:lnTo>
                        <a:lnTo>
                          <a:pt x="47" y="96"/>
                        </a:lnTo>
                        <a:lnTo>
                          <a:pt x="47" y="99"/>
                        </a:lnTo>
                        <a:lnTo>
                          <a:pt x="47" y="103"/>
                        </a:lnTo>
                        <a:lnTo>
                          <a:pt x="45" y="106"/>
                        </a:lnTo>
                        <a:lnTo>
                          <a:pt x="42" y="107"/>
                        </a:lnTo>
                        <a:lnTo>
                          <a:pt x="39" y="107"/>
                        </a:lnTo>
                        <a:lnTo>
                          <a:pt x="36" y="105"/>
                        </a:lnTo>
                        <a:lnTo>
                          <a:pt x="33" y="103"/>
                        </a:lnTo>
                        <a:lnTo>
                          <a:pt x="29" y="99"/>
                        </a:lnTo>
                        <a:lnTo>
                          <a:pt x="26" y="94"/>
                        </a:lnTo>
                        <a:lnTo>
                          <a:pt x="22" y="87"/>
                        </a:lnTo>
                        <a:lnTo>
                          <a:pt x="14" y="69"/>
                        </a:lnTo>
                        <a:lnTo>
                          <a:pt x="8" y="50"/>
                        </a:lnTo>
                        <a:lnTo>
                          <a:pt x="5" y="35"/>
                        </a:lnTo>
                        <a:lnTo>
                          <a:pt x="2" y="18"/>
                        </a:lnTo>
                        <a:lnTo>
                          <a:pt x="1" y="11"/>
                        </a:lnTo>
                        <a:lnTo>
                          <a:pt x="0" y="5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8" name="Freeform 156"/>
                  <p:cNvSpPr>
                    <a:spLocks/>
                  </p:cNvSpPr>
                  <p:nvPr/>
                </p:nvSpPr>
                <p:spPr bwMode="auto">
                  <a:xfrm>
                    <a:off x="189" y="380"/>
                    <a:ext cx="49" cy="108"/>
                  </a:xfrm>
                  <a:custGeom>
                    <a:avLst/>
                    <a:gdLst>
                      <a:gd name="T0" fmla="*/ 6 w 47"/>
                      <a:gd name="T1" fmla="*/ 0 h 107"/>
                      <a:gd name="T2" fmla="*/ 10 w 47"/>
                      <a:gd name="T3" fmla="*/ 4 h 107"/>
                      <a:gd name="T4" fmla="*/ 17 w 47"/>
                      <a:gd name="T5" fmla="*/ 14 h 107"/>
                      <a:gd name="T6" fmla="*/ 25 w 47"/>
                      <a:gd name="T7" fmla="*/ 31 h 107"/>
                      <a:gd name="T8" fmla="*/ 32 w 47"/>
                      <a:gd name="T9" fmla="*/ 46 h 107"/>
                      <a:gd name="T10" fmla="*/ 39 w 47"/>
                      <a:gd name="T11" fmla="*/ 63 h 107"/>
                      <a:gd name="T12" fmla="*/ 45 w 47"/>
                      <a:gd name="T13" fmla="*/ 82 h 107"/>
                      <a:gd name="T14" fmla="*/ 47 w 47"/>
                      <a:gd name="T15" fmla="*/ 93 h 107"/>
                      <a:gd name="T16" fmla="*/ 47 w 47"/>
                      <a:gd name="T17" fmla="*/ 97 h 107"/>
                      <a:gd name="T18" fmla="*/ 47 w 47"/>
                      <a:gd name="T19" fmla="*/ 100 h 107"/>
                      <a:gd name="T20" fmla="*/ 46 w 47"/>
                      <a:gd name="T21" fmla="*/ 104 h 107"/>
                      <a:gd name="T22" fmla="*/ 44 w 47"/>
                      <a:gd name="T23" fmla="*/ 106 h 107"/>
                      <a:gd name="T24" fmla="*/ 42 w 47"/>
                      <a:gd name="T25" fmla="*/ 107 h 107"/>
                      <a:gd name="T26" fmla="*/ 39 w 47"/>
                      <a:gd name="T27" fmla="*/ 107 h 107"/>
                      <a:gd name="T28" fmla="*/ 36 w 47"/>
                      <a:gd name="T29" fmla="*/ 106 h 107"/>
                      <a:gd name="T30" fmla="*/ 33 w 47"/>
                      <a:gd name="T31" fmla="*/ 104 h 107"/>
                      <a:gd name="T32" fmla="*/ 29 w 47"/>
                      <a:gd name="T33" fmla="*/ 100 h 107"/>
                      <a:gd name="T34" fmla="*/ 26 w 47"/>
                      <a:gd name="T35" fmla="*/ 95 h 107"/>
                      <a:gd name="T36" fmla="*/ 22 w 47"/>
                      <a:gd name="T37" fmla="*/ 88 h 107"/>
                      <a:gd name="T38" fmla="*/ 14 w 47"/>
                      <a:gd name="T39" fmla="*/ 70 h 107"/>
                      <a:gd name="T40" fmla="*/ 9 w 47"/>
                      <a:gd name="T41" fmla="*/ 51 h 107"/>
                      <a:gd name="T42" fmla="*/ 4 w 47"/>
                      <a:gd name="T43" fmla="*/ 36 h 107"/>
                      <a:gd name="T44" fmla="*/ 1 w 47"/>
                      <a:gd name="T45" fmla="*/ 19 h 107"/>
                      <a:gd name="T46" fmla="*/ 1 w 47"/>
                      <a:gd name="T47" fmla="*/ 12 h 107"/>
                      <a:gd name="T48" fmla="*/ 0 w 47"/>
                      <a:gd name="T49" fmla="*/ 6 h 107"/>
                      <a:gd name="T50" fmla="*/ 1 w 47"/>
                      <a:gd name="T51" fmla="*/ 2 h 107"/>
                      <a:gd name="T52" fmla="*/ 4 w 47"/>
                      <a:gd name="T53" fmla="*/ 0 h 107"/>
                      <a:gd name="T54" fmla="*/ 6 w 47"/>
                      <a:gd name="T55" fmla="*/ 0 h 10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7"/>
                      <a:gd name="T85" fmla="*/ 0 h 107"/>
                      <a:gd name="T86" fmla="*/ 47 w 47"/>
                      <a:gd name="T87" fmla="*/ 107 h 10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7" h="107">
                        <a:moveTo>
                          <a:pt x="6" y="0"/>
                        </a:moveTo>
                        <a:lnTo>
                          <a:pt x="10" y="4"/>
                        </a:lnTo>
                        <a:lnTo>
                          <a:pt x="17" y="14"/>
                        </a:lnTo>
                        <a:lnTo>
                          <a:pt x="25" y="31"/>
                        </a:lnTo>
                        <a:lnTo>
                          <a:pt x="32" y="46"/>
                        </a:lnTo>
                        <a:lnTo>
                          <a:pt x="39" y="63"/>
                        </a:lnTo>
                        <a:lnTo>
                          <a:pt x="45" y="82"/>
                        </a:lnTo>
                        <a:lnTo>
                          <a:pt x="47" y="93"/>
                        </a:lnTo>
                        <a:lnTo>
                          <a:pt x="47" y="97"/>
                        </a:lnTo>
                        <a:lnTo>
                          <a:pt x="47" y="100"/>
                        </a:lnTo>
                        <a:lnTo>
                          <a:pt x="46" y="104"/>
                        </a:lnTo>
                        <a:lnTo>
                          <a:pt x="44" y="106"/>
                        </a:lnTo>
                        <a:lnTo>
                          <a:pt x="42" y="107"/>
                        </a:lnTo>
                        <a:lnTo>
                          <a:pt x="39" y="107"/>
                        </a:lnTo>
                        <a:lnTo>
                          <a:pt x="36" y="106"/>
                        </a:lnTo>
                        <a:lnTo>
                          <a:pt x="33" y="104"/>
                        </a:lnTo>
                        <a:lnTo>
                          <a:pt x="29" y="100"/>
                        </a:lnTo>
                        <a:lnTo>
                          <a:pt x="26" y="95"/>
                        </a:lnTo>
                        <a:lnTo>
                          <a:pt x="22" y="88"/>
                        </a:lnTo>
                        <a:lnTo>
                          <a:pt x="14" y="70"/>
                        </a:lnTo>
                        <a:lnTo>
                          <a:pt x="9" y="51"/>
                        </a:lnTo>
                        <a:lnTo>
                          <a:pt x="4" y="36"/>
                        </a:lnTo>
                        <a:lnTo>
                          <a:pt x="1" y="19"/>
                        </a:lnTo>
                        <a:lnTo>
                          <a:pt x="1" y="12"/>
                        </a:lnTo>
                        <a:lnTo>
                          <a:pt x="0" y="6"/>
                        </a:lnTo>
                        <a:lnTo>
                          <a:pt x="1" y="2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9" name="Freeform 157"/>
                  <p:cNvSpPr>
                    <a:spLocks noChangeArrowheads="1"/>
                  </p:cNvSpPr>
                  <p:nvPr/>
                </p:nvSpPr>
                <p:spPr bwMode="auto">
                  <a:xfrm>
                    <a:off x="202" y="380"/>
                    <a:ext cx="125" cy="83"/>
                  </a:xfrm>
                  <a:custGeom>
                    <a:avLst/>
                    <a:gdLst>
                      <a:gd name="T0" fmla="*/ 10 w 125"/>
                      <a:gd name="T1" fmla="*/ 2 h 83"/>
                      <a:gd name="T2" fmla="*/ 17 w 125"/>
                      <a:gd name="T3" fmla="*/ 3 h 83"/>
                      <a:gd name="T4" fmla="*/ 27 w 125"/>
                      <a:gd name="T5" fmla="*/ 8 h 83"/>
                      <a:gd name="T6" fmla="*/ 44 w 125"/>
                      <a:gd name="T7" fmla="*/ 18 h 83"/>
                      <a:gd name="T8" fmla="*/ 66 w 125"/>
                      <a:gd name="T9" fmla="*/ 31 h 83"/>
                      <a:gd name="T10" fmla="*/ 87 w 125"/>
                      <a:gd name="T11" fmla="*/ 46 h 83"/>
                      <a:gd name="T12" fmla="*/ 101 w 125"/>
                      <a:gd name="T13" fmla="*/ 57 h 83"/>
                      <a:gd name="T14" fmla="*/ 117 w 125"/>
                      <a:gd name="T15" fmla="*/ 68 h 83"/>
                      <a:gd name="T16" fmla="*/ 121 w 125"/>
                      <a:gd name="T17" fmla="*/ 72 h 83"/>
                      <a:gd name="T18" fmla="*/ 124 w 125"/>
                      <a:gd name="T19" fmla="*/ 76 h 83"/>
                      <a:gd name="T20" fmla="*/ 125 w 125"/>
                      <a:gd name="T21" fmla="*/ 79 h 83"/>
                      <a:gd name="T22" fmla="*/ 125 w 125"/>
                      <a:gd name="T23" fmla="*/ 81 h 83"/>
                      <a:gd name="T24" fmla="*/ 122 w 125"/>
                      <a:gd name="T25" fmla="*/ 83 h 83"/>
                      <a:gd name="T26" fmla="*/ 118 w 125"/>
                      <a:gd name="T27" fmla="*/ 83 h 83"/>
                      <a:gd name="T28" fmla="*/ 114 w 125"/>
                      <a:gd name="T29" fmla="*/ 83 h 83"/>
                      <a:gd name="T30" fmla="*/ 109 w 125"/>
                      <a:gd name="T31" fmla="*/ 81 h 83"/>
                      <a:gd name="T32" fmla="*/ 106 w 125"/>
                      <a:gd name="T33" fmla="*/ 80 h 83"/>
                      <a:gd name="T34" fmla="*/ 100 w 125"/>
                      <a:gd name="T35" fmla="*/ 77 h 83"/>
                      <a:gd name="T36" fmla="*/ 81 w 125"/>
                      <a:gd name="T37" fmla="*/ 67 h 83"/>
                      <a:gd name="T38" fmla="*/ 64 w 125"/>
                      <a:gd name="T39" fmla="*/ 57 h 83"/>
                      <a:gd name="T40" fmla="*/ 43 w 125"/>
                      <a:gd name="T41" fmla="*/ 42 h 83"/>
                      <a:gd name="T42" fmla="*/ 23 w 125"/>
                      <a:gd name="T43" fmla="*/ 28 h 83"/>
                      <a:gd name="T44" fmla="*/ 8 w 125"/>
                      <a:gd name="T45" fmla="*/ 15 h 83"/>
                      <a:gd name="T46" fmla="*/ 3 w 125"/>
                      <a:gd name="T47" fmla="*/ 9 h 83"/>
                      <a:gd name="T48" fmla="*/ 0 w 125"/>
                      <a:gd name="T49" fmla="*/ 4 h 83"/>
                      <a:gd name="T50" fmla="*/ 1 w 125"/>
                      <a:gd name="T51" fmla="*/ 1 h 83"/>
                      <a:gd name="T52" fmla="*/ 4 w 125"/>
                      <a:gd name="T53" fmla="*/ 0 h 83"/>
                      <a:gd name="T54" fmla="*/ 10 w 125"/>
                      <a:gd name="T55" fmla="*/ 2 h 8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25"/>
                      <a:gd name="T85" fmla="*/ 0 h 83"/>
                      <a:gd name="T86" fmla="*/ 125 w 125"/>
                      <a:gd name="T87" fmla="*/ 83 h 8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25" h="83">
                        <a:moveTo>
                          <a:pt x="10" y="2"/>
                        </a:moveTo>
                        <a:lnTo>
                          <a:pt x="17" y="3"/>
                        </a:lnTo>
                        <a:lnTo>
                          <a:pt x="27" y="8"/>
                        </a:lnTo>
                        <a:lnTo>
                          <a:pt x="44" y="18"/>
                        </a:lnTo>
                        <a:lnTo>
                          <a:pt x="66" y="31"/>
                        </a:lnTo>
                        <a:lnTo>
                          <a:pt x="87" y="46"/>
                        </a:lnTo>
                        <a:lnTo>
                          <a:pt x="101" y="57"/>
                        </a:lnTo>
                        <a:lnTo>
                          <a:pt x="117" y="68"/>
                        </a:lnTo>
                        <a:lnTo>
                          <a:pt x="121" y="72"/>
                        </a:lnTo>
                        <a:lnTo>
                          <a:pt x="124" y="76"/>
                        </a:lnTo>
                        <a:lnTo>
                          <a:pt x="125" y="79"/>
                        </a:lnTo>
                        <a:lnTo>
                          <a:pt x="125" y="81"/>
                        </a:lnTo>
                        <a:lnTo>
                          <a:pt x="122" y="83"/>
                        </a:lnTo>
                        <a:lnTo>
                          <a:pt x="118" y="83"/>
                        </a:lnTo>
                        <a:lnTo>
                          <a:pt x="114" y="83"/>
                        </a:lnTo>
                        <a:lnTo>
                          <a:pt x="109" y="81"/>
                        </a:lnTo>
                        <a:lnTo>
                          <a:pt x="106" y="80"/>
                        </a:lnTo>
                        <a:lnTo>
                          <a:pt x="100" y="77"/>
                        </a:lnTo>
                        <a:lnTo>
                          <a:pt x="81" y="67"/>
                        </a:lnTo>
                        <a:lnTo>
                          <a:pt x="64" y="57"/>
                        </a:lnTo>
                        <a:lnTo>
                          <a:pt x="43" y="42"/>
                        </a:lnTo>
                        <a:lnTo>
                          <a:pt x="23" y="28"/>
                        </a:lnTo>
                        <a:lnTo>
                          <a:pt x="8" y="15"/>
                        </a:lnTo>
                        <a:lnTo>
                          <a:pt x="3" y="9"/>
                        </a:lnTo>
                        <a:lnTo>
                          <a:pt x="0" y="4"/>
                        </a:lnTo>
                        <a:lnTo>
                          <a:pt x="1" y="1"/>
                        </a:lnTo>
                        <a:lnTo>
                          <a:pt x="4" y="0"/>
                        </a:lnTo>
                        <a:lnTo>
                          <a:pt x="1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0" name="Freeform 158"/>
                  <p:cNvSpPr>
                    <a:spLocks/>
                  </p:cNvSpPr>
                  <p:nvPr/>
                </p:nvSpPr>
                <p:spPr bwMode="auto">
                  <a:xfrm>
                    <a:off x="202" y="377"/>
                    <a:ext cx="125" cy="83"/>
                  </a:xfrm>
                  <a:custGeom>
                    <a:avLst/>
                    <a:gdLst>
                      <a:gd name="T0" fmla="*/ 10 w 125"/>
                      <a:gd name="T1" fmla="*/ 2 h 84"/>
                      <a:gd name="T2" fmla="*/ 17 w 125"/>
                      <a:gd name="T3" fmla="*/ 4 h 84"/>
                      <a:gd name="T4" fmla="*/ 27 w 125"/>
                      <a:gd name="T5" fmla="*/ 9 h 84"/>
                      <a:gd name="T6" fmla="*/ 44 w 125"/>
                      <a:gd name="T7" fmla="*/ 18 h 84"/>
                      <a:gd name="T8" fmla="*/ 66 w 125"/>
                      <a:gd name="T9" fmla="*/ 33 h 84"/>
                      <a:gd name="T10" fmla="*/ 87 w 125"/>
                      <a:gd name="T11" fmla="*/ 47 h 84"/>
                      <a:gd name="T12" fmla="*/ 101 w 125"/>
                      <a:gd name="T13" fmla="*/ 58 h 84"/>
                      <a:gd name="T14" fmla="*/ 117 w 125"/>
                      <a:gd name="T15" fmla="*/ 69 h 84"/>
                      <a:gd name="T16" fmla="*/ 121 w 125"/>
                      <a:gd name="T17" fmla="*/ 73 h 84"/>
                      <a:gd name="T18" fmla="*/ 124 w 125"/>
                      <a:gd name="T19" fmla="*/ 76 h 84"/>
                      <a:gd name="T20" fmla="*/ 125 w 125"/>
                      <a:gd name="T21" fmla="*/ 79 h 84"/>
                      <a:gd name="T22" fmla="*/ 125 w 125"/>
                      <a:gd name="T23" fmla="*/ 82 h 84"/>
                      <a:gd name="T24" fmla="*/ 122 w 125"/>
                      <a:gd name="T25" fmla="*/ 84 h 84"/>
                      <a:gd name="T26" fmla="*/ 118 w 125"/>
                      <a:gd name="T27" fmla="*/ 84 h 84"/>
                      <a:gd name="T28" fmla="*/ 114 w 125"/>
                      <a:gd name="T29" fmla="*/ 83 h 84"/>
                      <a:gd name="T30" fmla="*/ 109 w 125"/>
                      <a:gd name="T31" fmla="*/ 82 h 84"/>
                      <a:gd name="T32" fmla="*/ 106 w 125"/>
                      <a:gd name="T33" fmla="*/ 81 h 84"/>
                      <a:gd name="T34" fmla="*/ 100 w 125"/>
                      <a:gd name="T35" fmla="*/ 77 h 84"/>
                      <a:gd name="T36" fmla="*/ 81 w 125"/>
                      <a:gd name="T37" fmla="*/ 67 h 84"/>
                      <a:gd name="T38" fmla="*/ 64 w 125"/>
                      <a:gd name="T39" fmla="*/ 58 h 84"/>
                      <a:gd name="T40" fmla="*/ 43 w 125"/>
                      <a:gd name="T41" fmla="*/ 43 h 84"/>
                      <a:gd name="T42" fmla="*/ 23 w 125"/>
                      <a:gd name="T43" fmla="*/ 28 h 84"/>
                      <a:gd name="T44" fmla="*/ 8 w 125"/>
                      <a:gd name="T45" fmla="*/ 16 h 84"/>
                      <a:gd name="T46" fmla="*/ 3 w 125"/>
                      <a:gd name="T47" fmla="*/ 9 h 84"/>
                      <a:gd name="T48" fmla="*/ 0 w 125"/>
                      <a:gd name="T49" fmla="*/ 5 h 84"/>
                      <a:gd name="T50" fmla="*/ 1 w 125"/>
                      <a:gd name="T51" fmla="*/ 1 h 84"/>
                      <a:gd name="T52" fmla="*/ 4 w 125"/>
                      <a:gd name="T53" fmla="*/ 0 h 84"/>
                      <a:gd name="T54" fmla="*/ 10 w 125"/>
                      <a:gd name="T55" fmla="*/ 2 h 8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25"/>
                      <a:gd name="T85" fmla="*/ 0 h 84"/>
                      <a:gd name="T86" fmla="*/ 125 w 125"/>
                      <a:gd name="T87" fmla="*/ 84 h 84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25" h="84">
                        <a:moveTo>
                          <a:pt x="10" y="2"/>
                        </a:moveTo>
                        <a:lnTo>
                          <a:pt x="17" y="4"/>
                        </a:lnTo>
                        <a:lnTo>
                          <a:pt x="27" y="9"/>
                        </a:lnTo>
                        <a:lnTo>
                          <a:pt x="44" y="18"/>
                        </a:lnTo>
                        <a:lnTo>
                          <a:pt x="66" y="33"/>
                        </a:lnTo>
                        <a:lnTo>
                          <a:pt x="87" y="47"/>
                        </a:lnTo>
                        <a:lnTo>
                          <a:pt x="101" y="58"/>
                        </a:lnTo>
                        <a:lnTo>
                          <a:pt x="117" y="69"/>
                        </a:lnTo>
                        <a:lnTo>
                          <a:pt x="121" y="73"/>
                        </a:lnTo>
                        <a:lnTo>
                          <a:pt x="124" y="76"/>
                        </a:lnTo>
                        <a:lnTo>
                          <a:pt x="125" y="79"/>
                        </a:lnTo>
                        <a:lnTo>
                          <a:pt x="125" y="82"/>
                        </a:lnTo>
                        <a:lnTo>
                          <a:pt x="122" y="84"/>
                        </a:lnTo>
                        <a:lnTo>
                          <a:pt x="118" y="84"/>
                        </a:lnTo>
                        <a:lnTo>
                          <a:pt x="114" y="83"/>
                        </a:lnTo>
                        <a:lnTo>
                          <a:pt x="109" y="82"/>
                        </a:lnTo>
                        <a:lnTo>
                          <a:pt x="106" y="81"/>
                        </a:lnTo>
                        <a:lnTo>
                          <a:pt x="100" y="77"/>
                        </a:lnTo>
                        <a:lnTo>
                          <a:pt x="81" y="67"/>
                        </a:lnTo>
                        <a:lnTo>
                          <a:pt x="64" y="58"/>
                        </a:lnTo>
                        <a:lnTo>
                          <a:pt x="43" y="43"/>
                        </a:lnTo>
                        <a:lnTo>
                          <a:pt x="23" y="28"/>
                        </a:lnTo>
                        <a:lnTo>
                          <a:pt x="8" y="16"/>
                        </a:lnTo>
                        <a:lnTo>
                          <a:pt x="3" y="9"/>
                        </a:lnTo>
                        <a:lnTo>
                          <a:pt x="0" y="5"/>
                        </a:lnTo>
                        <a:lnTo>
                          <a:pt x="1" y="1"/>
                        </a:lnTo>
                        <a:lnTo>
                          <a:pt x="4" y="0"/>
                        </a:lnTo>
                        <a:lnTo>
                          <a:pt x="10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1" name="Freeform 159"/>
                  <p:cNvSpPr>
                    <a:spLocks noChangeArrowheads="1"/>
                  </p:cNvSpPr>
                  <p:nvPr/>
                </p:nvSpPr>
                <p:spPr bwMode="auto">
                  <a:xfrm>
                    <a:off x="206" y="375"/>
                    <a:ext cx="161" cy="48"/>
                  </a:xfrm>
                  <a:custGeom>
                    <a:avLst/>
                    <a:gdLst>
                      <a:gd name="T0" fmla="*/ 1 w 160"/>
                      <a:gd name="T1" fmla="*/ 3 h 48"/>
                      <a:gd name="T2" fmla="*/ 3 w 160"/>
                      <a:gd name="T3" fmla="*/ 2 h 48"/>
                      <a:gd name="T4" fmla="*/ 6 w 160"/>
                      <a:gd name="T5" fmla="*/ 1 h 48"/>
                      <a:gd name="T6" fmla="*/ 9 w 160"/>
                      <a:gd name="T7" fmla="*/ 0 h 48"/>
                      <a:gd name="T8" fmla="*/ 15 w 160"/>
                      <a:gd name="T9" fmla="*/ 1 h 48"/>
                      <a:gd name="T10" fmla="*/ 28 w 160"/>
                      <a:gd name="T11" fmla="*/ 3 h 48"/>
                      <a:gd name="T12" fmla="*/ 50 w 160"/>
                      <a:gd name="T13" fmla="*/ 8 h 48"/>
                      <a:gd name="T14" fmla="*/ 73 w 160"/>
                      <a:gd name="T15" fmla="*/ 13 h 48"/>
                      <a:gd name="T16" fmla="*/ 92 w 160"/>
                      <a:gd name="T17" fmla="*/ 19 h 48"/>
                      <a:gd name="T18" fmla="*/ 114 w 160"/>
                      <a:gd name="T19" fmla="*/ 25 h 48"/>
                      <a:gd name="T20" fmla="*/ 132 w 160"/>
                      <a:gd name="T21" fmla="*/ 30 h 48"/>
                      <a:gd name="T22" fmla="*/ 144 w 160"/>
                      <a:gd name="T23" fmla="*/ 35 h 48"/>
                      <a:gd name="T24" fmla="*/ 151 w 160"/>
                      <a:gd name="T25" fmla="*/ 37 h 48"/>
                      <a:gd name="T26" fmla="*/ 155 w 160"/>
                      <a:gd name="T27" fmla="*/ 38 h 48"/>
                      <a:gd name="T28" fmla="*/ 158 w 160"/>
                      <a:gd name="T29" fmla="*/ 40 h 48"/>
                      <a:gd name="T30" fmla="*/ 159 w 160"/>
                      <a:gd name="T31" fmla="*/ 42 h 48"/>
                      <a:gd name="T32" fmla="*/ 160 w 160"/>
                      <a:gd name="T33" fmla="*/ 44 h 48"/>
                      <a:gd name="T34" fmla="*/ 159 w 160"/>
                      <a:gd name="T35" fmla="*/ 46 h 48"/>
                      <a:gd name="T36" fmla="*/ 158 w 160"/>
                      <a:gd name="T37" fmla="*/ 47 h 48"/>
                      <a:gd name="T38" fmla="*/ 155 w 160"/>
                      <a:gd name="T39" fmla="*/ 48 h 48"/>
                      <a:gd name="T40" fmla="*/ 152 w 160"/>
                      <a:gd name="T41" fmla="*/ 48 h 48"/>
                      <a:gd name="T42" fmla="*/ 149 w 160"/>
                      <a:gd name="T43" fmla="*/ 47 h 48"/>
                      <a:gd name="T44" fmla="*/ 141 w 160"/>
                      <a:gd name="T45" fmla="*/ 46 h 48"/>
                      <a:gd name="T46" fmla="*/ 134 w 160"/>
                      <a:gd name="T47" fmla="*/ 45 h 48"/>
                      <a:gd name="T48" fmla="*/ 122 w 160"/>
                      <a:gd name="T49" fmla="*/ 43 h 48"/>
                      <a:gd name="T50" fmla="*/ 105 w 160"/>
                      <a:gd name="T51" fmla="*/ 40 h 48"/>
                      <a:gd name="T52" fmla="*/ 84 w 160"/>
                      <a:gd name="T53" fmla="*/ 35 h 48"/>
                      <a:gd name="T54" fmla="*/ 62 w 160"/>
                      <a:gd name="T55" fmla="*/ 29 h 48"/>
                      <a:gd name="T56" fmla="*/ 43 w 160"/>
                      <a:gd name="T57" fmla="*/ 24 h 48"/>
                      <a:gd name="T58" fmla="*/ 30 w 160"/>
                      <a:gd name="T59" fmla="*/ 19 h 48"/>
                      <a:gd name="T60" fmla="*/ 19 w 160"/>
                      <a:gd name="T61" fmla="*/ 16 h 48"/>
                      <a:gd name="T62" fmla="*/ 6 w 160"/>
                      <a:gd name="T63" fmla="*/ 11 h 48"/>
                      <a:gd name="T64" fmla="*/ 1 w 160"/>
                      <a:gd name="T65" fmla="*/ 9 h 48"/>
                      <a:gd name="T66" fmla="*/ 0 w 160"/>
                      <a:gd name="T67" fmla="*/ 7 h 48"/>
                      <a:gd name="T68" fmla="*/ 0 w 160"/>
                      <a:gd name="T69" fmla="*/ 5 h 48"/>
                      <a:gd name="T70" fmla="*/ 1 w 160"/>
                      <a:gd name="T71" fmla="*/ 3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60"/>
                      <a:gd name="T109" fmla="*/ 0 h 48"/>
                      <a:gd name="T110" fmla="*/ 160 w 160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60" h="48">
                        <a:moveTo>
                          <a:pt x="1" y="3"/>
                        </a:move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5" y="1"/>
                        </a:lnTo>
                        <a:lnTo>
                          <a:pt x="28" y="3"/>
                        </a:lnTo>
                        <a:lnTo>
                          <a:pt x="50" y="8"/>
                        </a:lnTo>
                        <a:lnTo>
                          <a:pt x="73" y="13"/>
                        </a:lnTo>
                        <a:lnTo>
                          <a:pt x="92" y="19"/>
                        </a:lnTo>
                        <a:lnTo>
                          <a:pt x="114" y="25"/>
                        </a:lnTo>
                        <a:lnTo>
                          <a:pt x="132" y="30"/>
                        </a:lnTo>
                        <a:lnTo>
                          <a:pt x="144" y="35"/>
                        </a:lnTo>
                        <a:lnTo>
                          <a:pt x="151" y="37"/>
                        </a:lnTo>
                        <a:lnTo>
                          <a:pt x="155" y="38"/>
                        </a:lnTo>
                        <a:lnTo>
                          <a:pt x="158" y="40"/>
                        </a:lnTo>
                        <a:lnTo>
                          <a:pt x="159" y="42"/>
                        </a:lnTo>
                        <a:lnTo>
                          <a:pt x="160" y="44"/>
                        </a:lnTo>
                        <a:lnTo>
                          <a:pt x="159" y="46"/>
                        </a:lnTo>
                        <a:lnTo>
                          <a:pt x="158" y="47"/>
                        </a:lnTo>
                        <a:lnTo>
                          <a:pt x="155" y="48"/>
                        </a:lnTo>
                        <a:lnTo>
                          <a:pt x="152" y="48"/>
                        </a:lnTo>
                        <a:lnTo>
                          <a:pt x="149" y="47"/>
                        </a:lnTo>
                        <a:lnTo>
                          <a:pt x="141" y="46"/>
                        </a:lnTo>
                        <a:lnTo>
                          <a:pt x="134" y="45"/>
                        </a:lnTo>
                        <a:lnTo>
                          <a:pt x="122" y="43"/>
                        </a:lnTo>
                        <a:lnTo>
                          <a:pt x="105" y="40"/>
                        </a:lnTo>
                        <a:lnTo>
                          <a:pt x="84" y="35"/>
                        </a:lnTo>
                        <a:lnTo>
                          <a:pt x="62" y="29"/>
                        </a:lnTo>
                        <a:lnTo>
                          <a:pt x="43" y="24"/>
                        </a:lnTo>
                        <a:lnTo>
                          <a:pt x="30" y="19"/>
                        </a:lnTo>
                        <a:lnTo>
                          <a:pt x="19" y="16"/>
                        </a:lnTo>
                        <a:lnTo>
                          <a:pt x="6" y="11"/>
                        </a:lnTo>
                        <a:lnTo>
                          <a:pt x="1" y="9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2" name="Freeform 160"/>
                  <p:cNvSpPr>
                    <a:spLocks/>
                  </p:cNvSpPr>
                  <p:nvPr/>
                </p:nvSpPr>
                <p:spPr bwMode="auto">
                  <a:xfrm>
                    <a:off x="206" y="370"/>
                    <a:ext cx="161" cy="48"/>
                  </a:xfrm>
                  <a:custGeom>
                    <a:avLst/>
                    <a:gdLst>
                      <a:gd name="T0" fmla="*/ 1 w 160"/>
                      <a:gd name="T1" fmla="*/ 3 h 48"/>
                      <a:gd name="T2" fmla="*/ 3 w 160"/>
                      <a:gd name="T3" fmla="*/ 2 h 48"/>
                      <a:gd name="T4" fmla="*/ 6 w 160"/>
                      <a:gd name="T5" fmla="*/ 0 h 48"/>
                      <a:gd name="T6" fmla="*/ 9 w 160"/>
                      <a:gd name="T7" fmla="*/ 0 h 48"/>
                      <a:gd name="T8" fmla="*/ 15 w 160"/>
                      <a:gd name="T9" fmla="*/ 0 h 48"/>
                      <a:gd name="T10" fmla="*/ 28 w 160"/>
                      <a:gd name="T11" fmla="*/ 3 h 48"/>
                      <a:gd name="T12" fmla="*/ 50 w 160"/>
                      <a:gd name="T13" fmla="*/ 7 h 48"/>
                      <a:gd name="T14" fmla="*/ 73 w 160"/>
                      <a:gd name="T15" fmla="*/ 13 h 48"/>
                      <a:gd name="T16" fmla="*/ 92 w 160"/>
                      <a:gd name="T17" fmla="*/ 18 h 48"/>
                      <a:gd name="T18" fmla="*/ 114 w 160"/>
                      <a:gd name="T19" fmla="*/ 24 h 48"/>
                      <a:gd name="T20" fmla="*/ 132 w 160"/>
                      <a:gd name="T21" fmla="*/ 30 h 48"/>
                      <a:gd name="T22" fmla="*/ 144 w 160"/>
                      <a:gd name="T23" fmla="*/ 34 h 48"/>
                      <a:gd name="T24" fmla="*/ 151 w 160"/>
                      <a:gd name="T25" fmla="*/ 37 h 48"/>
                      <a:gd name="T26" fmla="*/ 155 w 160"/>
                      <a:gd name="T27" fmla="*/ 39 h 48"/>
                      <a:gd name="T28" fmla="*/ 158 w 160"/>
                      <a:gd name="T29" fmla="*/ 40 h 48"/>
                      <a:gd name="T30" fmla="*/ 159 w 160"/>
                      <a:gd name="T31" fmla="*/ 42 h 48"/>
                      <a:gd name="T32" fmla="*/ 160 w 160"/>
                      <a:gd name="T33" fmla="*/ 44 h 48"/>
                      <a:gd name="T34" fmla="*/ 159 w 160"/>
                      <a:gd name="T35" fmla="*/ 46 h 48"/>
                      <a:gd name="T36" fmla="*/ 158 w 160"/>
                      <a:gd name="T37" fmla="*/ 47 h 48"/>
                      <a:gd name="T38" fmla="*/ 155 w 160"/>
                      <a:gd name="T39" fmla="*/ 48 h 48"/>
                      <a:gd name="T40" fmla="*/ 152 w 160"/>
                      <a:gd name="T41" fmla="*/ 48 h 48"/>
                      <a:gd name="T42" fmla="*/ 149 w 160"/>
                      <a:gd name="T43" fmla="*/ 47 h 48"/>
                      <a:gd name="T44" fmla="*/ 141 w 160"/>
                      <a:gd name="T45" fmla="*/ 46 h 48"/>
                      <a:gd name="T46" fmla="*/ 134 w 160"/>
                      <a:gd name="T47" fmla="*/ 45 h 48"/>
                      <a:gd name="T48" fmla="*/ 122 w 160"/>
                      <a:gd name="T49" fmla="*/ 43 h 48"/>
                      <a:gd name="T50" fmla="*/ 105 w 160"/>
                      <a:gd name="T51" fmla="*/ 39 h 48"/>
                      <a:gd name="T52" fmla="*/ 84 w 160"/>
                      <a:gd name="T53" fmla="*/ 34 h 48"/>
                      <a:gd name="T54" fmla="*/ 62 w 160"/>
                      <a:gd name="T55" fmla="*/ 29 h 48"/>
                      <a:gd name="T56" fmla="*/ 43 w 160"/>
                      <a:gd name="T57" fmla="*/ 23 h 48"/>
                      <a:gd name="T58" fmla="*/ 30 w 160"/>
                      <a:gd name="T59" fmla="*/ 19 h 48"/>
                      <a:gd name="T60" fmla="*/ 19 w 160"/>
                      <a:gd name="T61" fmla="*/ 15 h 48"/>
                      <a:gd name="T62" fmla="*/ 6 w 160"/>
                      <a:gd name="T63" fmla="*/ 10 h 48"/>
                      <a:gd name="T64" fmla="*/ 1 w 160"/>
                      <a:gd name="T65" fmla="*/ 8 h 48"/>
                      <a:gd name="T66" fmla="*/ 0 w 160"/>
                      <a:gd name="T67" fmla="*/ 6 h 48"/>
                      <a:gd name="T68" fmla="*/ 0 w 160"/>
                      <a:gd name="T69" fmla="*/ 5 h 48"/>
                      <a:gd name="T70" fmla="*/ 1 w 160"/>
                      <a:gd name="T71" fmla="*/ 3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60"/>
                      <a:gd name="T109" fmla="*/ 0 h 48"/>
                      <a:gd name="T110" fmla="*/ 160 w 160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60" h="48">
                        <a:moveTo>
                          <a:pt x="1" y="3"/>
                        </a:moveTo>
                        <a:lnTo>
                          <a:pt x="3" y="2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5" y="0"/>
                        </a:lnTo>
                        <a:lnTo>
                          <a:pt x="28" y="3"/>
                        </a:lnTo>
                        <a:lnTo>
                          <a:pt x="50" y="7"/>
                        </a:lnTo>
                        <a:lnTo>
                          <a:pt x="73" y="13"/>
                        </a:lnTo>
                        <a:lnTo>
                          <a:pt x="92" y="18"/>
                        </a:lnTo>
                        <a:lnTo>
                          <a:pt x="114" y="24"/>
                        </a:lnTo>
                        <a:lnTo>
                          <a:pt x="132" y="30"/>
                        </a:lnTo>
                        <a:lnTo>
                          <a:pt x="144" y="34"/>
                        </a:lnTo>
                        <a:lnTo>
                          <a:pt x="151" y="37"/>
                        </a:lnTo>
                        <a:lnTo>
                          <a:pt x="155" y="39"/>
                        </a:lnTo>
                        <a:lnTo>
                          <a:pt x="158" y="40"/>
                        </a:lnTo>
                        <a:lnTo>
                          <a:pt x="159" y="42"/>
                        </a:lnTo>
                        <a:lnTo>
                          <a:pt x="160" y="44"/>
                        </a:lnTo>
                        <a:lnTo>
                          <a:pt x="159" y="46"/>
                        </a:lnTo>
                        <a:lnTo>
                          <a:pt x="158" y="47"/>
                        </a:lnTo>
                        <a:lnTo>
                          <a:pt x="155" y="48"/>
                        </a:lnTo>
                        <a:lnTo>
                          <a:pt x="152" y="48"/>
                        </a:lnTo>
                        <a:lnTo>
                          <a:pt x="149" y="47"/>
                        </a:lnTo>
                        <a:lnTo>
                          <a:pt x="141" y="46"/>
                        </a:lnTo>
                        <a:lnTo>
                          <a:pt x="134" y="45"/>
                        </a:lnTo>
                        <a:lnTo>
                          <a:pt x="122" y="43"/>
                        </a:lnTo>
                        <a:lnTo>
                          <a:pt x="105" y="39"/>
                        </a:lnTo>
                        <a:lnTo>
                          <a:pt x="84" y="34"/>
                        </a:lnTo>
                        <a:lnTo>
                          <a:pt x="62" y="29"/>
                        </a:lnTo>
                        <a:lnTo>
                          <a:pt x="43" y="23"/>
                        </a:lnTo>
                        <a:lnTo>
                          <a:pt x="30" y="19"/>
                        </a:lnTo>
                        <a:lnTo>
                          <a:pt x="19" y="15"/>
                        </a:lnTo>
                        <a:lnTo>
                          <a:pt x="6" y="10"/>
                        </a:lnTo>
                        <a:lnTo>
                          <a:pt x="1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3" name="Freeform 161"/>
                  <p:cNvSpPr>
                    <a:spLocks noChangeArrowheads="1"/>
                  </p:cNvSpPr>
                  <p:nvPr/>
                </p:nvSpPr>
                <p:spPr bwMode="auto">
                  <a:xfrm>
                    <a:off x="196" y="380"/>
                    <a:ext cx="71" cy="106"/>
                  </a:xfrm>
                  <a:custGeom>
                    <a:avLst/>
                    <a:gdLst>
                      <a:gd name="T0" fmla="*/ 9 w 71"/>
                      <a:gd name="T1" fmla="*/ 0 h 106"/>
                      <a:gd name="T2" fmla="*/ 16 w 71"/>
                      <a:gd name="T3" fmla="*/ 4 h 106"/>
                      <a:gd name="T4" fmla="*/ 25 w 71"/>
                      <a:gd name="T5" fmla="*/ 14 h 106"/>
                      <a:gd name="T6" fmla="*/ 34 w 71"/>
                      <a:gd name="T7" fmla="*/ 27 h 106"/>
                      <a:gd name="T8" fmla="*/ 45 w 71"/>
                      <a:gd name="T9" fmla="*/ 45 h 106"/>
                      <a:gd name="T10" fmla="*/ 56 w 71"/>
                      <a:gd name="T11" fmla="*/ 63 h 106"/>
                      <a:gd name="T12" fmla="*/ 65 w 71"/>
                      <a:gd name="T13" fmla="*/ 81 h 106"/>
                      <a:gd name="T14" fmla="*/ 69 w 71"/>
                      <a:gd name="T15" fmla="*/ 92 h 106"/>
                      <a:gd name="T16" fmla="*/ 70 w 71"/>
                      <a:gd name="T17" fmla="*/ 96 h 106"/>
                      <a:gd name="T18" fmla="*/ 71 w 71"/>
                      <a:gd name="T19" fmla="*/ 99 h 106"/>
                      <a:gd name="T20" fmla="*/ 69 w 71"/>
                      <a:gd name="T21" fmla="*/ 104 h 106"/>
                      <a:gd name="T22" fmla="*/ 67 w 71"/>
                      <a:gd name="T23" fmla="*/ 106 h 106"/>
                      <a:gd name="T24" fmla="*/ 64 w 71"/>
                      <a:gd name="T25" fmla="*/ 106 h 106"/>
                      <a:gd name="T26" fmla="*/ 60 w 71"/>
                      <a:gd name="T27" fmla="*/ 106 h 106"/>
                      <a:gd name="T28" fmla="*/ 57 w 71"/>
                      <a:gd name="T29" fmla="*/ 105 h 106"/>
                      <a:gd name="T30" fmla="*/ 56 w 71"/>
                      <a:gd name="T31" fmla="*/ 103 h 106"/>
                      <a:gd name="T32" fmla="*/ 52 w 71"/>
                      <a:gd name="T33" fmla="*/ 100 h 106"/>
                      <a:gd name="T34" fmla="*/ 45 w 71"/>
                      <a:gd name="T35" fmla="*/ 90 h 106"/>
                      <a:gd name="T36" fmla="*/ 32 w 71"/>
                      <a:gd name="T37" fmla="*/ 72 h 106"/>
                      <a:gd name="T38" fmla="*/ 22 w 71"/>
                      <a:gd name="T39" fmla="*/ 55 h 106"/>
                      <a:gd name="T40" fmla="*/ 13 w 71"/>
                      <a:gd name="T41" fmla="*/ 37 h 106"/>
                      <a:gd name="T42" fmla="*/ 5 w 71"/>
                      <a:gd name="T43" fmla="*/ 22 h 106"/>
                      <a:gd name="T44" fmla="*/ 1 w 71"/>
                      <a:gd name="T45" fmla="*/ 12 h 106"/>
                      <a:gd name="T46" fmla="*/ 0 w 71"/>
                      <a:gd name="T47" fmla="*/ 6 h 106"/>
                      <a:gd name="T48" fmla="*/ 1 w 71"/>
                      <a:gd name="T49" fmla="*/ 2 h 106"/>
                      <a:gd name="T50" fmla="*/ 4 w 71"/>
                      <a:gd name="T51" fmla="*/ 0 h 106"/>
                      <a:gd name="T52" fmla="*/ 9 w 71"/>
                      <a:gd name="T53" fmla="*/ 0 h 10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1"/>
                      <a:gd name="T82" fmla="*/ 0 h 106"/>
                      <a:gd name="T83" fmla="*/ 71 w 71"/>
                      <a:gd name="T84" fmla="*/ 106 h 10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1" h="106">
                        <a:moveTo>
                          <a:pt x="9" y="0"/>
                        </a:moveTo>
                        <a:lnTo>
                          <a:pt x="16" y="4"/>
                        </a:lnTo>
                        <a:lnTo>
                          <a:pt x="25" y="14"/>
                        </a:lnTo>
                        <a:lnTo>
                          <a:pt x="34" y="27"/>
                        </a:lnTo>
                        <a:lnTo>
                          <a:pt x="45" y="45"/>
                        </a:lnTo>
                        <a:lnTo>
                          <a:pt x="56" y="63"/>
                        </a:lnTo>
                        <a:lnTo>
                          <a:pt x="65" y="81"/>
                        </a:lnTo>
                        <a:lnTo>
                          <a:pt x="69" y="92"/>
                        </a:lnTo>
                        <a:lnTo>
                          <a:pt x="70" y="96"/>
                        </a:lnTo>
                        <a:lnTo>
                          <a:pt x="71" y="99"/>
                        </a:lnTo>
                        <a:lnTo>
                          <a:pt x="69" y="104"/>
                        </a:lnTo>
                        <a:lnTo>
                          <a:pt x="67" y="106"/>
                        </a:lnTo>
                        <a:lnTo>
                          <a:pt x="64" y="106"/>
                        </a:lnTo>
                        <a:lnTo>
                          <a:pt x="60" y="106"/>
                        </a:lnTo>
                        <a:lnTo>
                          <a:pt x="57" y="105"/>
                        </a:lnTo>
                        <a:lnTo>
                          <a:pt x="56" y="103"/>
                        </a:lnTo>
                        <a:lnTo>
                          <a:pt x="52" y="100"/>
                        </a:lnTo>
                        <a:lnTo>
                          <a:pt x="45" y="90"/>
                        </a:lnTo>
                        <a:lnTo>
                          <a:pt x="32" y="72"/>
                        </a:lnTo>
                        <a:lnTo>
                          <a:pt x="22" y="55"/>
                        </a:lnTo>
                        <a:lnTo>
                          <a:pt x="13" y="37"/>
                        </a:lnTo>
                        <a:lnTo>
                          <a:pt x="5" y="22"/>
                        </a:lnTo>
                        <a:lnTo>
                          <a:pt x="1" y="12"/>
                        </a:lnTo>
                        <a:lnTo>
                          <a:pt x="0" y="6"/>
                        </a:lnTo>
                        <a:lnTo>
                          <a:pt x="1" y="2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4" name="Freeform 162"/>
                  <p:cNvSpPr>
                    <a:spLocks/>
                  </p:cNvSpPr>
                  <p:nvPr/>
                </p:nvSpPr>
                <p:spPr bwMode="auto">
                  <a:xfrm>
                    <a:off x="196" y="377"/>
                    <a:ext cx="71" cy="106"/>
                  </a:xfrm>
                  <a:custGeom>
                    <a:avLst/>
                    <a:gdLst>
                      <a:gd name="T0" fmla="*/ 9 w 71"/>
                      <a:gd name="T1" fmla="*/ 0 h 106"/>
                      <a:gd name="T2" fmla="*/ 15 w 71"/>
                      <a:gd name="T3" fmla="*/ 4 h 106"/>
                      <a:gd name="T4" fmla="*/ 24 w 71"/>
                      <a:gd name="T5" fmla="*/ 14 h 106"/>
                      <a:gd name="T6" fmla="*/ 34 w 71"/>
                      <a:gd name="T7" fmla="*/ 27 h 106"/>
                      <a:gd name="T8" fmla="*/ 46 w 71"/>
                      <a:gd name="T9" fmla="*/ 45 h 106"/>
                      <a:gd name="T10" fmla="*/ 56 w 71"/>
                      <a:gd name="T11" fmla="*/ 62 h 106"/>
                      <a:gd name="T12" fmla="*/ 65 w 71"/>
                      <a:gd name="T13" fmla="*/ 81 h 106"/>
                      <a:gd name="T14" fmla="*/ 69 w 71"/>
                      <a:gd name="T15" fmla="*/ 92 h 106"/>
                      <a:gd name="T16" fmla="*/ 70 w 71"/>
                      <a:gd name="T17" fmla="*/ 95 h 106"/>
                      <a:gd name="T18" fmla="*/ 71 w 71"/>
                      <a:gd name="T19" fmla="*/ 99 h 106"/>
                      <a:gd name="T20" fmla="*/ 69 w 71"/>
                      <a:gd name="T21" fmla="*/ 103 h 106"/>
                      <a:gd name="T22" fmla="*/ 67 w 71"/>
                      <a:gd name="T23" fmla="*/ 105 h 106"/>
                      <a:gd name="T24" fmla="*/ 65 w 71"/>
                      <a:gd name="T25" fmla="*/ 106 h 106"/>
                      <a:gd name="T26" fmla="*/ 60 w 71"/>
                      <a:gd name="T27" fmla="*/ 106 h 106"/>
                      <a:gd name="T28" fmla="*/ 57 w 71"/>
                      <a:gd name="T29" fmla="*/ 105 h 106"/>
                      <a:gd name="T30" fmla="*/ 55 w 71"/>
                      <a:gd name="T31" fmla="*/ 103 h 106"/>
                      <a:gd name="T32" fmla="*/ 52 w 71"/>
                      <a:gd name="T33" fmla="*/ 100 h 106"/>
                      <a:gd name="T34" fmla="*/ 45 w 71"/>
                      <a:gd name="T35" fmla="*/ 90 h 106"/>
                      <a:gd name="T36" fmla="*/ 32 w 71"/>
                      <a:gd name="T37" fmla="*/ 71 h 106"/>
                      <a:gd name="T38" fmla="*/ 22 w 71"/>
                      <a:gd name="T39" fmla="*/ 55 h 106"/>
                      <a:gd name="T40" fmla="*/ 12 w 71"/>
                      <a:gd name="T41" fmla="*/ 36 h 106"/>
                      <a:gd name="T42" fmla="*/ 5 w 71"/>
                      <a:gd name="T43" fmla="*/ 22 h 106"/>
                      <a:gd name="T44" fmla="*/ 1 w 71"/>
                      <a:gd name="T45" fmla="*/ 12 h 106"/>
                      <a:gd name="T46" fmla="*/ 0 w 71"/>
                      <a:gd name="T47" fmla="*/ 6 h 106"/>
                      <a:gd name="T48" fmla="*/ 2 w 71"/>
                      <a:gd name="T49" fmla="*/ 2 h 106"/>
                      <a:gd name="T50" fmla="*/ 5 w 71"/>
                      <a:gd name="T51" fmla="*/ 0 h 106"/>
                      <a:gd name="T52" fmla="*/ 9 w 71"/>
                      <a:gd name="T53" fmla="*/ 0 h 10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1"/>
                      <a:gd name="T82" fmla="*/ 0 h 106"/>
                      <a:gd name="T83" fmla="*/ 71 w 71"/>
                      <a:gd name="T84" fmla="*/ 106 h 10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1" h="106">
                        <a:moveTo>
                          <a:pt x="9" y="0"/>
                        </a:moveTo>
                        <a:lnTo>
                          <a:pt x="15" y="4"/>
                        </a:lnTo>
                        <a:lnTo>
                          <a:pt x="24" y="14"/>
                        </a:lnTo>
                        <a:lnTo>
                          <a:pt x="34" y="27"/>
                        </a:lnTo>
                        <a:lnTo>
                          <a:pt x="46" y="45"/>
                        </a:lnTo>
                        <a:lnTo>
                          <a:pt x="56" y="62"/>
                        </a:lnTo>
                        <a:lnTo>
                          <a:pt x="65" y="81"/>
                        </a:lnTo>
                        <a:lnTo>
                          <a:pt x="69" y="92"/>
                        </a:lnTo>
                        <a:lnTo>
                          <a:pt x="70" y="95"/>
                        </a:lnTo>
                        <a:lnTo>
                          <a:pt x="71" y="99"/>
                        </a:lnTo>
                        <a:lnTo>
                          <a:pt x="69" y="103"/>
                        </a:lnTo>
                        <a:lnTo>
                          <a:pt x="67" y="105"/>
                        </a:lnTo>
                        <a:lnTo>
                          <a:pt x="65" y="106"/>
                        </a:lnTo>
                        <a:lnTo>
                          <a:pt x="60" y="106"/>
                        </a:lnTo>
                        <a:lnTo>
                          <a:pt x="57" y="105"/>
                        </a:lnTo>
                        <a:lnTo>
                          <a:pt x="55" y="103"/>
                        </a:lnTo>
                        <a:lnTo>
                          <a:pt x="52" y="100"/>
                        </a:lnTo>
                        <a:lnTo>
                          <a:pt x="45" y="90"/>
                        </a:lnTo>
                        <a:lnTo>
                          <a:pt x="32" y="71"/>
                        </a:lnTo>
                        <a:lnTo>
                          <a:pt x="22" y="55"/>
                        </a:lnTo>
                        <a:lnTo>
                          <a:pt x="12" y="36"/>
                        </a:lnTo>
                        <a:lnTo>
                          <a:pt x="5" y="22"/>
                        </a:lnTo>
                        <a:lnTo>
                          <a:pt x="1" y="12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5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5" name="Freeform 163"/>
                  <p:cNvSpPr>
                    <a:spLocks noChangeArrowheads="1"/>
                  </p:cNvSpPr>
                  <p:nvPr/>
                </p:nvSpPr>
                <p:spPr bwMode="auto">
                  <a:xfrm>
                    <a:off x="211" y="375"/>
                    <a:ext cx="60" cy="18"/>
                  </a:xfrm>
                  <a:custGeom>
                    <a:avLst/>
                    <a:gdLst>
                      <a:gd name="T0" fmla="*/ 0 w 59"/>
                      <a:gd name="T1" fmla="*/ 1 h 17"/>
                      <a:gd name="T2" fmla="*/ 1 w 59"/>
                      <a:gd name="T3" fmla="*/ 0 h 17"/>
                      <a:gd name="T4" fmla="*/ 2 w 59"/>
                      <a:gd name="T5" fmla="*/ 0 h 17"/>
                      <a:gd name="T6" fmla="*/ 3 w 59"/>
                      <a:gd name="T7" fmla="*/ 0 h 17"/>
                      <a:gd name="T8" fmla="*/ 6 w 59"/>
                      <a:gd name="T9" fmla="*/ 0 h 17"/>
                      <a:gd name="T10" fmla="*/ 10 w 59"/>
                      <a:gd name="T11" fmla="*/ 1 h 17"/>
                      <a:gd name="T12" fmla="*/ 18 w 59"/>
                      <a:gd name="T13" fmla="*/ 3 h 17"/>
                      <a:gd name="T14" fmla="*/ 26 w 59"/>
                      <a:gd name="T15" fmla="*/ 5 h 17"/>
                      <a:gd name="T16" fmla="*/ 34 w 59"/>
                      <a:gd name="T17" fmla="*/ 7 h 17"/>
                      <a:gd name="T18" fmla="*/ 41 w 59"/>
                      <a:gd name="T19" fmla="*/ 9 h 17"/>
                      <a:gd name="T20" fmla="*/ 49 w 59"/>
                      <a:gd name="T21" fmla="*/ 11 h 17"/>
                      <a:gd name="T22" fmla="*/ 53 w 59"/>
                      <a:gd name="T23" fmla="*/ 12 h 17"/>
                      <a:gd name="T24" fmla="*/ 56 w 59"/>
                      <a:gd name="T25" fmla="*/ 13 h 17"/>
                      <a:gd name="T26" fmla="*/ 56 w 59"/>
                      <a:gd name="T27" fmla="*/ 14 h 17"/>
                      <a:gd name="T28" fmla="*/ 58 w 59"/>
                      <a:gd name="T29" fmla="*/ 14 h 17"/>
                      <a:gd name="T30" fmla="*/ 58 w 59"/>
                      <a:gd name="T31" fmla="*/ 15 h 17"/>
                      <a:gd name="T32" fmla="*/ 59 w 59"/>
                      <a:gd name="T33" fmla="*/ 16 h 17"/>
                      <a:gd name="T34" fmla="*/ 59 w 59"/>
                      <a:gd name="T35" fmla="*/ 17 h 17"/>
                      <a:gd name="T36" fmla="*/ 58 w 59"/>
                      <a:gd name="T37" fmla="*/ 17 h 17"/>
                      <a:gd name="T38" fmla="*/ 57 w 59"/>
                      <a:gd name="T39" fmla="*/ 17 h 17"/>
                      <a:gd name="T40" fmla="*/ 56 w 59"/>
                      <a:gd name="T41" fmla="*/ 17 h 17"/>
                      <a:gd name="T42" fmla="*/ 55 w 59"/>
                      <a:gd name="T43" fmla="*/ 17 h 17"/>
                      <a:gd name="T44" fmla="*/ 52 w 59"/>
                      <a:gd name="T45" fmla="*/ 17 h 17"/>
                      <a:gd name="T46" fmla="*/ 50 w 59"/>
                      <a:gd name="T47" fmla="*/ 16 h 17"/>
                      <a:gd name="T48" fmla="*/ 44 w 59"/>
                      <a:gd name="T49" fmla="*/ 16 h 17"/>
                      <a:gd name="T50" fmla="*/ 38 w 59"/>
                      <a:gd name="T51" fmla="*/ 14 h 17"/>
                      <a:gd name="T52" fmla="*/ 31 w 59"/>
                      <a:gd name="T53" fmla="*/ 12 h 17"/>
                      <a:gd name="T54" fmla="*/ 23 w 59"/>
                      <a:gd name="T55" fmla="*/ 10 h 17"/>
                      <a:gd name="T56" fmla="*/ 16 w 59"/>
                      <a:gd name="T57" fmla="*/ 9 h 17"/>
                      <a:gd name="T58" fmla="*/ 11 w 59"/>
                      <a:gd name="T59" fmla="*/ 7 h 17"/>
                      <a:gd name="T60" fmla="*/ 7 w 59"/>
                      <a:gd name="T61" fmla="*/ 6 h 17"/>
                      <a:gd name="T62" fmla="*/ 2 w 59"/>
                      <a:gd name="T63" fmla="*/ 4 h 17"/>
                      <a:gd name="T64" fmla="*/ 0 w 59"/>
                      <a:gd name="T65" fmla="*/ 3 h 17"/>
                      <a:gd name="T66" fmla="*/ 0 w 59"/>
                      <a:gd name="T67" fmla="*/ 2 h 17"/>
                      <a:gd name="T68" fmla="*/ 0 w 59"/>
                      <a:gd name="T69" fmla="*/ 2 h 17"/>
                      <a:gd name="T70" fmla="*/ 0 w 59"/>
                      <a:gd name="T71" fmla="*/ 1 h 1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59"/>
                      <a:gd name="T109" fmla="*/ 0 h 17"/>
                      <a:gd name="T110" fmla="*/ 59 w 59"/>
                      <a:gd name="T111" fmla="*/ 17 h 1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59" h="17">
                        <a:moveTo>
                          <a:pt x="0" y="1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6" y="0"/>
                        </a:lnTo>
                        <a:lnTo>
                          <a:pt x="10" y="1"/>
                        </a:lnTo>
                        <a:lnTo>
                          <a:pt x="18" y="3"/>
                        </a:lnTo>
                        <a:lnTo>
                          <a:pt x="26" y="5"/>
                        </a:lnTo>
                        <a:lnTo>
                          <a:pt x="34" y="7"/>
                        </a:lnTo>
                        <a:lnTo>
                          <a:pt x="41" y="9"/>
                        </a:lnTo>
                        <a:lnTo>
                          <a:pt x="49" y="11"/>
                        </a:lnTo>
                        <a:lnTo>
                          <a:pt x="53" y="12"/>
                        </a:lnTo>
                        <a:lnTo>
                          <a:pt x="56" y="13"/>
                        </a:lnTo>
                        <a:lnTo>
                          <a:pt x="56" y="14"/>
                        </a:lnTo>
                        <a:lnTo>
                          <a:pt x="58" y="14"/>
                        </a:lnTo>
                        <a:lnTo>
                          <a:pt x="58" y="15"/>
                        </a:lnTo>
                        <a:lnTo>
                          <a:pt x="59" y="16"/>
                        </a:lnTo>
                        <a:lnTo>
                          <a:pt x="59" y="17"/>
                        </a:lnTo>
                        <a:lnTo>
                          <a:pt x="58" y="17"/>
                        </a:lnTo>
                        <a:lnTo>
                          <a:pt x="57" y="17"/>
                        </a:lnTo>
                        <a:lnTo>
                          <a:pt x="56" y="17"/>
                        </a:lnTo>
                        <a:lnTo>
                          <a:pt x="55" y="17"/>
                        </a:lnTo>
                        <a:lnTo>
                          <a:pt x="52" y="17"/>
                        </a:lnTo>
                        <a:lnTo>
                          <a:pt x="50" y="16"/>
                        </a:lnTo>
                        <a:lnTo>
                          <a:pt x="44" y="16"/>
                        </a:lnTo>
                        <a:lnTo>
                          <a:pt x="38" y="14"/>
                        </a:lnTo>
                        <a:lnTo>
                          <a:pt x="31" y="12"/>
                        </a:lnTo>
                        <a:lnTo>
                          <a:pt x="23" y="10"/>
                        </a:lnTo>
                        <a:lnTo>
                          <a:pt x="16" y="9"/>
                        </a:lnTo>
                        <a:lnTo>
                          <a:pt x="11" y="7"/>
                        </a:lnTo>
                        <a:lnTo>
                          <a:pt x="7" y="6"/>
                        </a:lnTo>
                        <a:lnTo>
                          <a:pt x="2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6" name="Freeform 164"/>
                  <p:cNvSpPr>
                    <a:spLocks/>
                  </p:cNvSpPr>
                  <p:nvPr/>
                </p:nvSpPr>
                <p:spPr bwMode="auto">
                  <a:xfrm>
                    <a:off x="211" y="375"/>
                    <a:ext cx="60" cy="18"/>
                  </a:xfrm>
                  <a:custGeom>
                    <a:avLst/>
                    <a:gdLst>
                      <a:gd name="T0" fmla="*/ 1 w 60"/>
                      <a:gd name="T1" fmla="*/ 1 h 17"/>
                      <a:gd name="T2" fmla="*/ 2 w 60"/>
                      <a:gd name="T3" fmla="*/ 0 h 17"/>
                      <a:gd name="T4" fmla="*/ 3 w 60"/>
                      <a:gd name="T5" fmla="*/ 0 h 17"/>
                      <a:gd name="T6" fmla="*/ 4 w 60"/>
                      <a:gd name="T7" fmla="*/ 0 h 17"/>
                      <a:gd name="T8" fmla="*/ 6 w 60"/>
                      <a:gd name="T9" fmla="*/ 0 h 17"/>
                      <a:gd name="T10" fmla="*/ 10 w 60"/>
                      <a:gd name="T11" fmla="*/ 1 h 17"/>
                      <a:gd name="T12" fmla="*/ 19 w 60"/>
                      <a:gd name="T13" fmla="*/ 2 h 17"/>
                      <a:gd name="T14" fmla="*/ 28 w 60"/>
                      <a:gd name="T15" fmla="*/ 4 h 17"/>
                      <a:gd name="T16" fmla="*/ 34 w 60"/>
                      <a:gd name="T17" fmla="*/ 6 h 17"/>
                      <a:gd name="T18" fmla="*/ 43 w 60"/>
                      <a:gd name="T19" fmla="*/ 9 h 17"/>
                      <a:gd name="T20" fmla="*/ 50 w 60"/>
                      <a:gd name="T21" fmla="*/ 10 h 17"/>
                      <a:gd name="T22" fmla="*/ 54 w 60"/>
                      <a:gd name="T23" fmla="*/ 12 h 17"/>
                      <a:gd name="T24" fmla="*/ 56 w 60"/>
                      <a:gd name="T25" fmla="*/ 13 h 17"/>
                      <a:gd name="T26" fmla="*/ 58 w 60"/>
                      <a:gd name="T27" fmla="*/ 13 h 17"/>
                      <a:gd name="T28" fmla="*/ 59 w 60"/>
                      <a:gd name="T29" fmla="*/ 14 h 17"/>
                      <a:gd name="T30" fmla="*/ 59 w 60"/>
                      <a:gd name="T31" fmla="*/ 15 h 17"/>
                      <a:gd name="T32" fmla="*/ 60 w 60"/>
                      <a:gd name="T33" fmla="*/ 15 h 17"/>
                      <a:gd name="T34" fmla="*/ 60 w 60"/>
                      <a:gd name="T35" fmla="*/ 16 h 17"/>
                      <a:gd name="T36" fmla="*/ 59 w 60"/>
                      <a:gd name="T37" fmla="*/ 17 h 17"/>
                      <a:gd name="T38" fmla="*/ 58 w 60"/>
                      <a:gd name="T39" fmla="*/ 17 h 17"/>
                      <a:gd name="T40" fmla="*/ 56 w 60"/>
                      <a:gd name="T41" fmla="*/ 17 h 17"/>
                      <a:gd name="T42" fmla="*/ 56 w 60"/>
                      <a:gd name="T43" fmla="*/ 17 h 17"/>
                      <a:gd name="T44" fmla="*/ 53 w 60"/>
                      <a:gd name="T45" fmla="*/ 16 h 17"/>
                      <a:gd name="T46" fmla="*/ 50 w 60"/>
                      <a:gd name="T47" fmla="*/ 16 h 17"/>
                      <a:gd name="T48" fmla="*/ 46 w 60"/>
                      <a:gd name="T49" fmla="*/ 15 h 17"/>
                      <a:gd name="T50" fmla="*/ 40 w 60"/>
                      <a:gd name="T51" fmla="*/ 14 h 17"/>
                      <a:gd name="T52" fmla="*/ 32 w 60"/>
                      <a:gd name="T53" fmla="*/ 12 h 17"/>
                      <a:gd name="T54" fmla="*/ 24 w 60"/>
                      <a:gd name="T55" fmla="*/ 10 h 17"/>
                      <a:gd name="T56" fmla="*/ 17 w 60"/>
                      <a:gd name="T57" fmla="*/ 8 h 17"/>
                      <a:gd name="T58" fmla="*/ 13 w 60"/>
                      <a:gd name="T59" fmla="*/ 7 h 17"/>
                      <a:gd name="T60" fmla="*/ 8 w 60"/>
                      <a:gd name="T61" fmla="*/ 5 h 17"/>
                      <a:gd name="T62" fmla="*/ 3 w 60"/>
                      <a:gd name="T63" fmla="*/ 3 h 17"/>
                      <a:gd name="T64" fmla="*/ 1 w 60"/>
                      <a:gd name="T65" fmla="*/ 2 h 17"/>
                      <a:gd name="T66" fmla="*/ 0 w 60"/>
                      <a:gd name="T67" fmla="*/ 1 h 17"/>
                      <a:gd name="T68" fmla="*/ 1 w 60"/>
                      <a:gd name="T69" fmla="*/ 1 h 1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60"/>
                      <a:gd name="T106" fmla="*/ 0 h 17"/>
                      <a:gd name="T107" fmla="*/ 60 w 60"/>
                      <a:gd name="T108" fmla="*/ 17 h 1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60" h="17">
                        <a:moveTo>
                          <a:pt x="1" y="1"/>
                        </a:move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10" y="1"/>
                        </a:lnTo>
                        <a:lnTo>
                          <a:pt x="19" y="2"/>
                        </a:lnTo>
                        <a:lnTo>
                          <a:pt x="28" y="4"/>
                        </a:lnTo>
                        <a:lnTo>
                          <a:pt x="34" y="6"/>
                        </a:lnTo>
                        <a:lnTo>
                          <a:pt x="43" y="9"/>
                        </a:lnTo>
                        <a:lnTo>
                          <a:pt x="50" y="10"/>
                        </a:lnTo>
                        <a:lnTo>
                          <a:pt x="54" y="12"/>
                        </a:lnTo>
                        <a:lnTo>
                          <a:pt x="56" y="13"/>
                        </a:lnTo>
                        <a:lnTo>
                          <a:pt x="58" y="13"/>
                        </a:lnTo>
                        <a:lnTo>
                          <a:pt x="59" y="14"/>
                        </a:lnTo>
                        <a:lnTo>
                          <a:pt x="59" y="15"/>
                        </a:lnTo>
                        <a:lnTo>
                          <a:pt x="60" y="15"/>
                        </a:lnTo>
                        <a:lnTo>
                          <a:pt x="60" y="16"/>
                        </a:lnTo>
                        <a:lnTo>
                          <a:pt x="59" y="17"/>
                        </a:lnTo>
                        <a:lnTo>
                          <a:pt x="58" y="17"/>
                        </a:lnTo>
                        <a:lnTo>
                          <a:pt x="56" y="17"/>
                        </a:lnTo>
                        <a:lnTo>
                          <a:pt x="53" y="16"/>
                        </a:lnTo>
                        <a:lnTo>
                          <a:pt x="50" y="16"/>
                        </a:lnTo>
                        <a:lnTo>
                          <a:pt x="46" y="15"/>
                        </a:lnTo>
                        <a:lnTo>
                          <a:pt x="40" y="14"/>
                        </a:lnTo>
                        <a:lnTo>
                          <a:pt x="32" y="12"/>
                        </a:lnTo>
                        <a:lnTo>
                          <a:pt x="24" y="10"/>
                        </a:lnTo>
                        <a:lnTo>
                          <a:pt x="17" y="8"/>
                        </a:lnTo>
                        <a:lnTo>
                          <a:pt x="13" y="7"/>
                        </a:lnTo>
                        <a:lnTo>
                          <a:pt x="8" y="5"/>
                        </a:lnTo>
                        <a:lnTo>
                          <a:pt x="3" y="3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7" name="Freeform 165"/>
                  <p:cNvSpPr>
                    <a:spLocks noChangeArrowheads="1"/>
                  </p:cNvSpPr>
                  <p:nvPr/>
                </p:nvSpPr>
                <p:spPr bwMode="auto">
                  <a:xfrm>
                    <a:off x="206" y="377"/>
                    <a:ext cx="51" cy="35"/>
                  </a:xfrm>
                  <a:custGeom>
                    <a:avLst/>
                    <a:gdLst>
                      <a:gd name="T0" fmla="*/ 4 w 51"/>
                      <a:gd name="T1" fmla="*/ 1 h 34"/>
                      <a:gd name="T2" fmla="*/ 7 w 51"/>
                      <a:gd name="T3" fmla="*/ 1 h 34"/>
                      <a:gd name="T4" fmla="*/ 10 w 51"/>
                      <a:gd name="T5" fmla="*/ 4 h 34"/>
                      <a:gd name="T6" fmla="*/ 17 w 51"/>
                      <a:gd name="T7" fmla="*/ 7 h 34"/>
                      <a:gd name="T8" fmla="*/ 27 w 51"/>
                      <a:gd name="T9" fmla="*/ 13 h 34"/>
                      <a:gd name="T10" fmla="*/ 35 w 51"/>
                      <a:gd name="T11" fmla="*/ 19 h 34"/>
                      <a:gd name="T12" fmla="*/ 41 w 51"/>
                      <a:gd name="T13" fmla="*/ 23 h 34"/>
                      <a:gd name="T14" fmla="*/ 48 w 51"/>
                      <a:gd name="T15" fmla="*/ 28 h 34"/>
                      <a:gd name="T16" fmla="*/ 49 w 51"/>
                      <a:gd name="T17" fmla="*/ 30 h 34"/>
                      <a:gd name="T18" fmla="*/ 50 w 51"/>
                      <a:gd name="T19" fmla="*/ 31 h 34"/>
                      <a:gd name="T20" fmla="*/ 51 w 51"/>
                      <a:gd name="T21" fmla="*/ 32 h 34"/>
                      <a:gd name="T22" fmla="*/ 51 w 51"/>
                      <a:gd name="T23" fmla="*/ 33 h 34"/>
                      <a:gd name="T24" fmla="*/ 50 w 51"/>
                      <a:gd name="T25" fmla="*/ 33 h 34"/>
                      <a:gd name="T26" fmla="*/ 48 w 51"/>
                      <a:gd name="T27" fmla="*/ 34 h 34"/>
                      <a:gd name="T28" fmla="*/ 47 w 51"/>
                      <a:gd name="T29" fmla="*/ 33 h 34"/>
                      <a:gd name="T30" fmla="*/ 44 w 51"/>
                      <a:gd name="T31" fmla="*/ 33 h 34"/>
                      <a:gd name="T32" fmla="*/ 43 w 51"/>
                      <a:gd name="T33" fmla="*/ 32 h 34"/>
                      <a:gd name="T34" fmla="*/ 40 w 51"/>
                      <a:gd name="T35" fmla="*/ 31 h 34"/>
                      <a:gd name="T36" fmla="*/ 33 w 51"/>
                      <a:gd name="T37" fmla="*/ 27 h 34"/>
                      <a:gd name="T38" fmla="*/ 26 w 51"/>
                      <a:gd name="T39" fmla="*/ 23 h 34"/>
                      <a:gd name="T40" fmla="*/ 17 w 51"/>
                      <a:gd name="T41" fmla="*/ 17 h 34"/>
                      <a:gd name="T42" fmla="*/ 9 w 51"/>
                      <a:gd name="T43" fmla="*/ 11 h 34"/>
                      <a:gd name="T44" fmla="*/ 4 w 51"/>
                      <a:gd name="T45" fmla="*/ 7 h 34"/>
                      <a:gd name="T46" fmla="*/ 1 w 51"/>
                      <a:gd name="T47" fmla="*/ 4 h 34"/>
                      <a:gd name="T48" fmla="*/ 0 w 51"/>
                      <a:gd name="T49" fmla="*/ 2 h 34"/>
                      <a:gd name="T50" fmla="*/ 1 w 51"/>
                      <a:gd name="T51" fmla="*/ 1 h 34"/>
                      <a:gd name="T52" fmla="*/ 1 w 51"/>
                      <a:gd name="T53" fmla="*/ 0 h 34"/>
                      <a:gd name="T54" fmla="*/ 4 w 51"/>
                      <a:gd name="T55" fmla="*/ 1 h 3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1"/>
                      <a:gd name="T85" fmla="*/ 0 h 34"/>
                      <a:gd name="T86" fmla="*/ 51 w 51"/>
                      <a:gd name="T87" fmla="*/ 34 h 34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1" h="34">
                        <a:moveTo>
                          <a:pt x="4" y="1"/>
                        </a:moveTo>
                        <a:lnTo>
                          <a:pt x="7" y="1"/>
                        </a:lnTo>
                        <a:lnTo>
                          <a:pt x="10" y="4"/>
                        </a:lnTo>
                        <a:lnTo>
                          <a:pt x="17" y="7"/>
                        </a:lnTo>
                        <a:lnTo>
                          <a:pt x="27" y="13"/>
                        </a:lnTo>
                        <a:lnTo>
                          <a:pt x="35" y="19"/>
                        </a:lnTo>
                        <a:lnTo>
                          <a:pt x="41" y="23"/>
                        </a:lnTo>
                        <a:lnTo>
                          <a:pt x="48" y="28"/>
                        </a:lnTo>
                        <a:lnTo>
                          <a:pt x="49" y="30"/>
                        </a:lnTo>
                        <a:lnTo>
                          <a:pt x="50" y="31"/>
                        </a:lnTo>
                        <a:lnTo>
                          <a:pt x="51" y="32"/>
                        </a:lnTo>
                        <a:lnTo>
                          <a:pt x="51" y="33"/>
                        </a:lnTo>
                        <a:lnTo>
                          <a:pt x="50" y="33"/>
                        </a:lnTo>
                        <a:lnTo>
                          <a:pt x="48" y="34"/>
                        </a:lnTo>
                        <a:lnTo>
                          <a:pt x="47" y="33"/>
                        </a:lnTo>
                        <a:lnTo>
                          <a:pt x="44" y="33"/>
                        </a:lnTo>
                        <a:lnTo>
                          <a:pt x="43" y="32"/>
                        </a:lnTo>
                        <a:lnTo>
                          <a:pt x="40" y="31"/>
                        </a:lnTo>
                        <a:lnTo>
                          <a:pt x="33" y="27"/>
                        </a:lnTo>
                        <a:lnTo>
                          <a:pt x="26" y="23"/>
                        </a:lnTo>
                        <a:lnTo>
                          <a:pt x="17" y="17"/>
                        </a:lnTo>
                        <a:lnTo>
                          <a:pt x="9" y="11"/>
                        </a:lnTo>
                        <a:lnTo>
                          <a:pt x="4" y="7"/>
                        </a:lnTo>
                        <a:lnTo>
                          <a:pt x="1" y="4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8" name="Freeform 166"/>
                  <p:cNvSpPr>
                    <a:spLocks/>
                  </p:cNvSpPr>
                  <p:nvPr/>
                </p:nvSpPr>
                <p:spPr bwMode="auto">
                  <a:xfrm>
                    <a:off x="206" y="377"/>
                    <a:ext cx="51" cy="33"/>
                  </a:xfrm>
                  <a:custGeom>
                    <a:avLst/>
                    <a:gdLst>
                      <a:gd name="T0" fmla="*/ 3 w 50"/>
                      <a:gd name="T1" fmla="*/ 0 h 33"/>
                      <a:gd name="T2" fmla="*/ 6 w 50"/>
                      <a:gd name="T3" fmla="*/ 1 h 33"/>
                      <a:gd name="T4" fmla="*/ 11 w 50"/>
                      <a:gd name="T5" fmla="*/ 4 h 33"/>
                      <a:gd name="T6" fmla="*/ 17 w 50"/>
                      <a:gd name="T7" fmla="*/ 7 h 33"/>
                      <a:gd name="T8" fmla="*/ 27 w 50"/>
                      <a:gd name="T9" fmla="*/ 13 h 33"/>
                      <a:gd name="T10" fmla="*/ 35 w 50"/>
                      <a:gd name="T11" fmla="*/ 18 h 33"/>
                      <a:gd name="T12" fmla="*/ 41 w 50"/>
                      <a:gd name="T13" fmla="*/ 23 h 33"/>
                      <a:gd name="T14" fmla="*/ 47 w 50"/>
                      <a:gd name="T15" fmla="*/ 27 h 33"/>
                      <a:gd name="T16" fmla="*/ 49 w 50"/>
                      <a:gd name="T17" fmla="*/ 29 h 33"/>
                      <a:gd name="T18" fmla="*/ 50 w 50"/>
                      <a:gd name="T19" fmla="*/ 31 h 33"/>
                      <a:gd name="T20" fmla="*/ 50 w 50"/>
                      <a:gd name="T21" fmla="*/ 32 h 33"/>
                      <a:gd name="T22" fmla="*/ 50 w 50"/>
                      <a:gd name="T23" fmla="*/ 32 h 33"/>
                      <a:gd name="T24" fmla="*/ 50 w 50"/>
                      <a:gd name="T25" fmla="*/ 33 h 33"/>
                      <a:gd name="T26" fmla="*/ 48 w 50"/>
                      <a:gd name="T27" fmla="*/ 33 h 33"/>
                      <a:gd name="T28" fmla="*/ 46 w 50"/>
                      <a:gd name="T29" fmla="*/ 33 h 33"/>
                      <a:gd name="T30" fmla="*/ 44 w 50"/>
                      <a:gd name="T31" fmla="*/ 32 h 33"/>
                      <a:gd name="T32" fmla="*/ 43 w 50"/>
                      <a:gd name="T33" fmla="*/ 32 h 33"/>
                      <a:gd name="T34" fmla="*/ 40 w 50"/>
                      <a:gd name="T35" fmla="*/ 31 h 33"/>
                      <a:gd name="T36" fmla="*/ 33 w 50"/>
                      <a:gd name="T37" fmla="*/ 27 h 33"/>
                      <a:gd name="T38" fmla="*/ 26 w 50"/>
                      <a:gd name="T39" fmla="*/ 23 h 33"/>
                      <a:gd name="T40" fmla="*/ 17 w 50"/>
                      <a:gd name="T41" fmla="*/ 17 h 33"/>
                      <a:gd name="T42" fmla="*/ 9 w 50"/>
                      <a:gd name="T43" fmla="*/ 11 h 33"/>
                      <a:gd name="T44" fmla="*/ 3 w 50"/>
                      <a:gd name="T45" fmla="*/ 6 h 33"/>
                      <a:gd name="T46" fmla="*/ 1 w 50"/>
                      <a:gd name="T47" fmla="*/ 4 h 33"/>
                      <a:gd name="T48" fmla="*/ 0 w 50"/>
                      <a:gd name="T49" fmla="*/ 2 h 33"/>
                      <a:gd name="T50" fmla="*/ 0 w 50"/>
                      <a:gd name="T51" fmla="*/ 0 h 33"/>
                      <a:gd name="T52" fmla="*/ 1 w 50"/>
                      <a:gd name="T53" fmla="*/ 0 h 33"/>
                      <a:gd name="T54" fmla="*/ 3 w 50"/>
                      <a:gd name="T55" fmla="*/ 0 h 3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0"/>
                      <a:gd name="T85" fmla="*/ 0 h 33"/>
                      <a:gd name="T86" fmla="*/ 50 w 50"/>
                      <a:gd name="T87" fmla="*/ 33 h 3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0" h="33">
                        <a:moveTo>
                          <a:pt x="3" y="0"/>
                        </a:moveTo>
                        <a:lnTo>
                          <a:pt x="6" y="1"/>
                        </a:lnTo>
                        <a:lnTo>
                          <a:pt x="11" y="4"/>
                        </a:lnTo>
                        <a:lnTo>
                          <a:pt x="17" y="7"/>
                        </a:lnTo>
                        <a:lnTo>
                          <a:pt x="27" y="13"/>
                        </a:lnTo>
                        <a:lnTo>
                          <a:pt x="35" y="18"/>
                        </a:lnTo>
                        <a:lnTo>
                          <a:pt x="41" y="23"/>
                        </a:lnTo>
                        <a:lnTo>
                          <a:pt x="47" y="27"/>
                        </a:lnTo>
                        <a:lnTo>
                          <a:pt x="49" y="29"/>
                        </a:lnTo>
                        <a:lnTo>
                          <a:pt x="50" y="31"/>
                        </a:lnTo>
                        <a:lnTo>
                          <a:pt x="50" y="32"/>
                        </a:lnTo>
                        <a:lnTo>
                          <a:pt x="50" y="33"/>
                        </a:lnTo>
                        <a:lnTo>
                          <a:pt x="48" y="33"/>
                        </a:lnTo>
                        <a:lnTo>
                          <a:pt x="46" y="33"/>
                        </a:lnTo>
                        <a:lnTo>
                          <a:pt x="44" y="32"/>
                        </a:lnTo>
                        <a:lnTo>
                          <a:pt x="43" y="32"/>
                        </a:lnTo>
                        <a:lnTo>
                          <a:pt x="40" y="31"/>
                        </a:lnTo>
                        <a:lnTo>
                          <a:pt x="33" y="27"/>
                        </a:lnTo>
                        <a:lnTo>
                          <a:pt x="26" y="23"/>
                        </a:lnTo>
                        <a:lnTo>
                          <a:pt x="17" y="17"/>
                        </a:lnTo>
                        <a:lnTo>
                          <a:pt x="9" y="11"/>
                        </a:lnTo>
                        <a:lnTo>
                          <a:pt x="3" y="6"/>
                        </a:lnTo>
                        <a:lnTo>
                          <a:pt x="1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9" name="Freeform 167"/>
                  <p:cNvSpPr>
                    <a:spLocks noChangeArrowheads="1"/>
                  </p:cNvSpPr>
                  <p:nvPr/>
                </p:nvSpPr>
                <p:spPr bwMode="auto">
                  <a:xfrm>
                    <a:off x="196" y="385"/>
                    <a:ext cx="28" cy="30"/>
                  </a:xfrm>
                  <a:custGeom>
                    <a:avLst/>
                    <a:gdLst>
                      <a:gd name="T0" fmla="*/ 4 w 28"/>
                      <a:gd name="T1" fmla="*/ 0 h 30"/>
                      <a:gd name="T2" fmla="*/ 7 w 28"/>
                      <a:gd name="T3" fmla="*/ 0 h 30"/>
                      <a:gd name="T4" fmla="*/ 10 w 28"/>
                      <a:gd name="T5" fmla="*/ 3 h 30"/>
                      <a:gd name="T6" fmla="*/ 14 w 28"/>
                      <a:gd name="T7" fmla="*/ 7 h 30"/>
                      <a:gd name="T8" fmla="*/ 18 w 28"/>
                      <a:gd name="T9" fmla="*/ 12 h 30"/>
                      <a:gd name="T10" fmla="*/ 22 w 28"/>
                      <a:gd name="T11" fmla="*/ 17 h 30"/>
                      <a:gd name="T12" fmla="*/ 25 w 28"/>
                      <a:gd name="T13" fmla="*/ 23 h 30"/>
                      <a:gd name="T14" fmla="*/ 28 w 28"/>
                      <a:gd name="T15" fmla="*/ 25 h 30"/>
                      <a:gd name="T16" fmla="*/ 28 w 28"/>
                      <a:gd name="T17" fmla="*/ 27 h 30"/>
                      <a:gd name="T18" fmla="*/ 28 w 28"/>
                      <a:gd name="T19" fmla="*/ 28 h 30"/>
                      <a:gd name="T20" fmla="*/ 28 w 28"/>
                      <a:gd name="T21" fmla="*/ 29 h 30"/>
                      <a:gd name="T22" fmla="*/ 26 w 28"/>
                      <a:gd name="T23" fmla="*/ 30 h 30"/>
                      <a:gd name="T24" fmla="*/ 25 w 28"/>
                      <a:gd name="T25" fmla="*/ 30 h 30"/>
                      <a:gd name="T26" fmla="*/ 24 w 28"/>
                      <a:gd name="T27" fmla="*/ 30 h 30"/>
                      <a:gd name="T28" fmla="*/ 23 w 28"/>
                      <a:gd name="T29" fmla="*/ 29 h 30"/>
                      <a:gd name="T30" fmla="*/ 22 w 28"/>
                      <a:gd name="T31" fmla="*/ 29 h 30"/>
                      <a:gd name="T32" fmla="*/ 21 w 28"/>
                      <a:gd name="T33" fmla="*/ 28 h 30"/>
                      <a:gd name="T34" fmla="*/ 18 w 28"/>
                      <a:gd name="T35" fmla="*/ 25 h 30"/>
                      <a:gd name="T36" fmla="*/ 13 w 28"/>
                      <a:gd name="T37" fmla="*/ 20 h 30"/>
                      <a:gd name="T38" fmla="*/ 9 w 28"/>
                      <a:gd name="T39" fmla="*/ 15 h 30"/>
                      <a:gd name="T40" fmla="*/ 5 w 28"/>
                      <a:gd name="T41" fmla="*/ 10 h 30"/>
                      <a:gd name="T42" fmla="*/ 3 w 28"/>
                      <a:gd name="T43" fmla="*/ 6 h 30"/>
                      <a:gd name="T44" fmla="*/ 1 w 28"/>
                      <a:gd name="T45" fmla="*/ 3 h 30"/>
                      <a:gd name="T46" fmla="*/ 0 w 28"/>
                      <a:gd name="T47" fmla="*/ 1 h 30"/>
                      <a:gd name="T48" fmla="*/ 1 w 28"/>
                      <a:gd name="T49" fmla="*/ 0 h 30"/>
                      <a:gd name="T50" fmla="*/ 3 w 28"/>
                      <a:gd name="T51" fmla="*/ 0 h 30"/>
                      <a:gd name="T52" fmla="*/ 4 w 28"/>
                      <a:gd name="T53" fmla="*/ 0 h 3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8"/>
                      <a:gd name="T82" fmla="*/ 0 h 30"/>
                      <a:gd name="T83" fmla="*/ 28 w 28"/>
                      <a:gd name="T84" fmla="*/ 30 h 3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8" h="30">
                        <a:moveTo>
                          <a:pt x="4" y="0"/>
                        </a:moveTo>
                        <a:lnTo>
                          <a:pt x="7" y="0"/>
                        </a:lnTo>
                        <a:lnTo>
                          <a:pt x="10" y="3"/>
                        </a:lnTo>
                        <a:lnTo>
                          <a:pt x="14" y="7"/>
                        </a:lnTo>
                        <a:lnTo>
                          <a:pt x="18" y="12"/>
                        </a:lnTo>
                        <a:lnTo>
                          <a:pt x="22" y="17"/>
                        </a:lnTo>
                        <a:lnTo>
                          <a:pt x="25" y="23"/>
                        </a:lnTo>
                        <a:lnTo>
                          <a:pt x="28" y="25"/>
                        </a:lnTo>
                        <a:lnTo>
                          <a:pt x="28" y="27"/>
                        </a:lnTo>
                        <a:lnTo>
                          <a:pt x="28" y="28"/>
                        </a:lnTo>
                        <a:lnTo>
                          <a:pt x="28" y="29"/>
                        </a:lnTo>
                        <a:lnTo>
                          <a:pt x="26" y="30"/>
                        </a:lnTo>
                        <a:lnTo>
                          <a:pt x="25" y="30"/>
                        </a:lnTo>
                        <a:lnTo>
                          <a:pt x="24" y="30"/>
                        </a:lnTo>
                        <a:lnTo>
                          <a:pt x="23" y="29"/>
                        </a:lnTo>
                        <a:lnTo>
                          <a:pt x="22" y="29"/>
                        </a:lnTo>
                        <a:lnTo>
                          <a:pt x="21" y="28"/>
                        </a:lnTo>
                        <a:lnTo>
                          <a:pt x="18" y="25"/>
                        </a:lnTo>
                        <a:lnTo>
                          <a:pt x="13" y="20"/>
                        </a:lnTo>
                        <a:lnTo>
                          <a:pt x="9" y="15"/>
                        </a:lnTo>
                        <a:lnTo>
                          <a:pt x="5" y="10"/>
                        </a:lnTo>
                        <a:lnTo>
                          <a:pt x="3" y="6"/>
                        </a:lnTo>
                        <a:lnTo>
                          <a:pt x="1" y="3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0" name="Freeform 168"/>
                  <p:cNvSpPr>
                    <a:spLocks/>
                  </p:cNvSpPr>
                  <p:nvPr/>
                </p:nvSpPr>
                <p:spPr bwMode="auto">
                  <a:xfrm>
                    <a:off x="198" y="382"/>
                    <a:ext cx="28" cy="30"/>
                  </a:xfrm>
                  <a:custGeom>
                    <a:avLst/>
                    <a:gdLst>
                      <a:gd name="T0" fmla="*/ 4 w 27"/>
                      <a:gd name="T1" fmla="*/ 0 h 30"/>
                      <a:gd name="T2" fmla="*/ 6 w 27"/>
                      <a:gd name="T3" fmla="*/ 1 h 30"/>
                      <a:gd name="T4" fmla="*/ 10 w 27"/>
                      <a:gd name="T5" fmla="*/ 3 h 30"/>
                      <a:gd name="T6" fmla="*/ 13 w 27"/>
                      <a:gd name="T7" fmla="*/ 7 h 30"/>
                      <a:gd name="T8" fmla="*/ 17 w 27"/>
                      <a:gd name="T9" fmla="*/ 12 h 30"/>
                      <a:gd name="T10" fmla="*/ 22 w 27"/>
                      <a:gd name="T11" fmla="*/ 17 h 30"/>
                      <a:gd name="T12" fmla="*/ 26 w 27"/>
                      <a:gd name="T13" fmla="*/ 23 h 30"/>
                      <a:gd name="T14" fmla="*/ 27 w 27"/>
                      <a:gd name="T15" fmla="*/ 26 h 30"/>
                      <a:gd name="T16" fmla="*/ 27 w 27"/>
                      <a:gd name="T17" fmla="*/ 26 h 30"/>
                      <a:gd name="T18" fmla="*/ 27 w 27"/>
                      <a:gd name="T19" fmla="*/ 28 h 30"/>
                      <a:gd name="T20" fmla="*/ 27 w 27"/>
                      <a:gd name="T21" fmla="*/ 29 h 30"/>
                      <a:gd name="T22" fmla="*/ 26 w 27"/>
                      <a:gd name="T23" fmla="*/ 30 h 30"/>
                      <a:gd name="T24" fmla="*/ 23 w 27"/>
                      <a:gd name="T25" fmla="*/ 30 h 30"/>
                      <a:gd name="T26" fmla="*/ 22 w 27"/>
                      <a:gd name="T27" fmla="*/ 29 h 30"/>
                      <a:gd name="T28" fmla="*/ 22 w 27"/>
                      <a:gd name="T29" fmla="*/ 29 h 30"/>
                      <a:gd name="T30" fmla="*/ 20 w 27"/>
                      <a:gd name="T31" fmla="*/ 28 h 30"/>
                      <a:gd name="T32" fmla="*/ 17 w 27"/>
                      <a:gd name="T33" fmla="*/ 25 h 30"/>
                      <a:gd name="T34" fmla="*/ 13 w 27"/>
                      <a:gd name="T35" fmla="*/ 20 h 30"/>
                      <a:gd name="T36" fmla="*/ 8 w 27"/>
                      <a:gd name="T37" fmla="*/ 15 h 30"/>
                      <a:gd name="T38" fmla="*/ 5 w 27"/>
                      <a:gd name="T39" fmla="*/ 10 h 30"/>
                      <a:gd name="T40" fmla="*/ 2 w 27"/>
                      <a:gd name="T41" fmla="*/ 6 h 30"/>
                      <a:gd name="T42" fmla="*/ 1 w 27"/>
                      <a:gd name="T43" fmla="*/ 3 h 30"/>
                      <a:gd name="T44" fmla="*/ 0 w 27"/>
                      <a:gd name="T45" fmla="*/ 1 h 30"/>
                      <a:gd name="T46" fmla="*/ 1 w 27"/>
                      <a:gd name="T47" fmla="*/ 0 h 30"/>
                      <a:gd name="T48" fmla="*/ 1 w 27"/>
                      <a:gd name="T49" fmla="*/ 0 h 30"/>
                      <a:gd name="T50" fmla="*/ 4 w 27"/>
                      <a:gd name="T51" fmla="*/ 0 h 3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"/>
                      <a:gd name="T79" fmla="*/ 0 h 30"/>
                      <a:gd name="T80" fmla="*/ 27 w 27"/>
                      <a:gd name="T81" fmla="*/ 30 h 3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" h="30">
                        <a:moveTo>
                          <a:pt x="4" y="0"/>
                        </a:moveTo>
                        <a:lnTo>
                          <a:pt x="6" y="1"/>
                        </a:lnTo>
                        <a:lnTo>
                          <a:pt x="10" y="3"/>
                        </a:lnTo>
                        <a:lnTo>
                          <a:pt x="13" y="7"/>
                        </a:lnTo>
                        <a:lnTo>
                          <a:pt x="17" y="12"/>
                        </a:lnTo>
                        <a:lnTo>
                          <a:pt x="22" y="17"/>
                        </a:lnTo>
                        <a:lnTo>
                          <a:pt x="26" y="23"/>
                        </a:lnTo>
                        <a:lnTo>
                          <a:pt x="27" y="26"/>
                        </a:lnTo>
                        <a:lnTo>
                          <a:pt x="27" y="28"/>
                        </a:lnTo>
                        <a:lnTo>
                          <a:pt x="27" y="29"/>
                        </a:lnTo>
                        <a:lnTo>
                          <a:pt x="26" y="30"/>
                        </a:lnTo>
                        <a:lnTo>
                          <a:pt x="23" y="30"/>
                        </a:lnTo>
                        <a:lnTo>
                          <a:pt x="22" y="29"/>
                        </a:lnTo>
                        <a:lnTo>
                          <a:pt x="20" y="28"/>
                        </a:lnTo>
                        <a:lnTo>
                          <a:pt x="17" y="25"/>
                        </a:lnTo>
                        <a:lnTo>
                          <a:pt x="13" y="20"/>
                        </a:lnTo>
                        <a:lnTo>
                          <a:pt x="8" y="15"/>
                        </a:lnTo>
                        <a:lnTo>
                          <a:pt x="5" y="10"/>
                        </a:lnTo>
                        <a:lnTo>
                          <a:pt x="2" y="6"/>
                        </a:lnTo>
                        <a:lnTo>
                          <a:pt x="1" y="3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1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13" y="264"/>
                    <a:ext cx="90" cy="101"/>
                  </a:xfrm>
                  <a:custGeom>
                    <a:avLst/>
                    <a:gdLst>
                      <a:gd name="T0" fmla="*/ 5 w 91"/>
                      <a:gd name="T1" fmla="*/ 100 h 101"/>
                      <a:gd name="T2" fmla="*/ 2 w 91"/>
                      <a:gd name="T3" fmla="*/ 98 h 101"/>
                      <a:gd name="T4" fmla="*/ 1 w 91"/>
                      <a:gd name="T5" fmla="*/ 97 h 101"/>
                      <a:gd name="T6" fmla="*/ 0 w 91"/>
                      <a:gd name="T7" fmla="*/ 95 h 101"/>
                      <a:gd name="T8" fmla="*/ 0 w 91"/>
                      <a:gd name="T9" fmla="*/ 92 h 101"/>
                      <a:gd name="T10" fmla="*/ 4 w 91"/>
                      <a:gd name="T11" fmla="*/ 86 h 101"/>
                      <a:gd name="T12" fmla="*/ 10 w 91"/>
                      <a:gd name="T13" fmla="*/ 76 h 101"/>
                      <a:gd name="T14" fmla="*/ 18 w 91"/>
                      <a:gd name="T15" fmla="*/ 65 h 101"/>
                      <a:gd name="T16" fmla="*/ 32 w 91"/>
                      <a:gd name="T17" fmla="*/ 47 h 101"/>
                      <a:gd name="T18" fmla="*/ 47 w 91"/>
                      <a:gd name="T19" fmla="*/ 30 h 101"/>
                      <a:gd name="T20" fmla="*/ 59 w 91"/>
                      <a:gd name="T21" fmla="*/ 18 h 101"/>
                      <a:gd name="T22" fmla="*/ 65 w 91"/>
                      <a:gd name="T23" fmla="*/ 13 h 101"/>
                      <a:gd name="T24" fmla="*/ 73 w 91"/>
                      <a:gd name="T25" fmla="*/ 7 h 101"/>
                      <a:gd name="T26" fmla="*/ 75 w 91"/>
                      <a:gd name="T27" fmla="*/ 5 h 101"/>
                      <a:gd name="T28" fmla="*/ 79 w 91"/>
                      <a:gd name="T29" fmla="*/ 2 h 101"/>
                      <a:gd name="T30" fmla="*/ 82 w 91"/>
                      <a:gd name="T31" fmla="*/ 1 h 101"/>
                      <a:gd name="T32" fmla="*/ 86 w 91"/>
                      <a:gd name="T33" fmla="*/ 0 h 101"/>
                      <a:gd name="T34" fmla="*/ 88 w 91"/>
                      <a:gd name="T35" fmla="*/ 0 h 101"/>
                      <a:gd name="T36" fmla="*/ 89 w 91"/>
                      <a:gd name="T37" fmla="*/ 1 h 101"/>
                      <a:gd name="T38" fmla="*/ 91 w 91"/>
                      <a:gd name="T39" fmla="*/ 1 h 101"/>
                      <a:gd name="T40" fmla="*/ 91 w 91"/>
                      <a:gd name="T41" fmla="*/ 3 h 101"/>
                      <a:gd name="T42" fmla="*/ 91 w 91"/>
                      <a:gd name="T43" fmla="*/ 6 h 101"/>
                      <a:gd name="T44" fmla="*/ 90 w 91"/>
                      <a:gd name="T45" fmla="*/ 10 h 101"/>
                      <a:gd name="T46" fmla="*/ 86 w 91"/>
                      <a:gd name="T47" fmla="*/ 18 h 101"/>
                      <a:gd name="T48" fmla="*/ 82 w 91"/>
                      <a:gd name="T49" fmla="*/ 26 h 101"/>
                      <a:gd name="T50" fmla="*/ 73 w 91"/>
                      <a:gd name="T51" fmla="*/ 37 h 101"/>
                      <a:gd name="T52" fmla="*/ 58 w 91"/>
                      <a:gd name="T53" fmla="*/ 54 h 101"/>
                      <a:gd name="T54" fmla="*/ 43 w 91"/>
                      <a:gd name="T55" fmla="*/ 71 h 101"/>
                      <a:gd name="T56" fmla="*/ 33 w 91"/>
                      <a:gd name="T57" fmla="*/ 82 h 101"/>
                      <a:gd name="T58" fmla="*/ 25 w 91"/>
                      <a:gd name="T59" fmla="*/ 91 h 101"/>
                      <a:gd name="T60" fmla="*/ 18 w 91"/>
                      <a:gd name="T61" fmla="*/ 98 h 101"/>
                      <a:gd name="T62" fmla="*/ 13 w 91"/>
                      <a:gd name="T63" fmla="*/ 100 h 101"/>
                      <a:gd name="T64" fmla="*/ 10 w 91"/>
                      <a:gd name="T65" fmla="*/ 101 h 101"/>
                      <a:gd name="T66" fmla="*/ 6 w 91"/>
                      <a:gd name="T67" fmla="*/ 100 h 101"/>
                      <a:gd name="T68" fmla="*/ 5 w 91"/>
                      <a:gd name="T69" fmla="*/ 100 h 101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91"/>
                      <a:gd name="T106" fmla="*/ 0 h 101"/>
                      <a:gd name="T107" fmla="*/ 91 w 91"/>
                      <a:gd name="T108" fmla="*/ 101 h 101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91" h="101">
                        <a:moveTo>
                          <a:pt x="5" y="100"/>
                        </a:moveTo>
                        <a:lnTo>
                          <a:pt x="2" y="98"/>
                        </a:lnTo>
                        <a:lnTo>
                          <a:pt x="1" y="97"/>
                        </a:lnTo>
                        <a:lnTo>
                          <a:pt x="0" y="95"/>
                        </a:lnTo>
                        <a:lnTo>
                          <a:pt x="0" y="92"/>
                        </a:lnTo>
                        <a:lnTo>
                          <a:pt x="4" y="86"/>
                        </a:lnTo>
                        <a:lnTo>
                          <a:pt x="10" y="76"/>
                        </a:lnTo>
                        <a:lnTo>
                          <a:pt x="18" y="65"/>
                        </a:lnTo>
                        <a:lnTo>
                          <a:pt x="32" y="47"/>
                        </a:lnTo>
                        <a:lnTo>
                          <a:pt x="47" y="30"/>
                        </a:lnTo>
                        <a:lnTo>
                          <a:pt x="59" y="18"/>
                        </a:lnTo>
                        <a:lnTo>
                          <a:pt x="65" y="13"/>
                        </a:lnTo>
                        <a:lnTo>
                          <a:pt x="73" y="7"/>
                        </a:lnTo>
                        <a:lnTo>
                          <a:pt x="75" y="5"/>
                        </a:lnTo>
                        <a:lnTo>
                          <a:pt x="79" y="2"/>
                        </a:lnTo>
                        <a:lnTo>
                          <a:pt x="82" y="1"/>
                        </a:ln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89" y="1"/>
                        </a:lnTo>
                        <a:lnTo>
                          <a:pt x="91" y="1"/>
                        </a:lnTo>
                        <a:lnTo>
                          <a:pt x="91" y="3"/>
                        </a:lnTo>
                        <a:lnTo>
                          <a:pt x="91" y="6"/>
                        </a:lnTo>
                        <a:lnTo>
                          <a:pt x="90" y="10"/>
                        </a:lnTo>
                        <a:lnTo>
                          <a:pt x="86" y="18"/>
                        </a:lnTo>
                        <a:lnTo>
                          <a:pt x="82" y="26"/>
                        </a:lnTo>
                        <a:lnTo>
                          <a:pt x="73" y="37"/>
                        </a:lnTo>
                        <a:lnTo>
                          <a:pt x="58" y="54"/>
                        </a:lnTo>
                        <a:lnTo>
                          <a:pt x="43" y="71"/>
                        </a:lnTo>
                        <a:lnTo>
                          <a:pt x="33" y="82"/>
                        </a:lnTo>
                        <a:lnTo>
                          <a:pt x="25" y="91"/>
                        </a:lnTo>
                        <a:lnTo>
                          <a:pt x="18" y="98"/>
                        </a:lnTo>
                        <a:lnTo>
                          <a:pt x="13" y="100"/>
                        </a:lnTo>
                        <a:lnTo>
                          <a:pt x="10" y="101"/>
                        </a:lnTo>
                        <a:lnTo>
                          <a:pt x="6" y="100"/>
                        </a:lnTo>
                        <a:lnTo>
                          <a:pt x="5" y="1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2" name="Freeform 170"/>
                  <p:cNvSpPr>
                    <a:spLocks/>
                  </p:cNvSpPr>
                  <p:nvPr/>
                </p:nvSpPr>
                <p:spPr bwMode="auto">
                  <a:xfrm>
                    <a:off x="208" y="264"/>
                    <a:ext cx="92" cy="101"/>
                  </a:xfrm>
                  <a:custGeom>
                    <a:avLst/>
                    <a:gdLst>
                      <a:gd name="T0" fmla="*/ 4 w 91"/>
                      <a:gd name="T1" fmla="*/ 100 h 101"/>
                      <a:gd name="T2" fmla="*/ 1 w 91"/>
                      <a:gd name="T3" fmla="*/ 98 h 101"/>
                      <a:gd name="T4" fmla="*/ 1 w 91"/>
                      <a:gd name="T5" fmla="*/ 97 h 101"/>
                      <a:gd name="T6" fmla="*/ 0 w 91"/>
                      <a:gd name="T7" fmla="*/ 95 h 101"/>
                      <a:gd name="T8" fmla="*/ 0 w 91"/>
                      <a:gd name="T9" fmla="*/ 92 h 101"/>
                      <a:gd name="T10" fmla="*/ 4 w 91"/>
                      <a:gd name="T11" fmla="*/ 86 h 101"/>
                      <a:gd name="T12" fmla="*/ 10 w 91"/>
                      <a:gd name="T13" fmla="*/ 76 h 101"/>
                      <a:gd name="T14" fmla="*/ 18 w 91"/>
                      <a:gd name="T15" fmla="*/ 65 h 101"/>
                      <a:gd name="T16" fmla="*/ 32 w 91"/>
                      <a:gd name="T17" fmla="*/ 47 h 101"/>
                      <a:gd name="T18" fmla="*/ 47 w 91"/>
                      <a:gd name="T19" fmla="*/ 30 h 101"/>
                      <a:gd name="T20" fmla="*/ 58 w 91"/>
                      <a:gd name="T21" fmla="*/ 18 h 101"/>
                      <a:gd name="T22" fmla="*/ 64 w 91"/>
                      <a:gd name="T23" fmla="*/ 13 h 101"/>
                      <a:gd name="T24" fmla="*/ 72 w 91"/>
                      <a:gd name="T25" fmla="*/ 7 h 101"/>
                      <a:gd name="T26" fmla="*/ 75 w 91"/>
                      <a:gd name="T27" fmla="*/ 5 h 101"/>
                      <a:gd name="T28" fmla="*/ 78 w 91"/>
                      <a:gd name="T29" fmla="*/ 2 h 101"/>
                      <a:gd name="T30" fmla="*/ 82 w 91"/>
                      <a:gd name="T31" fmla="*/ 1 h 101"/>
                      <a:gd name="T32" fmla="*/ 85 w 91"/>
                      <a:gd name="T33" fmla="*/ 0 h 101"/>
                      <a:gd name="T34" fmla="*/ 87 w 91"/>
                      <a:gd name="T35" fmla="*/ 0 h 101"/>
                      <a:gd name="T36" fmla="*/ 89 w 91"/>
                      <a:gd name="T37" fmla="*/ 1 h 101"/>
                      <a:gd name="T38" fmla="*/ 91 w 91"/>
                      <a:gd name="T39" fmla="*/ 1 h 101"/>
                      <a:gd name="T40" fmla="*/ 91 w 91"/>
                      <a:gd name="T41" fmla="*/ 3 h 101"/>
                      <a:gd name="T42" fmla="*/ 91 w 91"/>
                      <a:gd name="T43" fmla="*/ 6 h 101"/>
                      <a:gd name="T44" fmla="*/ 89 w 91"/>
                      <a:gd name="T45" fmla="*/ 10 h 101"/>
                      <a:gd name="T46" fmla="*/ 86 w 91"/>
                      <a:gd name="T47" fmla="*/ 18 h 101"/>
                      <a:gd name="T48" fmla="*/ 82 w 91"/>
                      <a:gd name="T49" fmla="*/ 26 h 101"/>
                      <a:gd name="T50" fmla="*/ 72 w 91"/>
                      <a:gd name="T51" fmla="*/ 37 h 101"/>
                      <a:gd name="T52" fmla="*/ 57 w 91"/>
                      <a:gd name="T53" fmla="*/ 54 h 101"/>
                      <a:gd name="T54" fmla="*/ 43 w 91"/>
                      <a:gd name="T55" fmla="*/ 71 h 101"/>
                      <a:gd name="T56" fmla="*/ 33 w 91"/>
                      <a:gd name="T57" fmla="*/ 82 h 101"/>
                      <a:gd name="T58" fmla="*/ 25 w 91"/>
                      <a:gd name="T59" fmla="*/ 91 h 101"/>
                      <a:gd name="T60" fmla="*/ 17 w 91"/>
                      <a:gd name="T61" fmla="*/ 98 h 101"/>
                      <a:gd name="T62" fmla="*/ 13 w 91"/>
                      <a:gd name="T63" fmla="*/ 100 h 101"/>
                      <a:gd name="T64" fmla="*/ 10 w 91"/>
                      <a:gd name="T65" fmla="*/ 101 h 101"/>
                      <a:gd name="T66" fmla="*/ 5 w 91"/>
                      <a:gd name="T67" fmla="*/ 100 h 101"/>
                      <a:gd name="T68" fmla="*/ 4 w 91"/>
                      <a:gd name="T69" fmla="*/ 100 h 101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91"/>
                      <a:gd name="T106" fmla="*/ 0 h 101"/>
                      <a:gd name="T107" fmla="*/ 91 w 91"/>
                      <a:gd name="T108" fmla="*/ 101 h 101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91" h="101">
                        <a:moveTo>
                          <a:pt x="4" y="100"/>
                        </a:moveTo>
                        <a:lnTo>
                          <a:pt x="1" y="98"/>
                        </a:lnTo>
                        <a:lnTo>
                          <a:pt x="1" y="97"/>
                        </a:lnTo>
                        <a:lnTo>
                          <a:pt x="0" y="95"/>
                        </a:lnTo>
                        <a:lnTo>
                          <a:pt x="0" y="92"/>
                        </a:lnTo>
                        <a:lnTo>
                          <a:pt x="4" y="86"/>
                        </a:lnTo>
                        <a:lnTo>
                          <a:pt x="10" y="76"/>
                        </a:lnTo>
                        <a:lnTo>
                          <a:pt x="18" y="65"/>
                        </a:lnTo>
                        <a:lnTo>
                          <a:pt x="32" y="47"/>
                        </a:lnTo>
                        <a:lnTo>
                          <a:pt x="47" y="30"/>
                        </a:lnTo>
                        <a:lnTo>
                          <a:pt x="58" y="18"/>
                        </a:lnTo>
                        <a:lnTo>
                          <a:pt x="64" y="13"/>
                        </a:lnTo>
                        <a:lnTo>
                          <a:pt x="72" y="7"/>
                        </a:lnTo>
                        <a:lnTo>
                          <a:pt x="75" y="5"/>
                        </a:lnTo>
                        <a:lnTo>
                          <a:pt x="78" y="2"/>
                        </a:lnTo>
                        <a:lnTo>
                          <a:pt x="82" y="1"/>
                        </a:lnTo>
                        <a:lnTo>
                          <a:pt x="85" y="0"/>
                        </a:lnTo>
                        <a:lnTo>
                          <a:pt x="87" y="0"/>
                        </a:lnTo>
                        <a:lnTo>
                          <a:pt x="89" y="1"/>
                        </a:lnTo>
                        <a:lnTo>
                          <a:pt x="91" y="1"/>
                        </a:lnTo>
                        <a:lnTo>
                          <a:pt x="91" y="3"/>
                        </a:lnTo>
                        <a:lnTo>
                          <a:pt x="91" y="6"/>
                        </a:lnTo>
                        <a:lnTo>
                          <a:pt x="89" y="10"/>
                        </a:lnTo>
                        <a:lnTo>
                          <a:pt x="86" y="18"/>
                        </a:lnTo>
                        <a:lnTo>
                          <a:pt x="82" y="26"/>
                        </a:lnTo>
                        <a:lnTo>
                          <a:pt x="72" y="37"/>
                        </a:lnTo>
                        <a:lnTo>
                          <a:pt x="57" y="54"/>
                        </a:lnTo>
                        <a:lnTo>
                          <a:pt x="43" y="71"/>
                        </a:lnTo>
                        <a:lnTo>
                          <a:pt x="33" y="82"/>
                        </a:lnTo>
                        <a:lnTo>
                          <a:pt x="25" y="91"/>
                        </a:lnTo>
                        <a:lnTo>
                          <a:pt x="17" y="98"/>
                        </a:lnTo>
                        <a:lnTo>
                          <a:pt x="13" y="100"/>
                        </a:lnTo>
                        <a:lnTo>
                          <a:pt x="10" y="101"/>
                        </a:lnTo>
                        <a:lnTo>
                          <a:pt x="5" y="100"/>
                        </a:lnTo>
                        <a:lnTo>
                          <a:pt x="4" y="1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3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198" y="249"/>
                    <a:ext cx="39" cy="103"/>
                  </a:xfrm>
                  <a:custGeom>
                    <a:avLst/>
                    <a:gdLst>
                      <a:gd name="T0" fmla="*/ 26 w 38"/>
                      <a:gd name="T1" fmla="*/ 2 h 104"/>
                      <a:gd name="T2" fmla="*/ 23 w 38"/>
                      <a:gd name="T3" fmla="*/ 4 h 104"/>
                      <a:gd name="T4" fmla="*/ 22 w 38"/>
                      <a:gd name="T5" fmla="*/ 6 h 104"/>
                      <a:gd name="T6" fmla="*/ 19 w 38"/>
                      <a:gd name="T7" fmla="*/ 14 h 104"/>
                      <a:gd name="T8" fmla="*/ 15 w 38"/>
                      <a:gd name="T9" fmla="*/ 25 h 104"/>
                      <a:gd name="T10" fmla="*/ 12 w 38"/>
                      <a:gd name="T11" fmla="*/ 33 h 104"/>
                      <a:gd name="T12" fmla="*/ 10 w 38"/>
                      <a:gd name="T13" fmla="*/ 44 h 104"/>
                      <a:gd name="T14" fmla="*/ 6 w 38"/>
                      <a:gd name="T15" fmla="*/ 58 h 104"/>
                      <a:gd name="T16" fmla="*/ 4 w 38"/>
                      <a:gd name="T17" fmla="*/ 67 h 104"/>
                      <a:gd name="T18" fmla="*/ 1 w 38"/>
                      <a:gd name="T19" fmla="*/ 79 h 104"/>
                      <a:gd name="T20" fmla="*/ 1 w 38"/>
                      <a:gd name="T21" fmla="*/ 89 h 104"/>
                      <a:gd name="T22" fmla="*/ 0 w 38"/>
                      <a:gd name="T23" fmla="*/ 95 h 104"/>
                      <a:gd name="T24" fmla="*/ 1 w 38"/>
                      <a:gd name="T25" fmla="*/ 100 h 104"/>
                      <a:gd name="T26" fmla="*/ 4 w 38"/>
                      <a:gd name="T27" fmla="*/ 103 h 104"/>
                      <a:gd name="T28" fmla="*/ 10 w 38"/>
                      <a:gd name="T29" fmla="*/ 104 h 104"/>
                      <a:gd name="T30" fmla="*/ 13 w 38"/>
                      <a:gd name="T31" fmla="*/ 102 h 104"/>
                      <a:gd name="T32" fmla="*/ 17 w 38"/>
                      <a:gd name="T33" fmla="*/ 98 h 104"/>
                      <a:gd name="T34" fmla="*/ 20 w 38"/>
                      <a:gd name="T35" fmla="*/ 92 h 104"/>
                      <a:gd name="T36" fmla="*/ 24 w 38"/>
                      <a:gd name="T37" fmla="*/ 81 h 104"/>
                      <a:gd name="T38" fmla="*/ 26 w 38"/>
                      <a:gd name="T39" fmla="*/ 70 h 104"/>
                      <a:gd name="T40" fmla="*/ 29 w 38"/>
                      <a:gd name="T41" fmla="*/ 59 h 104"/>
                      <a:gd name="T42" fmla="*/ 32 w 38"/>
                      <a:gd name="T43" fmla="*/ 45 h 104"/>
                      <a:gd name="T44" fmla="*/ 35 w 38"/>
                      <a:gd name="T45" fmla="*/ 35 h 104"/>
                      <a:gd name="T46" fmla="*/ 37 w 38"/>
                      <a:gd name="T47" fmla="*/ 25 h 104"/>
                      <a:gd name="T48" fmla="*/ 37 w 38"/>
                      <a:gd name="T49" fmla="*/ 15 h 104"/>
                      <a:gd name="T50" fmla="*/ 38 w 38"/>
                      <a:gd name="T51" fmla="*/ 8 h 104"/>
                      <a:gd name="T52" fmla="*/ 37 w 38"/>
                      <a:gd name="T53" fmla="*/ 5 h 104"/>
                      <a:gd name="T54" fmla="*/ 36 w 38"/>
                      <a:gd name="T55" fmla="*/ 3 h 104"/>
                      <a:gd name="T56" fmla="*/ 34 w 38"/>
                      <a:gd name="T57" fmla="*/ 1 h 104"/>
                      <a:gd name="T58" fmla="*/ 32 w 38"/>
                      <a:gd name="T59" fmla="*/ 0 h 104"/>
                      <a:gd name="T60" fmla="*/ 29 w 38"/>
                      <a:gd name="T61" fmla="*/ 1 h 104"/>
                      <a:gd name="T62" fmla="*/ 26 w 38"/>
                      <a:gd name="T63" fmla="*/ 2 h 10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8"/>
                      <a:gd name="T97" fmla="*/ 0 h 104"/>
                      <a:gd name="T98" fmla="*/ 38 w 38"/>
                      <a:gd name="T99" fmla="*/ 104 h 10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8" h="104">
                        <a:moveTo>
                          <a:pt x="26" y="2"/>
                        </a:moveTo>
                        <a:lnTo>
                          <a:pt x="23" y="4"/>
                        </a:lnTo>
                        <a:lnTo>
                          <a:pt x="22" y="6"/>
                        </a:lnTo>
                        <a:lnTo>
                          <a:pt x="19" y="14"/>
                        </a:lnTo>
                        <a:lnTo>
                          <a:pt x="15" y="25"/>
                        </a:lnTo>
                        <a:lnTo>
                          <a:pt x="12" y="33"/>
                        </a:lnTo>
                        <a:lnTo>
                          <a:pt x="10" y="44"/>
                        </a:lnTo>
                        <a:lnTo>
                          <a:pt x="6" y="58"/>
                        </a:lnTo>
                        <a:lnTo>
                          <a:pt x="4" y="67"/>
                        </a:lnTo>
                        <a:lnTo>
                          <a:pt x="1" y="79"/>
                        </a:lnTo>
                        <a:lnTo>
                          <a:pt x="1" y="89"/>
                        </a:lnTo>
                        <a:lnTo>
                          <a:pt x="0" y="95"/>
                        </a:lnTo>
                        <a:lnTo>
                          <a:pt x="1" y="100"/>
                        </a:lnTo>
                        <a:lnTo>
                          <a:pt x="4" y="103"/>
                        </a:lnTo>
                        <a:lnTo>
                          <a:pt x="10" y="104"/>
                        </a:lnTo>
                        <a:lnTo>
                          <a:pt x="13" y="102"/>
                        </a:lnTo>
                        <a:lnTo>
                          <a:pt x="17" y="98"/>
                        </a:lnTo>
                        <a:lnTo>
                          <a:pt x="20" y="92"/>
                        </a:lnTo>
                        <a:lnTo>
                          <a:pt x="24" y="81"/>
                        </a:lnTo>
                        <a:lnTo>
                          <a:pt x="26" y="70"/>
                        </a:lnTo>
                        <a:lnTo>
                          <a:pt x="29" y="59"/>
                        </a:lnTo>
                        <a:lnTo>
                          <a:pt x="32" y="45"/>
                        </a:lnTo>
                        <a:lnTo>
                          <a:pt x="35" y="35"/>
                        </a:lnTo>
                        <a:lnTo>
                          <a:pt x="37" y="25"/>
                        </a:lnTo>
                        <a:lnTo>
                          <a:pt x="37" y="15"/>
                        </a:lnTo>
                        <a:lnTo>
                          <a:pt x="38" y="8"/>
                        </a:lnTo>
                        <a:lnTo>
                          <a:pt x="37" y="5"/>
                        </a:lnTo>
                        <a:lnTo>
                          <a:pt x="36" y="3"/>
                        </a:lnTo>
                        <a:lnTo>
                          <a:pt x="34" y="1"/>
                        </a:lnTo>
                        <a:lnTo>
                          <a:pt x="32" y="0"/>
                        </a:lnTo>
                        <a:lnTo>
                          <a:pt x="29" y="1"/>
                        </a:lnTo>
                        <a:lnTo>
                          <a:pt x="26" y="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4" name="Freeform 172"/>
                  <p:cNvSpPr>
                    <a:spLocks/>
                  </p:cNvSpPr>
                  <p:nvPr/>
                </p:nvSpPr>
                <p:spPr bwMode="auto">
                  <a:xfrm>
                    <a:off x="195" y="249"/>
                    <a:ext cx="36" cy="103"/>
                  </a:xfrm>
                  <a:custGeom>
                    <a:avLst/>
                    <a:gdLst>
                      <a:gd name="T0" fmla="*/ 26 w 37"/>
                      <a:gd name="T1" fmla="*/ 2 h 104"/>
                      <a:gd name="T2" fmla="*/ 24 w 37"/>
                      <a:gd name="T3" fmla="*/ 4 h 104"/>
                      <a:gd name="T4" fmla="*/ 21 w 37"/>
                      <a:gd name="T5" fmla="*/ 6 h 104"/>
                      <a:gd name="T6" fmla="*/ 18 w 37"/>
                      <a:gd name="T7" fmla="*/ 14 h 104"/>
                      <a:gd name="T8" fmla="*/ 15 w 37"/>
                      <a:gd name="T9" fmla="*/ 25 h 104"/>
                      <a:gd name="T10" fmla="*/ 12 w 37"/>
                      <a:gd name="T11" fmla="*/ 33 h 104"/>
                      <a:gd name="T12" fmla="*/ 9 w 37"/>
                      <a:gd name="T13" fmla="*/ 44 h 104"/>
                      <a:gd name="T14" fmla="*/ 6 w 37"/>
                      <a:gd name="T15" fmla="*/ 58 h 104"/>
                      <a:gd name="T16" fmla="*/ 4 w 37"/>
                      <a:gd name="T17" fmla="*/ 67 h 104"/>
                      <a:gd name="T18" fmla="*/ 1 w 37"/>
                      <a:gd name="T19" fmla="*/ 79 h 104"/>
                      <a:gd name="T20" fmla="*/ 0 w 37"/>
                      <a:gd name="T21" fmla="*/ 89 h 104"/>
                      <a:gd name="T22" fmla="*/ 0 w 37"/>
                      <a:gd name="T23" fmla="*/ 95 h 104"/>
                      <a:gd name="T24" fmla="*/ 0 w 37"/>
                      <a:gd name="T25" fmla="*/ 100 h 104"/>
                      <a:gd name="T26" fmla="*/ 3 w 37"/>
                      <a:gd name="T27" fmla="*/ 103 h 104"/>
                      <a:gd name="T28" fmla="*/ 9 w 37"/>
                      <a:gd name="T29" fmla="*/ 104 h 104"/>
                      <a:gd name="T30" fmla="*/ 13 w 37"/>
                      <a:gd name="T31" fmla="*/ 102 h 104"/>
                      <a:gd name="T32" fmla="*/ 17 w 37"/>
                      <a:gd name="T33" fmla="*/ 98 h 104"/>
                      <a:gd name="T34" fmla="*/ 20 w 37"/>
                      <a:gd name="T35" fmla="*/ 92 h 104"/>
                      <a:gd name="T36" fmla="*/ 24 w 37"/>
                      <a:gd name="T37" fmla="*/ 81 h 104"/>
                      <a:gd name="T38" fmla="*/ 26 w 37"/>
                      <a:gd name="T39" fmla="*/ 70 h 104"/>
                      <a:gd name="T40" fmla="*/ 28 w 37"/>
                      <a:gd name="T41" fmla="*/ 59 h 104"/>
                      <a:gd name="T42" fmla="*/ 32 w 37"/>
                      <a:gd name="T43" fmla="*/ 45 h 104"/>
                      <a:gd name="T44" fmla="*/ 34 w 37"/>
                      <a:gd name="T45" fmla="*/ 35 h 104"/>
                      <a:gd name="T46" fmla="*/ 36 w 37"/>
                      <a:gd name="T47" fmla="*/ 25 h 104"/>
                      <a:gd name="T48" fmla="*/ 37 w 37"/>
                      <a:gd name="T49" fmla="*/ 15 h 104"/>
                      <a:gd name="T50" fmla="*/ 37 w 37"/>
                      <a:gd name="T51" fmla="*/ 8 h 104"/>
                      <a:gd name="T52" fmla="*/ 37 w 37"/>
                      <a:gd name="T53" fmla="*/ 5 h 104"/>
                      <a:gd name="T54" fmla="*/ 36 w 37"/>
                      <a:gd name="T55" fmla="*/ 3 h 104"/>
                      <a:gd name="T56" fmla="*/ 34 w 37"/>
                      <a:gd name="T57" fmla="*/ 1 h 104"/>
                      <a:gd name="T58" fmla="*/ 31 w 37"/>
                      <a:gd name="T59" fmla="*/ 0 h 104"/>
                      <a:gd name="T60" fmla="*/ 28 w 37"/>
                      <a:gd name="T61" fmla="*/ 1 h 104"/>
                      <a:gd name="T62" fmla="*/ 26 w 37"/>
                      <a:gd name="T63" fmla="*/ 2 h 10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7"/>
                      <a:gd name="T97" fmla="*/ 0 h 104"/>
                      <a:gd name="T98" fmla="*/ 37 w 37"/>
                      <a:gd name="T99" fmla="*/ 104 h 10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7" h="104">
                        <a:moveTo>
                          <a:pt x="26" y="2"/>
                        </a:moveTo>
                        <a:lnTo>
                          <a:pt x="24" y="4"/>
                        </a:lnTo>
                        <a:lnTo>
                          <a:pt x="21" y="6"/>
                        </a:lnTo>
                        <a:lnTo>
                          <a:pt x="18" y="14"/>
                        </a:lnTo>
                        <a:lnTo>
                          <a:pt x="15" y="25"/>
                        </a:lnTo>
                        <a:lnTo>
                          <a:pt x="12" y="33"/>
                        </a:lnTo>
                        <a:lnTo>
                          <a:pt x="9" y="44"/>
                        </a:lnTo>
                        <a:lnTo>
                          <a:pt x="6" y="58"/>
                        </a:lnTo>
                        <a:lnTo>
                          <a:pt x="4" y="67"/>
                        </a:lnTo>
                        <a:lnTo>
                          <a:pt x="1" y="79"/>
                        </a:lnTo>
                        <a:lnTo>
                          <a:pt x="0" y="89"/>
                        </a:lnTo>
                        <a:lnTo>
                          <a:pt x="0" y="95"/>
                        </a:lnTo>
                        <a:lnTo>
                          <a:pt x="0" y="100"/>
                        </a:lnTo>
                        <a:lnTo>
                          <a:pt x="3" y="103"/>
                        </a:lnTo>
                        <a:lnTo>
                          <a:pt x="9" y="104"/>
                        </a:lnTo>
                        <a:lnTo>
                          <a:pt x="13" y="102"/>
                        </a:lnTo>
                        <a:lnTo>
                          <a:pt x="17" y="98"/>
                        </a:lnTo>
                        <a:lnTo>
                          <a:pt x="20" y="92"/>
                        </a:lnTo>
                        <a:lnTo>
                          <a:pt x="24" y="81"/>
                        </a:lnTo>
                        <a:lnTo>
                          <a:pt x="26" y="70"/>
                        </a:lnTo>
                        <a:lnTo>
                          <a:pt x="28" y="59"/>
                        </a:lnTo>
                        <a:lnTo>
                          <a:pt x="32" y="45"/>
                        </a:lnTo>
                        <a:lnTo>
                          <a:pt x="34" y="35"/>
                        </a:lnTo>
                        <a:lnTo>
                          <a:pt x="36" y="25"/>
                        </a:lnTo>
                        <a:lnTo>
                          <a:pt x="37" y="15"/>
                        </a:lnTo>
                        <a:lnTo>
                          <a:pt x="37" y="8"/>
                        </a:lnTo>
                        <a:lnTo>
                          <a:pt x="37" y="5"/>
                        </a:lnTo>
                        <a:lnTo>
                          <a:pt x="36" y="3"/>
                        </a:lnTo>
                        <a:lnTo>
                          <a:pt x="34" y="1"/>
                        </a:lnTo>
                        <a:lnTo>
                          <a:pt x="31" y="0"/>
                        </a:lnTo>
                        <a:lnTo>
                          <a:pt x="28" y="1"/>
                        </a:lnTo>
                        <a:lnTo>
                          <a:pt x="26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5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215" y="297"/>
                    <a:ext cx="146" cy="63"/>
                  </a:xfrm>
                  <a:custGeom>
                    <a:avLst/>
                    <a:gdLst>
                      <a:gd name="T0" fmla="*/ 3 w 146"/>
                      <a:gd name="T1" fmla="*/ 53 h 61"/>
                      <a:gd name="T2" fmla="*/ 8 w 146"/>
                      <a:gd name="T3" fmla="*/ 50 h 61"/>
                      <a:gd name="T4" fmla="*/ 20 w 146"/>
                      <a:gd name="T5" fmla="*/ 44 h 61"/>
                      <a:gd name="T6" fmla="*/ 39 w 146"/>
                      <a:gd name="T7" fmla="*/ 35 h 61"/>
                      <a:gd name="T8" fmla="*/ 63 w 146"/>
                      <a:gd name="T9" fmla="*/ 25 h 61"/>
                      <a:gd name="T10" fmla="*/ 87 w 146"/>
                      <a:gd name="T11" fmla="*/ 16 h 61"/>
                      <a:gd name="T12" fmla="*/ 115 w 146"/>
                      <a:gd name="T13" fmla="*/ 6 h 61"/>
                      <a:gd name="T14" fmla="*/ 127 w 146"/>
                      <a:gd name="T15" fmla="*/ 2 h 61"/>
                      <a:gd name="T16" fmla="*/ 134 w 146"/>
                      <a:gd name="T17" fmla="*/ 1 h 61"/>
                      <a:gd name="T18" fmla="*/ 138 w 146"/>
                      <a:gd name="T19" fmla="*/ 0 h 61"/>
                      <a:gd name="T20" fmla="*/ 142 w 146"/>
                      <a:gd name="T21" fmla="*/ 0 h 61"/>
                      <a:gd name="T22" fmla="*/ 146 w 146"/>
                      <a:gd name="T23" fmla="*/ 1 h 61"/>
                      <a:gd name="T24" fmla="*/ 146 w 146"/>
                      <a:gd name="T25" fmla="*/ 3 h 61"/>
                      <a:gd name="T26" fmla="*/ 146 w 146"/>
                      <a:gd name="T27" fmla="*/ 5 h 61"/>
                      <a:gd name="T28" fmla="*/ 143 w 146"/>
                      <a:gd name="T29" fmla="*/ 8 h 61"/>
                      <a:gd name="T30" fmla="*/ 140 w 146"/>
                      <a:gd name="T31" fmla="*/ 10 h 61"/>
                      <a:gd name="T32" fmla="*/ 137 w 146"/>
                      <a:gd name="T33" fmla="*/ 13 h 61"/>
                      <a:gd name="T34" fmla="*/ 125 w 146"/>
                      <a:gd name="T35" fmla="*/ 19 h 61"/>
                      <a:gd name="T36" fmla="*/ 99 w 146"/>
                      <a:gd name="T37" fmla="*/ 31 h 61"/>
                      <a:gd name="T38" fmla="*/ 72 w 146"/>
                      <a:gd name="T39" fmla="*/ 41 h 61"/>
                      <a:gd name="T40" fmla="*/ 50 w 146"/>
                      <a:gd name="T41" fmla="*/ 49 h 61"/>
                      <a:gd name="T42" fmla="*/ 31 w 146"/>
                      <a:gd name="T43" fmla="*/ 55 h 61"/>
                      <a:gd name="T44" fmla="*/ 16 w 146"/>
                      <a:gd name="T45" fmla="*/ 60 h 61"/>
                      <a:gd name="T46" fmla="*/ 6 w 146"/>
                      <a:gd name="T47" fmla="*/ 61 h 61"/>
                      <a:gd name="T48" fmla="*/ 3 w 146"/>
                      <a:gd name="T49" fmla="*/ 60 h 61"/>
                      <a:gd name="T50" fmla="*/ 0 w 146"/>
                      <a:gd name="T51" fmla="*/ 57 h 61"/>
                      <a:gd name="T52" fmla="*/ 3 w 146"/>
                      <a:gd name="T53" fmla="*/ 53 h 6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46"/>
                      <a:gd name="T82" fmla="*/ 0 h 61"/>
                      <a:gd name="T83" fmla="*/ 146 w 146"/>
                      <a:gd name="T84" fmla="*/ 61 h 6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46" h="61">
                        <a:moveTo>
                          <a:pt x="3" y="53"/>
                        </a:moveTo>
                        <a:lnTo>
                          <a:pt x="8" y="50"/>
                        </a:lnTo>
                        <a:lnTo>
                          <a:pt x="20" y="44"/>
                        </a:lnTo>
                        <a:lnTo>
                          <a:pt x="39" y="35"/>
                        </a:lnTo>
                        <a:lnTo>
                          <a:pt x="63" y="25"/>
                        </a:lnTo>
                        <a:lnTo>
                          <a:pt x="87" y="16"/>
                        </a:lnTo>
                        <a:lnTo>
                          <a:pt x="115" y="6"/>
                        </a:lnTo>
                        <a:lnTo>
                          <a:pt x="127" y="2"/>
                        </a:lnTo>
                        <a:lnTo>
                          <a:pt x="134" y="1"/>
                        </a:lnTo>
                        <a:lnTo>
                          <a:pt x="138" y="0"/>
                        </a:lnTo>
                        <a:lnTo>
                          <a:pt x="142" y="0"/>
                        </a:lnTo>
                        <a:lnTo>
                          <a:pt x="146" y="1"/>
                        </a:lnTo>
                        <a:lnTo>
                          <a:pt x="146" y="3"/>
                        </a:lnTo>
                        <a:lnTo>
                          <a:pt x="146" y="5"/>
                        </a:lnTo>
                        <a:lnTo>
                          <a:pt x="143" y="8"/>
                        </a:lnTo>
                        <a:lnTo>
                          <a:pt x="140" y="10"/>
                        </a:lnTo>
                        <a:lnTo>
                          <a:pt x="137" y="13"/>
                        </a:lnTo>
                        <a:lnTo>
                          <a:pt x="125" y="19"/>
                        </a:lnTo>
                        <a:lnTo>
                          <a:pt x="99" y="31"/>
                        </a:lnTo>
                        <a:lnTo>
                          <a:pt x="72" y="41"/>
                        </a:lnTo>
                        <a:lnTo>
                          <a:pt x="50" y="49"/>
                        </a:lnTo>
                        <a:lnTo>
                          <a:pt x="31" y="55"/>
                        </a:lnTo>
                        <a:lnTo>
                          <a:pt x="16" y="60"/>
                        </a:lnTo>
                        <a:lnTo>
                          <a:pt x="6" y="61"/>
                        </a:lnTo>
                        <a:lnTo>
                          <a:pt x="3" y="60"/>
                        </a:lnTo>
                        <a:lnTo>
                          <a:pt x="0" y="57"/>
                        </a:lnTo>
                        <a:lnTo>
                          <a:pt x="3" y="5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6" name="Freeform 174"/>
                  <p:cNvSpPr>
                    <a:spLocks/>
                  </p:cNvSpPr>
                  <p:nvPr/>
                </p:nvSpPr>
                <p:spPr bwMode="auto">
                  <a:xfrm>
                    <a:off x="210" y="297"/>
                    <a:ext cx="146" cy="63"/>
                  </a:xfrm>
                  <a:custGeom>
                    <a:avLst/>
                    <a:gdLst>
                      <a:gd name="T0" fmla="*/ 3 w 146"/>
                      <a:gd name="T1" fmla="*/ 53 h 61"/>
                      <a:gd name="T2" fmla="*/ 9 w 146"/>
                      <a:gd name="T3" fmla="*/ 50 h 61"/>
                      <a:gd name="T4" fmla="*/ 21 w 146"/>
                      <a:gd name="T5" fmla="*/ 44 h 61"/>
                      <a:gd name="T6" fmla="*/ 40 w 146"/>
                      <a:gd name="T7" fmla="*/ 35 h 61"/>
                      <a:gd name="T8" fmla="*/ 64 w 146"/>
                      <a:gd name="T9" fmla="*/ 25 h 61"/>
                      <a:gd name="T10" fmla="*/ 87 w 146"/>
                      <a:gd name="T11" fmla="*/ 16 h 61"/>
                      <a:gd name="T12" fmla="*/ 115 w 146"/>
                      <a:gd name="T13" fmla="*/ 6 h 61"/>
                      <a:gd name="T14" fmla="*/ 127 w 146"/>
                      <a:gd name="T15" fmla="*/ 2 h 61"/>
                      <a:gd name="T16" fmla="*/ 134 w 146"/>
                      <a:gd name="T17" fmla="*/ 1 h 61"/>
                      <a:gd name="T18" fmla="*/ 139 w 146"/>
                      <a:gd name="T19" fmla="*/ 0 h 61"/>
                      <a:gd name="T20" fmla="*/ 143 w 146"/>
                      <a:gd name="T21" fmla="*/ 0 h 61"/>
                      <a:gd name="T22" fmla="*/ 146 w 146"/>
                      <a:gd name="T23" fmla="*/ 1 h 61"/>
                      <a:gd name="T24" fmla="*/ 146 w 146"/>
                      <a:gd name="T25" fmla="*/ 3 h 61"/>
                      <a:gd name="T26" fmla="*/ 146 w 146"/>
                      <a:gd name="T27" fmla="*/ 5 h 61"/>
                      <a:gd name="T28" fmla="*/ 144 w 146"/>
                      <a:gd name="T29" fmla="*/ 8 h 61"/>
                      <a:gd name="T30" fmla="*/ 140 w 146"/>
                      <a:gd name="T31" fmla="*/ 10 h 61"/>
                      <a:gd name="T32" fmla="*/ 138 w 146"/>
                      <a:gd name="T33" fmla="*/ 13 h 61"/>
                      <a:gd name="T34" fmla="*/ 126 w 146"/>
                      <a:gd name="T35" fmla="*/ 19 h 61"/>
                      <a:gd name="T36" fmla="*/ 99 w 146"/>
                      <a:gd name="T37" fmla="*/ 31 h 61"/>
                      <a:gd name="T38" fmla="*/ 73 w 146"/>
                      <a:gd name="T39" fmla="*/ 41 h 61"/>
                      <a:gd name="T40" fmla="*/ 51 w 146"/>
                      <a:gd name="T41" fmla="*/ 49 h 61"/>
                      <a:gd name="T42" fmla="*/ 31 w 146"/>
                      <a:gd name="T43" fmla="*/ 55 h 61"/>
                      <a:gd name="T44" fmla="*/ 16 w 146"/>
                      <a:gd name="T45" fmla="*/ 60 h 61"/>
                      <a:gd name="T46" fmla="*/ 6 w 146"/>
                      <a:gd name="T47" fmla="*/ 61 h 61"/>
                      <a:gd name="T48" fmla="*/ 3 w 146"/>
                      <a:gd name="T49" fmla="*/ 60 h 61"/>
                      <a:gd name="T50" fmla="*/ 0 w 146"/>
                      <a:gd name="T51" fmla="*/ 57 h 61"/>
                      <a:gd name="T52" fmla="*/ 3 w 146"/>
                      <a:gd name="T53" fmla="*/ 53 h 6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46"/>
                      <a:gd name="T82" fmla="*/ 0 h 61"/>
                      <a:gd name="T83" fmla="*/ 146 w 146"/>
                      <a:gd name="T84" fmla="*/ 61 h 6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46" h="61">
                        <a:moveTo>
                          <a:pt x="3" y="53"/>
                        </a:moveTo>
                        <a:lnTo>
                          <a:pt x="9" y="50"/>
                        </a:lnTo>
                        <a:lnTo>
                          <a:pt x="21" y="44"/>
                        </a:lnTo>
                        <a:lnTo>
                          <a:pt x="40" y="35"/>
                        </a:lnTo>
                        <a:lnTo>
                          <a:pt x="64" y="25"/>
                        </a:lnTo>
                        <a:lnTo>
                          <a:pt x="87" y="16"/>
                        </a:lnTo>
                        <a:lnTo>
                          <a:pt x="115" y="6"/>
                        </a:lnTo>
                        <a:lnTo>
                          <a:pt x="127" y="2"/>
                        </a:lnTo>
                        <a:lnTo>
                          <a:pt x="134" y="1"/>
                        </a:lnTo>
                        <a:lnTo>
                          <a:pt x="139" y="0"/>
                        </a:lnTo>
                        <a:lnTo>
                          <a:pt x="143" y="0"/>
                        </a:lnTo>
                        <a:lnTo>
                          <a:pt x="146" y="1"/>
                        </a:lnTo>
                        <a:lnTo>
                          <a:pt x="146" y="3"/>
                        </a:lnTo>
                        <a:lnTo>
                          <a:pt x="146" y="5"/>
                        </a:lnTo>
                        <a:lnTo>
                          <a:pt x="144" y="8"/>
                        </a:lnTo>
                        <a:lnTo>
                          <a:pt x="140" y="10"/>
                        </a:lnTo>
                        <a:lnTo>
                          <a:pt x="138" y="13"/>
                        </a:lnTo>
                        <a:lnTo>
                          <a:pt x="126" y="19"/>
                        </a:lnTo>
                        <a:lnTo>
                          <a:pt x="99" y="31"/>
                        </a:lnTo>
                        <a:lnTo>
                          <a:pt x="73" y="41"/>
                        </a:lnTo>
                        <a:lnTo>
                          <a:pt x="51" y="49"/>
                        </a:lnTo>
                        <a:lnTo>
                          <a:pt x="31" y="55"/>
                        </a:lnTo>
                        <a:lnTo>
                          <a:pt x="16" y="60"/>
                        </a:lnTo>
                        <a:lnTo>
                          <a:pt x="6" y="61"/>
                        </a:lnTo>
                        <a:lnTo>
                          <a:pt x="3" y="60"/>
                        </a:lnTo>
                        <a:lnTo>
                          <a:pt x="0" y="57"/>
                        </a:lnTo>
                        <a:lnTo>
                          <a:pt x="3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7" name="Freeform 175"/>
                  <p:cNvSpPr>
                    <a:spLocks noChangeArrowheads="1"/>
                  </p:cNvSpPr>
                  <p:nvPr/>
                </p:nvSpPr>
                <p:spPr bwMode="auto">
                  <a:xfrm>
                    <a:off x="213" y="337"/>
                    <a:ext cx="172" cy="30"/>
                  </a:xfrm>
                  <a:custGeom>
                    <a:avLst/>
                    <a:gdLst>
                      <a:gd name="T0" fmla="*/ 0 w 172"/>
                      <a:gd name="T1" fmla="*/ 26 h 30"/>
                      <a:gd name="T2" fmla="*/ 7 w 172"/>
                      <a:gd name="T3" fmla="*/ 23 h 30"/>
                      <a:gd name="T4" fmla="*/ 23 w 172"/>
                      <a:gd name="T5" fmla="*/ 19 h 30"/>
                      <a:gd name="T6" fmla="*/ 50 w 172"/>
                      <a:gd name="T7" fmla="*/ 13 h 30"/>
                      <a:gd name="T8" fmla="*/ 73 w 172"/>
                      <a:gd name="T9" fmla="*/ 10 h 30"/>
                      <a:gd name="T10" fmla="*/ 101 w 172"/>
                      <a:gd name="T11" fmla="*/ 5 h 30"/>
                      <a:gd name="T12" fmla="*/ 131 w 172"/>
                      <a:gd name="T13" fmla="*/ 2 h 30"/>
                      <a:gd name="T14" fmla="*/ 148 w 172"/>
                      <a:gd name="T15" fmla="*/ 1 h 30"/>
                      <a:gd name="T16" fmla="*/ 154 w 172"/>
                      <a:gd name="T17" fmla="*/ 0 h 30"/>
                      <a:gd name="T18" fmla="*/ 159 w 172"/>
                      <a:gd name="T19" fmla="*/ 1 h 30"/>
                      <a:gd name="T20" fmla="*/ 166 w 172"/>
                      <a:gd name="T21" fmla="*/ 1 h 30"/>
                      <a:gd name="T22" fmla="*/ 170 w 172"/>
                      <a:gd name="T23" fmla="*/ 2 h 30"/>
                      <a:gd name="T24" fmla="*/ 172 w 172"/>
                      <a:gd name="T25" fmla="*/ 3 h 30"/>
                      <a:gd name="T26" fmla="*/ 171 w 172"/>
                      <a:gd name="T27" fmla="*/ 5 h 30"/>
                      <a:gd name="T28" fmla="*/ 169 w 172"/>
                      <a:gd name="T29" fmla="*/ 7 h 30"/>
                      <a:gd name="T30" fmla="*/ 166 w 172"/>
                      <a:gd name="T31" fmla="*/ 9 h 30"/>
                      <a:gd name="T32" fmla="*/ 159 w 172"/>
                      <a:gd name="T33" fmla="*/ 12 h 30"/>
                      <a:gd name="T34" fmla="*/ 152 w 172"/>
                      <a:gd name="T35" fmla="*/ 13 h 30"/>
                      <a:gd name="T36" fmla="*/ 141 w 172"/>
                      <a:gd name="T37" fmla="*/ 16 h 30"/>
                      <a:gd name="T38" fmla="*/ 111 w 172"/>
                      <a:gd name="T39" fmla="*/ 21 h 30"/>
                      <a:gd name="T40" fmla="*/ 81 w 172"/>
                      <a:gd name="T41" fmla="*/ 24 h 30"/>
                      <a:gd name="T42" fmla="*/ 58 w 172"/>
                      <a:gd name="T43" fmla="*/ 27 h 30"/>
                      <a:gd name="T44" fmla="*/ 31 w 172"/>
                      <a:gd name="T45" fmla="*/ 29 h 30"/>
                      <a:gd name="T46" fmla="*/ 19 w 172"/>
                      <a:gd name="T47" fmla="*/ 30 h 30"/>
                      <a:gd name="T48" fmla="*/ 10 w 172"/>
                      <a:gd name="T49" fmla="*/ 30 h 30"/>
                      <a:gd name="T50" fmla="*/ 4 w 172"/>
                      <a:gd name="T51" fmla="*/ 29 h 30"/>
                      <a:gd name="T52" fmla="*/ 0 w 172"/>
                      <a:gd name="T53" fmla="*/ 28 h 30"/>
                      <a:gd name="T54" fmla="*/ 0 w 172"/>
                      <a:gd name="T55" fmla="*/ 26 h 3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72"/>
                      <a:gd name="T85" fmla="*/ 0 h 30"/>
                      <a:gd name="T86" fmla="*/ 172 w 172"/>
                      <a:gd name="T87" fmla="*/ 30 h 3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72" h="30">
                        <a:moveTo>
                          <a:pt x="0" y="26"/>
                        </a:moveTo>
                        <a:lnTo>
                          <a:pt x="7" y="23"/>
                        </a:lnTo>
                        <a:lnTo>
                          <a:pt x="23" y="19"/>
                        </a:lnTo>
                        <a:lnTo>
                          <a:pt x="50" y="13"/>
                        </a:lnTo>
                        <a:lnTo>
                          <a:pt x="73" y="10"/>
                        </a:lnTo>
                        <a:lnTo>
                          <a:pt x="101" y="5"/>
                        </a:lnTo>
                        <a:lnTo>
                          <a:pt x="131" y="2"/>
                        </a:lnTo>
                        <a:lnTo>
                          <a:pt x="148" y="1"/>
                        </a:lnTo>
                        <a:lnTo>
                          <a:pt x="154" y="0"/>
                        </a:lnTo>
                        <a:lnTo>
                          <a:pt x="159" y="1"/>
                        </a:lnTo>
                        <a:lnTo>
                          <a:pt x="166" y="1"/>
                        </a:lnTo>
                        <a:lnTo>
                          <a:pt x="170" y="2"/>
                        </a:lnTo>
                        <a:lnTo>
                          <a:pt x="172" y="3"/>
                        </a:lnTo>
                        <a:lnTo>
                          <a:pt x="171" y="5"/>
                        </a:lnTo>
                        <a:lnTo>
                          <a:pt x="169" y="7"/>
                        </a:lnTo>
                        <a:lnTo>
                          <a:pt x="166" y="9"/>
                        </a:lnTo>
                        <a:lnTo>
                          <a:pt x="159" y="12"/>
                        </a:lnTo>
                        <a:lnTo>
                          <a:pt x="152" y="13"/>
                        </a:lnTo>
                        <a:lnTo>
                          <a:pt x="141" y="16"/>
                        </a:lnTo>
                        <a:lnTo>
                          <a:pt x="111" y="21"/>
                        </a:lnTo>
                        <a:lnTo>
                          <a:pt x="81" y="24"/>
                        </a:lnTo>
                        <a:lnTo>
                          <a:pt x="58" y="27"/>
                        </a:lnTo>
                        <a:lnTo>
                          <a:pt x="31" y="29"/>
                        </a:lnTo>
                        <a:lnTo>
                          <a:pt x="19" y="30"/>
                        </a:lnTo>
                        <a:lnTo>
                          <a:pt x="10" y="30"/>
                        </a:lnTo>
                        <a:lnTo>
                          <a:pt x="4" y="29"/>
                        </a:lnTo>
                        <a:lnTo>
                          <a:pt x="0" y="28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8" name="Freeform 176"/>
                  <p:cNvSpPr>
                    <a:spLocks/>
                  </p:cNvSpPr>
                  <p:nvPr/>
                </p:nvSpPr>
                <p:spPr bwMode="auto">
                  <a:xfrm>
                    <a:off x="210" y="337"/>
                    <a:ext cx="170" cy="30"/>
                  </a:xfrm>
                  <a:custGeom>
                    <a:avLst/>
                    <a:gdLst>
                      <a:gd name="T0" fmla="*/ 0 w 171"/>
                      <a:gd name="T1" fmla="*/ 25 h 30"/>
                      <a:gd name="T2" fmla="*/ 6 w 171"/>
                      <a:gd name="T3" fmla="*/ 22 h 30"/>
                      <a:gd name="T4" fmla="*/ 22 w 171"/>
                      <a:gd name="T5" fmla="*/ 18 h 30"/>
                      <a:gd name="T6" fmla="*/ 50 w 171"/>
                      <a:gd name="T7" fmla="*/ 13 h 30"/>
                      <a:gd name="T8" fmla="*/ 72 w 171"/>
                      <a:gd name="T9" fmla="*/ 9 h 30"/>
                      <a:gd name="T10" fmla="*/ 101 w 171"/>
                      <a:gd name="T11" fmla="*/ 5 h 30"/>
                      <a:gd name="T12" fmla="*/ 130 w 171"/>
                      <a:gd name="T13" fmla="*/ 1 h 30"/>
                      <a:gd name="T14" fmla="*/ 148 w 171"/>
                      <a:gd name="T15" fmla="*/ 0 h 30"/>
                      <a:gd name="T16" fmla="*/ 153 w 171"/>
                      <a:gd name="T17" fmla="*/ 0 h 30"/>
                      <a:gd name="T18" fmla="*/ 159 w 171"/>
                      <a:gd name="T19" fmla="*/ 0 h 30"/>
                      <a:gd name="T20" fmla="*/ 165 w 171"/>
                      <a:gd name="T21" fmla="*/ 0 h 30"/>
                      <a:gd name="T22" fmla="*/ 170 w 171"/>
                      <a:gd name="T23" fmla="*/ 1 h 30"/>
                      <a:gd name="T24" fmla="*/ 171 w 171"/>
                      <a:gd name="T25" fmla="*/ 3 h 30"/>
                      <a:gd name="T26" fmla="*/ 171 w 171"/>
                      <a:gd name="T27" fmla="*/ 5 h 30"/>
                      <a:gd name="T28" fmla="*/ 168 w 171"/>
                      <a:gd name="T29" fmla="*/ 7 h 30"/>
                      <a:gd name="T30" fmla="*/ 166 w 171"/>
                      <a:gd name="T31" fmla="*/ 8 h 30"/>
                      <a:gd name="T32" fmla="*/ 159 w 171"/>
                      <a:gd name="T33" fmla="*/ 11 h 30"/>
                      <a:gd name="T34" fmla="*/ 152 w 171"/>
                      <a:gd name="T35" fmla="*/ 13 h 30"/>
                      <a:gd name="T36" fmla="*/ 140 w 171"/>
                      <a:gd name="T37" fmla="*/ 16 h 30"/>
                      <a:gd name="T38" fmla="*/ 111 w 171"/>
                      <a:gd name="T39" fmla="*/ 21 h 30"/>
                      <a:gd name="T40" fmla="*/ 81 w 171"/>
                      <a:gd name="T41" fmla="*/ 24 h 30"/>
                      <a:gd name="T42" fmla="*/ 57 w 171"/>
                      <a:gd name="T43" fmla="*/ 27 h 30"/>
                      <a:gd name="T44" fmla="*/ 31 w 171"/>
                      <a:gd name="T45" fmla="*/ 29 h 30"/>
                      <a:gd name="T46" fmla="*/ 19 w 171"/>
                      <a:gd name="T47" fmla="*/ 29 h 30"/>
                      <a:gd name="T48" fmla="*/ 10 w 171"/>
                      <a:gd name="T49" fmla="*/ 30 h 30"/>
                      <a:gd name="T50" fmla="*/ 3 w 171"/>
                      <a:gd name="T51" fmla="*/ 29 h 30"/>
                      <a:gd name="T52" fmla="*/ 0 w 171"/>
                      <a:gd name="T53" fmla="*/ 27 h 30"/>
                      <a:gd name="T54" fmla="*/ 0 w 171"/>
                      <a:gd name="T55" fmla="*/ 25 h 3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71"/>
                      <a:gd name="T85" fmla="*/ 0 h 30"/>
                      <a:gd name="T86" fmla="*/ 171 w 171"/>
                      <a:gd name="T87" fmla="*/ 30 h 3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71" h="30">
                        <a:moveTo>
                          <a:pt x="0" y="25"/>
                        </a:moveTo>
                        <a:lnTo>
                          <a:pt x="6" y="22"/>
                        </a:lnTo>
                        <a:lnTo>
                          <a:pt x="22" y="18"/>
                        </a:lnTo>
                        <a:lnTo>
                          <a:pt x="50" y="13"/>
                        </a:lnTo>
                        <a:lnTo>
                          <a:pt x="72" y="9"/>
                        </a:lnTo>
                        <a:lnTo>
                          <a:pt x="101" y="5"/>
                        </a:lnTo>
                        <a:lnTo>
                          <a:pt x="130" y="1"/>
                        </a:lnTo>
                        <a:lnTo>
                          <a:pt x="148" y="0"/>
                        </a:lnTo>
                        <a:lnTo>
                          <a:pt x="153" y="0"/>
                        </a:lnTo>
                        <a:lnTo>
                          <a:pt x="159" y="0"/>
                        </a:lnTo>
                        <a:lnTo>
                          <a:pt x="165" y="0"/>
                        </a:lnTo>
                        <a:lnTo>
                          <a:pt x="170" y="1"/>
                        </a:lnTo>
                        <a:lnTo>
                          <a:pt x="171" y="3"/>
                        </a:lnTo>
                        <a:lnTo>
                          <a:pt x="171" y="5"/>
                        </a:lnTo>
                        <a:lnTo>
                          <a:pt x="168" y="7"/>
                        </a:lnTo>
                        <a:lnTo>
                          <a:pt x="166" y="8"/>
                        </a:lnTo>
                        <a:lnTo>
                          <a:pt x="159" y="11"/>
                        </a:lnTo>
                        <a:lnTo>
                          <a:pt x="152" y="13"/>
                        </a:lnTo>
                        <a:lnTo>
                          <a:pt x="140" y="16"/>
                        </a:lnTo>
                        <a:lnTo>
                          <a:pt x="111" y="21"/>
                        </a:lnTo>
                        <a:lnTo>
                          <a:pt x="81" y="24"/>
                        </a:lnTo>
                        <a:lnTo>
                          <a:pt x="57" y="27"/>
                        </a:lnTo>
                        <a:lnTo>
                          <a:pt x="31" y="29"/>
                        </a:lnTo>
                        <a:lnTo>
                          <a:pt x="19" y="29"/>
                        </a:lnTo>
                        <a:lnTo>
                          <a:pt x="10" y="30"/>
                        </a:lnTo>
                        <a:lnTo>
                          <a:pt x="3" y="29"/>
                        </a:lnTo>
                        <a:lnTo>
                          <a:pt x="0" y="27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9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213" y="357"/>
                    <a:ext cx="163" cy="18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0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210" y="357"/>
                    <a:ext cx="16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1" name="Freeform 179"/>
                  <p:cNvSpPr>
                    <a:spLocks noChangeArrowheads="1"/>
                  </p:cNvSpPr>
                  <p:nvPr/>
                </p:nvSpPr>
                <p:spPr bwMode="auto">
                  <a:xfrm>
                    <a:off x="210" y="282"/>
                    <a:ext cx="133" cy="78"/>
                  </a:xfrm>
                  <a:custGeom>
                    <a:avLst/>
                    <a:gdLst>
                      <a:gd name="T0" fmla="*/ 2 w 133"/>
                      <a:gd name="T1" fmla="*/ 72 h 78"/>
                      <a:gd name="T2" fmla="*/ 5 w 133"/>
                      <a:gd name="T3" fmla="*/ 67 h 78"/>
                      <a:gd name="T4" fmla="*/ 13 w 133"/>
                      <a:gd name="T5" fmla="*/ 61 h 78"/>
                      <a:gd name="T6" fmla="*/ 28 w 133"/>
                      <a:gd name="T7" fmla="*/ 50 h 78"/>
                      <a:gd name="T8" fmla="*/ 50 w 133"/>
                      <a:gd name="T9" fmla="*/ 36 h 78"/>
                      <a:gd name="T10" fmla="*/ 74 w 133"/>
                      <a:gd name="T11" fmla="*/ 23 h 78"/>
                      <a:gd name="T12" fmla="*/ 91 w 133"/>
                      <a:gd name="T13" fmla="*/ 14 h 78"/>
                      <a:gd name="T14" fmla="*/ 109 w 133"/>
                      <a:gd name="T15" fmla="*/ 4 h 78"/>
                      <a:gd name="T16" fmla="*/ 115 w 133"/>
                      <a:gd name="T17" fmla="*/ 2 h 78"/>
                      <a:gd name="T18" fmla="*/ 121 w 133"/>
                      <a:gd name="T19" fmla="*/ 0 h 78"/>
                      <a:gd name="T20" fmla="*/ 124 w 133"/>
                      <a:gd name="T21" fmla="*/ 0 h 78"/>
                      <a:gd name="T22" fmla="*/ 129 w 133"/>
                      <a:gd name="T23" fmla="*/ 0 h 78"/>
                      <a:gd name="T24" fmla="*/ 132 w 133"/>
                      <a:gd name="T25" fmla="*/ 1 h 78"/>
                      <a:gd name="T26" fmla="*/ 133 w 133"/>
                      <a:gd name="T27" fmla="*/ 3 h 78"/>
                      <a:gd name="T28" fmla="*/ 131 w 133"/>
                      <a:gd name="T29" fmla="*/ 6 h 78"/>
                      <a:gd name="T30" fmla="*/ 129 w 133"/>
                      <a:gd name="T31" fmla="*/ 9 h 78"/>
                      <a:gd name="T32" fmla="*/ 127 w 133"/>
                      <a:gd name="T33" fmla="*/ 11 h 78"/>
                      <a:gd name="T34" fmla="*/ 122 w 133"/>
                      <a:gd name="T35" fmla="*/ 15 h 78"/>
                      <a:gd name="T36" fmla="*/ 106 w 133"/>
                      <a:gd name="T37" fmla="*/ 27 h 78"/>
                      <a:gd name="T38" fmla="*/ 90 w 133"/>
                      <a:gd name="T39" fmla="*/ 37 h 78"/>
                      <a:gd name="T40" fmla="*/ 67 w 133"/>
                      <a:gd name="T41" fmla="*/ 51 h 78"/>
                      <a:gd name="T42" fmla="*/ 44 w 133"/>
                      <a:gd name="T43" fmla="*/ 63 h 78"/>
                      <a:gd name="T44" fmla="*/ 25 w 133"/>
                      <a:gd name="T45" fmla="*/ 73 h 78"/>
                      <a:gd name="T46" fmla="*/ 13 w 133"/>
                      <a:gd name="T47" fmla="*/ 76 h 78"/>
                      <a:gd name="T48" fmla="*/ 6 w 133"/>
                      <a:gd name="T49" fmla="*/ 78 h 78"/>
                      <a:gd name="T50" fmla="*/ 2 w 133"/>
                      <a:gd name="T51" fmla="*/ 77 h 78"/>
                      <a:gd name="T52" fmla="*/ 0 w 133"/>
                      <a:gd name="T53" fmla="*/ 75 h 78"/>
                      <a:gd name="T54" fmla="*/ 2 w 133"/>
                      <a:gd name="T55" fmla="*/ 72 h 78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33"/>
                      <a:gd name="T85" fmla="*/ 0 h 78"/>
                      <a:gd name="T86" fmla="*/ 133 w 133"/>
                      <a:gd name="T87" fmla="*/ 78 h 78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33" h="78">
                        <a:moveTo>
                          <a:pt x="2" y="72"/>
                        </a:moveTo>
                        <a:lnTo>
                          <a:pt x="5" y="67"/>
                        </a:lnTo>
                        <a:lnTo>
                          <a:pt x="13" y="61"/>
                        </a:lnTo>
                        <a:lnTo>
                          <a:pt x="28" y="50"/>
                        </a:lnTo>
                        <a:lnTo>
                          <a:pt x="50" y="36"/>
                        </a:lnTo>
                        <a:lnTo>
                          <a:pt x="74" y="23"/>
                        </a:lnTo>
                        <a:lnTo>
                          <a:pt x="91" y="14"/>
                        </a:lnTo>
                        <a:lnTo>
                          <a:pt x="109" y="4"/>
                        </a:lnTo>
                        <a:lnTo>
                          <a:pt x="115" y="2"/>
                        </a:lnTo>
                        <a:lnTo>
                          <a:pt x="121" y="0"/>
                        </a:lnTo>
                        <a:lnTo>
                          <a:pt x="124" y="0"/>
                        </a:lnTo>
                        <a:lnTo>
                          <a:pt x="129" y="0"/>
                        </a:lnTo>
                        <a:lnTo>
                          <a:pt x="132" y="1"/>
                        </a:lnTo>
                        <a:lnTo>
                          <a:pt x="133" y="3"/>
                        </a:lnTo>
                        <a:lnTo>
                          <a:pt x="131" y="6"/>
                        </a:lnTo>
                        <a:lnTo>
                          <a:pt x="129" y="9"/>
                        </a:lnTo>
                        <a:lnTo>
                          <a:pt x="127" y="11"/>
                        </a:lnTo>
                        <a:lnTo>
                          <a:pt x="122" y="15"/>
                        </a:lnTo>
                        <a:lnTo>
                          <a:pt x="106" y="27"/>
                        </a:lnTo>
                        <a:lnTo>
                          <a:pt x="90" y="37"/>
                        </a:lnTo>
                        <a:lnTo>
                          <a:pt x="67" y="51"/>
                        </a:lnTo>
                        <a:lnTo>
                          <a:pt x="44" y="63"/>
                        </a:lnTo>
                        <a:lnTo>
                          <a:pt x="25" y="73"/>
                        </a:lnTo>
                        <a:lnTo>
                          <a:pt x="13" y="76"/>
                        </a:lnTo>
                        <a:lnTo>
                          <a:pt x="6" y="78"/>
                        </a:lnTo>
                        <a:lnTo>
                          <a:pt x="2" y="77"/>
                        </a:lnTo>
                        <a:lnTo>
                          <a:pt x="0" y="75"/>
                        </a:lnTo>
                        <a:lnTo>
                          <a:pt x="2" y="7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2" name="Freeform 180"/>
                  <p:cNvSpPr>
                    <a:spLocks/>
                  </p:cNvSpPr>
                  <p:nvPr/>
                </p:nvSpPr>
                <p:spPr bwMode="auto">
                  <a:xfrm>
                    <a:off x="202" y="282"/>
                    <a:ext cx="133" cy="78"/>
                  </a:xfrm>
                  <a:custGeom>
                    <a:avLst/>
                    <a:gdLst>
                      <a:gd name="T0" fmla="*/ 3 w 133"/>
                      <a:gd name="T1" fmla="*/ 72 h 78"/>
                      <a:gd name="T2" fmla="*/ 6 w 133"/>
                      <a:gd name="T3" fmla="*/ 67 h 78"/>
                      <a:gd name="T4" fmla="*/ 13 w 133"/>
                      <a:gd name="T5" fmla="*/ 61 h 78"/>
                      <a:gd name="T6" fmla="*/ 28 w 133"/>
                      <a:gd name="T7" fmla="*/ 50 h 78"/>
                      <a:gd name="T8" fmla="*/ 51 w 133"/>
                      <a:gd name="T9" fmla="*/ 36 h 78"/>
                      <a:gd name="T10" fmla="*/ 74 w 133"/>
                      <a:gd name="T11" fmla="*/ 23 h 78"/>
                      <a:gd name="T12" fmla="*/ 92 w 133"/>
                      <a:gd name="T13" fmla="*/ 14 h 78"/>
                      <a:gd name="T14" fmla="*/ 109 w 133"/>
                      <a:gd name="T15" fmla="*/ 4 h 78"/>
                      <a:gd name="T16" fmla="*/ 116 w 133"/>
                      <a:gd name="T17" fmla="*/ 2 h 78"/>
                      <a:gd name="T18" fmla="*/ 121 w 133"/>
                      <a:gd name="T19" fmla="*/ 0 h 78"/>
                      <a:gd name="T20" fmla="*/ 125 w 133"/>
                      <a:gd name="T21" fmla="*/ 0 h 78"/>
                      <a:gd name="T22" fmla="*/ 130 w 133"/>
                      <a:gd name="T23" fmla="*/ 0 h 78"/>
                      <a:gd name="T24" fmla="*/ 133 w 133"/>
                      <a:gd name="T25" fmla="*/ 1 h 78"/>
                      <a:gd name="T26" fmla="*/ 133 w 133"/>
                      <a:gd name="T27" fmla="*/ 3 h 78"/>
                      <a:gd name="T28" fmla="*/ 132 w 133"/>
                      <a:gd name="T29" fmla="*/ 6 h 78"/>
                      <a:gd name="T30" fmla="*/ 130 w 133"/>
                      <a:gd name="T31" fmla="*/ 9 h 78"/>
                      <a:gd name="T32" fmla="*/ 127 w 133"/>
                      <a:gd name="T33" fmla="*/ 11 h 78"/>
                      <a:gd name="T34" fmla="*/ 123 w 133"/>
                      <a:gd name="T35" fmla="*/ 15 h 78"/>
                      <a:gd name="T36" fmla="*/ 107 w 133"/>
                      <a:gd name="T37" fmla="*/ 27 h 78"/>
                      <a:gd name="T38" fmla="*/ 91 w 133"/>
                      <a:gd name="T39" fmla="*/ 37 h 78"/>
                      <a:gd name="T40" fmla="*/ 68 w 133"/>
                      <a:gd name="T41" fmla="*/ 51 h 78"/>
                      <a:gd name="T42" fmla="*/ 45 w 133"/>
                      <a:gd name="T43" fmla="*/ 63 h 78"/>
                      <a:gd name="T44" fmla="*/ 25 w 133"/>
                      <a:gd name="T45" fmla="*/ 73 h 78"/>
                      <a:gd name="T46" fmla="*/ 15 w 133"/>
                      <a:gd name="T47" fmla="*/ 76 h 78"/>
                      <a:gd name="T48" fmla="*/ 7 w 133"/>
                      <a:gd name="T49" fmla="*/ 78 h 78"/>
                      <a:gd name="T50" fmla="*/ 2 w 133"/>
                      <a:gd name="T51" fmla="*/ 77 h 78"/>
                      <a:gd name="T52" fmla="*/ 0 w 133"/>
                      <a:gd name="T53" fmla="*/ 75 h 78"/>
                      <a:gd name="T54" fmla="*/ 3 w 133"/>
                      <a:gd name="T55" fmla="*/ 72 h 78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33"/>
                      <a:gd name="T85" fmla="*/ 0 h 78"/>
                      <a:gd name="T86" fmla="*/ 133 w 133"/>
                      <a:gd name="T87" fmla="*/ 78 h 78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33" h="78">
                        <a:moveTo>
                          <a:pt x="3" y="72"/>
                        </a:moveTo>
                        <a:lnTo>
                          <a:pt x="6" y="67"/>
                        </a:lnTo>
                        <a:lnTo>
                          <a:pt x="13" y="61"/>
                        </a:lnTo>
                        <a:lnTo>
                          <a:pt x="28" y="50"/>
                        </a:lnTo>
                        <a:lnTo>
                          <a:pt x="51" y="36"/>
                        </a:lnTo>
                        <a:lnTo>
                          <a:pt x="74" y="23"/>
                        </a:lnTo>
                        <a:lnTo>
                          <a:pt x="92" y="14"/>
                        </a:lnTo>
                        <a:lnTo>
                          <a:pt x="109" y="4"/>
                        </a:lnTo>
                        <a:lnTo>
                          <a:pt x="116" y="2"/>
                        </a:lnTo>
                        <a:lnTo>
                          <a:pt x="121" y="0"/>
                        </a:lnTo>
                        <a:lnTo>
                          <a:pt x="125" y="0"/>
                        </a:lnTo>
                        <a:lnTo>
                          <a:pt x="130" y="0"/>
                        </a:lnTo>
                        <a:lnTo>
                          <a:pt x="133" y="1"/>
                        </a:lnTo>
                        <a:lnTo>
                          <a:pt x="133" y="3"/>
                        </a:lnTo>
                        <a:lnTo>
                          <a:pt x="132" y="6"/>
                        </a:lnTo>
                        <a:lnTo>
                          <a:pt x="130" y="9"/>
                        </a:lnTo>
                        <a:lnTo>
                          <a:pt x="127" y="11"/>
                        </a:lnTo>
                        <a:lnTo>
                          <a:pt x="123" y="15"/>
                        </a:lnTo>
                        <a:lnTo>
                          <a:pt x="107" y="27"/>
                        </a:lnTo>
                        <a:lnTo>
                          <a:pt x="91" y="37"/>
                        </a:lnTo>
                        <a:lnTo>
                          <a:pt x="68" y="51"/>
                        </a:lnTo>
                        <a:lnTo>
                          <a:pt x="45" y="63"/>
                        </a:lnTo>
                        <a:lnTo>
                          <a:pt x="25" y="73"/>
                        </a:lnTo>
                        <a:lnTo>
                          <a:pt x="15" y="76"/>
                        </a:lnTo>
                        <a:lnTo>
                          <a:pt x="7" y="78"/>
                        </a:lnTo>
                        <a:lnTo>
                          <a:pt x="2" y="77"/>
                        </a:lnTo>
                        <a:lnTo>
                          <a:pt x="0" y="75"/>
                        </a:lnTo>
                        <a:lnTo>
                          <a:pt x="3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3" name="Freeform 181"/>
                  <p:cNvSpPr>
                    <a:spLocks noChangeArrowheads="1"/>
                  </p:cNvSpPr>
                  <p:nvPr/>
                </p:nvSpPr>
                <p:spPr bwMode="auto">
                  <a:xfrm>
                    <a:off x="198" y="256"/>
                    <a:ext cx="75" cy="101"/>
                  </a:xfrm>
                  <a:custGeom>
                    <a:avLst/>
                    <a:gdLst>
                      <a:gd name="T0" fmla="*/ 5 w 76"/>
                      <a:gd name="T1" fmla="*/ 100 h 101"/>
                      <a:gd name="T2" fmla="*/ 2 w 76"/>
                      <a:gd name="T3" fmla="*/ 98 h 101"/>
                      <a:gd name="T4" fmla="*/ 1 w 76"/>
                      <a:gd name="T5" fmla="*/ 97 h 101"/>
                      <a:gd name="T6" fmla="*/ 0 w 76"/>
                      <a:gd name="T7" fmla="*/ 94 h 101"/>
                      <a:gd name="T8" fmla="*/ 1 w 76"/>
                      <a:gd name="T9" fmla="*/ 91 h 101"/>
                      <a:gd name="T10" fmla="*/ 5 w 76"/>
                      <a:gd name="T11" fmla="*/ 83 h 101"/>
                      <a:gd name="T12" fmla="*/ 13 w 76"/>
                      <a:gd name="T13" fmla="*/ 69 h 101"/>
                      <a:gd name="T14" fmla="*/ 21 w 76"/>
                      <a:gd name="T15" fmla="*/ 55 h 101"/>
                      <a:gd name="T16" fmla="*/ 30 w 76"/>
                      <a:gd name="T17" fmla="*/ 42 h 101"/>
                      <a:gd name="T18" fmla="*/ 39 w 76"/>
                      <a:gd name="T19" fmla="*/ 29 h 101"/>
                      <a:gd name="T20" fmla="*/ 48 w 76"/>
                      <a:gd name="T21" fmla="*/ 17 h 101"/>
                      <a:gd name="T22" fmla="*/ 55 w 76"/>
                      <a:gd name="T23" fmla="*/ 9 h 101"/>
                      <a:gd name="T24" fmla="*/ 58 w 76"/>
                      <a:gd name="T25" fmla="*/ 6 h 101"/>
                      <a:gd name="T26" fmla="*/ 61 w 76"/>
                      <a:gd name="T27" fmla="*/ 3 h 101"/>
                      <a:gd name="T28" fmla="*/ 64 w 76"/>
                      <a:gd name="T29" fmla="*/ 1 h 101"/>
                      <a:gd name="T30" fmla="*/ 67 w 76"/>
                      <a:gd name="T31" fmla="*/ 1 h 101"/>
                      <a:gd name="T32" fmla="*/ 70 w 76"/>
                      <a:gd name="T33" fmla="*/ 0 h 101"/>
                      <a:gd name="T34" fmla="*/ 73 w 76"/>
                      <a:gd name="T35" fmla="*/ 0 h 101"/>
                      <a:gd name="T36" fmla="*/ 75 w 76"/>
                      <a:gd name="T37" fmla="*/ 1 h 101"/>
                      <a:gd name="T38" fmla="*/ 76 w 76"/>
                      <a:gd name="T39" fmla="*/ 3 h 101"/>
                      <a:gd name="T40" fmla="*/ 76 w 76"/>
                      <a:gd name="T41" fmla="*/ 5 h 101"/>
                      <a:gd name="T42" fmla="*/ 76 w 76"/>
                      <a:gd name="T43" fmla="*/ 7 h 101"/>
                      <a:gd name="T44" fmla="*/ 74 w 76"/>
                      <a:gd name="T45" fmla="*/ 11 h 101"/>
                      <a:gd name="T46" fmla="*/ 72 w 76"/>
                      <a:gd name="T47" fmla="*/ 16 h 101"/>
                      <a:gd name="T48" fmla="*/ 69 w 76"/>
                      <a:gd name="T49" fmla="*/ 24 h 101"/>
                      <a:gd name="T50" fmla="*/ 63 w 76"/>
                      <a:gd name="T51" fmla="*/ 34 h 101"/>
                      <a:gd name="T52" fmla="*/ 55 w 76"/>
                      <a:gd name="T53" fmla="*/ 47 h 101"/>
                      <a:gd name="T54" fmla="*/ 46 w 76"/>
                      <a:gd name="T55" fmla="*/ 61 h 101"/>
                      <a:gd name="T56" fmla="*/ 37 w 76"/>
                      <a:gd name="T57" fmla="*/ 73 h 101"/>
                      <a:gd name="T58" fmla="*/ 31 w 76"/>
                      <a:gd name="T59" fmla="*/ 81 h 101"/>
                      <a:gd name="T60" fmla="*/ 24 w 76"/>
                      <a:gd name="T61" fmla="*/ 88 h 101"/>
                      <a:gd name="T62" fmla="*/ 16 w 76"/>
                      <a:gd name="T63" fmla="*/ 96 h 101"/>
                      <a:gd name="T64" fmla="*/ 14 w 76"/>
                      <a:gd name="T65" fmla="*/ 99 h 101"/>
                      <a:gd name="T66" fmla="*/ 11 w 76"/>
                      <a:gd name="T67" fmla="*/ 100 h 101"/>
                      <a:gd name="T68" fmla="*/ 8 w 76"/>
                      <a:gd name="T69" fmla="*/ 101 h 101"/>
                      <a:gd name="T70" fmla="*/ 5 w 76"/>
                      <a:gd name="T71" fmla="*/ 100 h 101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76"/>
                      <a:gd name="T109" fmla="*/ 0 h 101"/>
                      <a:gd name="T110" fmla="*/ 76 w 76"/>
                      <a:gd name="T111" fmla="*/ 101 h 101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76" h="101">
                        <a:moveTo>
                          <a:pt x="5" y="100"/>
                        </a:moveTo>
                        <a:lnTo>
                          <a:pt x="2" y="98"/>
                        </a:lnTo>
                        <a:lnTo>
                          <a:pt x="1" y="97"/>
                        </a:lnTo>
                        <a:lnTo>
                          <a:pt x="0" y="94"/>
                        </a:lnTo>
                        <a:lnTo>
                          <a:pt x="1" y="91"/>
                        </a:lnTo>
                        <a:lnTo>
                          <a:pt x="5" y="83"/>
                        </a:lnTo>
                        <a:lnTo>
                          <a:pt x="13" y="69"/>
                        </a:lnTo>
                        <a:lnTo>
                          <a:pt x="21" y="55"/>
                        </a:lnTo>
                        <a:lnTo>
                          <a:pt x="30" y="42"/>
                        </a:lnTo>
                        <a:lnTo>
                          <a:pt x="39" y="29"/>
                        </a:lnTo>
                        <a:lnTo>
                          <a:pt x="48" y="17"/>
                        </a:lnTo>
                        <a:lnTo>
                          <a:pt x="55" y="9"/>
                        </a:lnTo>
                        <a:lnTo>
                          <a:pt x="58" y="6"/>
                        </a:lnTo>
                        <a:lnTo>
                          <a:pt x="61" y="3"/>
                        </a:lnTo>
                        <a:lnTo>
                          <a:pt x="64" y="1"/>
                        </a:lnTo>
                        <a:lnTo>
                          <a:pt x="67" y="1"/>
                        </a:lnTo>
                        <a:lnTo>
                          <a:pt x="70" y="0"/>
                        </a:lnTo>
                        <a:lnTo>
                          <a:pt x="73" y="0"/>
                        </a:lnTo>
                        <a:lnTo>
                          <a:pt x="75" y="1"/>
                        </a:lnTo>
                        <a:lnTo>
                          <a:pt x="76" y="3"/>
                        </a:lnTo>
                        <a:lnTo>
                          <a:pt x="76" y="5"/>
                        </a:lnTo>
                        <a:lnTo>
                          <a:pt x="76" y="7"/>
                        </a:lnTo>
                        <a:lnTo>
                          <a:pt x="74" y="11"/>
                        </a:lnTo>
                        <a:lnTo>
                          <a:pt x="72" y="16"/>
                        </a:lnTo>
                        <a:lnTo>
                          <a:pt x="69" y="24"/>
                        </a:lnTo>
                        <a:lnTo>
                          <a:pt x="63" y="34"/>
                        </a:lnTo>
                        <a:lnTo>
                          <a:pt x="55" y="47"/>
                        </a:lnTo>
                        <a:lnTo>
                          <a:pt x="46" y="61"/>
                        </a:lnTo>
                        <a:lnTo>
                          <a:pt x="37" y="73"/>
                        </a:lnTo>
                        <a:lnTo>
                          <a:pt x="31" y="81"/>
                        </a:lnTo>
                        <a:lnTo>
                          <a:pt x="24" y="88"/>
                        </a:lnTo>
                        <a:lnTo>
                          <a:pt x="16" y="96"/>
                        </a:lnTo>
                        <a:lnTo>
                          <a:pt x="14" y="99"/>
                        </a:lnTo>
                        <a:lnTo>
                          <a:pt x="11" y="100"/>
                        </a:lnTo>
                        <a:lnTo>
                          <a:pt x="8" y="101"/>
                        </a:lnTo>
                        <a:lnTo>
                          <a:pt x="5" y="10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4" name="Freeform 182"/>
                  <p:cNvSpPr>
                    <a:spLocks/>
                  </p:cNvSpPr>
                  <p:nvPr/>
                </p:nvSpPr>
                <p:spPr bwMode="auto">
                  <a:xfrm>
                    <a:off x="193" y="256"/>
                    <a:ext cx="75" cy="101"/>
                  </a:xfrm>
                  <a:custGeom>
                    <a:avLst/>
                    <a:gdLst>
                      <a:gd name="T0" fmla="*/ 5 w 75"/>
                      <a:gd name="T1" fmla="*/ 100 h 101"/>
                      <a:gd name="T2" fmla="*/ 2 w 75"/>
                      <a:gd name="T3" fmla="*/ 98 h 101"/>
                      <a:gd name="T4" fmla="*/ 1 w 75"/>
                      <a:gd name="T5" fmla="*/ 97 h 101"/>
                      <a:gd name="T6" fmla="*/ 0 w 75"/>
                      <a:gd name="T7" fmla="*/ 94 h 101"/>
                      <a:gd name="T8" fmla="*/ 1 w 75"/>
                      <a:gd name="T9" fmla="*/ 91 h 101"/>
                      <a:gd name="T10" fmla="*/ 4 w 75"/>
                      <a:gd name="T11" fmla="*/ 83 h 101"/>
                      <a:gd name="T12" fmla="*/ 12 w 75"/>
                      <a:gd name="T13" fmla="*/ 69 h 101"/>
                      <a:gd name="T14" fmla="*/ 21 w 75"/>
                      <a:gd name="T15" fmla="*/ 55 h 101"/>
                      <a:gd name="T16" fmla="*/ 29 w 75"/>
                      <a:gd name="T17" fmla="*/ 42 h 101"/>
                      <a:gd name="T18" fmla="*/ 38 w 75"/>
                      <a:gd name="T19" fmla="*/ 29 h 101"/>
                      <a:gd name="T20" fmla="*/ 48 w 75"/>
                      <a:gd name="T21" fmla="*/ 17 h 101"/>
                      <a:gd name="T22" fmla="*/ 55 w 75"/>
                      <a:gd name="T23" fmla="*/ 9 h 101"/>
                      <a:gd name="T24" fmla="*/ 59 w 75"/>
                      <a:gd name="T25" fmla="*/ 6 h 101"/>
                      <a:gd name="T26" fmla="*/ 61 w 75"/>
                      <a:gd name="T27" fmla="*/ 3 h 101"/>
                      <a:gd name="T28" fmla="*/ 63 w 75"/>
                      <a:gd name="T29" fmla="*/ 1 h 101"/>
                      <a:gd name="T30" fmla="*/ 67 w 75"/>
                      <a:gd name="T31" fmla="*/ 1 h 101"/>
                      <a:gd name="T32" fmla="*/ 70 w 75"/>
                      <a:gd name="T33" fmla="*/ 0 h 101"/>
                      <a:gd name="T34" fmla="*/ 73 w 75"/>
                      <a:gd name="T35" fmla="*/ 0 h 101"/>
                      <a:gd name="T36" fmla="*/ 75 w 75"/>
                      <a:gd name="T37" fmla="*/ 1 h 101"/>
                      <a:gd name="T38" fmla="*/ 75 w 75"/>
                      <a:gd name="T39" fmla="*/ 3 h 101"/>
                      <a:gd name="T40" fmla="*/ 75 w 75"/>
                      <a:gd name="T41" fmla="*/ 5 h 101"/>
                      <a:gd name="T42" fmla="*/ 75 w 75"/>
                      <a:gd name="T43" fmla="*/ 7 h 101"/>
                      <a:gd name="T44" fmla="*/ 73 w 75"/>
                      <a:gd name="T45" fmla="*/ 11 h 101"/>
                      <a:gd name="T46" fmla="*/ 72 w 75"/>
                      <a:gd name="T47" fmla="*/ 16 h 101"/>
                      <a:gd name="T48" fmla="*/ 69 w 75"/>
                      <a:gd name="T49" fmla="*/ 24 h 101"/>
                      <a:gd name="T50" fmla="*/ 63 w 75"/>
                      <a:gd name="T51" fmla="*/ 34 h 101"/>
                      <a:gd name="T52" fmla="*/ 55 w 75"/>
                      <a:gd name="T53" fmla="*/ 47 h 101"/>
                      <a:gd name="T54" fmla="*/ 46 w 75"/>
                      <a:gd name="T55" fmla="*/ 61 h 101"/>
                      <a:gd name="T56" fmla="*/ 37 w 75"/>
                      <a:gd name="T57" fmla="*/ 73 h 101"/>
                      <a:gd name="T58" fmla="*/ 30 w 75"/>
                      <a:gd name="T59" fmla="*/ 81 h 101"/>
                      <a:gd name="T60" fmla="*/ 25 w 75"/>
                      <a:gd name="T61" fmla="*/ 88 h 101"/>
                      <a:gd name="T62" fmla="*/ 16 w 75"/>
                      <a:gd name="T63" fmla="*/ 96 h 101"/>
                      <a:gd name="T64" fmla="*/ 13 w 75"/>
                      <a:gd name="T65" fmla="*/ 99 h 101"/>
                      <a:gd name="T66" fmla="*/ 11 w 75"/>
                      <a:gd name="T67" fmla="*/ 100 h 101"/>
                      <a:gd name="T68" fmla="*/ 8 w 75"/>
                      <a:gd name="T69" fmla="*/ 101 h 101"/>
                      <a:gd name="T70" fmla="*/ 5 w 75"/>
                      <a:gd name="T71" fmla="*/ 100 h 101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75"/>
                      <a:gd name="T109" fmla="*/ 0 h 101"/>
                      <a:gd name="T110" fmla="*/ 75 w 75"/>
                      <a:gd name="T111" fmla="*/ 101 h 101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75" h="101">
                        <a:moveTo>
                          <a:pt x="5" y="100"/>
                        </a:moveTo>
                        <a:lnTo>
                          <a:pt x="2" y="98"/>
                        </a:lnTo>
                        <a:lnTo>
                          <a:pt x="1" y="97"/>
                        </a:lnTo>
                        <a:lnTo>
                          <a:pt x="0" y="94"/>
                        </a:lnTo>
                        <a:lnTo>
                          <a:pt x="1" y="91"/>
                        </a:lnTo>
                        <a:lnTo>
                          <a:pt x="4" y="83"/>
                        </a:lnTo>
                        <a:lnTo>
                          <a:pt x="12" y="69"/>
                        </a:lnTo>
                        <a:lnTo>
                          <a:pt x="21" y="55"/>
                        </a:lnTo>
                        <a:lnTo>
                          <a:pt x="29" y="42"/>
                        </a:lnTo>
                        <a:lnTo>
                          <a:pt x="38" y="29"/>
                        </a:lnTo>
                        <a:lnTo>
                          <a:pt x="48" y="17"/>
                        </a:lnTo>
                        <a:lnTo>
                          <a:pt x="55" y="9"/>
                        </a:lnTo>
                        <a:lnTo>
                          <a:pt x="59" y="6"/>
                        </a:lnTo>
                        <a:lnTo>
                          <a:pt x="61" y="3"/>
                        </a:lnTo>
                        <a:lnTo>
                          <a:pt x="63" y="1"/>
                        </a:lnTo>
                        <a:lnTo>
                          <a:pt x="67" y="1"/>
                        </a:lnTo>
                        <a:lnTo>
                          <a:pt x="70" y="0"/>
                        </a:lnTo>
                        <a:lnTo>
                          <a:pt x="73" y="0"/>
                        </a:lnTo>
                        <a:lnTo>
                          <a:pt x="75" y="1"/>
                        </a:lnTo>
                        <a:lnTo>
                          <a:pt x="75" y="3"/>
                        </a:lnTo>
                        <a:lnTo>
                          <a:pt x="75" y="5"/>
                        </a:lnTo>
                        <a:lnTo>
                          <a:pt x="75" y="7"/>
                        </a:lnTo>
                        <a:lnTo>
                          <a:pt x="73" y="11"/>
                        </a:lnTo>
                        <a:lnTo>
                          <a:pt x="72" y="16"/>
                        </a:lnTo>
                        <a:lnTo>
                          <a:pt x="69" y="24"/>
                        </a:lnTo>
                        <a:lnTo>
                          <a:pt x="63" y="34"/>
                        </a:lnTo>
                        <a:lnTo>
                          <a:pt x="55" y="47"/>
                        </a:lnTo>
                        <a:lnTo>
                          <a:pt x="46" y="61"/>
                        </a:lnTo>
                        <a:lnTo>
                          <a:pt x="37" y="73"/>
                        </a:lnTo>
                        <a:lnTo>
                          <a:pt x="30" y="81"/>
                        </a:lnTo>
                        <a:lnTo>
                          <a:pt x="25" y="88"/>
                        </a:lnTo>
                        <a:lnTo>
                          <a:pt x="16" y="96"/>
                        </a:lnTo>
                        <a:lnTo>
                          <a:pt x="13" y="99"/>
                        </a:lnTo>
                        <a:lnTo>
                          <a:pt x="11" y="100"/>
                        </a:lnTo>
                        <a:lnTo>
                          <a:pt x="8" y="101"/>
                        </a:lnTo>
                        <a:lnTo>
                          <a:pt x="5" y="1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5" name="Freeform 183"/>
                  <p:cNvSpPr>
                    <a:spLocks noChangeArrowheads="1"/>
                  </p:cNvSpPr>
                  <p:nvPr/>
                </p:nvSpPr>
                <p:spPr bwMode="auto">
                  <a:xfrm>
                    <a:off x="210" y="317"/>
                    <a:ext cx="168" cy="45"/>
                  </a:xfrm>
                  <a:custGeom>
                    <a:avLst/>
                    <a:gdLst>
                      <a:gd name="T0" fmla="*/ 0 w 170"/>
                      <a:gd name="T1" fmla="*/ 39 h 44"/>
                      <a:gd name="T2" fmla="*/ 6 w 170"/>
                      <a:gd name="T3" fmla="*/ 35 h 44"/>
                      <a:gd name="T4" fmla="*/ 22 w 170"/>
                      <a:gd name="T5" fmla="*/ 29 h 44"/>
                      <a:gd name="T6" fmla="*/ 44 w 170"/>
                      <a:gd name="T7" fmla="*/ 23 h 44"/>
                      <a:gd name="T8" fmla="*/ 71 w 170"/>
                      <a:gd name="T9" fmla="*/ 16 h 44"/>
                      <a:gd name="T10" fmla="*/ 100 w 170"/>
                      <a:gd name="T11" fmla="*/ 9 h 44"/>
                      <a:gd name="T12" fmla="*/ 129 w 170"/>
                      <a:gd name="T13" fmla="*/ 4 h 44"/>
                      <a:gd name="T14" fmla="*/ 146 w 170"/>
                      <a:gd name="T15" fmla="*/ 1 h 44"/>
                      <a:gd name="T16" fmla="*/ 153 w 170"/>
                      <a:gd name="T17" fmla="*/ 0 h 44"/>
                      <a:gd name="T18" fmla="*/ 158 w 170"/>
                      <a:gd name="T19" fmla="*/ 0 h 44"/>
                      <a:gd name="T20" fmla="*/ 165 w 170"/>
                      <a:gd name="T21" fmla="*/ 1 h 44"/>
                      <a:gd name="T22" fmla="*/ 168 w 170"/>
                      <a:gd name="T23" fmla="*/ 2 h 44"/>
                      <a:gd name="T24" fmla="*/ 170 w 170"/>
                      <a:gd name="T25" fmla="*/ 4 h 44"/>
                      <a:gd name="T26" fmla="*/ 168 w 170"/>
                      <a:gd name="T27" fmla="*/ 7 h 44"/>
                      <a:gd name="T28" fmla="*/ 167 w 170"/>
                      <a:gd name="T29" fmla="*/ 8 h 44"/>
                      <a:gd name="T30" fmla="*/ 164 w 170"/>
                      <a:gd name="T31" fmla="*/ 10 h 44"/>
                      <a:gd name="T32" fmla="*/ 160 w 170"/>
                      <a:gd name="T33" fmla="*/ 12 h 44"/>
                      <a:gd name="T34" fmla="*/ 143 w 170"/>
                      <a:gd name="T35" fmla="*/ 16 h 44"/>
                      <a:gd name="T36" fmla="*/ 114 w 170"/>
                      <a:gd name="T37" fmla="*/ 24 h 44"/>
                      <a:gd name="T38" fmla="*/ 87 w 170"/>
                      <a:gd name="T39" fmla="*/ 31 h 44"/>
                      <a:gd name="T40" fmla="*/ 58 w 170"/>
                      <a:gd name="T41" fmla="*/ 37 h 44"/>
                      <a:gd name="T42" fmla="*/ 36 w 170"/>
                      <a:gd name="T43" fmla="*/ 41 h 44"/>
                      <a:gd name="T44" fmla="*/ 19 w 170"/>
                      <a:gd name="T45" fmla="*/ 44 h 44"/>
                      <a:gd name="T46" fmla="*/ 10 w 170"/>
                      <a:gd name="T47" fmla="*/ 44 h 44"/>
                      <a:gd name="T48" fmla="*/ 3 w 170"/>
                      <a:gd name="T49" fmla="*/ 43 h 44"/>
                      <a:gd name="T50" fmla="*/ 0 w 170"/>
                      <a:gd name="T51" fmla="*/ 41 h 44"/>
                      <a:gd name="T52" fmla="*/ 0 w 170"/>
                      <a:gd name="T53" fmla="*/ 39 h 4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70"/>
                      <a:gd name="T82" fmla="*/ 0 h 44"/>
                      <a:gd name="T83" fmla="*/ 170 w 170"/>
                      <a:gd name="T84" fmla="*/ 44 h 4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70" h="44">
                        <a:moveTo>
                          <a:pt x="0" y="39"/>
                        </a:moveTo>
                        <a:lnTo>
                          <a:pt x="6" y="35"/>
                        </a:lnTo>
                        <a:lnTo>
                          <a:pt x="22" y="29"/>
                        </a:lnTo>
                        <a:lnTo>
                          <a:pt x="44" y="23"/>
                        </a:lnTo>
                        <a:lnTo>
                          <a:pt x="71" y="16"/>
                        </a:lnTo>
                        <a:lnTo>
                          <a:pt x="100" y="9"/>
                        </a:lnTo>
                        <a:lnTo>
                          <a:pt x="129" y="4"/>
                        </a:lnTo>
                        <a:lnTo>
                          <a:pt x="146" y="1"/>
                        </a:lnTo>
                        <a:lnTo>
                          <a:pt x="153" y="0"/>
                        </a:lnTo>
                        <a:lnTo>
                          <a:pt x="158" y="0"/>
                        </a:lnTo>
                        <a:lnTo>
                          <a:pt x="165" y="1"/>
                        </a:lnTo>
                        <a:lnTo>
                          <a:pt x="168" y="2"/>
                        </a:lnTo>
                        <a:lnTo>
                          <a:pt x="170" y="4"/>
                        </a:lnTo>
                        <a:lnTo>
                          <a:pt x="168" y="7"/>
                        </a:lnTo>
                        <a:lnTo>
                          <a:pt x="167" y="8"/>
                        </a:lnTo>
                        <a:lnTo>
                          <a:pt x="164" y="10"/>
                        </a:lnTo>
                        <a:lnTo>
                          <a:pt x="160" y="12"/>
                        </a:lnTo>
                        <a:lnTo>
                          <a:pt x="143" y="16"/>
                        </a:lnTo>
                        <a:lnTo>
                          <a:pt x="114" y="24"/>
                        </a:lnTo>
                        <a:lnTo>
                          <a:pt x="87" y="31"/>
                        </a:lnTo>
                        <a:lnTo>
                          <a:pt x="58" y="37"/>
                        </a:lnTo>
                        <a:lnTo>
                          <a:pt x="36" y="41"/>
                        </a:lnTo>
                        <a:lnTo>
                          <a:pt x="19" y="44"/>
                        </a:lnTo>
                        <a:lnTo>
                          <a:pt x="10" y="44"/>
                        </a:lnTo>
                        <a:lnTo>
                          <a:pt x="3" y="43"/>
                        </a:lnTo>
                        <a:lnTo>
                          <a:pt x="0" y="41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6" name="Freeform 184"/>
                  <p:cNvSpPr>
                    <a:spLocks/>
                  </p:cNvSpPr>
                  <p:nvPr/>
                </p:nvSpPr>
                <p:spPr bwMode="auto">
                  <a:xfrm>
                    <a:off x="204" y="317"/>
                    <a:ext cx="168" cy="45"/>
                  </a:xfrm>
                  <a:custGeom>
                    <a:avLst/>
                    <a:gdLst>
                      <a:gd name="T0" fmla="*/ 0 w 169"/>
                      <a:gd name="T1" fmla="*/ 39 h 45"/>
                      <a:gd name="T2" fmla="*/ 6 w 169"/>
                      <a:gd name="T3" fmla="*/ 35 h 45"/>
                      <a:gd name="T4" fmla="*/ 22 w 169"/>
                      <a:gd name="T5" fmla="*/ 30 h 45"/>
                      <a:gd name="T6" fmla="*/ 43 w 169"/>
                      <a:gd name="T7" fmla="*/ 24 h 45"/>
                      <a:gd name="T8" fmla="*/ 71 w 169"/>
                      <a:gd name="T9" fmla="*/ 16 h 45"/>
                      <a:gd name="T10" fmla="*/ 100 w 169"/>
                      <a:gd name="T11" fmla="*/ 10 h 45"/>
                      <a:gd name="T12" fmla="*/ 129 w 169"/>
                      <a:gd name="T13" fmla="*/ 4 h 45"/>
                      <a:gd name="T14" fmla="*/ 146 w 169"/>
                      <a:gd name="T15" fmla="*/ 1 h 45"/>
                      <a:gd name="T16" fmla="*/ 152 w 169"/>
                      <a:gd name="T17" fmla="*/ 1 h 45"/>
                      <a:gd name="T18" fmla="*/ 158 w 169"/>
                      <a:gd name="T19" fmla="*/ 0 h 45"/>
                      <a:gd name="T20" fmla="*/ 165 w 169"/>
                      <a:gd name="T21" fmla="*/ 1 h 45"/>
                      <a:gd name="T22" fmla="*/ 168 w 169"/>
                      <a:gd name="T23" fmla="*/ 3 h 45"/>
                      <a:gd name="T24" fmla="*/ 169 w 169"/>
                      <a:gd name="T25" fmla="*/ 5 h 45"/>
                      <a:gd name="T26" fmla="*/ 168 w 169"/>
                      <a:gd name="T27" fmla="*/ 7 h 45"/>
                      <a:gd name="T28" fmla="*/ 166 w 169"/>
                      <a:gd name="T29" fmla="*/ 9 h 45"/>
                      <a:gd name="T30" fmla="*/ 164 w 169"/>
                      <a:gd name="T31" fmla="*/ 10 h 45"/>
                      <a:gd name="T32" fmla="*/ 159 w 169"/>
                      <a:gd name="T33" fmla="*/ 12 h 45"/>
                      <a:gd name="T34" fmla="*/ 143 w 169"/>
                      <a:gd name="T35" fmla="*/ 16 h 45"/>
                      <a:gd name="T36" fmla="*/ 114 w 169"/>
                      <a:gd name="T37" fmla="*/ 25 h 45"/>
                      <a:gd name="T38" fmla="*/ 87 w 169"/>
                      <a:gd name="T39" fmla="*/ 31 h 45"/>
                      <a:gd name="T40" fmla="*/ 58 w 169"/>
                      <a:gd name="T41" fmla="*/ 37 h 45"/>
                      <a:gd name="T42" fmla="*/ 35 w 169"/>
                      <a:gd name="T43" fmla="*/ 42 h 45"/>
                      <a:gd name="T44" fmla="*/ 18 w 169"/>
                      <a:gd name="T45" fmla="*/ 44 h 45"/>
                      <a:gd name="T46" fmla="*/ 9 w 169"/>
                      <a:gd name="T47" fmla="*/ 45 h 45"/>
                      <a:gd name="T48" fmla="*/ 3 w 169"/>
                      <a:gd name="T49" fmla="*/ 44 h 45"/>
                      <a:gd name="T50" fmla="*/ 0 w 169"/>
                      <a:gd name="T51" fmla="*/ 42 h 45"/>
                      <a:gd name="T52" fmla="*/ 0 w 169"/>
                      <a:gd name="T53" fmla="*/ 39 h 4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69"/>
                      <a:gd name="T82" fmla="*/ 0 h 45"/>
                      <a:gd name="T83" fmla="*/ 169 w 169"/>
                      <a:gd name="T84" fmla="*/ 45 h 4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69" h="45">
                        <a:moveTo>
                          <a:pt x="0" y="39"/>
                        </a:moveTo>
                        <a:lnTo>
                          <a:pt x="6" y="35"/>
                        </a:lnTo>
                        <a:lnTo>
                          <a:pt x="22" y="30"/>
                        </a:lnTo>
                        <a:lnTo>
                          <a:pt x="43" y="24"/>
                        </a:lnTo>
                        <a:lnTo>
                          <a:pt x="71" y="16"/>
                        </a:lnTo>
                        <a:lnTo>
                          <a:pt x="100" y="10"/>
                        </a:lnTo>
                        <a:lnTo>
                          <a:pt x="129" y="4"/>
                        </a:lnTo>
                        <a:lnTo>
                          <a:pt x="146" y="1"/>
                        </a:lnTo>
                        <a:lnTo>
                          <a:pt x="152" y="1"/>
                        </a:lnTo>
                        <a:lnTo>
                          <a:pt x="158" y="0"/>
                        </a:lnTo>
                        <a:lnTo>
                          <a:pt x="165" y="1"/>
                        </a:lnTo>
                        <a:lnTo>
                          <a:pt x="168" y="3"/>
                        </a:lnTo>
                        <a:lnTo>
                          <a:pt x="169" y="5"/>
                        </a:lnTo>
                        <a:lnTo>
                          <a:pt x="168" y="7"/>
                        </a:lnTo>
                        <a:lnTo>
                          <a:pt x="166" y="9"/>
                        </a:lnTo>
                        <a:lnTo>
                          <a:pt x="164" y="10"/>
                        </a:lnTo>
                        <a:lnTo>
                          <a:pt x="159" y="12"/>
                        </a:lnTo>
                        <a:lnTo>
                          <a:pt x="143" y="16"/>
                        </a:lnTo>
                        <a:lnTo>
                          <a:pt x="114" y="25"/>
                        </a:lnTo>
                        <a:lnTo>
                          <a:pt x="87" y="31"/>
                        </a:lnTo>
                        <a:lnTo>
                          <a:pt x="58" y="37"/>
                        </a:lnTo>
                        <a:lnTo>
                          <a:pt x="35" y="42"/>
                        </a:lnTo>
                        <a:lnTo>
                          <a:pt x="18" y="44"/>
                        </a:lnTo>
                        <a:lnTo>
                          <a:pt x="9" y="45"/>
                        </a:lnTo>
                        <a:lnTo>
                          <a:pt x="3" y="44"/>
                        </a:lnTo>
                        <a:lnTo>
                          <a:pt x="0" y="42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7" name="Freeform 185"/>
                  <p:cNvSpPr>
                    <a:spLocks noChangeArrowheads="1"/>
                  </p:cNvSpPr>
                  <p:nvPr/>
                </p:nvSpPr>
                <p:spPr bwMode="auto">
                  <a:xfrm>
                    <a:off x="200" y="314"/>
                    <a:ext cx="28" cy="38"/>
                  </a:xfrm>
                  <a:custGeom>
                    <a:avLst/>
                    <a:gdLst>
                      <a:gd name="T0" fmla="*/ 3 w 28"/>
                      <a:gd name="T1" fmla="*/ 36 h 37"/>
                      <a:gd name="T2" fmla="*/ 2 w 28"/>
                      <a:gd name="T3" fmla="*/ 35 h 37"/>
                      <a:gd name="T4" fmla="*/ 1 w 28"/>
                      <a:gd name="T5" fmla="*/ 35 h 37"/>
                      <a:gd name="T6" fmla="*/ 0 w 28"/>
                      <a:gd name="T7" fmla="*/ 34 h 37"/>
                      <a:gd name="T8" fmla="*/ 1 w 28"/>
                      <a:gd name="T9" fmla="*/ 33 h 37"/>
                      <a:gd name="T10" fmla="*/ 3 w 28"/>
                      <a:gd name="T11" fmla="*/ 30 h 37"/>
                      <a:gd name="T12" fmla="*/ 6 w 28"/>
                      <a:gd name="T13" fmla="*/ 25 h 37"/>
                      <a:gd name="T14" fmla="*/ 9 w 28"/>
                      <a:gd name="T15" fmla="*/ 20 h 37"/>
                      <a:gd name="T16" fmla="*/ 12 w 28"/>
                      <a:gd name="T17" fmla="*/ 15 h 37"/>
                      <a:gd name="T18" fmla="*/ 15 w 28"/>
                      <a:gd name="T19" fmla="*/ 10 h 37"/>
                      <a:gd name="T20" fmla="*/ 19 w 28"/>
                      <a:gd name="T21" fmla="*/ 6 h 37"/>
                      <a:gd name="T22" fmla="*/ 21 w 28"/>
                      <a:gd name="T23" fmla="*/ 3 h 37"/>
                      <a:gd name="T24" fmla="*/ 22 w 28"/>
                      <a:gd name="T25" fmla="*/ 1 h 37"/>
                      <a:gd name="T26" fmla="*/ 23 w 28"/>
                      <a:gd name="T27" fmla="*/ 1 h 37"/>
                      <a:gd name="T28" fmla="*/ 25 w 28"/>
                      <a:gd name="T29" fmla="*/ 0 h 37"/>
                      <a:gd name="T30" fmla="*/ 25 w 28"/>
                      <a:gd name="T31" fmla="*/ 0 h 37"/>
                      <a:gd name="T32" fmla="*/ 26 w 28"/>
                      <a:gd name="T33" fmla="*/ 0 h 37"/>
                      <a:gd name="T34" fmla="*/ 28 w 28"/>
                      <a:gd name="T35" fmla="*/ 0 h 37"/>
                      <a:gd name="T36" fmla="*/ 28 w 28"/>
                      <a:gd name="T37" fmla="*/ 0 h 37"/>
                      <a:gd name="T38" fmla="*/ 28 w 28"/>
                      <a:gd name="T39" fmla="*/ 0 h 37"/>
                      <a:gd name="T40" fmla="*/ 28 w 28"/>
                      <a:gd name="T41" fmla="*/ 1 h 37"/>
                      <a:gd name="T42" fmla="*/ 28 w 28"/>
                      <a:gd name="T43" fmla="*/ 2 h 37"/>
                      <a:gd name="T44" fmla="*/ 28 w 28"/>
                      <a:gd name="T45" fmla="*/ 4 h 37"/>
                      <a:gd name="T46" fmla="*/ 27 w 28"/>
                      <a:gd name="T47" fmla="*/ 5 h 37"/>
                      <a:gd name="T48" fmla="*/ 26 w 28"/>
                      <a:gd name="T49" fmla="*/ 8 h 37"/>
                      <a:gd name="T50" fmla="*/ 24 w 28"/>
                      <a:gd name="T51" fmla="*/ 12 h 37"/>
                      <a:gd name="T52" fmla="*/ 21 w 28"/>
                      <a:gd name="T53" fmla="*/ 17 h 37"/>
                      <a:gd name="T54" fmla="*/ 18 w 28"/>
                      <a:gd name="T55" fmla="*/ 22 h 37"/>
                      <a:gd name="T56" fmla="*/ 14 w 28"/>
                      <a:gd name="T57" fmla="*/ 26 h 37"/>
                      <a:gd name="T58" fmla="*/ 12 w 28"/>
                      <a:gd name="T59" fmla="*/ 29 h 37"/>
                      <a:gd name="T60" fmla="*/ 9 w 28"/>
                      <a:gd name="T61" fmla="*/ 32 h 37"/>
                      <a:gd name="T62" fmla="*/ 7 w 28"/>
                      <a:gd name="T63" fmla="*/ 35 h 37"/>
                      <a:gd name="T64" fmla="*/ 6 w 28"/>
                      <a:gd name="T65" fmla="*/ 36 h 37"/>
                      <a:gd name="T66" fmla="*/ 5 w 28"/>
                      <a:gd name="T67" fmla="*/ 36 h 37"/>
                      <a:gd name="T68" fmla="*/ 4 w 28"/>
                      <a:gd name="T69" fmla="*/ 37 h 37"/>
                      <a:gd name="T70" fmla="*/ 3 w 28"/>
                      <a:gd name="T71" fmla="*/ 36 h 3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8"/>
                      <a:gd name="T109" fmla="*/ 0 h 37"/>
                      <a:gd name="T110" fmla="*/ 28 w 28"/>
                      <a:gd name="T111" fmla="*/ 37 h 3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8" h="37">
                        <a:moveTo>
                          <a:pt x="3" y="36"/>
                        </a:moveTo>
                        <a:lnTo>
                          <a:pt x="2" y="35"/>
                        </a:lnTo>
                        <a:lnTo>
                          <a:pt x="1" y="35"/>
                        </a:lnTo>
                        <a:lnTo>
                          <a:pt x="0" y="34"/>
                        </a:lnTo>
                        <a:lnTo>
                          <a:pt x="1" y="33"/>
                        </a:lnTo>
                        <a:lnTo>
                          <a:pt x="3" y="30"/>
                        </a:lnTo>
                        <a:lnTo>
                          <a:pt x="6" y="25"/>
                        </a:lnTo>
                        <a:lnTo>
                          <a:pt x="9" y="20"/>
                        </a:lnTo>
                        <a:lnTo>
                          <a:pt x="12" y="15"/>
                        </a:lnTo>
                        <a:lnTo>
                          <a:pt x="15" y="10"/>
                        </a:lnTo>
                        <a:lnTo>
                          <a:pt x="19" y="6"/>
                        </a:lnTo>
                        <a:lnTo>
                          <a:pt x="21" y="3"/>
                        </a:lnTo>
                        <a:lnTo>
                          <a:pt x="22" y="1"/>
                        </a:lnTo>
                        <a:lnTo>
                          <a:pt x="23" y="1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8" y="0"/>
                        </a:lnTo>
                        <a:lnTo>
                          <a:pt x="28" y="1"/>
                        </a:lnTo>
                        <a:lnTo>
                          <a:pt x="28" y="2"/>
                        </a:lnTo>
                        <a:lnTo>
                          <a:pt x="28" y="4"/>
                        </a:lnTo>
                        <a:lnTo>
                          <a:pt x="27" y="5"/>
                        </a:lnTo>
                        <a:lnTo>
                          <a:pt x="26" y="8"/>
                        </a:lnTo>
                        <a:lnTo>
                          <a:pt x="24" y="12"/>
                        </a:lnTo>
                        <a:lnTo>
                          <a:pt x="21" y="17"/>
                        </a:lnTo>
                        <a:lnTo>
                          <a:pt x="18" y="22"/>
                        </a:lnTo>
                        <a:lnTo>
                          <a:pt x="14" y="26"/>
                        </a:lnTo>
                        <a:lnTo>
                          <a:pt x="12" y="29"/>
                        </a:lnTo>
                        <a:lnTo>
                          <a:pt x="9" y="32"/>
                        </a:lnTo>
                        <a:lnTo>
                          <a:pt x="7" y="35"/>
                        </a:lnTo>
                        <a:lnTo>
                          <a:pt x="6" y="36"/>
                        </a:lnTo>
                        <a:lnTo>
                          <a:pt x="5" y="36"/>
                        </a:lnTo>
                        <a:lnTo>
                          <a:pt x="4" y="37"/>
                        </a:lnTo>
                        <a:lnTo>
                          <a:pt x="3" y="3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8" name="Freeform 186"/>
                  <p:cNvSpPr>
                    <a:spLocks/>
                  </p:cNvSpPr>
                  <p:nvPr/>
                </p:nvSpPr>
                <p:spPr bwMode="auto">
                  <a:xfrm>
                    <a:off x="198" y="314"/>
                    <a:ext cx="28" cy="38"/>
                  </a:xfrm>
                  <a:custGeom>
                    <a:avLst/>
                    <a:gdLst>
                      <a:gd name="T0" fmla="*/ 1 w 27"/>
                      <a:gd name="T1" fmla="*/ 36 h 37"/>
                      <a:gd name="T2" fmla="*/ 1 w 27"/>
                      <a:gd name="T3" fmla="*/ 36 h 37"/>
                      <a:gd name="T4" fmla="*/ 0 w 27"/>
                      <a:gd name="T5" fmla="*/ 35 h 37"/>
                      <a:gd name="T6" fmla="*/ 0 w 27"/>
                      <a:gd name="T7" fmla="*/ 35 h 37"/>
                      <a:gd name="T8" fmla="*/ 0 w 27"/>
                      <a:gd name="T9" fmla="*/ 34 h 37"/>
                      <a:gd name="T10" fmla="*/ 1 w 27"/>
                      <a:gd name="T11" fmla="*/ 31 h 37"/>
                      <a:gd name="T12" fmla="*/ 4 w 27"/>
                      <a:gd name="T13" fmla="*/ 26 h 37"/>
                      <a:gd name="T14" fmla="*/ 7 w 27"/>
                      <a:gd name="T15" fmla="*/ 20 h 37"/>
                      <a:gd name="T16" fmla="*/ 10 w 27"/>
                      <a:gd name="T17" fmla="*/ 16 h 37"/>
                      <a:gd name="T18" fmla="*/ 13 w 27"/>
                      <a:gd name="T19" fmla="*/ 11 h 37"/>
                      <a:gd name="T20" fmla="*/ 16 w 27"/>
                      <a:gd name="T21" fmla="*/ 6 h 37"/>
                      <a:gd name="T22" fmla="*/ 20 w 27"/>
                      <a:gd name="T23" fmla="*/ 3 h 37"/>
                      <a:gd name="T24" fmla="*/ 21 w 27"/>
                      <a:gd name="T25" fmla="*/ 2 h 37"/>
                      <a:gd name="T26" fmla="*/ 22 w 27"/>
                      <a:gd name="T27" fmla="*/ 1 h 37"/>
                      <a:gd name="T28" fmla="*/ 23 w 27"/>
                      <a:gd name="T29" fmla="*/ 1 h 37"/>
                      <a:gd name="T30" fmla="*/ 24 w 27"/>
                      <a:gd name="T31" fmla="*/ 0 h 37"/>
                      <a:gd name="T32" fmla="*/ 26 w 27"/>
                      <a:gd name="T33" fmla="*/ 0 h 37"/>
                      <a:gd name="T34" fmla="*/ 26 w 27"/>
                      <a:gd name="T35" fmla="*/ 0 h 37"/>
                      <a:gd name="T36" fmla="*/ 27 w 27"/>
                      <a:gd name="T37" fmla="*/ 1 h 37"/>
                      <a:gd name="T38" fmla="*/ 27 w 27"/>
                      <a:gd name="T39" fmla="*/ 1 h 37"/>
                      <a:gd name="T40" fmla="*/ 27 w 27"/>
                      <a:gd name="T41" fmla="*/ 2 h 37"/>
                      <a:gd name="T42" fmla="*/ 27 w 27"/>
                      <a:gd name="T43" fmla="*/ 2 h 37"/>
                      <a:gd name="T44" fmla="*/ 26 w 27"/>
                      <a:gd name="T45" fmla="*/ 4 h 37"/>
                      <a:gd name="T46" fmla="*/ 26 w 27"/>
                      <a:gd name="T47" fmla="*/ 6 h 37"/>
                      <a:gd name="T48" fmla="*/ 25 w 27"/>
                      <a:gd name="T49" fmla="*/ 9 h 37"/>
                      <a:gd name="T50" fmla="*/ 23 w 27"/>
                      <a:gd name="T51" fmla="*/ 13 h 37"/>
                      <a:gd name="T52" fmla="*/ 20 w 27"/>
                      <a:gd name="T53" fmla="*/ 17 h 37"/>
                      <a:gd name="T54" fmla="*/ 16 w 27"/>
                      <a:gd name="T55" fmla="*/ 23 h 37"/>
                      <a:gd name="T56" fmla="*/ 13 w 27"/>
                      <a:gd name="T57" fmla="*/ 27 h 37"/>
                      <a:gd name="T58" fmla="*/ 10 w 27"/>
                      <a:gd name="T59" fmla="*/ 30 h 37"/>
                      <a:gd name="T60" fmla="*/ 8 w 27"/>
                      <a:gd name="T61" fmla="*/ 32 h 37"/>
                      <a:gd name="T62" fmla="*/ 6 w 27"/>
                      <a:gd name="T63" fmla="*/ 35 h 37"/>
                      <a:gd name="T64" fmla="*/ 5 w 27"/>
                      <a:gd name="T65" fmla="*/ 36 h 37"/>
                      <a:gd name="T66" fmla="*/ 4 w 27"/>
                      <a:gd name="T67" fmla="*/ 36 h 37"/>
                      <a:gd name="T68" fmla="*/ 3 w 27"/>
                      <a:gd name="T69" fmla="*/ 37 h 37"/>
                      <a:gd name="T70" fmla="*/ 1 w 27"/>
                      <a:gd name="T71" fmla="*/ 36 h 3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7"/>
                      <a:gd name="T109" fmla="*/ 0 h 37"/>
                      <a:gd name="T110" fmla="*/ 27 w 27"/>
                      <a:gd name="T111" fmla="*/ 37 h 3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7" h="37">
                        <a:moveTo>
                          <a:pt x="1" y="36"/>
                        </a:moveTo>
                        <a:lnTo>
                          <a:pt x="1" y="36"/>
                        </a:lnTo>
                        <a:lnTo>
                          <a:pt x="0" y="35"/>
                        </a:lnTo>
                        <a:lnTo>
                          <a:pt x="0" y="34"/>
                        </a:lnTo>
                        <a:lnTo>
                          <a:pt x="1" y="31"/>
                        </a:lnTo>
                        <a:lnTo>
                          <a:pt x="4" y="26"/>
                        </a:lnTo>
                        <a:lnTo>
                          <a:pt x="7" y="20"/>
                        </a:lnTo>
                        <a:lnTo>
                          <a:pt x="10" y="16"/>
                        </a:lnTo>
                        <a:lnTo>
                          <a:pt x="13" y="11"/>
                        </a:lnTo>
                        <a:lnTo>
                          <a:pt x="16" y="6"/>
                        </a:lnTo>
                        <a:lnTo>
                          <a:pt x="20" y="3"/>
                        </a:lnTo>
                        <a:lnTo>
                          <a:pt x="21" y="2"/>
                        </a:lnTo>
                        <a:lnTo>
                          <a:pt x="22" y="1"/>
                        </a:lnTo>
                        <a:lnTo>
                          <a:pt x="23" y="1"/>
                        </a:lnTo>
                        <a:lnTo>
                          <a:pt x="24" y="0"/>
                        </a:lnTo>
                        <a:lnTo>
                          <a:pt x="26" y="0"/>
                        </a:lnTo>
                        <a:lnTo>
                          <a:pt x="27" y="1"/>
                        </a:lnTo>
                        <a:lnTo>
                          <a:pt x="27" y="2"/>
                        </a:lnTo>
                        <a:lnTo>
                          <a:pt x="26" y="4"/>
                        </a:lnTo>
                        <a:lnTo>
                          <a:pt x="26" y="6"/>
                        </a:lnTo>
                        <a:lnTo>
                          <a:pt x="25" y="9"/>
                        </a:lnTo>
                        <a:lnTo>
                          <a:pt x="23" y="13"/>
                        </a:lnTo>
                        <a:lnTo>
                          <a:pt x="20" y="17"/>
                        </a:lnTo>
                        <a:lnTo>
                          <a:pt x="16" y="23"/>
                        </a:lnTo>
                        <a:lnTo>
                          <a:pt x="13" y="27"/>
                        </a:lnTo>
                        <a:lnTo>
                          <a:pt x="10" y="30"/>
                        </a:lnTo>
                        <a:lnTo>
                          <a:pt x="8" y="32"/>
                        </a:lnTo>
                        <a:lnTo>
                          <a:pt x="6" y="35"/>
                        </a:lnTo>
                        <a:lnTo>
                          <a:pt x="5" y="36"/>
                        </a:lnTo>
                        <a:lnTo>
                          <a:pt x="4" y="36"/>
                        </a:lnTo>
                        <a:lnTo>
                          <a:pt x="3" y="37"/>
                        </a:lnTo>
                        <a:lnTo>
                          <a:pt x="1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9" name="Freeform 187"/>
                  <p:cNvSpPr>
                    <a:spLocks noChangeArrowheads="1"/>
                  </p:cNvSpPr>
                  <p:nvPr/>
                </p:nvSpPr>
                <p:spPr bwMode="auto">
                  <a:xfrm>
                    <a:off x="206" y="324"/>
                    <a:ext cx="52" cy="33"/>
                  </a:xfrm>
                  <a:custGeom>
                    <a:avLst/>
                    <a:gdLst>
                      <a:gd name="T0" fmla="*/ 1 w 53"/>
                      <a:gd name="T1" fmla="*/ 29 h 32"/>
                      <a:gd name="T2" fmla="*/ 3 w 53"/>
                      <a:gd name="T3" fmla="*/ 28 h 32"/>
                      <a:gd name="T4" fmla="*/ 6 w 53"/>
                      <a:gd name="T5" fmla="*/ 25 h 32"/>
                      <a:gd name="T6" fmla="*/ 12 w 53"/>
                      <a:gd name="T7" fmla="*/ 21 h 32"/>
                      <a:gd name="T8" fmla="*/ 21 w 53"/>
                      <a:gd name="T9" fmla="*/ 15 h 32"/>
                      <a:gd name="T10" fmla="*/ 30 w 53"/>
                      <a:gd name="T11" fmla="*/ 9 h 32"/>
                      <a:gd name="T12" fmla="*/ 37 w 53"/>
                      <a:gd name="T13" fmla="*/ 6 h 32"/>
                      <a:gd name="T14" fmla="*/ 43 w 53"/>
                      <a:gd name="T15" fmla="*/ 2 h 32"/>
                      <a:gd name="T16" fmla="*/ 47 w 53"/>
                      <a:gd name="T17" fmla="*/ 1 h 32"/>
                      <a:gd name="T18" fmla="*/ 49 w 53"/>
                      <a:gd name="T19" fmla="*/ 0 h 32"/>
                      <a:gd name="T20" fmla="*/ 50 w 53"/>
                      <a:gd name="T21" fmla="*/ 0 h 32"/>
                      <a:gd name="T22" fmla="*/ 53 w 53"/>
                      <a:gd name="T23" fmla="*/ 0 h 32"/>
                      <a:gd name="T24" fmla="*/ 53 w 53"/>
                      <a:gd name="T25" fmla="*/ 1 h 32"/>
                      <a:gd name="T26" fmla="*/ 53 w 53"/>
                      <a:gd name="T27" fmla="*/ 2 h 32"/>
                      <a:gd name="T28" fmla="*/ 53 w 53"/>
                      <a:gd name="T29" fmla="*/ 3 h 32"/>
                      <a:gd name="T30" fmla="*/ 53 w 53"/>
                      <a:gd name="T31" fmla="*/ 4 h 32"/>
                      <a:gd name="T32" fmla="*/ 52 w 53"/>
                      <a:gd name="T33" fmla="*/ 5 h 32"/>
                      <a:gd name="T34" fmla="*/ 50 w 53"/>
                      <a:gd name="T35" fmla="*/ 7 h 32"/>
                      <a:gd name="T36" fmla="*/ 43 w 53"/>
                      <a:gd name="T37" fmla="*/ 11 h 32"/>
                      <a:gd name="T38" fmla="*/ 37 w 53"/>
                      <a:gd name="T39" fmla="*/ 16 h 32"/>
                      <a:gd name="T40" fmla="*/ 27 w 53"/>
                      <a:gd name="T41" fmla="*/ 21 h 32"/>
                      <a:gd name="T42" fmla="*/ 19 w 53"/>
                      <a:gd name="T43" fmla="*/ 26 h 32"/>
                      <a:gd name="T44" fmla="*/ 10 w 53"/>
                      <a:gd name="T45" fmla="*/ 30 h 32"/>
                      <a:gd name="T46" fmla="*/ 6 w 53"/>
                      <a:gd name="T47" fmla="*/ 31 h 32"/>
                      <a:gd name="T48" fmla="*/ 3 w 53"/>
                      <a:gd name="T49" fmla="*/ 32 h 32"/>
                      <a:gd name="T50" fmla="*/ 1 w 53"/>
                      <a:gd name="T51" fmla="*/ 32 h 32"/>
                      <a:gd name="T52" fmla="*/ 0 w 53"/>
                      <a:gd name="T53" fmla="*/ 31 h 32"/>
                      <a:gd name="T54" fmla="*/ 1 w 53"/>
                      <a:gd name="T55" fmla="*/ 29 h 3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3"/>
                      <a:gd name="T85" fmla="*/ 0 h 32"/>
                      <a:gd name="T86" fmla="*/ 53 w 53"/>
                      <a:gd name="T87" fmla="*/ 32 h 3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3" h="32">
                        <a:moveTo>
                          <a:pt x="1" y="29"/>
                        </a:moveTo>
                        <a:lnTo>
                          <a:pt x="3" y="28"/>
                        </a:lnTo>
                        <a:lnTo>
                          <a:pt x="6" y="25"/>
                        </a:lnTo>
                        <a:lnTo>
                          <a:pt x="12" y="21"/>
                        </a:lnTo>
                        <a:lnTo>
                          <a:pt x="21" y="15"/>
                        </a:lnTo>
                        <a:lnTo>
                          <a:pt x="30" y="9"/>
                        </a:lnTo>
                        <a:lnTo>
                          <a:pt x="37" y="6"/>
                        </a:lnTo>
                        <a:lnTo>
                          <a:pt x="43" y="2"/>
                        </a:lnTo>
                        <a:lnTo>
                          <a:pt x="47" y="1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3" y="0"/>
                        </a:lnTo>
                        <a:lnTo>
                          <a:pt x="53" y="1"/>
                        </a:lnTo>
                        <a:lnTo>
                          <a:pt x="53" y="2"/>
                        </a:lnTo>
                        <a:lnTo>
                          <a:pt x="53" y="3"/>
                        </a:lnTo>
                        <a:lnTo>
                          <a:pt x="53" y="4"/>
                        </a:lnTo>
                        <a:lnTo>
                          <a:pt x="52" y="5"/>
                        </a:lnTo>
                        <a:lnTo>
                          <a:pt x="50" y="7"/>
                        </a:lnTo>
                        <a:lnTo>
                          <a:pt x="43" y="11"/>
                        </a:lnTo>
                        <a:lnTo>
                          <a:pt x="37" y="16"/>
                        </a:lnTo>
                        <a:lnTo>
                          <a:pt x="27" y="21"/>
                        </a:lnTo>
                        <a:lnTo>
                          <a:pt x="19" y="26"/>
                        </a:lnTo>
                        <a:lnTo>
                          <a:pt x="10" y="30"/>
                        </a:lnTo>
                        <a:lnTo>
                          <a:pt x="6" y="31"/>
                        </a:lnTo>
                        <a:lnTo>
                          <a:pt x="3" y="32"/>
                        </a:lnTo>
                        <a:lnTo>
                          <a:pt x="1" y="32"/>
                        </a:lnTo>
                        <a:lnTo>
                          <a:pt x="0" y="31"/>
                        </a:lnTo>
                        <a:lnTo>
                          <a:pt x="1" y="29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0" name="Freeform 188"/>
                  <p:cNvSpPr>
                    <a:spLocks/>
                  </p:cNvSpPr>
                  <p:nvPr/>
                </p:nvSpPr>
                <p:spPr bwMode="auto">
                  <a:xfrm>
                    <a:off x="204" y="324"/>
                    <a:ext cx="54" cy="30"/>
                  </a:xfrm>
                  <a:custGeom>
                    <a:avLst/>
                    <a:gdLst>
                      <a:gd name="T0" fmla="*/ 1 w 54"/>
                      <a:gd name="T1" fmla="*/ 29 h 31"/>
                      <a:gd name="T2" fmla="*/ 2 w 54"/>
                      <a:gd name="T3" fmla="*/ 27 h 31"/>
                      <a:gd name="T4" fmla="*/ 5 w 54"/>
                      <a:gd name="T5" fmla="*/ 25 h 31"/>
                      <a:gd name="T6" fmla="*/ 11 w 54"/>
                      <a:gd name="T7" fmla="*/ 20 h 31"/>
                      <a:gd name="T8" fmla="*/ 21 w 54"/>
                      <a:gd name="T9" fmla="*/ 14 h 31"/>
                      <a:gd name="T10" fmla="*/ 30 w 54"/>
                      <a:gd name="T11" fmla="*/ 9 h 31"/>
                      <a:gd name="T12" fmla="*/ 37 w 54"/>
                      <a:gd name="T13" fmla="*/ 5 h 31"/>
                      <a:gd name="T14" fmla="*/ 44 w 54"/>
                      <a:gd name="T15" fmla="*/ 1 h 31"/>
                      <a:gd name="T16" fmla="*/ 46 w 54"/>
                      <a:gd name="T17" fmla="*/ 0 h 31"/>
                      <a:gd name="T18" fmla="*/ 49 w 54"/>
                      <a:gd name="T19" fmla="*/ 0 h 31"/>
                      <a:gd name="T20" fmla="*/ 51 w 54"/>
                      <a:gd name="T21" fmla="*/ 0 h 31"/>
                      <a:gd name="T22" fmla="*/ 52 w 54"/>
                      <a:gd name="T23" fmla="*/ 0 h 31"/>
                      <a:gd name="T24" fmla="*/ 53 w 54"/>
                      <a:gd name="T25" fmla="*/ 0 h 31"/>
                      <a:gd name="T26" fmla="*/ 54 w 54"/>
                      <a:gd name="T27" fmla="*/ 1 h 31"/>
                      <a:gd name="T28" fmla="*/ 52 w 54"/>
                      <a:gd name="T29" fmla="*/ 2 h 31"/>
                      <a:gd name="T30" fmla="*/ 52 w 54"/>
                      <a:gd name="T31" fmla="*/ 3 h 31"/>
                      <a:gd name="T32" fmla="*/ 51 w 54"/>
                      <a:gd name="T33" fmla="*/ 4 h 31"/>
                      <a:gd name="T34" fmla="*/ 49 w 54"/>
                      <a:gd name="T35" fmla="*/ 6 h 31"/>
                      <a:gd name="T36" fmla="*/ 42 w 54"/>
                      <a:gd name="T37" fmla="*/ 10 h 31"/>
                      <a:gd name="T38" fmla="*/ 36 w 54"/>
                      <a:gd name="T39" fmla="*/ 15 h 31"/>
                      <a:gd name="T40" fmla="*/ 27 w 54"/>
                      <a:gd name="T41" fmla="*/ 20 h 31"/>
                      <a:gd name="T42" fmla="*/ 18 w 54"/>
                      <a:gd name="T43" fmla="*/ 25 h 31"/>
                      <a:gd name="T44" fmla="*/ 10 w 54"/>
                      <a:gd name="T45" fmla="*/ 29 h 31"/>
                      <a:gd name="T46" fmla="*/ 5 w 54"/>
                      <a:gd name="T47" fmla="*/ 31 h 31"/>
                      <a:gd name="T48" fmla="*/ 3 w 54"/>
                      <a:gd name="T49" fmla="*/ 31 h 31"/>
                      <a:gd name="T50" fmla="*/ 1 w 54"/>
                      <a:gd name="T51" fmla="*/ 31 h 31"/>
                      <a:gd name="T52" fmla="*/ 0 w 54"/>
                      <a:gd name="T53" fmla="*/ 30 h 31"/>
                      <a:gd name="T54" fmla="*/ 1 w 54"/>
                      <a:gd name="T55" fmla="*/ 29 h 3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4"/>
                      <a:gd name="T85" fmla="*/ 0 h 31"/>
                      <a:gd name="T86" fmla="*/ 54 w 54"/>
                      <a:gd name="T87" fmla="*/ 31 h 3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4" h="31">
                        <a:moveTo>
                          <a:pt x="1" y="29"/>
                        </a:moveTo>
                        <a:lnTo>
                          <a:pt x="2" y="27"/>
                        </a:lnTo>
                        <a:lnTo>
                          <a:pt x="5" y="25"/>
                        </a:lnTo>
                        <a:lnTo>
                          <a:pt x="11" y="20"/>
                        </a:lnTo>
                        <a:lnTo>
                          <a:pt x="21" y="14"/>
                        </a:lnTo>
                        <a:lnTo>
                          <a:pt x="30" y="9"/>
                        </a:lnTo>
                        <a:lnTo>
                          <a:pt x="37" y="5"/>
                        </a:lnTo>
                        <a:lnTo>
                          <a:pt x="44" y="1"/>
                        </a:lnTo>
                        <a:lnTo>
                          <a:pt x="46" y="0"/>
                        </a:lnTo>
                        <a:lnTo>
                          <a:pt x="49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1"/>
                        </a:lnTo>
                        <a:lnTo>
                          <a:pt x="52" y="2"/>
                        </a:lnTo>
                        <a:lnTo>
                          <a:pt x="52" y="3"/>
                        </a:lnTo>
                        <a:lnTo>
                          <a:pt x="51" y="4"/>
                        </a:lnTo>
                        <a:lnTo>
                          <a:pt x="49" y="6"/>
                        </a:lnTo>
                        <a:lnTo>
                          <a:pt x="42" y="10"/>
                        </a:lnTo>
                        <a:lnTo>
                          <a:pt x="36" y="15"/>
                        </a:lnTo>
                        <a:lnTo>
                          <a:pt x="27" y="20"/>
                        </a:lnTo>
                        <a:lnTo>
                          <a:pt x="18" y="25"/>
                        </a:lnTo>
                        <a:lnTo>
                          <a:pt x="10" y="29"/>
                        </a:lnTo>
                        <a:lnTo>
                          <a:pt x="5" y="31"/>
                        </a:lnTo>
                        <a:lnTo>
                          <a:pt x="3" y="31"/>
                        </a:lnTo>
                        <a:lnTo>
                          <a:pt x="1" y="31"/>
                        </a:lnTo>
                        <a:lnTo>
                          <a:pt x="0" y="30"/>
                        </a:lnTo>
                        <a:lnTo>
                          <a:pt x="1" y="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1" name="Freeform 189"/>
                  <p:cNvSpPr>
                    <a:spLocks noChangeArrowheads="1"/>
                  </p:cNvSpPr>
                  <p:nvPr/>
                </p:nvSpPr>
                <p:spPr bwMode="auto">
                  <a:xfrm>
                    <a:off x="213" y="345"/>
                    <a:ext cx="49" cy="15"/>
                  </a:xfrm>
                  <a:custGeom>
                    <a:avLst/>
                    <a:gdLst>
                      <a:gd name="T0" fmla="*/ 0 w 49"/>
                      <a:gd name="T1" fmla="*/ 15 h 17"/>
                      <a:gd name="T2" fmla="*/ 1 w 49"/>
                      <a:gd name="T3" fmla="*/ 14 h 17"/>
                      <a:gd name="T4" fmla="*/ 7 w 49"/>
                      <a:gd name="T5" fmla="*/ 12 h 17"/>
                      <a:gd name="T6" fmla="*/ 13 w 49"/>
                      <a:gd name="T7" fmla="*/ 9 h 17"/>
                      <a:gd name="T8" fmla="*/ 20 w 49"/>
                      <a:gd name="T9" fmla="*/ 6 h 17"/>
                      <a:gd name="T10" fmla="*/ 29 w 49"/>
                      <a:gd name="T11" fmla="*/ 4 h 17"/>
                      <a:gd name="T12" fmla="*/ 38 w 49"/>
                      <a:gd name="T13" fmla="*/ 2 h 17"/>
                      <a:gd name="T14" fmla="*/ 42 w 49"/>
                      <a:gd name="T15" fmla="*/ 1 h 17"/>
                      <a:gd name="T16" fmla="*/ 45 w 49"/>
                      <a:gd name="T17" fmla="*/ 0 h 17"/>
                      <a:gd name="T18" fmla="*/ 45 w 49"/>
                      <a:gd name="T19" fmla="*/ 0 h 17"/>
                      <a:gd name="T20" fmla="*/ 48 w 49"/>
                      <a:gd name="T21" fmla="*/ 1 h 17"/>
                      <a:gd name="T22" fmla="*/ 48 w 49"/>
                      <a:gd name="T23" fmla="*/ 1 h 17"/>
                      <a:gd name="T24" fmla="*/ 49 w 49"/>
                      <a:gd name="T25" fmla="*/ 2 h 17"/>
                      <a:gd name="T26" fmla="*/ 48 w 49"/>
                      <a:gd name="T27" fmla="*/ 3 h 17"/>
                      <a:gd name="T28" fmla="*/ 48 w 49"/>
                      <a:gd name="T29" fmla="*/ 3 h 17"/>
                      <a:gd name="T30" fmla="*/ 48 w 49"/>
                      <a:gd name="T31" fmla="*/ 4 h 17"/>
                      <a:gd name="T32" fmla="*/ 46 w 49"/>
                      <a:gd name="T33" fmla="*/ 5 h 17"/>
                      <a:gd name="T34" fmla="*/ 41 w 49"/>
                      <a:gd name="T35" fmla="*/ 6 h 17"/>
                      <a:gd name="T36" fmla="*/ 32 w 49"/>
                      <a:gd name="T37" fmla="*/ 10 h 17"/>
                      <a:gd name="T38" fmla="*/ 25 w 49"/>
                      <a:gd name="T39" fmla="*/ 12 h 17"/>
                      <a:gd name="T40" fmla="*/ 17 w 49"/>
                      <a:gd name="T41" fmla="*/ 15 h 17"/>
                      <a:gd name="T42" fmla="*/ 11 w 49"/>
                      <a:gd name="T43" fmla="*/ 16 h 17"/>
                      <a:gd name="T44" fmla="*/ 5 w 49"/>
                      <a:gd name="T45" fmla="*/ 17 h 17"/>
                      <a:gd name="T46" fmla="*/ 3 w 49"/>
                      <a:gd name="T47" fmla="*/ 17 h 17"/>
                      <a:gd name="T48" fmla="*/ 1 w 49"/>
                      <a:gd name="T49" fmla="*/ 17 h 17"/>
                      <a:gd name="T50" fmla="*/ 0 w 49"/>
                      <a:gd name="T51" fmla="*/ 16 h 17"/>
                      <a:gd name="T52" fmla="*/ 0 w 49"/>
                      <a:gd name="T53" fmla="*/ 15 h 1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9"/>
                      <a:gd name="T82" fmla="*/ 0 h 17"/>
                      <a:gd name="T83" fmla="*/ 49 w 49"/>
                      <a:gd name="T84" fmla="*/ 17 h 1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9" h="17">
                        <a:moveTo>
                          <a:pt x="0" y="15"/>
                        </a:moveTo>
                        <a:lnTo>
                          <a:pt x="1" y="14"/>
                        </a:lnTo>
                        <a:lnTo>
                          <a:pt x="7" y="12"/>
                        </a:lnTo>
                        <a:lnTo>
                          <a:pt x="13" y="9"/>
                        </a:lnTo>
                        <a:lnTo>
                          <a:pt x="20" y="6"/>
                        </a:lnTo>
                        <a:lnTo>
                          <a:pt x="29" y="4"/>
                        </a:lnTo>
                        <a:lnTo>
                          <a:pt x="38" y="2"/>
                        </a:lnTo>
                        <a:lnTo>
                          <a:pt x="42" y="1"/>
                        </a:lnTo>
                        <a:lnTo>
                          <a:pt x="45" y="0"/>
                        </a:lnTo>
                        <a:lnTo>
                          <a:pt x="48" y="1"/>
                        </a:lnTo>
                        <a:lnTo>
                          <a:pt x="49" y="2"/>
                        </a:lnTo>
                        <a:lnTo>
                          <a:pt x="48" y="3"/>
                        </a:lnTo>
                        <a:lnTo>
                          <a:pt x="48" y="4"/>
                        </a:lnTo>
                        <a:lnTo>
                          <a:pt x="46" y="5"/>
                        </a:lnTo>
                        <a:lnTo>
                          <a:pt x="41" y="6"/>
                        </a:lnTo>
                        <a:lnTo>
                          <a:pt x="32" y="10"/>
                        </a:lnTo>
                        <a:lnTo>
                          <a:pt x="25" y="12"/>
                        </a:lnTo>
                        <a:lnTo>
                          <a:pt x="17" y="15"/>
                        </a:lnTo>
                        <a:lnTo>
                          <a:pt x="11" y="16"/>
                        </a:lnTo>
                        <a:lnTo>
                          <a:pt x="5" y="17"/>
                        </a:lnTo>
                        <a:lnTo>
                          <a:pt x="3" y="17"/>
                        </a:lnTo>
                        <a:lnTo>
                          <a:pt x="1" y="17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2" name="Freeform 190"/>
                  <p:cNvSpPr>
                    <a:spLocks/>
                  </p:cNvSpPr>
                  <p:nvPr/>
                </p:nvSpPr>
                <p:spPr bwMode="auto">
                  <a:xfrm>
                    <a:off x="211" y="342"/>
                    <a:ext cx="51" cy="18"/>
                  </a:xfrm>
                  <a:custGeom>
                    <a:avLst/>
                    <a:gdLst>
                      <a:gd name="T0" fmla="*/ 0 w 50"/>
                      <a:gd name="T1" fmla="*/ 15 h 17"/>
                      <a:gd name="T2" fmla="*/ 2 w 50"/>
                      <a:gd name="T3" fmla="*/ 14 h 17"/>
                      <a:gd name="T4" fmla="*/ 7 w 50"/>
                      <a:gd name="T5" fmla="*/ 12 h 17"/>
                      <a:gd name="T6" fmla="*/ 13 w 50"/>
                      <a:gd name="T7" fmla="*/ 9 h 17"/>
                      <a:gd name="T8" fmla="*/ 21 w 50"/>
                      <a:gd name="T9" fmla="*/ 7 h 17"/>
                      <a:gd name="T10" fmla="*/ 29 w 50"/>
                      <a:gd name="T11" fmla="*/ 4 h 17"/>
                      <a:gd name="T12" fmla="*/ 37 w 50"/>
                      <a:gd name="T13" fmla="*/ 2 h 17"/>
                      <a:gd name="T14" fmla="*/ 43 w 50"/>
                      <a:gd name="T15" fmla="*/ 1 h 17"/>
                      <a:gd name="T16" fmla="*/ 44 w 50"/>
                      <a:gd name="T17" fmla="*/ 0 h 17"/>
                      <a:gd name="T18" fmla="*/ 47 w 50"/>
                      <a:gd name="T19" fmla="*/ 0 h 17"/>
                      <a:gd name="T20" fmla="*/ 48 w 50"/>
                      <a:gd name="T21" fmla="*/ 0 h 17"/>
                      <a:gd name="T22" fmla="*/ 49 w 50"/>
                      <a:gd name="T23" fmla="*/ 1 h 17"/>
                      <a:gd name="T24" fmla="*/ 50 w 50"/>
                      <a:gd name="T25" fmla="*/ 2 h 17"/>
                      <a:gd name="T26" fmla="*/ 49 w 50"/>
                      <a:gd name="T27" fmla="*/ 3 h 17"/>
                      <a:gd name="T28" fmla="*/ 48 w 50"/>
                      <a:gd name="T29" fmla="*/ 4 h 17"/>
                      <a:gd name="T30" fmla="*/ 48 w 50"/>
                      <a:gd name="T31" fmla="*/ 4 h 17"/>
                      <a:gd name="T32" fmla="*/ 47 w 50"/>
                      <a:gd name="T33" fmla="*/ 5 h 17"/>
                      <a:gd name="T34" fmla="*/ 41 w 50"/>
                      <a:gd name="T35" fmla="*/ 7 h 17"/>
                      <a:gd name="T36" fmla="*/ 33 w 50"/>
                      <a:gd name="T37" fmla="*/ 10 h 17"/>
                      <a:gd name="T38" fmla="*/ 26 w 50"/>
                      <a:gd name="T39" fmla="*/ 12 h 17"/>
                      <a:gd name="T40" fmla="*/ 17 w 50"/>
                      <a:gd name="T41" fmla="*/ 15 h 17"/>
                      <a:gd name="T42" fmla="*/ 10 w 50"/>
                      <a:gd name="T43" fmla="*/ 16 h 17"/>
                      <a:gd name="T44" fmla="*/ 6 w 50"/>
                      <a:gd name="T45" fmla="*/ 17 h 17"/>
                      <a:gd name="T46" fmla="*/ 3 w 50"/>
                      <a:gd name="T47" fmla="*/ 17 h 17"/>
                      <a:gd name="T48" fmla="*/ 1 w 50"/>
                      <a:gd name="T49" fmla="*/ 17 h 17"/>
                      <a:gd name="T50" fmla="*/ 0 w 50"/>
                      <a:gd name="T51" fmla="*/ 16 h 17"/>
                      <a:gd name="T52" fmla="*/ 0 w 50"/>
                      <a:gd name="T53" fmla="*/ 15 h 1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50"/>
                      <a:gd name="T82" fmla="*/ 0 h 17"/>
                      <a:gd name="T83" fmla="*/ 50 w 50"/>
                      <a:gd name="T84" fmla="*/ 17 h 1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50" h="17">
                        <a:moveTo>
                          <a:pt x="0" y="15"/>
                        </a:moveTo>
                        <a:lnTo>
                          <a:pt x="2" y="14"/>
                        </a:lnTo>
                        <a:lnTo>
                          <a:pt x="7" y="12"/>
                        </a:lnTo>
                        <a:lnTo>
                          <a:pt x="13" y="9"/>
                        </a:lnTo>
                        <a:lnTo>
                          <a:pt x="21" y="7"/>
                        </a:lnTo>
                        <a:lnTo>
                          <a:pt x="29" y="4"/>
                        </a:lnTo>
                        <a:lnTo>
                          <a:pt x="37" y="2"/>
                        </a:lnTo>
                        <a:lnTo>
                          <a:pt x="43" y="1"/>
                        </a:lnTo>
                        <a:lnTo>
                          <a:pt x="44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1"/>
                        </a:lnTo>
                        <a:lnTo>
                          <a:pt x="50" y="2"/>
                        </a:lnTo>
                        <a:lnTo>
                          <a:pt x="49" y="3"/>
                        </a:lnTo>
                        <a:lnTo>
                          <a:pt x="48" y="4"/>
                        </a:lnTo>
                        <a:lnTo>
                          <a:pt x="47" y="5"/>
                        </a:lnTo>
                        <a:lnTo>
                          <a:pt x="41" y="7"/>
                        </a:lnTo>
                        <a:lnTo>
                          <a:pt x="33" y="10"/>
                        </a:lnTo>
                        <a:lnTo>
                          <a:pt x="26" y="12"/>
                        </a:lnTo>
                        <a:lnTo>
                          <a:pt x="17" y="15"/>
                        </a:lnTo>
                        <a:lnTo>
                          <a:pt x="10" y="16"/>
                        </a:lnTo>
                        <a:lnTo>
                          <a:pt x="6" y="17"/>
                        </a:lnTo>
                        <a:lnTo>
                          <a:pt x="3" y="17"/>
                        </a:lnTo>
                        <a:lnTo>
                          <a:pt x="1" y="17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3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215" y="365"/>
                    <a:ext cx="66" cy="5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4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213" y="362"/>
                    <a:ext cx="66" cy="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5" name="Freeform 193"/>
                  <p:cNvSpPr>
                    <a:spLocks noChangeArrowheads="1"/>
                  </p:cNvSpPr>
                  <p:nvPr/>
                </p:nvSpPr>
                <p:spPr bwMode="auto">
                  <a:xfrm>
                    <a:off x="22" y="382"/>
                    <a:ext cx="161" cy="58"/>
                  </a:xfrm>
                  <a:custGeom>
                    <a:avLst/>
                    <a:gdLst>
                      <a:gd name="T0" fmla="*/ 160 w 161"/>
                      <a:gd name="T1" fmla="*/ 2 h 57"/>
                      <a:gd name="T2" fmla="*/ 157 w 161"/>
                      <a:gd name="T3" fmla="*/ 1 h 57"/>
                      <a:gd name="T4" fmla="*/ 155 w 161"/>
                      <a:gd name="T5" fmla="*/ 0 h 57"/>
                      <a:gd name="T6" fmla="*/ 152 w 161"/>
                      <a:gd name="T7" fmla="*/ 0 h 57"/>
                      <a:gd name="T8" fmla="*/ 146 w 161"/>
                      <a:gd name="T9" fmla="*/ 0 h 57"/>
                      <a:gd name="T10" fmla="*/ 137 w 161"/>
                      <a:gd name="T11" fmla="*/ 2 h 57"/>
                      <a:gd name="T12" fmla="*/ 121 w 161"/>
                      <a:gd name="T13" fmla="*/ 6 h 57"/>
                      <a:gd name="T14" fmla="*/ 104 w 161"/>
                      <a:gd name="T15" fmla="*/ 11 h 57"/>
                      <a:gd name="T16" fmla="*/ 75 w 161"/>
                      <a:gd name="T17" fmla="*/ 20 h 57"/>
                      <a:gd name="T18" fmla="*/ 48 w 161"/>
                      <a:gd name="T19" fmla="*/ 29 h 57"/>
                      <a:gd name="T20" fmla="*/ 29 w 161"/>
                      <a:gd name="T21" fmla="*/ 36 h 57"/>
                      <a:gd name="T22" fmla="*/ 21 w 161"/>
                      <a:gd name="T23" fmla="*/ 40 h 57"/>
                      <a:gd name="T24" fmla="*/ 12 w 161"/>
                      <a:gd name="T25" fmla="*/ 45 h 57"/>
                      <a:gd name="T26" fmla="*/ 8 w 161"/>
                      <a:gd name="T27" fmla="*/ 47 h 57"/>
                      <a:gd name="T28" fmla="*/ 4 w 161"/>
                      <a:gd name="T29" fmla="*/ 49 h 57"/>
                      <a:gd name="T30" fmla="*/ 2 w 161"/>
                      <a:gd name="T31" fmla="*/ 51 h 57"/>
                      <a:gd name="T32" fmla="*/ 0 w 161"/>
                      <a:gd name="T33" fmla="*/ 53 h 57"/>
                      <a:gd name="T34" fmla="*/ 0 w 161"/>
                      <a:gd name="T35" fmla="*/ 54 h 57"/>
                      <a:gd name="T36" fmla="*/ 1 w 161"/>
                      <a:gd name="T37" fmla="*/ 56 h 57"/>
                      <a:gd name="T38" fmla="*/ 3 w 161"/>
                      <a:gd name="T39" fmla="*/ 56 h 57"/>
                      <a:gd name="T40" fmla="*/ 6 w 161"/>
                      <a:gd name="T41" fmla="*/ 57 h 57"/>
                      <a:gd name="T42" fmla="*/ 10 w 161"/>
                      <a:gd name="T43" fmla="*/ 57 h 57"/>
                      <a:gd name="T44" fmla="*/ 17 w 161"/>
                      <a:gd name="T45" fmla="*/ 56 h 57"/>
                      <a:gd name="T46" fmla="*/ 29 w 161"/>
                      <a:gd name="T47" fmla="*/ 54 h 57"/>
                      <a:gd name="T48" fmla="*/ 41 w 161"/>
                      <a:gd name="T49" fmla="*/ 51 h 57"/>
                      <a:gd name="T50" fmla="*/ 60 w 161"/>
                      <a:gd name="T51" fmla="*/ 45 h 57"/>
                      <a:gd name="T52" fmla="*/ 87 w 161"/>
                      <a:gd name="T53" fmla="*/ 36 h 57"/>
                      <a:gd name="T54" fmla="*/ 114 w 161"/>
                      <a:gd name="T55" fmla="*/ 27 h 57"/>
                      <a:gd name="T56" fmla="*/ 130 w 161"/>
                      <a:gd name="T57" fmla="*/ 21 h 57"/>
                      <a:gd name="T58" fmla="*/ 145 w 161"/>
                      <a:gd name="T59" fmla="*/ 15 h 57"/>
                      <a:gd name="T60" fmla="*/ 156 w 161"/>
                      <a:gd name="T61" fmla="*/ 10 h 57"/>
                      <a:gd name="T62" fmla="*/ 159 w 161"/>
                      <a:gd name="T63" fmla="*/ 8 h 57"/>
                      <a:gd name="T64" fmla="*/ 161 w 161"/>
                      <a:gd name="T65" fmla="*/ 6 h 57"/>
                      <a:gd name="T66" fmla="*/ 160 w 161"/>
                      <a:gd name="T67" fmla="*/ 3 h 57"/>
                      <a:gd name="T68" fmla="*/ 160 w 161"/>
                      <a:gd name="T69" fmla="*/ 2 h 5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61"/>
                      <a:gd name="T106" fmla="*/ 0 h 57"/>
                      <a:gd name="T107" fmla="*/ 161 w 161"/>
                      <a:gd name="T108" fmla="*/ 57 h 5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61" h="57">
                        <a:moveTo>
                          <a:pt x="160" y="2"/>
                        </a:moveTo>
                        <a:lnTo>
                          <a:pt x="157" y="1"/>
                        </a:lnTo>
                        <a:lnTo>
                          <a:pt x="155" y="0"/>
                        </a:lnTo>
                        <a:lnTo>
                          <a:pt x="152" y="0"/>
                        </a:lnTo>
                        <a:lnTo>
                          <a:pt x="146" y="0"/>
                        </a:lnTo>
                        <a:lnTo>
                          <a:pt x="137" y="2"/>
                        </a:lnTo>
                        <a:lnTo>
                          <a:pt x="121" y="6"/>
                        </a:lnTo>
                        <a:lnTo>
                          <a:pt x="104" y="11"/>
                        </a:lnTo>
                        <a:lnTo>
                          <a:pt x="75" y="20"/>
                        </a:lnTo>
                        <a:lnTo>
                          <a:pt x="48" y="29"/>
                        </a:lnTo>
                        <a:lnTo>
                          <a:pt x="29" y="36"/>
                        </a:lnTo>
                        <a:lnTo>
                          <a:pt x="21" y="40"/>
                        </a:lnTo>
                        <a:lnTo>
                          <a:pt x="12" y="45"/>
                        </a:lnTo>
                        <a:lnTo>
                          <a:pt x="8" y="47"/>
                        </a:lnTo>
                        <a:lnTo>
                          <a:pt x="4" y="49"/>
                        </a:lnTo>
                        <a:lnTo>
                          <a:pt x="2" y="51"/>
                        </a:lnTo>
                        <a:lnTo>
                          <a:pt x="0" y="53"/>
                        </a:lnTo>
                        <a:lnTo>
                          <a:pt x="0" y="54"/>
                        </a:lnTo>
                        <a:lnTo>
                          <a:pt x="1" y="56"/>
                        </a:lnTo>
                        <a:lnTo>
                          <a:pt x="3" y="56"/>
                        </a:lnTo>
                        <a:lnTo>
                          <a:pt x="6" y="57"/>
                        </a:lnTo>
                        <a:lnTo>
                          <a:pt x="10" y="57"/>
                        </a:lnTo>
                        <a:lnTo>
                          <a:pt x="17" y="56"/>
                        </a:lnTo>
                        <a:lnTo>
                          <a:pt x="29" y="54"/>
                        </a:lnTo>
                        <a:lnTo>
                          <a:pt x="41" y="51"/>
                        </a:lnTo>
                        <a:lnTo>
                          <a:pt x="60" y="45"/>
                        </a:lnTo>
                        <a:lnTo>
                          <a:pt x="87" y="36"/>
                        </a:lnTo>
                        <a:lnTo>
                          <a:pt x="114" y="27"/>
                        </a:lnTo>
                        <a:lnTo>
                          <a:pt x="130" y="21"/>
                        </a:lnTo>
                        <a:lnTo>
                          <a:pt x="145" y="15"/>
                        </a:lnTo>
                        <a:lnTo>
                          <a:pt x="156" y="10"/>
                        </a:lnTo>
                        <a:lnTo>
                          <a:pt x="159" y="8"/>
                        </a:lnTo>
                        <a:lnTo>
                          <a:pt x="161" y="6"/>
                        </a:lnTo>
                        <a:lnTo>
                          <a:pt x="160" y="3"/>
                        </a:lnTo>
                        <a:lnTo>
                          <a:pt x="160" y="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6" name="Freeform 194"/>
                  <p:cNvSpPr>
                    <a:spLocks/>
                  </p:cNvSpPr>
                  <p:nvPr/>
                </p:nvSpPr>
                <p:spPr bwMode="auto">
                  <a:xfrm>
                    <a:off x="22" y="377"/>
                    <a:ext cx="161" cy="58"/>
                  </a:xfrm>
                  <a:custGeom>
                    <a:avLst/>
                    <a:gdLst>
                      <a:gd name="T0" fmla="*/ 160 w 161"/>
                      <a:gd name="T1" fmla="*/ 3 h 57"/>
                      <a:gd name="T2" fmla="*/ 157 w 161"/>
                      <a:gd name="T3" fmla="*/ 1 h 57"/>
                      <a:gd name="T4" fmla="*/ 155 w 161"/>
                      <a:gd name="T5" fmla="*/ 0 h 57"/>
                      <a:gd name="T6" fmla="*/ 152 w 161"/>
                      <a:gd name="T7" fmla="*/ 0 h 57"/>
                      <a:gd name="T8" fmla="*/ 146 w 161"/>
                      <a:gd name="T9" fmla="*/ 0 h 57"/>
                      <a:gd name="T10" fmla="*/ 137 w 161"/>
                      <a:gd name="T11" fmla="*/ 3 h 57"/>
                      <a:gd name="T12" fmla="*/ 121 w 161"/>
                      <a:gd name="T13" fmla="*/ 6 h 57"/>
                      <a:gd name="T14" fmla="*/ 104 w 161"/>
                      <a:gd name="T15" fmla="*/ 11 h 57"/>
                      <a:gd name="T16" fmla="*/ 75 w 161"/>
                      <a:gd name="T17" fmla="*/ 21 h 57"/>
                      <a:gd name="T18" fmla="*/ 48 w 161"/>
                      <a:gd name="T19" fmla="*/ 30 h 57"/>
                      <a:gd name="T20" fmla="*/ 29 w 161"/>
                      <a:gd name="T21" fmla="*/ 37 h 57"/>
                      <a:gd name="T22" fmla="*/ 21 w 161"/>
                      <a:gd name="T23" fmla="*/ 41 h 57"/>
                      <a:gd name="T24" fmla="*/ 12 w 161"/>
                      <a:gd name="T25" fmla="*/ 45 h 57"/>
                      <a:gd name="T26" fmla="*/ 8 w 161"/>
                      <a:gd name="T27" fmla="*/ 47 h 57"/>
                      <a:gd name="T28" fmla="*/ 4 w 161"/>
                      <a:gd name="T29" fmla="*/ 49 h 57"/>
                      <a:gd name="T30" fmla="*/ 2 w 161"/>
                      <a:gd name="T31" fmla="*/ 52 h 57"/>
                      <a:gd name="T32" fmla="*/ 0 w 161"/>
                      <a:gd name="T33" fmla="*/ 54 h 57"/>
                      <a:gd name="T34" fmla="*/ 0 w 161"/>
                      <a:gd name="T35" fmla="*/ 55 h 57"/>
                      <a:gd name="T36" fmla="*/ 1 w 161"/>
                      <a:gd name="T37" fmla="*/ 57 h 57"/>
                      <a:gd name="T38" fmla="*/ 3 w 161"/>
                      <a:gd name="T39" fmla="*/ 57 h 57"/>
                      <a:gd name="T40" fmla="*/ 6 w 161"/>
                      <a:gd name="T41" fmla="*/ 57 h 57"/>
                      <a:gd name="T42" fmla="*/ 10 w 161"/>
                      <a:gd name="T43" fmla="*/ 57 h 57"/>
                      <a:gd name="T44" fmla="*/ 17 w 161"/>
                      <a:gd name="T45" fmla="*/ 57 h 57"/>
                      <a:gd name="T46" fmla="*/ 29 w 161"/>
                      <a:gd name="T47" fmla="*/ 55 h 57"/>
                      <a:gd name="T48" fmla="*/ 41 w 161"/>
                      <a:gd name="T49" fmla="*/ 52 h 57"/>
                      <a:gd name="T50" fmla="*/ 60 w 161"/>
                      <a:gd name="T51" fmla="*/ 45 h 57"/>
                      <a:gd name="T52" fmla="*/ 87 w 161"/>
                      <a:gd name="T53" fmla="*/ 37 h 57"/>
                      <a:gd name="T54" fmla="*/ 114 w 161"/>
                      <a:gd name="T55" fmla="*/ 27 h 57"/>
                      <a:gd name="T56" fmla="*/ 130 w 161"/>
                      <a:gd name="T57" fmla="*/ 22 h 57"/>
                      <a:gd name="T58" fmla="*/ 145 w 161"/>
                      <a:gd name="T59" fmla="*/ 16 h 57"/>
                      <a:gd name="T60" fmla="*/ 156 w 161"/>
                      <a:gd name="T61" fmla="*/ 11 h 57"/>
                      <a:gd name="T62" fmla="*/ 159 w 161"/>
                      <a:gd name="T63" fmla="*/ 8 h 57"/>
                      <a:gd name="T64" fmla="*/ 161 w 161"/>
                      <a:gd name="T65" fmla="*/ 6 h 57"/>
                      <a:gd name="T66" fmla="*/ 160 w 161"/>
                      <a:gd name="T67" fmla="*/ 4 h 57"/>
                      <a:gd name="T68" fmla="*/ 160 w 161"/>
                      <a:gd name="T69" fmla="*/ 3 h 5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61"/>
                      <a:gd name="T106" fmla="*/ 0 h 57"/>
                      <a:gd name="T107" fmla="*/ 161 w 161"/>
                      <a:gd name="T108" fmla="*/ 57 h 5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61" h="57">
                        <a:moveTo>
                          <a:pt x="160" y="3"/>
                        </a:moveTo>
                        <a:lnTo>
                          <a:pt x="157" y="1"/>
                        </a:lnTo>
                        <a:lnTo>
                          <a:pt x="155" y="0"/>
                        </a:lnTo>
                        <a:lnTo>
                          <a:pt x="152" y="0"/>
                        </a:lnTo>
                        <a:lnTo>
                          <a:pt x="146" y="0"/>
                        </a:lnTo>
                        <a:lnTo>
                          <a:pt x="137" y="3"/>
                        </a:lnTo>
                        <a:lnTo>
                          <a:pt x="121" y="6"/>
                        </a:lnTo>
                        <a:lnTo>
                          <a:pt x="104" y="11"/>
                        </a:lnTo>
                        <a:lnTo>
                          <a:pt x="75" y="21"/>
                        </a:lnTo>
                        <a:lnTo>
                          <a:pt x="48" y="30"/>
                        </a:lnTo>
                        <a:lnTo>
                          <a:pt x="29" y="37"/>
                        </a:lnTo>
                        <a:lnTo>
                          <a:pt x="21" y="41"/>
                        </a:lnTo>
                        <a:lnTo>
                          <a:pt x="12" y="45"/>
                        </a:lnTo>
                        <a:lnTo>
                          <a:pt x="8" y="47"/>
                        </a:lnTo>
                        <a:lnTo>
                          <a:pt x="4" y="49"/>
                        </a:lnTo>
                        <a:lnTo>
                          <a:pt x="2" y="52"/>
                        </a:lnTo>
                        <a:lnTo>
                          <a:pt x="0" y="54"/>
                        </a:lnTo>
                        <a:lnTo>
                          <a:pt x="0" y="55"/>
                        </a:lnTo>
                        <a:lnTo>
                          <a:pt x="1" y="57"/>
                        </a:lnTo>
                        <a:lnTo>
                          <a:pt x="3" y="57"/>
                        </a:lnTo>
                        <a:lnTo>
                          <a:pt x="6" y="57"/>
                        </a:lnTo>
                        <a:lnTo>
                          <a:pt x="10" y="57"/>
                        </a:lnTo>
                        <a:lnTo>
                          <a:pt x="17" y="57"/>
                        </a:lnTo>
                        <a:lnTo>
                          <a:pt x="29" y="55"/>
                        </a:lnTo>
                        <a:lnTo>
                          <a:pt x="41" y="52"/>
                        </a:lnTo>
                        <a:lnTo>
                          <a:pt x="60" y="45"/>
                        </a:lnTo>
                        <a:lnTo>
                          <a:pt x="87" y="37"/>
                        </a:lnTo>
                        <a:lnTo>
                          <a:pt x="114" y="27"/>
                        </a:lnTo>
                        <a:lnTo>
                          <a:pt x="130" y="22"/>
                        </a:lnTo>
                        <a:lnTo>
                          <a:pt x="145" y="16"/>
                        </a:lnTo>
                        <a:lnTo>
                          <a:pt x="156" y="11"/>
                        </a:lnTo>
                        <a:lnTo>
                          <a:pt x="159" y="8"/>
                        </a:lnTo>
                        <a:lnTo>
                          <a:pt x="161" y="6"/>
                        </a:lnTo>
                        <a:lnTo>
                          <a:pt x="160" y="4"/>
                        </a:lnTo>
                        <a:lnTo>
                          <a:pt x="160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7" name="Freeform 19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72"/>
                    <a:ext cx="165" cy="25"/>
                  </a:xfrm>
                  <a:custGeom>
                    <a:avLst/>
                    <a:gdLst>
                      <a:gd name="T0" fmla="*/ 3 w 165"/>
                      <a:gd name="T1" fmla="*/ 17 h 25"/>
                      <a:gd name="T2" fmla="*/ 6 w 165"/>
                      <a:gd name="T3" fmla="*/ 16 h 25"/>
                      <a:gd name="T4" fmla="*/ 10 w 165"/>
                      <a:gd name="T5" fmla="*/ 14 h 25"/>
                      <a:gd name="T6" fmla="*/ 21 w 165"/>
                      <a:gd name="T7" fmla="*/ 12 h 25"/>
                      <a:gd name="T8" fmla="*/ 39 w 165"/>
                      <a:gd name="T9" fmla="*/ 10 h 25"/>
                      <a:gd name="T10" fmla="*/ 52 w 165"/>
                      <a:gd name="T11" fmla="*/ 9 h 25"/>
                      <a:gd name="T12" fmla="*/ 70 w 165"/>
                      <a:gd name="T13" fmla="*/ 7 h 25"/>
                      <a:gd name="T14" fmla="*/ 92 w 165"/>
                      <a:gd name="T15" fmla="*/ 4 h 25"/>
                      <a:gd name="T16" fmla="*/ 107 w 165"/>
                      <a:gd name="T17" fmla="*/ 3 h 25"/>
                      <a:gd name="T18" fmla="*/ 126 w 165"/>
                      <a:gd name="T19" fmla="*/ 2 h 25"/>
                      <a:gd name="T20" fmla="*/ 141 w 165"/>
                      <a:gd name="T21" fmla="*/ 1 h 25"/>
                      <a:gd name="T22" fmla="*/ 152 w 165"/>
                      <a:gd name="T23" fmla="*/ 0 h 25"/>
                      <a:gd name="T24" fmla="*/ 159 w 165"/>
                      <a:gd name="T25" fmla="*/ 1 h 25"/>
                      <a:gd name="T26" fmla="*/ 164 w 165"/>
                      <a:gd name="T27" fmla="*/ 3 h 25"/>
                      <a:gd name="T28" fmla="*/ 165 w 165"/>
                      <a:gd name="T29" fmla="*/ 6 h 25"/>
                      <a:gd name="T30" fmla="*/ 163 w 165"/>
                      <a:gd name="T31" fmla="*/ 10 h 25"/>
                      <a:gd name="T32" fmla="*/ 155 w 165"/>
                      <a:gd name="T33" fmla="*/ 12 h 25"/>
                      <a:gd name="T34" fmla="*/ 146 w 165"/>
                      <a:gd name="T35" fmla="*/ 13 h 25"/>
                      <a:gd name="T36" fmla="*/ 128 w 165"/>
                      <a:gd name="T37" fmla="*/ 16 h 25"/>
                      <a:gd name="T38" fmla="*/ 112 w 165"/>
                      <a:gd name="T39" fmla="*/ 17 h 25"/>
                      <a:gd name="T40" fmla="*/ 94 w 165"/>
                      <a:gd name="T41" fmla="*/ 19 h 25"/>
                      <a:gd name="T42" fmla="*/ 72 w 165"/>
                      <a:gd name="T43" fmla="*/ 21 h 25"/>
                      <a:gd name="T44" fmla="*/ 54 w 165"/>
                      <a:gd name="T45" fmla="*/ 22 h 25"/>
                      <a:gd name="T46" fmla="*/ 40 w 165"/>
                      <a:gd name="T47" fmla="*/ 23 h 25"/>
                      <a:gd name="T48" fmla="*/ 23 w 165"/>
                      <a:gd name="T49" fmla="*/ 24 h 25"/>
                      <a:gd name="T50" fmla="*/ 11 w 165"/>
                      <a:gd name="T51" fmla="*/ 25 h 25"/>
                      <a:gd name="T52" fmla="*/ 8 w 165"/>
                      <a:gd name="T53" fmla="*/ 24 h 25"/>
                      <a:gd name="T54" fmla="*/ 4 w 165"/>
                      <a:gd name="T55" fmla="*/ 23 h 25"/>
                      <a:gd name="T56" fmla="*/ 2 w 165"/>
                      <a:gd name="T57" fmla="*/ 22 h 25"/>
                      <a:gd name="T58" fmla="*/ 0 w 165"/>
                      <a:gd name="T59" fmla="*/ 20 h 25"/>
                      <a:gd name="T60" fmla="*/ 2 w 165"/>
                      <a:gd name="T61" fmla="*/ 19 h 25"/>
                      <a:gd name="T62" fmla="*/ 3 w 165"/>
                      <a:gd name="T63" fmla="*/ 17 h 2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65"/>
                      <a:gd name="T97" fmla="*/ 0 h 25"/>
                      <a:gd name="T98" fmla="*/ 165 w 165"/>
                      <a:gd name="T99" fmla="*/ 25 h 2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65" h="25">
                        <a:moveTo>
                          <a:pt x="3" y="17"/>
                        </a:moveTo>
                        <a:lnTo>
                          <a:pt x="6" y="16"/>
                        </a:lnTo>
                        <a:lnTo>
                          <a:pt x="10" y="14"/>
                        </a:lnTo>
                        <a:lnTo>
                          <a:pt x="21" y="12"/>
                        </a:lnTo>
                        <a:lnTo>
                          <a:pt x="39" y="10"/>
                        </a:lnTo>
                        <a:lnTo>
                          <a:pt x="52" y="9"/>
                        </a:lnTo>
                        <a:lnTo>
                          <a:pt x="70" y="7"/>
                        </a:lnTo>
                        <a:lnTo>
                          <a:pt x="92" y="4"/>
                        </a:lnTo>
                        <a:lnTo>
                          <a:pt x="107" y="3"/>
                        </a:lnTo>
                        <a:lnTo>
                          <a:pt x="126" y="2"/>
                        </a:lnTo>
                        <a:lnTo>
                          <a:pt x="141" y="1"/>
                        </a:lnTo>
                        <a:lnTo>
                          <a:pt x="152" y="0"/>
                        </a:lnTo>
                        <a:lnTo>
                          <a:pt x="159" y="1"/>
                        </a:lnTo>
                        <a:lnTo>
                          <a:pt x="164" y="3"/>
                        </a:lnTo>
                        <a:lnTo>
                          <a:pt x="165" y="6"/>
                        </a:lnTo>
                        <a:lnTo>
                          <a:pt x="163" y="10"/>
                        </a:lnTo>
                        <a:lnTo>
                          <a:pt x="155" y="12"/>
                        </a:lnTo>
                        <a:lnTo>
                          <a:pt x="146" y="13"/>
                        </a:lnTo>
                        <a:lnTo>
                          <a:pt x="128" y="16"/>
                        </a:lnTo>
                        <a:lnTo>
                          <a:pt x="112" y="17"/>
                        </a:lnTo>
                        <a:lnTo>
                          <a:pt x="94" y="19"/>
                        </a:lnTo>
                        <a:lnTo>
                          <a:pt x="72" y="21"/>
                        </a:lnTo>
                        <a:lnTo>
                          <a:pt x="54" y="22"/>
                        </a:lnTo>
                        <a:lnTo>
                          <a:pt x="40" y="23"/>
                        </a:lnTo>
                        <a:lnTo>
                          <a:pt x="23" y="24"/>
                        </a:lnTo>
                        <a:lnTo>
                          <a:pt x="11" y="25"/>
                        </a:lnTo>
                        <a:lnTo>
                          <a:pt x="8" y="24"/>
                        </a:lnTo>
                        <a:lnTo>
                          <a:pt x="4" y="23"/>
                        </a:lnTo>
                        <a:lnTo>
                          <a:pt x="2" y="22"/>
                        </a:lnTo>
                        <a:lnTo>
                          <a:pt x="0" y="20"/>
                        </a:lnTo>
                        <a:lnTo>
                          <a:pt x="2" y="19"/>
                        </a:lnTo>
                        <a:lnTo>
                          <a:pt x="3" y="17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8" name="Freeform 196"/>
                  <p:cNvSpPr>
                    <a:spLocks/>
                  </p:cNvSpPr>
                  <p:nvPr/>
                </p:nvSpPr>
                <p:spPr bwMode="auto">
                  <a:xfrm>
                    <a:off x="0" y="370"/>
                    <a:ext cx="165" cy="23"/>
                  </a:xfrm>
                  <a:custGeom>
                    <a:avLst/>
                    <a:gdLst>
                      <a:gd name="T0" fmla="*/ 3 w 165"/>
                      <a:gd name="T1" fmla="*/ 17 h 24"/>
                      <a:gd name="T2" fmla="*/ 6 w 165"/>
                      <a:gd name="T3" fmla="*/ 15 h 24"/>
                      <a:gd name="T4" fmla="*/ 10 w 165"/>
                      <a:gd name="T5" fmla="*/ 14 h 24"/>
                      <a:gd name="T6" fmla="*/ 21 w 165"/>
                      <a:gd name="T7" fmla="*/ 12 h 24"/>
                      <a:gd name="T8" fmla="*/ 39 w 165"/>
                      <a:gd name="T9" fmla="*/ 10 h 24"/>
                      <a:gd name="T10" fmla="*/ 52 w 165"/>
                      <a:gd name="T11" fmla="*/ 8 h 24"/>
                      <a:gd name="T12" fmla="*/ 70 w 165"/>
                      <a:gd name="T13" fmla="*/ 6 h 24"/>
                      <a:gd name="T14" fmla="*/ 92 w 165"/>
                      <a:gd name="T15" fmla="*/ 4 h 24"/>
                      <a:gd name="T16" fmla="*/ 107 w 165"/>
                      <a:gd name="T17" fmla="*/ 3 h 24"/>
                      <a:gd name="T18" fmla="*/ 126 w 165"/>
                      <a:gd name="T19" fmla="*/ 1 h 24"/>
                      <a:gd name="T20" fmla="*/ 141 w 165"/>
                      <a:gd name="T21" fmla="*/ 1 h 24"/>
                      <a:gd name="T22" fmla="*/ 152 w 165"/>
                      <a:gd name="T23" fmla="*/ 0 h 24"/>
                      <a:gd name="T24" fmla="*/ 159 w 165"/>
                      <a:gd name="T25" fmla="*/ 1 h 24"/>
                      <a:gd name="T26" fmla="*/ 164 w 165"/>
                      <a:gd name="T27" fmla="*/ 3 h 24"/>
                      <a:gd name="T28" fmla="*/ 165 w 165"/>
                      <a:gd name="T29" fmla="*/ 6 h 24"/>
                      <a:gd name="T30" fmla="*/ 163 w 165"/>
                      <a:gd name="T31" fmla="*/ 9 h 24"/>
                      <a:gd name="T32" fmla="*/ 155 w 165"/>
                      <a:gd name="T33" fmla="*/ 12 h 24"/>
                      <a:gd name="T34" fmla="*/ 146 w 165"/>
                      <a:gd name="T35" fmla="*/ 13 h 24"/>
                      <a:gd name="T36" fmla="*/ 128 w 165"/>
                      <a:gd name="T37" fmla="*/ 15 h 24"/>
                      <a:gd name="T38" fmla="*/ 112 w 165"/>
                      <a:gd name="T39" fmla="*/ 17 h 24"/>
                      <a:gd name="T40" fmla="*/ 94 w 165"/>
                      <a:gd name="T41" fmla="*/ 19 h 24"/>
                      <a:gd name="T42" fmla="*/ 72 w 165"/>
                      <a:gd name="T43" fmla="*/ 21 h 24"/>
                      <a:gd name="T44" fmla="*/ 54 w 165"/>
                      <a:gd name="T45" fmla="*/ 22 h 24"/>
                      <a:gd name="T46" fmla="*/ 40 w 165"/>
                      <a:gd name="T47" fmla="*/ 23 h 24"/>
                      <a:gd name="T48" fmla="*/ 23 w 165"/>
                      <a:gd name="T49" fmla="*/ 24 h 24"/>
                      <a:gd name="T50" fmla="*/ 11 w 165"/>
                      <a:gd name="T51" fmla="*/ 24 h 24"/>
                      <a:gd name="T52" fmla="*/ 8 w 165"/>
                      <a:gd name="T53" fmla="*/ 24 h 24"/>
                      <a:gd name="T54" fmla="*/ 4 w 165"/>
                      <a:gd name="T55" fmla="*/ 23 h 24"/>
                      <a:gd name="T56" fmla="*/ 2 w 165"/>
                      <a:gd name="T57" fmla="*/ 22 h 24"/>
                      <a:gd name="T58" fmla="*/ 0 w 165"/>
                      <a:gd name="T59" fmla="*/ 20 h 24"/>
                      <a:gd name="T60" fmla="*/ 2 w 165"/>
                      <a:gd name="T61" fmla="*/ 18 h 24"/>
                      <a:gd name="T62" fmla="*/ 3 w 165"/>
                      <a:gd name="T63" fmla="*/ 17 h 2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65"/>
                      <a:gd name="T97" fmla="*/ 0 h 24"/>
                      <a:gd name="T98" fmla="*/ 165 w 165"/>
                      <a:gd name="T99" fmla="*/ 24 h 2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65" h="24">
                        <a:moveTo>
                          <a:pt x="3" y="17"/>
                        </a:moveTo>
                        <a:lnTo>
                          <a:pt x="6" y="15"/>
                        </a:lnTo>
                        <a:lnTo>
                          <a:pt x="10" y="14"/>
                        </a:lnTo>
                        <a:lnTo>
                          <a:pt x="21" y="12"/>
                        </a:lnTo>
                        <a:lnTo>
                          <a:pt x="39" y="10"/>
                        </a:lnTo>
                        <a:lnTo>
                          <a:pt x="52" y="8"/>
                        </a:lnTo>
                        <a:lnTo>
                          <a:pt x="70" y="6"/>
                        </a:lnTo>
                        <a:lnTo>
                          <a:pt x="92" y="4"/>
                        </a:lnTo>
                        <a:lnTo>
                          <a:pt x="107" y="3"/>
                        </a:lnTo>
                        <a:lnTo>
                          <a:pt x="126" y="1"/>
                        </a:lnTo>
                        <a:lnTo>
                          <a:pt x="141" y="1"/>
                        </a:lnTo>
                        <a:lnTo>
                          <a:pt x="152" y="0"/>
                        </a:lnTo>
                        <a:lnTo>
                          <a:pt x="159" y="1"/>
                        </a:lnTo>
                        <a:lnTo>
                          <a:pt x="164" y="3"/>
                        </a:lnTo>
                        <a:lnTo>
                          <a:pt x="165" y="6"/>
                        </a:lnTo>
                        <a:lnTo>
                          <a:pt x="163" y="9"/>
                        </a:lnTo>
                        <a:lnTo>
                          <a:pt x="155" y="12"/>
                        </a:lnTo>
                        <a:lnTo>
                          <a:pt x="146" y="13"/>
                        </a:lnTo>
                        <a:lnTo>
                          <a:pt x="128" y="15"/>
                        </a:lnTo>
                        <a:lnTo>
                          <a:pt x="112" y="17"/>
                        </a:lnTo>
                        <a:lnTo>
                          <a:pt x="94" y="19"/>
                        </a:lnTo>
                        <a:lnTo>
                          <a:pt x="72" y="21"/>
                        </a:lnTo>
                        <a:lnTo>
                          <a:pt x="54" y="22"/>
                        </a:lnTo>
                        <a:lnTo>
                          <a:pt x="40" y="23"/>
                        </a:lnTo>
                        <a:lnTo>
                          <a:pt x="23" y="24"/>
                        </a:lnTo>
                        <a:lnTo>
                          <a:pt x="11" y="24"/>
                        </a:lnTo>
                        <a:lnTo>
                          <a:pt x="8" y="24"/>
                        </a:lnTo>
                        <a:lnTo>
                          <a:pt x="4" y="23"/>
                        </a:lnTo>
                        <a:lnTo>
                          <a:pt x="2" y="22"/>
                        </a:lnTo>
                        <a:lnTo>
                          <a:pt x="0" y="20"/>
                        </a:lnTo>
                        <a:lnTo>
                          <a:pt x="2" y="18"/>
                        </a:lnTo>
                        <a:lnTo>
                          <a:pt x="3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9" name="Freeform 197"/>
                  <p:cNvSpPr>
                    <a:spLocks noChangeArrowheads="1"/>
                  </p:cNvSpPr>
                  <p:nvPr/>
                </p:nvSpPr>
                <p:spPr bwMode="auto">
                  <a:xfrm>
                    <a:off x="79" y="382"/>
                    <a:ext cx="95" cy="93"/>
                  </a:xfrm>
                  <a:custGeom>
                    <a:avLst/>
                    <a:gdLst>
                      <a:gd name="T0" fmla="*/ 85 w 96"/>
                      <a:gd name="T1" fmla="*/ 1 h 92"/>
                      <a:gd name="T2" fmla="*/ 80 w 96"/>
                      <a:gd name="T3" fmla="*/ 5 h 92"/>
                      <a:gd name="T4" fmla="*/ 69 w 96"/>
                      <a:gd name="T5" fmla="*/ 12 h 92"/>
                      <a:gd name="T6" fmla="*/ 55 w 96"/>
                      <a:gd name="T7" fmla="*/ 24 h 92"/>
                      <a:gd name="T8" fmla="*/ 39 w 96"/>
                      <a:gd name="T9" fmla="*/ 39 h 92"/>
                      <a:gd name="T10" fmla="*/ 25 w 96"/>
                      <a:gd name="T11" fmla="*/ 54 h 92"/>
                      <a:gd name="T12" fmla="*/ 10 w 96"/>
                      <a:gd name="T13" fmla="*/ 71 h 92"/>
                      <a:gd name="T14" fmla="*/ 4 w 96"/>
                      <a:gd name="T15" fmla="*/ 79 h 92"/>
                      <a:gd name="T16" fmla="*/ 1 w 96"/>
                      <a:gd name="T17" fmla="*/ 84 h 92"/>
                      <a:gd name="T18" fmla="*/ 0 w 96"/>
                      <a:gd name="T19" fmla="*/ 86 h 92"/>
                      <a:gd name="T20" fmla="*/ 0 w 96"/>
                      <a:gd name="T21" fmla="*/ 89 h 92"/>
                      <a:gd name="T22" fmla="*/ 2 w 96"/>
                      <a:gd name="T23" fmla="*/ 91 h 92"/>
                      <a:gd name="T24" fmla="*/ 5 w 96"/>
                      <a:gd name="T25" fmla="*/ 92 h 92"/>
                      <a:gd name="T26" fmla="*/ 8 w 96"/>
                      <a:gd name="T27" fmla="*/ 91 h 92"/>
                      <a:gd name="T28" fmla="*/ 12 w 96"/>
                      <a:gd name="T29" fmla="*/ 89 h 92"/>
                      <a:gd name="T30" fmla="*/ 17 w 96"/>
                      <a:gd name="T31" fmla="*/ 87 h 92"/>
                      <a:gd name="T32" fmla="*/ 20 w 96"/>
                      <a:gd name="T33" fmla="*/ 86 h 92"/>
                      <a:gd name="T34" fmla="*/ 31 w 96"/>
                      <a:gd name="T35" fmla="*/ 78 h 92"/>
                      <a:gd name="T36" fmla="*/ 48 w 96"/>
                      <a:gd name="T37" fmla="*/ 62 h 92"/>
                      <a:gd name="T38" fmla="*/ 65 w 96"/>
                      <a:gd name="T39" fmla="*/ 45 h 92"/>
                      <a:gd name="T40" fmla="*/ 77 w 96"/>
                      <a:gd name="T41" fmla="*/ 31 h 92"/>
                      <a:gd name="T42" fmla="*/ 88 w 96"/>
                      <a:gd name="T43" fmla="*/ 19 h 92"/>
                      <a:gd name="T44" fmla="*/ 94 w 96"/>
                      <a:gd name="T45" fmla="*/ 9 h 92"/>
                      <a:gd name="T46" fmla="*/ 96 w 96"/>
                      <a:gd name="T47" fmla="*/ 4 h 92"/>
                      <a:gd name="T48" fmla="*/ 95 w 96"/>
                      <a:gd name="T49" fmla="*/ 1 h 92"/>
                      <a:gd name="T50" fmla="*/ 90 w 96"/>
                      <a:gd name="T51" fmla="*/ 0 h 92"/>
                      <a:gd name="T52" fmla="*/ 85 w 96"/>
                      <a:gd name="T53" fmla="*/ 1 h 9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6"/>
                      <a:gd name="T82" fmla="*/ 0 h 92"/>
                      <a:gd name="T83" fmla="*/ 96 w 96"/>
                      <a:gd name="T84" fmla="*/ 92 h 9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6" h="92">
                        <a:moveTo>
                          <a:pt x="85" y="1"/>
                        </a:moveTo>
                        <a:lnTo>
                          <a:pt x="80" y="5"/>
                        </a:lnTo>
                        <a:lnTo>
                          <a:pt x="69" y="12"/>
                        </a:lnTo>
                        <a:lnTo>
                          <a:pt x="55" y="24"/>
                        </a:lnTo>
                        <a:lnTo>
                          <a:pt x="39" y="39"/>
                        </a:lnTo>
                        <a:lnTo>
                          <a:pt x="25" y="54"/>
                        </a:lnTo>
                        <a:lnTo>
                          <a:pt x="10" y="71"/>
                        </a:lnTo>
                        <a:lnTo>
                          <a:pt x="4" y="79"/>
                        </a:lnTo>
                        <a:lnTo>
                          <a:pt x="1" y="84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2" y="91"/>
                        </a:lnTo>
                        <a:lnTo>
                          <a:pt x="5" y="92"/>
                        </a:lnTo>
                        <a:lnTo>
                          <a:pt x="8" y="91"/>
                        </a:lnTo>
                        <a:lnTo>
                          <a:pt x="12" y="89"/>
                        </a:lnTo>
                        <a:lnTo>
                          <a:pt x="17" y="87"/>
                        </a:lnTo>
                        <a:lnTo>
                          <a:pt x="20" y="86"/>
                        </a:lnTo>
                        <a:lnTo>
                          <a:pt x="31" y="78"/>
                        </a:lnTo>
                        <a:lnTo>
                          <a:pt x="48" y="62"/>
                        </a:lnTo>
                        <a:lnTo>
                          <a:pt x="65" y="45"/>
                        </a:lnTo>
                        <a:lnTo>
                          <a:pt x="77" y="31"/>
                        </a:lnTo>
                        <a:lnTo>
                          <a:pt x="88" y="19"/>
                        </a:lnTo>
                        <a:lnTo>
                          <a:pt x="94" y="9"/>
                        </a:lnTo>
                        <a:lnTo>
                          <a:pt x="96" y="4"/>
                        </a:lnTo>
                        <a:lnTo>
                          <a:pt x="95" y="1"/>
                        </a:lnTo>
                        <a:lnTo>
                          <a:pt x="90" y="0"/>
                        </a:lnTo>
                        <a:lnTo>
                          <a:pt x="85" y="1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0" name="Freeform 198"/>
                  <p:cNvSpPr>
                    <a:spLocks/>
                  </p:cNvSpPr>
                  <p:nvPr/>
                </p:nvSpPr>
                <p:spPr bwMode="auto">
                  <a:xfrm>
                    <a:off x="79" y="380"/>
                    <a:ext cx="95" cy="91"/>
                  </a:xfrm>
                  <a:custGeom>
                    <a:avLst/>
                    <a:gdLst>
                      <a:gd name="T0" fmla="*/ 85 w 96"/>
                      <a:gd name="T1" fmla="*/ 2 h 92"/>
                      <a:gd name="T2" fmla="*/ 80 w 96"/>
                      <a:gd name="T3" fmla="*/ 5 h 92"/>
                      <a:gd name="T4" fmla="*/ 69 w 96"/>
                      <a:gd name="T5" fmla="*/ 13 h 92"/>
                      <a:gd name="T6" fmla="*/ 55 w 96"/>
                      <a:gd name="T7" fmla="*/ 25 h 92"/>
                      <a:gd name="T8" fmla="*/ 39 w 96"/>
                      <a:gd name="T9" fmla="*/ 40 h 92"/>
                      <a:gd name="T10" fmla="*/ 25 w 96"/>
                      <a:gd name="T11" fmla="*/ 55 h 92"/>
                      <a:gd name="T12" fmla="*/ 10 w 96"/>
                      <a:gd name="T13" fmla="*/ 72 h 92"/>
                      <a:gd name="T14" fmla="*/ 4 w 96"/>
                      <a:gd name="T15" fmla="*/ 80 h 92"/>
                      <a:gd name="T16" fmla="*/ 1 w 96"/>
                      <a:gd name="T17" fmla="*/ 84 h 92"/>
                      <a:gd name="T18" fmla="*/ 0 w 96"/>
                      <a:gd name="T19" fmla="*/ 87 h 92"/>
                      <a:gd name="T20" fmla="*/ 0 w 96"/>
                      <a:gd name="T21" fmla="*/ 90 h 92"/>
                      <a:gd name="T22" fmla="*/ 2 w 96"/>
                      <a:gd name="T23" fmla="*/ 91 h 92"/>
                      <a:gd name="T24" fmla="*/ 5 w 96"/>
                      <a:gd name="T25" fmla="*/ 92 h 92"/>
                      <a:gd name="T26" fmla="*/ 8 w 96"/>
                      <a:gd name="T27" fmla="*/ 91 h 92"/>
                      <a:gd name="T28" fmla="*/ 12 w 96"/>
                      <a:gd name="T29" fmla="*/ 90 h 92"/>
                      <a:gd name="T30" fmla="*/ 17 w 96"/>
                      <a:gd name="T31" fmla="*/ 88 h 92"/>
                      <a:gd name="T32" fmla="*/ 20 w 96"/>
                      <a:gd name="T33" fmla="*/ 86 h 92"/>
                      <a:gd name="T34" fmla="*/ 31 w 96"/>
                      <a:gd name="T35" fmla="*/ 79 h 92"/>
                      <a:gd name="T36" fmla="*/ 48 w 96"/>
                      <a:gd name="T37" fmla="*/ 63 h 92"/>
                      <a:gd name="T38" fmla="*/ 65 w 96"/>
                      <a:gd name="T39" fmla="*/ 46 h 92"/>
                      <a:gd name="T40" fmla="*/ 77 w 96"/>
                      <a:gd name="T41" fmla="*/ 32 h 92"/>
                      <a:gd name="T42" fmla="*/ 88 w 96"/>
                      <a:gd name="T43" fmla="*/ 20 h 92"/>
                      <a:gd name="T44" fmla="*/ 94 w 96"/>
                      <a:gd name="T45" fmla="*/ 10 h 92"/>
                      <a:gd name="T46" fmla="*/ 96 w 96"/>
                      <a:gd name="T47" fmla="*/ 5 h 92"/>
                      <a:gd name="T48" fmla="*/ 95 w 96"/>
                      <a:gd name="T49" fmla="*/ 2 h 92"/>
                      <a:gd name="T50" fmla="*/ 90 w 96"/>
                      <a:gd name="T51" fmla="*/ 0 h 92"/>
                      <a:gd name="T52" fmla="*/ 85 w 96"/>
                      <a:gd name="T53" fmla="*/ 2 h 9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6"/>
                      <a:gd name="T82" fmla="*/ 0 h 92"/>
                      <a:gd name="T83" fmla="*/ 96 w 96"/>
                      <a:gd name="T84" fmla="*/ 92 h 9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6" h="92">
                        <a:moveTo>
                          <a:pt x="85" y="2"/>
                        </a:moveTo>
                        <a:lnTo>
                          <a:pt x="80" y="5"/>
                        </a:lnTo>
                        <a:lnTo>
                          <a:pt x="69" y="13"/>
                        </a:lnTo>
                        <a:lnTo>
                          <a:pt x="55" y="25"/>
                        </a:lnTo>
                        <a:lnTo>
                          <a:pt x="39" y="40"/>
                        </a:lnTo>
                        <a:lnTo>
                          <a:pt x="25" y="55"/>
                        </a:lnTo>
                        <a:lnTo>
                          <a:pt x="10" y="72"/>
                        </a:lnTo>
                        <a:lnTo>
                          <a:pt x="4" y="80"/>
                        </a:lnTo>
                        <a:lnTo>
                          <a:pt x="1" y="84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2" y="91"/>
                        </a:lnTo>
                        <a:lnTo>
                          <a:pt x="5" y="92"/>
                        </a:lnTo>
                        <a:lnTo>
                          <a:pt x="8" y="91"/>
                        </a:lnTo>
                        <a:lnTo>
                          <a:pt x="12" y="90"/>
                        </a:lnTo>
                        <a:lnTo>
                          <a:pt x="17" y="88"/>
                        </a:lnTo>
                        <a:lnTo>
                          <a:pt x="20" y="86"/>
                        </a:lnTo>
                        <a:lnTo>
                          <a:pt x="31" y="79"/>
                        </a:lnTo>
                        <a:lnTo>
                          <a:pt x="48" y="63"/>
                        </a:lnTo>
                        <a:lnTo>
                          <a:pt x="65" y="46"/>
                        </a:lnTo>
                        <a:lnTo>
                          <a:pt x="77" y="32"/>
                        </a:lnTo>
                        <a:lnTo>
                          <a:pt x="88" y="20"/>
                        </a:lnTo>
                        <a:lnTo>
                          <a:pt x="94" y="10"/>
                        </a:lnTo>
                        <a:lnTo>
                          <a:pt x="96" y="5"/>
                        </a:lnTo>
                        <a:lnTo>
                          <a:pt x="95" y="2"/>
                        </a:lnTo>
                        <a:lnTo>
                          <a:pt x="90" y="0"/>
                        </a:lnTo>
                        <a:lnTo>
                          <a:pt x="85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1" name="Freeform 199"/>
                  <p:cNvSpPr>
                    <a:spLocks noChangeArrowheads="1"/>
                  </p:cNvSpPr>
                  <p:nvPr/>
                </p:nvSpPr>
                <p:spPr bwMode="auto">
                  <a:xfrm>
                    <a:off x="140" y="382"/>
                    <a:ext cx="47" cy="108"/>
                  </a:xfrm>
                  <a:custGeom>
                    <a:avLst/>
                    <a:gdLst>
                      <a:gd name="T0" fmla="*/ 41 w 47"/>
                      <a:gd name="T1" fmla="*/ 0 h 107"/>
                      <a:gd name="T2" fmla="*/ 36 w 47"/>
                      <a:gd name="T3" fmla="*/ 3 h 107"/>
                      <a:gd name="T4" fmla="*/ 30 w 47"/>
                      <a:gd name="T5" fmla="*/ 14 h 107"/>
                      <a:gd name="T6" fmla="*/ 21 w 47"/>
                      <a:gd name="T7" fmla="*/ 31 h 107"/>
                      <a:gd name="T8" fmla="*/ 15 w 47"/>
                      <a:gd name="T9" fmla="*/ 44 h 107"/>
                      <a:gd name="T10" fmla="*/ 7 w 47"/>
                      <a:gd name="T11" fmla="*/ 63 h 107"/>
                      <a:gd name="T12" fmla="*/ 2 w 47"/>
                      <a:gd name="T13" fmla="*/ 81 h 107"/>
                      <a:gd name="T14" fmla="*/ 1 w 47"/>
                      <a:gd name="T15" fmla="*/ 92 h 107"/>
                      <a:gd name="T16" fmla="*/ 0 w 47"/>
                      <a:gd name="T17" fmla="*/ 96 h 107"/>
                      <a:gd name="T18" fmla="*/ 1 w 47"/>
                      <a:gd name="T19" fmla="*/ 99 h 107"/>
                      <a:gd name="T20" fmla="*/ 1 w 47"/>
                      <a:gd name="T21" fmla="*/ 103 h 107"/>
                      <a:gd name="T22" fmla="*/ 3 w 47"/>
                      <a:gd name="T23" fmla="*/ 106 h 107"/>
                      <a:gd name="T24" fmla="*/ 4 w 47"/>
                      <a:gd name="T25" fmla="*/ 107 h 107"/>
                      <a:gd name="T26" fmla="*/ 7 w 47"/>
                      <a:gd name="T27" fmla="*/ 107 h 107"/>
                      <a:gd name="T28" fmla="*/ 11 w 47"/>
                      <a:gd name="T29" fmla="*/ 105 h 107"/>
                      <a:gd name="T30" fmla="*/ 14 w 47"/>
                      <a:gd name="T31" fmla="*/ 103 h 107"/>
                      <a:gd name="T32" fmla="*/ 18 w 47"/>
                      <a:gd name="T33" fmla="*/ 99 h 107"/>
                      <a:gd name="T34" fmla="*/ 21 w 47"/>
                      <a:gd name="T35" fmla="*/ 94 h 107"/>
                      <a:gd name="T36" fmla="*/ 26 w 47"/>
                      <a:gd name="T37" fmla="*/ 87 h 107"/>
                      <a:gd name="T38" fmla="*/ 33 w 47"/>
                      <a:gd name="T39" fmla="*/ 69 h 107"/>
                      <a:gd name="T40" fmla="*/ 38 w 47"/>
                      <a:gd name="T41" fmla="*/ 50 h 107"/>
                      <a:gd name="T42" fmla="*/ 43 w 47"/>
                      <a:gd name="T43" fmla="*/ 35 h 107"/>
                      <a:gd name="T44" fmla="*/ 46 w 47"/>
                      <a:gd name="T45" fmla="*/ 18 h 107"/>
                      <a:gd name="T46" fmla="*/ 47 w 47"/>
                      <a:gd name="T47" fmla="*/ 11 h 107"/>
                      <a:gd name="T48" fmla="*/ 47 w 47"/>
                      <a:gd name="T49" fmla="*/ 5 h 107"/>
                      <a:gd name="T50" fmla="*/ 46 w 47"/>
                      <a:gd name="T51" fmla="*/ 1 h 107"/>
                      <a:gd name="T52" fmla="*/ 44 w 47"/>
                      <a:gd name="T53" fmla="*/ 0 h 107"/>
                      <a:gd name="T54" fmla="*/ 41 w 47"/>
                      <a:gd name="T55" fmla="*/ 0 h 10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7"/>
                      <a:gd name="T85" fmla="*/ 0 h 107"/>
                      <a:gd name="T86" fmla="*/ 47 w 47"/>
                      <a:gd name="T87" fmla="*/ 107 h 10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7" h="107">
                        <a:moveTo>
                          <a:pt x="41" y="0"/>
                        </a:moveTo>
                        <a:lnTo>
                          <a:pt x="36" y="3"/>
                        </a:lnTo>
                        <a:lnTo>
                          <a:pt x="30" y="14"/>
                        </a:lnTo>
                        <a:lnTo>
                          <a:pt x="21" y="31"/>
                        </a:lnTo>
                        <a:lnTo>
                          <a:pt x="15" y="44"/>
                        </a:lnTo>
                        <a:lnTo>
                          <a:pt x="7" y="63"/>
                        </a:lnTo>
                        <a:lnTo>
                          <a:pt x="2" y="81"/>
                        </a:lnTo>
                        <a:lnTo>
                          <a:pt x="1" y="92"/>
                        </a:lnTo>
                        <a:lnTo>
                          <a:pt x="0" y="96"/>
                        </a:lnTo>
                        <a:lnTo>
                          <a:pt x="1" y="99"/>
                        </a:lnTo>
                        <a:lnTo>
                          <a:pt x="1" y="103"/>
                        </a:lnTo>
                        <a:lnTo>
                          <a:pt x="3" y="106"/>
                        </a:lnTo>
                        <a:lnTo>
                          <a:pt x="4" y="107"/>
                        </a:lnTo>
                        <a:lnTo>
                          <a:pt x="7" y="107"/>
                        </a:lnTo>
                        <a:lnTo>
                          <a:pt x="11" y="105"/>
                        </a:lnTo>
                        <a:lnTo>
                          <a:pt x="14" y="103"/>
                        </a:lnTo>
                        <a:lnTo>
                          <a:pt x="18" y="99"/>
                        </a:lnTo>
                        <a:lnTo>
                          <a:pt x="21" y="94"/>
                        </a:lnTo>
                        <a:lnTo>
                          <a:pt x="26" y="87"/>
                        </a:lnTo>
                        <a:lnTo>
                          <a:pt x="33" y="69"/>
                        </a:lnTo>
                        <a:lnTo>
                          <a:pt x="38" y="50"/>
                        </a:lnTo>
                        <a:lnTo>
                          <a:pt x="43" y="35"/>
                        </a:lnTo>
                        <a:lnTo>
                          <a:pt x="46" y="18"/>
                        </a:lnTo>
                        <a:lnTo>
                          <a:pt x="47" y="11"/>
                        </a:lnTo>
                        <a:lnTo>
                          <a:pt x="47" y="5"/>
                        </a:lnTo>
                        <a:lnTo>
                          <a:pt x="46" y="1"/>
                        </a:lnTo>
                        <a:lnTo>
                          <a:pt x="44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2" name="Freeform 200"/>
                  <p:cNvSpPr>
                    <a:spLocks/>
                  </p:cNvSpPr>
                  <p:nvPr/>
                </p:nvSpPr>
                <p:spPr bwMode="auto">
                  <a:xfrm>
                    <a:off x="138" y="380"/>
                    <a:ext cx="49" cy="106"/>
                  </a:xfrm>
                  <a:custGeom>
                    <a:avLst/>
                    <a:gdLst>
                      <a:gd name="T0" fmla="*/ 41 w 48"/>
                      <a:gd name="T1" fmla="*/ 0 h 107"/>
                      <a:gd name="T2" fmla="*/ 36 w 48"/>
                      <a:gd name="T3" fmla="*/ 4 h 107"/>
                      <a:gd name="T4" fmla="*/ 30 w 48"/>
                      <a:gd name="T5" fmla="*/ 14 h 107"/>
                      <a:gd name="T6" fmla="*/ 21 w 48"/>
                      <a:gd name="T7" fmla="*/ 31 h 107"/>
                      <a:gd name="T8" fmla="*/ 15 w 48"/>
                      <a:gd name="T9" fmla="*/ 46 h 107"/>
                      <a:gd name="T10" fmla="*/ 8 w 48"/>
                      <a:gd name="T11" fmla="*/ 64 h 107"/>
                      <a:gd name="T12" fmla="*/ 2 w 48"/>
                      <a:gd name="T13" fmla="*/ 82 h 107"/>
                      <a:gd name="T14" fmla="*/ 0 w 48"/>
                      <a:gd name="T15" fmla="*/ 93 h 107"/>
                      <a:gd name="T16" fmla="*/ 0 w 48"/>
                      <a:gd name="T17" fmla="*/ 97 h 107"/>
                      <a:gd name="T18" fmla="*/ 0 w 48"/>
                      <a:gd name="T19" fmla="*/ 100 h 107"/>
                      <a:gd name="T20" fmla="*/ 1 w 48"/>
                      <a:gd name="T21" fmla="*/ 104 h 107"/>
                      <a:gd name="T22" fmla="*/ 2 w 48"/>
                      <a:gd name="T23" fmla="*/ 107 h 107"/>
                      <a:gd name="T24" fmla="*/ 5 w 48"/>
                      <a:gd name="T25" fmla="*/ 107 h 107"/>
                      <a:gd name="T26" fmla="*/ 8 w 48"/>
                      <a:gd name="T27" fmla="*/ 107 h 107"/>
                      <a:gd name="T28" fmla="*/ 11 w 48"/>
                      <a:gd name="T29" fmla="*/ 106 h 107"/>
                      <a:gd name="T30" fmla="*/ 14 w 48"/>
                      <a:gd name="T31" fmla="*/ 104 h 107"/>
                      <a:gd name="T32" fmla="*/ 18 w 48"/>
                      <a:gd name="T33" fmla="*/ 100 h 107"/>
                      <a:gd name="T34" fmla="*/ 21 w 48"/>
                      <a:gd name="T35" fmla="*/ 95 h 107"/>
                      <a:gd name="T36" fmla="*/ 26 w 48"/>
                      <a:gd name="T37" fmla="*/ 88 h 107"/>
                      <a:gd name="T38" fmla="*/ 33 w 48"/>
                      <a:gd name="T39" fmla="*/ 69 h 107"/>
                      <a:gd name="T40" fmla="*/ 39 w 48"/>
                      <a:gd name="T41" fmla="*/ 51 h 107"/>
                      <a:gd name="T42" fmla="*/ 43 w 48"/>
                      <a:gd name="T43" fmla="*/ 36 h 107"/>
                      <a:gd name="T44" fmla="*/ 46 w 48"/>
                      <a:gd name="T45" fmla="*/ 19 h 107"/>
                      <a:gd name="T46" fmla="*/ 46 w 48"/>
                      <a:gd name="T47" fmla="*/ 12 h 107"/>
                      <a:gd name="T48" fmla="*/ 48 w 48"/>
                      <a:gd name="T49" fmla="*/ 6 h 107"/>
                      <a:gd name="T50" fmla="*/ 46 w 48"/>
                      <a:gd name="T51" fmla="*/ 2 h 107"/>
                      <a:gd name="T52" fmla="*/ 44 w 48"/>
                      <a:gd name="T53" fmla="*/ 0 h 107"/>
                      <a:gd name="T54" fmla="*/ 41 w 48"/>
                      <a:gd name="T55" fmla="*/ 0 h 10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8"/>
                      <a:gd name="T85" fmla="*/ 0 h 107"/>
                      <a:gd name="T86" fmla="*/ 48 w 48"/>
                      <a:gd name="T87" fmla="*/ 107 h 10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8" h="107">
                        <a:moveTo>
                          <a:pt x="41" y="0"/>
                        </a:moveTo>
                        <a:lnTo>
                          <a:pt x="36" y="4"/>
                        </a:lnTo>
                        <a:lnTo>
                          <a:pt x="30" y="14"/>
                        </a:lnTo>
                        <a:lnTo>
                          <a:pt x="21" y="31"/>
                        </a:lnTo>
                        <a:lnTo>
                          <a:pt x="15" y="46"/>
                        </a:lnTo>
                        <a:lnTo>
                          <a:pt x="8" y="64"/>
                        </a:lnTo>
                        <a:lnTo>
                          <a:pt x="2" y="82"/>
                        </a:lnTo>
                        <a:lnTo>
                          <a:pt x="0" y="93"/>
                        </a:lnTo>
                        <a:lnTo>
                          <a:pt x="0" y="97"/>
                        </a:lnTo>
                        <a:lnTo>
                          <a:pt x="0" y="100"/>
                        </a:lnTo>
                        <a:lnTo>
                          <a:pt x="1" y="104"/>
                        </a:lnTo>
                        <a:lnTo>
                          <a:pt x="2" y="107"/>
                        </a:lnTo>
                        <a:lnTo>
                          <a:pt x="5" y="107"/>
                        </a:lnTo>
                        <a:lnTo>
                          <a:pt x="8" y="107"/>
                        </a:lnTo>
                        <a:lnTo>
                          <a:pt x="11" y="106"/>
                        </a:lnTo>
                        <a:lnTo>
                          <a:pt x="14" y="104"/>
                        </a:lnTo>
                        <a:lnTo>
                          <a:pt x="18" y="100"/>
                        </a:lnTo>
                        <a:lnTo>
                          <a:pt x="21" y="95"/>
                        </a:lnTo>
                        <a:lnTo>
                          <a:pt x="26" y="88"/>
                        </a:lnTo>
                        <a:lnTo>
                          <a:pt x="33" y="69"/>
                        </a:lnTo>
                        <a:lnTo>
                          <a:pt x="39" y="51"/>
                        </a:lnTo>
                        <a:lnTo>
                          <a:pt x="43" y="36"/>
                        </a:lnTo>
                        <a:lnTo>
                          <a:pt x="46" y="19"/>
                        </a:lnTo>
                        <a:lnTo>
                          <a:pt x="46" y="12"/>
                        </a:lnTo>
                        <a:lnTo>
                          <a:pt x="48" y="6"/>
                        </a:lnTo>
                        <a:lnTo>
                          <a:pt x="46" y="2"/>
                        </a:lnTo>
                        <a:lnTo>
                          <a:pt x="44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3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172" y="387"/>
                    <a:ext cx="28" cy="103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4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172" y="385"/>
                    <a:ext cx="28" cy="1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5" name="Freeform 203"/>
                  <p:cNvSpPr>
                    <a:spLocks noChangeArrowheads="1"/>
                  </p:cNvSpPr>
                  <p:nvPr/>
                </p:nvSpPr>
                <p:spPr bwMode="auto">
                  <a:xfrm>
                    <a:off x="50" y="380"/>
                    <a:ext cx="124" cy="83"/>
                  </a:xfrm>
                  <a:custGeom>
                    <a:avLst/>
                    <a:gdLst>
                      <a:gd name="T0" fmla="*/ 115 w 125"/>
                      <a:gd name="T1" fmla="*/ 2 h 83"/>
                      <a:gd name="T2" fmla="*/ 107 w 125"/>
                      <a:gd name="T3" fmla="*/ 3 h 83"/>
                      <a:gd name="T4" fmla="*/ 97 w 125"/>
                      <a:gd name="T5" fmla="*/ 8 h 83"/>
                      <a:gd name="T6" fmla="*/ 81 w 125"/>
                      <a:gd name="T7" fmla="*/ 18 h 83"/>
                      <a:gd name="T8" fmla="*/ 57 w 125"/>
                      <a:gd name="T9" fmla="*/ 31 h 83"/>
                      <a:gd name="T10" fmla="*/ 38 w 125"/>
                      <a:gd name="T11" fmla="*/ 46 h 83"/>
                      <a:gd name="T12" fmla="*/ 23 w 125"/>
                      <a:gd name="T13" fmla="*/ 57 h 83"/>
                      <a:gd name="T14" fmla="*/ 7 w 125"/>
                      <a:gd name="T15" fmla="*/ 68 h 83"/>
                      <a:gd name="T16" fmla="*/ 4 w 125"/>
                      <a:gd name="T17" fmla="*/ 73 h 83"/>
                      <a:gd name="T18" fmla="*/ 1 w 125"/>
                      <a:gd name="T19" fmla="*/ 75 h 83"/>
                      <a:gd name="T20" fmla="*/ 0 w 125"/>
                      <a:gd name="T21" fmla="*/ 79 h 83"/>
                      <a:gd name="T22" fmla="*/ 0 w 125"/>
                      <a:gd name="T23" fmla="*/ 81 h 83"/>
                      <a:gd name="T24" fmla="*/ 2 w 125"/>
                      <a:gd name="T25" fmla="*/ 83 h 83"/>
                      <a:gd name="T26" fmla="*/ 6 w 125"/>
                      <a:gd name="T27" fmla="*/ 83 h 83"/>
                      <a:gd name="T28" fmla="*/ 11 w 125"/>
                      <a:gd name="T29" fmla="*/ 82 h 83"/>
                      <a:gd name="T30" fmla="*/ 15 w 125"/>
                      <a:gd name="T31" fmla="*/ 81 h 83"/>
                      <a:gd name="T32" fmla="*/ 19 w 125"/>
                      <a:gd name="T33" fmla="*/ 80 h 83"/>
                      <a:gd name="T34" fmla="*/ 25 w 125"/>
                      <a:gd name="T35" fmla="*/ 77 h 83"/>
                      <a:gd name="T36" fmla="*/ 43 w 125"/>
                      <a:gd name="T37" fmla="*/ 67 h 83"/>
                      <a:gd name="T38" fmla="*/ 60 w 125"/>
                      <a:gd name="T39" fmla="*/ 57 h 83"/>
                      <a:gd name="T40" fmla="*/ 82 w 125"/>
                      <a:gd name="T41" fmla="*/ 42 h 83"/>
                      <a:gd name="T42" fmla="*/ 101 w 125"/>
                      <a:gd name="T43" fmla="*/ 28 h 83"/>
                      <a:gd name="T44" fmla="*/ 116 w 125"/>
                      <a:gd name="T45" fmla="*/ 15 h 83"/>
                      <a:gd name="T46" fmla="*/ 122 w 125"/>
                      <a:gd name="T47" fmla="*/ 9 h 83"/>
                      <a:gd name="T48" fmla="*/ 125 w 125"/>
                      <a:gd name="T49" fmla="*/ 4 h 83"/>
                      <a:gd name="T50" fmla="*/ 123 w 125"/>
                      <a:gd name="T51" fmla="*/ 1 h 83"/>
                      <a:gd name="T52" fmla="*/ 120 w 125"/>
                      <a:gd name="T53" fmla="*/ 0 h 83"/>
                      <a:gd name="T54" fmla="*/ 115 w 125"/>
                      <a:gd name="T55" fmla="*/ 2 h 8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25"/>
                      <a:gd name="T85" fmla="*/ 0 h 83"/>
                      <a:gd name="T86" fmla="*/ 125 w 125"/>
                      <a:gd name="T87" fmla="*/ 83 h 8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25" h="83">
                        <a:moveTo>
                          <a:pt x="115" y="2"/>
                        </a:moveTo>
                        <a:lnTo>
                          <a:pt x="107" y="3"/>
                        </a:lnTo>
                        <a:lnTo>
                          <a:pt x="97" y="8"/>
                        </a:lnTo>
                        <a:lnTo>
                          <a:pt x="81" y="18"/>
                        </a:lnTo>
                        <a:lnTo>
                          <a:pt x="57" y="31"/>
                        </a:lnTo>
                        <a:lnTo>
                          <a:pt x="38" y="46"/>
                        </a:lnTo>
                        <a:lnTo>
                          <a:pt x="23" y="57"/>
                        </a:lnTo>
                        <a:lnTo>
                          <a:pt x="7" y="68"/>
                        </a:lnTo>
                        <a:lnTo>
                          <a:pt x="4" y="73"/>
                        </a:lnTo>
                        <a:lnTo>
                          <a:pt x="1" y="75"/>
                        </a:lnTo>
                        <a:lnTo>
                          <a:pt x="0" y="79"/>
                        </a:lnTo>
                        <a:lnTo>
                          <a:pt x="0" y="81"/>
                        </a:lnTo>
                        <a:lnTo>
                          <a:pt x="2" y="83"/>
                        </a:lnTo>
                        <a:lnTo>
                          <a:pt x="6" y="83"/>
                        </a:lnTo>
                        <a:lnTo>
                          <a:pt x="11" y="82"/>
                        </a:lnTo>
                        <a:lnTo>
                          <a:pt x="15" y="81"/>
                        </a:lnTo>
                        <a:lnTo>
                          <a:pt x="19" y="80"/>
                        </a:lnTo>
                        <a:lnTo>
                          <a:pt x="25" y="77"/>
                        </a:lnTo>
                        <a:lnTo>
                          <a:pt x="43" y="67"/>
                        </a:lnTo>
                        <a:lnTo>
                          <a:pt x="60" y="57"/>
                        </a:lnTo>
                        <a:lnTo>
                          <a:pt x="82" y="42"/>
                        </a:lnTo>
                        <a:lnTo>
                          <a:pt x="101" y="28"/>
                        </a:lnTo>
                        <a:lnTo>
                          <a:pt x="116" y="15"/>
                        </a:lnTo>
                        <a:lnTo>
                          <a:pt x="122" y="9"/>
                        </a:lnTo>
                        <a:lnTo>
                          <a:pt x="125" y="4"/>
                        </a:lnTo>
                        <a:lnTo>
                          <a:pt x="123" y="1"/>
                        </a:lnTo>
                        <a:lnTo>
                          <a:pt x="120" y="0"/>
                        </a:lnTo>
                        <a:lnTo>
                          <a:pt x="115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6" name="Freeform 204"/>
                  <p:cNvSpPr>
                    <a:spLocks/>
                  </p:cNvSpPr>
                  <p:nvPr/>
                </p:nvSpPr>
                <p:spPr bwMode="auto">
                  <a:xfrm>
                    <a:off x="50" y="375"/>
                    <a:ext cx="124" cy="86"/>
                  </a:xfrm>
                  <a:custGeom>
                    <a:avLst/>
                    <a:gdLst>
                      <a:gd name="T0" fmla="*/ 115 w 125"/>
                      <a:gd name="T1" fmla="*/ 2 h 84"/>
                      <a:gd name="T2" fmla="*/ 107 w 125"/>
                      <a:gd name="T3" fmla="*/ 4 h 84"/>
                      <a:gd name="T4" fmla="*/ 97 w 125"/>
                      <a:gd name="T5" fmla="*/ 9 h 84"/>
                      <a:gd name="T6" fmla="*/ 81 w 125"/>
                      <a:gd name="T7" fmla="*/ 18 h 84"/>
                      <a:gd name="T8" fmla="*/ 57 w 125"/>
                      <a:gd name="T9" fmla="*/ 32 h 84"/>
                      <a:gd name="T10" fmla="*/ 38 w 125"/>
                      <a:gd name="T11" fmla="*/ 47 h 84"/>
                      <a:gd name="T12" fmla="*/ 23 w 125"/>
                      <a:gd name="T13" fmla="*/ 58 h 84"/>
                      <a:gd name="T14" fmla="*/ 7 w 125"/>
                      <a:gd name="T15" fmla="*/ 68 h 84"/>
                      <a:gd name="T16" fmla="*/ 4 w 125"/>
                      <a:gd name="T17" fmla="*/ 73 h 84"/>
                      <a:gd name="T18" fmla="*/ 1 w 125"/>
                      <a:gd name="T19" fmla="*/ 76 h 84"/>
                      <a:gd name="T20" fmla="*/ 0 w 125"/>
                      <a:gd name="T21" fmla="*/ 79 h 84"/>
                      <a:gd name="T22" fmla="*/ 0 w 125"/>
                      <a:gd name="T23" fmla="*/ 82 h 84"/>
                      <a:gd name="T24" fmla="*/ 2 w 125"/>
                      <a:gd name="T25" fmla="*/ 84 h 84"/>
                      <a:gd name="T26" fmla="*/ 6 w 125"/>
                      <a:gd name="T27" fmla="*/ 84 h 84"/>
                      <a:gd name="T28" fmla="*/ 11 w 125"/>
                      <a:gd name="T29" fmla="*/ 83 h 84"/>
                      <a:gd name="T30" fmla="*/ 15 w 125"/>
                      <a:gd name="T31" fmla="*/ 82 h 84"/>
                      <a:gd name="T32" fmla="*/ 19 w 125"/>
                      <a:gd name="T33" fmla="*/ 80 h 84"/>
                      <a:gd name="T34" fmla="*/ 25 w 125"/>
                      <a:gd name="T35" fmla="*/ 77 h 84"/>
                      <a:gd name="T36" fmla="*/ 43 w 125"/>
                      <a:gd name="T37" fmla="*/ 68 h 84"/>
                      <a:gd name="T38" fmla="*/ 60 w 125"/>
                      <a:gd name="T39" fmla="*/ 58 h 84"/>
                      <a:gd name="T40" fmla="*/ 82 w 125"/>
                      <a:gd name="T41" fmla="*/ 43 h 84"/>
                      <a:gd name="T42" fmla="*/ 101 w 125"/>
                      <a:gd name="T43" fmla="*/ 28 h 84"/>
                      <a:gd name="T44" fmla="*/ 116 w 125"/>
                      <a:gd name="T45" fmla="*/ 16 h 84"/>
                      <a:gd name="T46" fmla="*/ 122 w 125"/>
                      <a:gd name="T47" fmla="*/ 9 h 84"/>
                      <a:gd name="T48" fmla="*/ 125 w 125"/>
                      <a:gd name="T49" fmla="*/ 4 h 84"/>
                      <a:gd name="T50" fmla="*/ 123 w 125"/>
                      <a:gd name="T51" fmla="*/ 1 h 84"/>
                      <a:gd name="T52" fmla="*/ 120 w 125"/>
                      <a:gd name="T53" fmla="*/ 0 h 84"/>
                      <a:gd name="T54" fmla="*/ 115 w 125"/>
                      <a:gd name="T55" fmla="*/ 2 h 8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25"/>
                      <a:gd name="T85" fmla="*/ 0 h 84"/>
                      <a:gd name="T86" fmla="*/ 125 w 125"/>
                      <a:gd name="T87" fmla="*/ 84 h 84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25" h="84">
                        <a:moveTo>
                          <a:pt x="115" y="2"/>
                        </a:moveTo>
                        <a:lnTo>
                          <a:pt x="107" y="4"/>
                        </a:lnTo>
                        <a:lnTo>
                          <a:pt x="97" y="9"/>
                        </a:lnTo>
                        <a:lnTo>
                          <a:pt x="81" y="18"/>
                        </a:lnTo>
                        <a:lnTo>
                          <a:pt x="57" y="32"/>
                        </a:lnTo>
                        <a:lnTo>
                          <a:pt x="38" y="47"/>
                        </a:lnTo>
                        <a:lnTo>
                          <a:pt x="23" y="58"/>
                        </a:lnTo>
                        <a:lnTo>
                          <a:pt x="7" y="68"/>
                        </a:lnTo>
                        <a:lnTo>
                          <a:pt x="4" y="73"/>
                        </a:lnTo>
                        <a:lnTo>
                          <a:pt x="1" y="76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2" y="84"/>
                        </a:lnTo>
                        <a:lnTo>
                          <a:pt x="6" y="84"/>
                        </a:lnTo>
                        <a:lnTo>
                          <a:pt x="11" y="83"/>
                        </a:lnTo>
                        <a:lnTo>
                          <a:pt x="15" y="82"/>
                        </a:lnTo>
                        <a:lnTo>
                          <a:pt x="19" y="80"/>
                        </a:lnTo>
                        <a:lnTo>
                          <a:pt x="25" y="77"/>
                        </a:lnTo>
                        <a:lnTo>
                          <a:pt x="43" y="68"/>
                        </a:lnTo>
                        <a:lnTo>
                          <a:pt x="60" y="58"/>
                        </a:lnTo>
                        <a:lnTo>
                          <a:pt x="82" y="43"/>
                        </a:lnTo>
                        <a:lnTo>
                          <a:pt x="101" y="28"/>
                        </a:lnTo>
                        <a:lnTo>
                          <a:pt x="116" y="16"/>
                        </a:lnTo>
                        <a:lnTo>
                          <a:pt x="122" y="9"/>
                        </a:lnTo>
                        <a:lnTo>
                          <a:pt x="125" y="4"/>
                        </a:lnTo>
                        <a:lnTo>
                          <a:pt x="123" y="1"/>
                        </a:lnTo>
                        <a:lnTo>
                          <a:pt x="120" y="0"/>
                        </a:lnTo>
                        <a:lnTo>
                          <a:pt x="115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7" name="Freeform 205"/>
                  <p:cNvSpPr>
                    <a:spLocks noChangeArrowheads="1"/>
                  </p:cNvSpPr>
                  <p:nvPr/>
                </p:nvSpPr>
                <p:spPr bwMode="auto">
                  <a:xfrm>
                    <a:off x="9" y="372"/>
                    <a:ext cx="161" cy="48"/>
                  </a:xfrm>
                  <a:custGeom>
                    <a:avLst/>
                    <a:gdLst>
                      <a:gd name="T0" fmla="*/ 159 w 161"/>
                      <a:gd name="T1" fmla="*/ 3 h 48"/>
                      <a:gd name="T2" fmla="*/ 157 w 161"/>
                      <a:gd name="T3" fmla="*/ 2 h 48"/>
                      <a:gd name="T4" fmla="*/ 155 w 161"/>
                      <a:gd name="T5" fmla="*/ 1 h 48"/>
                      <a:gd name="T6" fmla="*/ 151 w 161"/>
                      <a:gd name="T7" fmla="*/ 0 h 48"/>
                      <a:gd name="T8" fmla="*/ 146 w 161"/>
                      <a:gd name="T9" fmla="*/ 1 h 48"/>
                      <a:gd name="T10" fmla="*/ 133 w 161"/>
                      <a:gd name="T11" fmla="*/ 3 h 48"/>
                      <a:gd name="T12" fmla="*/ 111 w 161"/>
                      <a:gd name="T13" fmla="*/ 8 h 48"/>
                      <a:gd name="T14" fmla="*/ 88 w 161"/>
                      <a:gd name="T15" fmla="*/ 13 h 48"/>
                      <a:gd name="T16" fmla="*/ 68 w 161"/>
                      <a:gd name="T17" fmla="*/ 18 h 48"/>
                      <a:gd name="T18" fmla="*/ 47 w 161"/>
                      <a:gd name="T19" fmla="*/ 25 h 48"/>
                      <a:gd name="T20" fmla="*/ 28 w 161"/>
                      <a:gd name="T21" fmla="*/ 30 h 48"/>
                      <a:gd name="T22" fmla="*/ 16 w 161"/>
                      <a:gd name="T23" fmla="*/ 35 h 48"/>
                      <a:gd name="T24" fmla="*/ 10 w 161"/>
                      <a:gd name="T25" fmla="*/ 37 h 48"/>
                      <a:gd name="T26" fmla="*/ 6 w 161"/>
                      <a:gd name="T27" fmla="*/ 38 h 48"/>
                      <a:gd name="T28" fmla="*/ 3 w 161"/>
                      <a:gd name="T29" fmla="*/ 40 h 48"/>
                      <a:gd name="T30" fmla="*/ 1 w 161"/>
                      <a:gd name="T31" fmla="*/ 42 h 48"/>
                      <a:gd name="T32" fmla="*/ 0 w 161"/>
                      <a:gd name="T33" fmla="*/ 44 h 48"/>
                      <a:gd name="T34" fmla="*/ 1 w 161"/>
                      <a:gd name="T35" fmla="*/ 46 h 48"/>
                      <a:gd name="T36" fmla="*/ 3 w 161"/>
                      <a:gd name="T37" fmla="*/ 47 h 48"/>
                      <a:gd name="T38" fmla="*/ 5 w 161"/>
                      <a:gd name="T39" fmla="*/ 47 h 48"/>
                      <a:gd name="T40" fmla="*/ 8 w 161"/>
                      <a:gd name="T41" fmla="*/ 48 h 48"/>
                      <a:gd name="T42" fmla="*/ 12 w 161"/>
                      <a:gd name="T43" fmla="*/ 47 h 48"/>
                      <a:gd name="T44" fmla="*/ 19 w 161"/>
                      <a:gd name="T45" fmla="*/ 46 h 48"/>
                      <a:gd name="T46" fmla="*/ 26 w 161"/>
                      <a:gd name="T47" fmla="*/ 46 h 48"/>
                      <a:gd name="T48" fmla="*/ 38 w 161"/>
                      <a:gd name="T49" fmla="*/ 43 h 48"/>
                      <a:gd name="T50" fmla="*/ 55 w 161"/>
                      <a:gd name="T51" fmla="*/ 39 h 48"/>
                      <a:gd name="T52" fmla="*/ 75 w 161"/>
                      <a:gd name="T53" fmla="*/ 35 h 48"/>
                      <a:gd name="T54" fmla="*/ 97 w 161"/>
                      <a:gd name="T55" fmla="*/ 29 h 48"/>
                      <a:gd name="T56" fmla="*/ 117 w 161"/>
                      <a:gd name="T57" fmla="*/ 23 h 48"/>
                      <a:gd name="T58" fmla="*/ 130 w 161"/>
                      <a:gd name="T59" fmla="*/ 19 h 48"/>
                      <a:gd name="T60" fmla="*/ 141 w 161"/>
                      <a:gd name="T61" fmla="*/ 16 h 48"/>
                      <a:gd name="T62" fmla="*/ 153 w 161"/>
                      <a:gd name="T63" fmla="*/ 11 h 48"/>
                      <a:gd name="T64" fmla="*/ 159 w 161"/>
                      <a:gd name="T65" fmla="*/ 9 h 48"/>
                      <a:gd name="T66" fmla="*/ 160 w 161"/>
                      <a:gd name="T67" fmla="*/ 7 h 48"/>
                      <a:gd name="T68" fmla="*/ 161 w 161"/>
                      <a:gd name="T69" fmla="*/ 5 h 48"/>
                      <a:gd name="T70" fmla="*/ 159 w 161"/>
                      <a:gd name="T71" fmla="*/ 3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61"/>
                      <a:gd name="T109" fmla="*/ 0 h 48"/>
                      <a:gd name="T110" fmla="*/ 161 w 161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61" h="48">
                        <a:moveTo>
                          <a:pt x="159" y="3"/>
                        </a:moveTo>
                        <a:lnTo>
                          <a:pt x="157" y="2"/>
                        </a:lnTo>
                        <a:lnTo>
                          <a:pt x="155" y="1"/>
                        </a:lnTo>
                        <a:lnTo>
                          <a:pt x="151" y="0"/>
                        </a:lnTo>
                        <a:lnTo>
                          <a:pt x="146" y="1"/>
                        </a:lnTo>
                        <a:lnTo>
                          <a:pt x="133" y="3"/>
                        </a:lnTo>
                        <a:lnTo>
                          <a:pt x="111" y="8"/>
                        </a:lnTo>
                        <a:lnTo>
                          <a:pt x="88" y="13"/>
                        </a:lnTo>
                        <a:lnTo>
                          <a:pt x="68" y="18"/>
                        </a:lnTo>
                        <a:lnTo>
                          <a:pt x="47" y="25"/>
                        </a:lnTo>
                        <a:lnTo>
                          <a:pt x="28" y="30"/>
                        </a:lnTo>
                        <a:lnTo>
                          <a:pt x="16" y="35"/>
                        </a:lnTo>
                        <a:lnTo>
                          <a:pt x="10" y="37"/>
                        </a:lnTo>
                        <a:lnTo>
                          <a:pt x="6" y="38"/>
                        </a:lnTo>
                        <a:lnTo>
                          <a:pt x="3" y="40"/>
                        </a:lnTo>
                        <a:lnTo>
                          <a:pt x="1" y="42"/>
                        </a:lnTo>
                        <a:lnTo>
                          <a:pt x="0" y="44"/>
                        </a:lnTo>
                        <a:lnTo>
                          <a:pt x="1" y="46"/>
                        </a:lnTo>
                        <a:lnTo>
                          <a:pt x="3" y="47"/>
                        </a:lnTo>
                        <a:lnTo>
                          <a:pt x="5" y="47"/>
                        </a:lnTo>
                        <a:lnTo>
                          <a:pt x="8" y="48"/>
                        </a:lnTo>
                        <a:lnTo>
                          <a:pt x="12" y="47"/>
                        </a:lnTo>
                        <a:lnTo>
                          <a:pt x="19" y="46"/>
                        </a:lnTo>
                        <a:lnTo>
                          <a:pt x="26" y="46"/>
                        </a:lnTo>
                        <a:lnTo>
                          <a:pt x="38" y="43"/>
                        </a:lnTo>
                        <a:lnTo>
                          <a:pt x="55" y="39"/>
                        </a:lnTo>
                        <a:lnTo>
                          <a:pt x="75" y="35"/>
                        </a:lnTo>
                        <a:lnTo>
                          <a:pt x="97" y="29"/>
                        </a:lnTo>
                        <a:lnTo>
                          <a:pt x="117" y="23"/>
                        </a:lnTo>
                        <a:lnTo>
                          <a:pt x="130" y="19"/>
                        </a:lnTo>
                        <a:lnTo>
                          <a:pt x="141" y="16"/>
                        </a:lnTo>
                        <a:lnTo>
                          <a:pt x="153" y="11"/>
                        </a:lnTo>
                        <a:lnTo>
                          <a:pt x="159" y="9"/>
                        </a:lnTo>
                        <a:lnTo>
                          <a:pt x="160" y="7"/>
                        </a:lnTo>
                        <a:lnTo>
                          <a:pt x="161" y="5"/>
                        </a:lnTo>
                        <a:lnTo>
                          <a:pt x="159" y="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8" name="Freeform 206"/>
                  <p:cNvSpPr>
                    <a:spLocks/>
                  </p:cNvSpPr>
                  <p:nvPr/>
                </p:nvSpPr>
                <p:spPr bwMode="auto">
                  <a:xfrm>
                    <a:off x="9" y="370"/>
                    <a:ext cx="161" cy="48"/>
                  </a:xfrm>
                  <a:custGeom>
                    <a:avLst/>
                    <a:gdLst>
                      <a:gd name="T0" fmla="*/ 159 w 161"/>
                      <a:gd name="T1" fmla="*/ 3 h 48"/>
                      <a:gd name="T2" fmla="*/ 157 w 161"/>
                      <a:gd name="T3" fmla="*/ 2 h 48"/>
                      <a:gd name="T4" fmla="*/ 155 w 161"/>
                      <a:gd name="T5" fmla="*/ 0 h 48"/>
                      <a:gd name="T6" fmla="*/ 151 w 161"/>
                      <a:gd name="T7" fmla="*/ 0 h 48"/>
                      <a:gd name="T8" fmla="*/ 146 w 161"/>
                      <a:gd name="T9" fmla="*/ 0 h 48"/>
                      <a:gd name="T10" fmla="*/ 133 w 161"/>
                      <a:gd name="T11" fmla="*/ 3 h 48"/>
                      <a:gd name="T12" fmla="*/ 111 w 161"/>
                      <a:gd name="T13" fmla="*/ 7 h 48"/>
                      <a:gd name="T14" fmla="*/ 88 w 161"/>
                      <a:gd name="T15" fmla="*/ 13 h 48"/>
                      <a:gd name="T16" fmla="*/ 68 w 161"/>
                      <a:gd name="T17" fmla="*/ 18 h 48"/>
                      <a:gd name="T18" fmla="*/ 47 w 161"/>
                      <a:gd name="T19" fmla="*/ 24 h 48"/>
                      <a:gd name="T20" fmla="*/ 28 w 161"/>
                      <a:gd name="T21" fmla="*/ 30 h 48"/>
                      <a:gd name="T22" fmla="*/ 16 w 161"/>
                      <a:gd name="T23" fmla="*/ 34 h 48"/>
                      <a:gd name="T24" fmla="*/ 10 w 161"/>
                      <a:gd name="T25" fmla="*/ 36 h 48"/>
                      <a:gd name="T26" fmla="*/ 6 w 161"/>
                      <a:gd name="T27" fmla="*/ 38 h 48"/>
                      <a:gd name="T28" fmla="*/ 3 w 161"/>
                      <a:gd name="T29" fmla="*/ 40 h 48"/>
                      <a:gd name="T30" fmla="*/ 1 w 161"/>
                      <a:gd name="T31" fmla="*/ 42 h 48"/>
                      <a:gd name="T32" fmla="*/ 0 w 161"/>
                      <a:gd name="T33" fmla="*/ 44 h 48"/>
                      <a:gd name="T34" fmla="*/ 1 w 161"/>
                      <a:gd name="T35" fmla="*/ 46 h 48"/>
                      <a:gd name="T36" fmla="*/ 3 w 161"/>
                      <a:gd name="T37" fmla="*/ 47 h 48"/>
                      <a:gd name="T38" fmla="*/ 5 w 161"/>
                      <a:gd name="T39" fmla="*/ 47 h 48"/>
                      <a:gd name="T40" fmla="*/ 8 w 161"/>
                      <a:gd name="T41" fmla="*/ 48 h 48"/>
                      <a:gd name="T42" fmla="*/ 12 w 161"/>
                      <a:gd name="T43" fmla="*/ 47 h 48"/>
                      <a:gd name="T44" fmla="*/ 19 w 161"/>
                      <a:gd name="T45" fmla="*/ 46 h 48"/>
                      <a:gd name="T46" fmla="*/ 26 w 161"/>
                      <a:gd name="T47" fmla="*/ 45 h 48"/>
                      <a:gd name="T48" fmla="*/ 38 w 161"/>
                      <a:gd name="T49" fmla="*/ 43 h 48"/>
                      <a:gd name="T50" fmla="*/ 55 w 161"/>
                      <a:gd name="T51" fmla="*/ 40 h 48"/>
                      <a:gd name="T52" fmla="*/ 75 w 161"/>
                      <a:gd name="T53" fmla="*/ 34 h 48"/>
                      <a:gd name="T54" fmla="*/ 97 w 161"/>
                      <a:gd name="T55" fmla="*/ 29 h 48"/>
                      <a:gd name="T56" fmla="*/ 117 w 161"/>
                      <a:gd name="T57" fmla="*/ 23 h 48"/>
                      <a:gd name="T58" fmla="*/ 130 w 161"/>
                      <a:gd name="T59" fmla="*/ 19 h 48"/>
                      <a:gd name="T60" fmla="*/ 141 w 161"/>
                      <a:gd name="T61" fmla="*/ 15 h 48"/>
                      <a:gd name="T62" fmla="*/ 153 w 161"/>
                      <a:gd name="T63" fmla="*/ 10 h 48"/>
                      <a:gd name="T64" fmla="*/ 159 w 161"/>
                      <a:gd name="T65" fmla="*/ 8 h 48"/>
                      <a:gd name="T66" fmla="*/ 160 w 161"/>
                      <a:gd name="T67" fmla="*/ 6 h 48"/>
                      <a:gd name="T68" fmla="*/ 161 w 161"/>
                      <a:gd name="T69" fmla="*/ 5 h 48"/>
                      <a:gd name="T70" fmla="*/ 159 w 161"/>
                      <a:gd name="T71" fmla="*/ 3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61"/>
                      <a:gd name="T109" fmla="*/ 0 h 48"/>
                      <a:gd name="T110" fmla="*/ 161 w 161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61" h="48">
                        <a:moveTo>
                          <a:pt x="159" y="3"/>
                        </a:moveTo>
                        <a:lnTo>
                          <a:pt x="157" y="2"/>
                        </a:lnTo>
                        <a:lnTo>
                          <a:pt x="155" y="0"/>
                        </a:lnTo>
                        <a:lnTo>
                          <a:pt x="151" y="0"/>
                        </a:lnTo>
                        <a:lnTo>
                          <a:pt x="146" y="0"/>
                        </a:lnTo>
                        <a:lnTo>
                          <a:pt x="133" y="3"/>
                        </a:lnTo>
                        <a:lnTo>
                          <a:pt x="111" y="7"/>
                        </a:lnTo>
                        <a:lnTo>
                          <a:pt x="88" y="13"/>
                        </a:lnTo>
                        <a:lnTo>
                          <a:pt x="68" y="18"/>
                        </a:lnTo>
                        <a:lnTo>
                          <a:pt x="47" y="24"/>
                        </a:lnTo>
                        <a:lnTo>
                          <a:pt x="28" y="30"/>
                        </a:lnTo>
                        <a:lnTo>
                          <a:pt x="16" y="34"/>
                        </a:lnTo>
                        <a:lnTo>
                          <a:pt x="10" y="36"/>
                        </a:lnTo>
                        <a:lnTo>
                          <a:pt x="6" y="38"/>
                        </a:lnTo>
                        <a:lnTo>
                          <a:pt x="3" y="40"/>
                        </a:lnTo>
                        <a:lnTo>
                          <a:pt x="1" y="42"/>
                        </a:lnTo>
                        <a:lnTo>
                          <a:pt x="0" y="44"/>
                        </a:lnTo>
                        <a:lnTo>
                          <a:pt x="1" y="46"/>
                        </a:lnTo>
                        <a:lnTo>
                          <a:pt x="3" y="47"/>
                        </a:lnTo>
                        <a:lnTo>
                          <a:pt x="5" y="47"/>
                        </a:lnTo>
                        <a:lnTo>
                          <a:pt x="8" y="48"/>
                        </a:lnTo>
                        <a:lnTo>
                          <a:pt x="12" y="47"/>
                        </a:lnTo>
                        <a:lnTo>
                          <a:pt x="19" y="46"/>
                        </a:lnTo>
                        <a:lnTo>
                          <a:pt x="26" y="45"/>
                        </a:lnTo>
                        <a:lnTo>
                          <a:pt x="38" y="43"/>
                        </a:lnTo>
                        <a:lnTo>
                          <a:pt x="55" y="40"/>
                        </a:lnTo>
                        <a:lnTo>
                          <a:pt x="75" y="34"/>
                        </a:lnTo>
                        <a:lnTo>
                          <a:pt x="97" y="29"/>
                        </a:lnTo>
                        <a:lnTo>
                          <a:pt x="117" y="23"/>
                        </a:lnTo>
                        <a:lnTo>
                          <a:pt x="130" y="19"/>
                        </a:lnTo>
                        <a:lnTo>
                          <a:pt x="141" y="15"/>
                        </a:lnTo>
                        <a:lnTo>
                          <a:pt x="153" y="10"/>
                        </a:lnTo>
                        <a:lnTo>
                          <a:pt x="159" y="8"/>
                        </a:lnTo>
                        <a:lnTo>
                          <a:pt x="160" y="6"/>
                        </a:lnTo>
                        <a:lnTo>
                          <a:pt x="161" y="5"/>
                        </a:lnTo>
                        <a:lnTo>
                          <a:pt x="159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9" name="Freeform 207"/>
                  <p:cNvSpPr>
                    <a:spLocks noChangeArrowheads="1"/>
                  </p:cNvSpPr>
                  <p:nvPr/>
                </p:nvSpPr>
                <p:spPr bwMode="auto">
                  <a:xfrm>
                    <a:off x="110" y="380"/>
                    <a:ext cx="69" cy="106"/>
                  </a:xfrm>
                  <a:custGeom>
                    <a:avLst/>
                    <a:gdLst>
                      <a:gd name="T0" fmla="*/ 62 w 70"/>
                      <a:gd name="T1" fmla="*/ 0 h 107"/>
                      <a:gd name="T2" fmla="*/ 55 w 70"/>
                      <a:gd name="T3" fmla="*/ 4 h 107"/>
                      <a:gd name="T4" fmla="*/ 46 w 70"/>
                      <a:gd name="T5" fmla="*/ 14 h 107"/>
                      <a:gd name="T6" fmla="*/ 36 w 70"/>
                      <a:gd name="T7" fmla="*/ 27 h 107"/>
                      <a:gd name="T8" fmla="*/ 25 w 70"/>
                      <a:gd name="T9" fmla="*/ 45 h 107"/>
                      <a:gd name="T10" fmla="*/ 14 w 70"/>
                      <a:gd name="T11" fmla="*/ 63 h 107"/>
                      <a:gd name="T12" fmla="*/ 6 w 70"/>
                      <a:gd name="T13" fmla="*/ 81 h 107"/>
                      <a:gd name="T14" fmla="*/ 1 w 70"/>
                      <a:gd name="T15" fmla="*/ 92 h 107"/>
                      <a:gd name="T16" fmla="*/ 0 w 70"/>
                      <a:gd name="T17" fmla="*/ 96 h 107"/>
                      <a:gd name="T18" fmla="*/ 0 w 70"/>
                      <a:gd name="T19" fmla="*/ 99 h 107"/>
                      <a:gd name="T20" fmla="*/ 0 w 70"/>
                      <a:gd name="T21" fmla="*/ 103 h 107"/>
                      <a:gd name="T22" fmla="*/ 3 w 70"/>
                      <a:gd name="T23" fmla="*/ 106 h 107"/>
                      <a:gd name="T24" fmla="*/ 6 w 70"/>
                      <a:gd name="T25" fmla="*/ 107 h 107"/>
                      <a:gd name="T26" fmla="*/ 10 w 70"/>
                      <a:gd name="T27" fmla="*/ 106 h 107"/>
                      <a:gd name="T28" fmla="*/ 13 w 70"/>
                      <a:gd name="T29" fmla="*/ 105 h 107"/>
                      <a:gd name="T30" fmla="*/ 16 w 70"/>
                      <a:gd name="T31" fmla="*/ 103 h 107"/>
                      <a:gd name="T32" fmla="*/ 19 w 70"/>
                      <a:gd name="T33" fmla="*/ 100 h 107"/>
                      <a:gd name="T34" fmla="*/ 25 w 70"/>
                      <a:gd name="T35" fmla="*/ 90 h 107"/>
                      <a:gd name="T36" fmla="*/ 37 w 70"/>
                      <a:gd name="T37" fmla="*/ 71 h 107"/>
                      <a:gd name="T38" fmla="*/ 48 w 70"/>
                      <a:gd name="T39" fmla="*/ 55 h 107"/>
                      <a:gd name="T40" fmla="*/ 58 w 70"/>
                      <a:gd name="T41" fmla="*/ 37 h 107"/>
                      <a:gd name="T42" fmla="*/ 65 w 70"/>
                      <a:gd name="T43" fmla="*/ 22 h 107"/>
                      <a:gd name="T44" fmla="*/ 69 w 70"/>
                      <a:gd name="T45" fmla="*/ 12 h 107"/>
                      <a:gd name="T46" fmla="*/ 70 w 70"/>
                      <a:gd name="T47" fmla="*/ 6 h 107"/>
                      <a:gd name="T48" fmla="*/ 68 w 70"/>
                      <a:gd name="T49" fmla="*/ 2 h 107"/>
                      <a:gd name="T50" fmla="*/ 65 w 70"/>
                      <a:gd name="T51" fmla="*/ 0 h 107"/>
                      <a:gd name="T52" fmla="*/ 62 w 70"/>
                      <a:gd name="T53" fmla="*/ 0 h 10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0"/>
                      <a:gd name="T82" fmla="*/ 0 h 107"/>
                      <a:gd name="T83" fmla="*/ 70 w 70"/>
                      <a:gd name="T84" fmla="*/ 107 h 10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0" h="107">
                        <a:moveTo>
                          <a:pt x="62" y="0"/>
                        </a:moveTo>
                        <a:lnTo>
                          <a:pt x="55" y="4"/>
                        </a:lnTo>
                        <a:lnTo>
                          <a:pt x="46" y="14"/>
                        </a:lnTo>
                        <a:lnTo>
                          <a:pt x="36" y="27"/>
                        </a:lnTo>
                        <a:lnTo>
                          <a:pt x="25" y="45"/>
                        </a:lnTo>
                        <a:lnTo>
                          <a:pt x="14" y="63"/>
                        </a:lnTo>
                        <a:lnTo>
                          <a:pt x="6" y="81"/>
                        </a:lnTo>
                        <a:lnTo>
                          <a:pt x="1" y="92"/>
                        </a:lnTo>
                        <a:lnTo>
                          <a:pt x="0" y="96"/>
                        </a:lnTo>
                        <a:lnTo>
                          <a:pt x="0" y="99"/>
                        </a:lnTo>
                        <a:lnTo>
                          <a:pt x="0" y="103"/>
                        </a:lnTo>
                        <a:lnTo>
                          <a:pt x="3" y="106"/>
                        </a:lnTo>
                        <a:lnTo>
                          <a:pt x="6" y="107"/>
                        </a:lnTo>
                        <a:lnTo>
                          <a:pt x="10" y="106"/>
                        </a:lnTo>
                        <a:lnTo>
                          <a:pt x="13" y="105"/>
                        </a:lnTo>
                        <a:lnTo>
                          <a:pt x="16" y="103"/>
                        </a:lnTo>
                        <a:lnTo>
                          <a:pt x="19" y="100"/>
                        </a:lnTo>
                        <a:lnTo>
                          <a:pt x="25" y="90"/>
                        </a:lnTo>
                        <a:lnTo>
                          <a:pt x="37" y="71"/>
                        </a:lnTo>
                        <a:lnTo>
                          <a:pt x="48" y="55"/>
                        </a:lnTo>
                        <a:lnTo>
                          <a:pt x="58" y="37"/>
                        </a:lnTo>
                        <a:lnTo>
                          <a:pt x="65" y="22"/>
                        </a:lnTo>
                        <a:lnTo>
                          <a:pt x="69" y="12"/>
                        </a:lnTo>
                        <a:lnTo>
                          <a:pt x="70" y="6"/>
                        </a:lnTo>
                        <a:lnTo>
                          <a:pt x="68" y="2"/>
                        </a:lnTo>
                        <a:lnTo>
                          <a:pt x="65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60" name="Freeform 208"/>
                  <p:cNvSpPr>
                    <a:spLocks/>
                  </p:cNvSpPr>
                  <p:nvPr/>
                </p:nvSpPr>
                <p:spPr bwMode="auto">
                  <a:xfrm>
                    <a:off x="108" y="375"/>
                    <a:ext cx="71" cy="108"/>
                  </a:xfrm>
                  <a:custGeom>
                    <a:avLst/>
                    <a:gdLst>
                      <a:gd name="T0" fmla="*/ 61 w 71"/>
                      <a:gd name="T1" fmla="*/ 0 h 107"/>
                      <a:gd name="T2" fmla="*/ 55 w 71"/>
                      <a:gd name="T3" fmla="*/ 4 h 107"/>
                      <a:gd name="T4" fmla="*/ 46 w 71"/>
                      <a:gd name="T5" fmla="*/ 15 h 107"/>
                      <a:gd name="T6" fmla="*/ 36 w 71"/>
                      <a:gd name="T7" fmla="*/ 28 h 107"/>
                      <a:gd name="T8" fmla="*/ 25 w 71"/>
                      <a:gd name="T9" fmla="*/ 45 h 107"/>
                      <a:gd name="T10" fmla="*/ 14 w 71"/>
                      <a:gd name="T11" fmla="*/ 63 h 107"/>
                      <a:gd name="T12" fmla="*/ 5 w 71"/>
                      <a:gd name="T13" fmla="*/ 82 h 107"/>
                      <a:gd name="T14" fmla="*/ 1 w 71"/>
                      <a:gd name="T15" fmla="*/ 93 h 107"/>
                      <a:gd name="T16" fmla="*/ 1 w 71"/>
                      <a:gd name="T17" fmla="*/ 96 h 107"/>
                      <a:gd name="T18" fmla="*/ 0 w 71"/>
                      <a:gd name="T19" fmla="*/ 100 h 107"/>
                      <a:gd name="T20" fmla="*/ 1 w 71"/>
                      <a:gd name="T21" fmla="*/ 104 h 107"/>
                      <a:gd name="T22" fmla="*/ 3 w 71"/>
                      <a:gd name="T23" fmla="*/ 106 h 107"/>
                      <a:gd name="T24" fmla="*/ 6 w 71"/>
                      <a:gd name="T25" fmla="*/ 107 h 107"/>
                      <a:gd name="T26" fmla="*/ 10 w 71"/>
                      <a:gd name="T27" fmla="*/ 107 h 107"/>
                      <a:gd name="T28" fmla="*/ 13 w 71"/>
                      <a:gd name="T29" fmla="*/ 105 h 107"/>
                      <a:gd name="T30" fmla="*/ 15 w 71"/>
                      <a:gd name="T31" fmla="*/ 104 h 107"/>
                      <a:gd name="T32" fmla="*/ 18 w 71"/>
                      <a:gd name="T33" fmla="*/ 101 h 107"/>
                      <a:gd name="T34" fmla="*/ 26 w 71"/>
                      <a:gd name="T35" fmla="*/ 91 h 107"/>
                      <a:gd name="T36" fmla="*/ 38 w 71"/>
                      <a:gd name="T37" fmla="*/ 72 h 107"/>
                      <a:gd name="T38" fmla="*/ 48 w 71"/>
                      <a:gd name="T39" fmla="*/ 56 h 107"/>
                      <a:gd name="T40" fmla="*/ 58 w 71"/>
                      <a:gd name="T41" fmla="*/ 37 h 107"/>
                      <a:gd name="T42" fmla="*/ 66 w 71"/>
                      <a:gd name="T43" fmla="*/ 23 h 107"/>
                      <a:gd name="T44" fmla="*/ 69 w 71"/>
                      <a:gd name="T45" fmla="*/ 12 h 107"/>
                      <a:gd name="T46" fmla="*/ 71 w 71"/>
                      <a:gd name="T47" fmla="*/ 7 h 107"/>
                      <a:gd name="T48" fmla="*/ 69 w 71"/>
                      <a:gd name="T49" fmla="*/ 2 h 107"/>
                      <a:gd name="T50" fmla="*/ 66 w 71"/>
                      <a:gd name="T51" fmla="*/ 0 h 107"/>
                      <a:gd name="T52" fmla="*/ 61 w 71"/>
                      <a:gd name="T53" fmla="*/ 0 h 10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1"/>
                      <a:gd name="T82" fmla="*/ 0 h 107"/>
                      <a:gd name="T83" fmla="*/ 71 w 71"/>
                      <a:gd name="T84" fmla="*/ 107 h 10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1" h="107">
                        <a:moveTo>
                          <a:pt x="61" y="0"/>
                        </a:moveTo>
                        <a:lnTo>
                          <a:pt x="55" y="4"/>
                        </a:lnTo>
                        <a:lnTo>
                          <a:pt x="46" y="15"/>
                        </a:lnTo>
                        <a:lnTo>
                          <a:pt x="36" y="28"/>
                        </a:lnTo>
                        <a:lnTo>
                          <a:pt x="25" y="45"/>
                        </a:lnTo>
                        <a:lnTo>
                          <a:pt x="14" y="63"/>
                        </a:lnTo>
                        <a:lnTo>
                          <a:pt x="5" y="82"/>
                        </a:lnTo>
                        <a:lnTo>
                          <a:pt x="1" y="93"/>
                        </a:lnTo>
                        <a:lnTo>
                          <a:pt x="1" y="96"/>
                        </a:lnTo>
                        <a:lnTo>
                          <a:pt x="0" y="100"/>
                        </a:lnTo>
                        <a:lnTo>
                          <a:pt x="1" y="104"/>
                        </a:lnTo>
                        <a:lnTo>
                          <a:pt x="3" y="106"/>
                        </a:lnTo>
                        <a:lnTo>
                          <a:pt x="6" y="107"/>
                        </a:lnTo>
                        <a:lnTo>
                          <a:pt x="10" y="107"/>
                        </a:lnTo>
                        <a:lnTo>
                          <a:pt x="13" y="105"/>
                        </a:lnTo>
                        <a:lnTo>
                          <a:pt x="15" y="104"/>
                        </a:lnTo>
                        <a:lnTo>
                          <a:pt x="18" y="101"/>
                        </a:lnTo>
                        <a:lnTo>
                          <a:pt x="26" y="91"/>
                        </a:lnTo>
                        <a:lnTo>
                          <a:pt x="38" y="72"/>
                        </a:lnTo>
                        <a:lnTo>
                          <a:pt x="48" y="56"/>
                        </a:lnTo>
                        <a:lnTo>
                          <a:pt x="58" y="37"/>
                        </a:lnTo>
                        <a:lnTo>
                          <a:pt x="66" y="23"/>
                        </a:lnTo>
                        <a:lnTo>
                          <a:pt x="69" y="12"/>
                        </a:lnTo>
                        <a:lnTo>
                          <a:pt x="71" y="7"/>
                        </a:lnTo>
                        <a:lnTo>
                          <a:pt x="69" y="2"/>
                        </a:lnTo>
                        <a:lnTo>
                          <a:pt x="66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61" name="Freeform 209"/>
                  <p:cNvSpPr>
                    <a:spLocks noChangeArrowheads="1"/>
                  </p:cNvSpPr>
                  <p:nvPr/>
                </p:nvSpPr>
                <p:spPr bwMode="auto">
                  <a:xfrm>
                    <a:off x="105" y="375"/>
                    <a:ext cx="60" cy="18"/>
                  </a:xfrm>
                  <a:custGeom>
                    <a:avLst/>
                    <a:gdLst>
                      <a:gd name="T0" fmla="*/ 59 w 60"/>
                      <a:gd name="T1" fmla="*/ 1 h 17"/>
                      <a:gd name="T2" fmla="*/ 58 w 60"/>
                      <a:gd name="T3" fmla="*/ 1 h 17"/>
                      <a:gd name="T4" fmla="*/ 57 w 60"/>
                      <a:gd name="T5" fmla="*/ 0 h 17"/>
                      <a:gd name="T6" fmla="*/ 56 w 60"/>
                      <a:gd name="T7" fmla="*/ 0 h 17"/>
                      <a:gd name="T8" fmla="*/ 55 w 60"/>
                      <a:gd name="T9" fmla="*/ 0 h 17"/>
                      <a:gd name="T10" fmla="*/ 49 w 60"/>
                      <a:gd name="T11" fmla="*/ 1 h 17"/>
                      <a:gd name="T12" fmla="*/ 41 w 60"/>
                      <a:gd name="T13" fmla="*/ 2 h 17"/>
                      <a:gd name="T14" fmla="*/ 33 w 60"/>
                      <a:gd name="T15" fmla="*/ 5 h 17"/>
                      <a:gd name="T16" fmla="*/ 26 w 60"/>
                      <a:gd name="T17" fmla="*/ 7 h 17"/>
                      <a:gd name="T18" fmla="*/ 17 w 60"/>
                      <a:gd name="T19" fmla="*/ 9 h 17"/>
                      <a:gd name="T20" fmla="*/ 11 w 60"/>
                      <a:gd name="T21" fmla="*/ 11 h 17"/>
                      <a:gd name="T22" fmla="*/ 6 w 60"/>
                      <a:gd name="T23" fmla="*/ 12 h 17"/>
                      <a:gd name="T24" fmla="*/ 4 w 60"/>
                      <a:gd name="T25" fmla="*/ 13 h 17"/>
                      <a:gd name="T26" fmla="*/ 2 w 60"/>
                      <a:gd name="T27" fmla="*/ 14 h 17"/>
                      <a:gd name="T28" fmla="*/ 2 w 60"/>
                      <a:gd name="T29" fmla="*/ 14 h 17"/>
                      <a:gd name="T30" fmla="*/ 1 w 60"/>
                      <a:gd name="T31" fmla="*/ 15 h 17"/>
                      <a:gd name="T32" fmla="*/ 0 w 60"/>
                      <a:gd name="T33" fmla="*/ 16 h 17"/>
                      <a:gd name="T34" fmla="*/ 0 w 60"/>
                      <a:gd name="T35" fmla="*/ 17 h 17"/>
                      <a:gd name="T36" fmla="*/ 2 w 60"/>
                      <a:gd name="T37" fmla="*/ 17 h 17"/>
                      <a:gd name="T38" fmla="*/ 2 w 60"/>
                      <a:gd name="T39" fmla="*/ 17 h 17"/>
                      <a:gd name="T40" fmla="*/ 4 w 60"/>
                      <a:gd name="T41" fmla="*/ 17 h 17"/>
                      <a:gd name="T42" fmla="*/ 5 w 60"/>
                      <a:gd name="T43" fmla="*/ 17 h 17"/>
                      <a:gd name="T44" fmla="*/ 7 w 60"/>
                      <a:gd name="T45" fmla="*/ 17 h 17"/>
                      <a:gd name="T46" fmla="*/ 10 w 60"/>
                      <a:gd name="T47" fmla="*/ 16 h 17"/>
                      <a:gd name="T48" fmla="*/ 14 w 60"/>
                      <a:gd name="T49" fmla="*/ 15 h 17"/>
                      <a:gd name="T50" fmla="*/ 21 w 60"/>
                      <a:gd name="T51" fmla="*/ 14 h 17"/>
                      <a:gd name="T52" fmla="*/ 28 w 60"/>
                      <a:gd name="T53" fmla="*/ 12 h 17"/>
                      <a:gd name="T54" fmla="*/ 36 w 60"/>
                      <a:gd name="T55" fmla="*/ 10 h 17"/>
                      <a:gd name="T56" fmla="*/ 43 w 60"/>
                      <a:gd name="T57" fmla="*/ 9 h 17"/>
                      <a:gd name="T58" fmla="*/ 48 w 60"/>
                      <a:gd name="T59" fmla="*/ 7 h 17"/>
                      <a:gd name="T60" fmla="*/ 52 w 60"/>
                      <a:gd name="T61" fmla="*/ 5 h 17"/>
                      <a:gd name="T62" fmla="*/ 57 w 60"/>
                      <a:gd name="T63" fmla="*/ 3 h 17"/>
                      <a:gd name="T64" fmla="*/ 59 w 60"/>
                      <a:gd name="T65" fmla="*/ 3 h 17"/>
                      <a:gd name="T66" fmla="*/ 59 w 60"/>
                      <a:gd name="T67" fmla="*/ 2 h 17"/>
                      <a:gd name="T68" fmla="*/ 60 w 60"/>
                      <a:gd name="T69" fmla="*/ 1 h 17"/>
                      <a:gd name="T70" fmla="*/ 59 w 60"/>
                      <a:gd name="T71" fmla="*/ 1 h 1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60"/>
                      <a:gd name="T109" fmla="*/ 0 h 17"/>
                      <a:gd name="T110" fmla="*/ 60 w 60"/>
                      <a:gd name="T111" fmla="*/ 17 h 1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60" h="17">
                        <a:moveTo>
                          <a:pt x="59" y="1"/>
                        </a:moveTo>
                        <a:lnTo>
                          <a:pt x="58" y="1"/>
                        </a:lnTo>
                        <a:lnTo>
                          <a:pt x="57" y="0"/>
                        </a:lnTo>
                        <a:lnTo>
                          <a:pt x="56" y="0"/>
                        </a:lnTo>
                        <a:lnTo>
                          <a:pt x="55" y="0"/>
                        </a:lnTo>
                        <a:lnTo>
                          <a:pt x="49" y="1"/>
                        </a:lnTo>
                        <a:lnTo>
                          <a:pt x="41" y="2"/>
                        </a:lnTo>
                        <a:lnTo>
                          <a:pt x="33" y="5"/>
                        </a:lnTo>
                        <a:lnTo>
                          <a:pt x="26" y="7"/>
                        </a:lnTo>
                        <a:lnTo>
                          <a:pt x="17" y="9"/>
                        </a:lnTo>
                        <a:lnTo>
                          <a:pt x="11" y="11"/>
                        </a:lnTo>
                        <a:lnTo>
                          <a:pt x="6" y="12"/>
                        </a:lnTo>
                        <a:lnTo>
                          <a:pt x="4" y="13"/>
                        </a:lnTo>
                        <a:lnTo>
                          <a:pt x="2" y="14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2" y="17"/>
                        </a:lnTo>
                        <a:lnTo>
                          <a:pt x="4" y="17"/>
                        </a:lnTo>
                        <a:lnTo>
                          <a:pt x="5" y="17"/>
                        </a:lnTo>
                        <a:lnTo>
                          <a:pt x="7" y="17"/>
                        </a:lnTo>
                        <a:lnTo>
                          <a:pt x="10" y="16"/>
                        </a:lnTo>
                        <a:lnTo>
                          <a:pt x="14" y="15"/>
                        </a:lnTo>
                        <a:lnTo>
                          <a:pt x="21" y="14"/>
                        </a:lnTo>
                        <a:lnTo>
                          <a:pt x="28" y="12"/>
                        </a:lnTo>
                        <a:lnTo>
                          <a:pt x="36" y="10"/>
                        </a:lnTo>
                        <a:lnTo>
                          <a:pt x="43" y="9"/>
                        </a:lnTo>
                        <a:lnTo>
                          <a:pt x="48" y="7"/>
                        </a:lnTo>
                        <a:lnTo>
                          <a:pt x="52" y="5"/>
                        </a:lnTo>
                        <a:lnTo>
                          <a:pt x="57" y="3"/>
                        </a:lnTo>
                        <a:lnTo>
                          <a:pt x="59" y="3"/>
                        </a:lnTo>
                        <a:lnTo>
                          <a:pt x="59" y="2"/>
                        </a:lnTo>
                        <a:lnTo>
                          <a:pt x="60" y="1"/>
                        </a:lnTo>
                        <a:lnTo>
                          <a:pt x="59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62" name="Freeform 210"/>
                  <p:cNvSpPr>
                    <a:spLocks/>
                  </p:cNvSpPr>
                  <p:nvPr/>
                </p:nvSpPr>
                <p:spPr bwMode="auto">
                  <a:xfrm>
                    <a:off x="105" y="375"/>
                    <a:ext cx="58" cy="15"/>
                  </a:xfrm>
                  <a:custGeom>
                    <a:avLst/>
                    <a:gdLst>
                      <a:gd name="T0" fmla="*/ 58 w 58"/>
                      <a:gd name="T1" fmla="*/ 1 h 17"/>
                      <a:gd name="T2" fmla="*/ 58 w 58"/>
                      <a:gd name="T3" fmla="*/ 0 h 17"/>
                      <a:gd name="T4" fmla="*/ 56 w 58"/>
                      <a:gd name="T5" fmla="*/ 0 h 17"/>
                      <a:gd name="T6" fmla="*/ 55 w 58"/>
                      <a:gd name="T7" fmla="*/ 0 h 17"/>
                      <a:gd name="T8" fmla="*/ 53 w 58"/>
                      <a:gd name="T9" fmla="*/ 0 h 17"/>
                      <a:gd name="T10" fmla="*/ 48 w 58"/>
                      <a:gd name="T11" fmla="*/ 1 h 17"/>
                      <a:gd name="T12" fmla="*/ 40 w 58"/>
                      <a:gd name="T13" fmla="*/ 2 h 17"/>
                      <a:gd name="T14" fmla="*/ 32 w 58"/>
                      <a:gd name="T15" fmla="*/ 4 h 17"/>
                      <a:gd name="T16" fmla="*/ 24 w 58"/>
                      <a:gd name="T17" fmla="*/ 6 h 17"/>
                      <a:gd name="T18" fmla="*/ 17 w 58"/>
                      <a:gd name="T19" fmla="*/ 9 h 17"/>
                      <a:gd name="T20" fmla="*/ 10 w 58"/>
                      <a:gd name="T21" fmla="*/ 11 h 17"/>
                      <a:gd name="T22" fmla="*/ 5 w 58"/>
                      <a:gd name="T23" fmla="*/ 12 h 17"/>
                      <a:gd name="T24" fmla="*/ 3 w 58"/>
                      <a:gd name="T25" fmla="*/ 13 h 17"/>
                      <a:gd name="T26" fmla="*/ 2 w 58"/>
                      <a:gd name="T27" fmla="*/ 13 h 17"/>
                      <a:gd name="T28" fmla="*/ 0 w 58"/>
                      <a:gd name="T29" fmla="*/ 14 h 17"/>
                      <a:gd name="T30" fmla="*/ 0 w 58"/>
                      <a:gd name="T31" fmla="*/ 15 h 17"/>
                      <a:gd name="T32" fmla="*/ 0 w 58"/>
                      <a:gd name="T33" fmla="*/ 15 h 17"/>
                      <a:gd name="T34" fmla="*/ 0 w 58"/>
                      <a:gd name="T35" fmla="*/ 16 h 17"/>
                      <a:gd name="T36" fmla="*/ 0 w 58"/>
                      <a:gd name="T37" fmla="*/ 17 h 17"/>
                      <a:gd name="T38" fmla="*/ 2 w 58"/>
                      <a:gd name="T39" fmla="*/ 17 h 17"/>
                      <a:gd name="T40" fmla="*/ 2 w 58"/>
                      <a:gd name="T41" fmla="*/ 17 h 17"/>
                      <a:gd name="T42" fmla="*/ 4 w 58"/>
                      <a:gd name="T43" fmla="*/ 17 h 17"/>
                      <a:gd name="T44" fmla="*/ 7 w 58"/>
                      <a:gd name="T45" fmla="*/ 16 h 17"/>
                      <a:gd name="T46" fmla="*/ 8 w 58"/>
                      <a:gd name="T47" fmla="*/ 16 h 17"/>
                      <a:gd name="T48" fmla="*/ 14 w 58"/>
                      <a:gd name="T49" fmla="*/ 15 h 17"/>
                      <a:gd name="T50" fmla="*/ 20 w 58"/>
                      <a:gd name="T51" fmla="*/ 14 h 17"/>
                      <a:gd name="T52" fmla="*/ 27 w 58"/>
                      <a:gd name="T53" fmla="*/ 12 h 17"/>
                      <a:gd name="T54" fmla="*/ 36 w 58"/>
                      <a:gd name="T55" fmla="*/ 10 h 17"/>
                      <a:gd name="T56" fmla="*/ 42 w 58"/>
                      <a:gd name="T57" fmla="*/ 8 h 17"/>
                      <a:gd name="T58" fmla="*/ 48 w 58"/>
                      <a:gd name="T59" fmla="*/ 6 h 17"/>
                      <a:gd name="T60" fmla="*/ 52 w 58"/>
                      <a:gd name="T61" fmla="*/ 5 h 17"/>
                      <a:gd name="T62" fmla="*/ 56 w 58"/>
                      <a:gd name="T63" fmla="*/ 3 h 17"/>
                      <a:gd name="T64" fmla="*/ 58 w 58"/>
                      <a:gd name="T65" fmla="*/ 2 h 17"/>
                      <a:gd name="T66" fmla="*/ 58 w 58"/>
                      <a:gd name="T67" fmla="*/ 2 h 17"/>
                      <a:gd name="T68" fmla="*/ 58 w 58"/>
                      <a:gd name="T69" fmla="*/ 2 h 17"/>
                      <a:gd name="T70" fmla="*/ 58 w 58"/>
                      <a:gd name="T71" fmla="*/ 1 h 1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58"/>
                      <a:gd name="T109" fmla="*/ 0 h 17"/>
                      <a:gd name="T110" fmla="*/ 58 w 58"/>
                      <a:gd name="T111" fmla="*/ 17 h 1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58" h="17">
                        <a:moveTo>
                          <a:pt x="58" y="1"/>
                        </a:moveTo>
                        <a:lnTo>
                          <a:pt x="58" y="0"/>
                        </a:lnTo>
                        <a:lnTo>
                          <a:pt x="56" y="0"/>
                        </a:lnTo>
                        <a:lnTo>
                          <a:pt x="55" y="0"/>
                        </a:lnTo>
                        <a:lnTo>
                          <a:pt x="53" y="0"/>
                        </a:lnTo>
                        <a:lnTo>
                          <a:pt x="48" y="1"/>
                        </a:lnTo>
                        <a:lnTo>
                          <a:pt x="40" y="2"/>
                        </a:lnTo>
                        <a:lnTo>
                          <a:pt x="32" y="4"/>
                        </a:lnTo>
                        <a:lnTo>
                          <a:pt x="24" y="6"/>
                        </a:lnTo>
                        <a:lnTo>
                          <a:pt x="17" y="9"/>
                        </a:lnTo>
                        <a:lnTo>
                          <a:pt x="10" y="11"/>
                        </a:lnTo>
                        <a:lnTo>
                          <a:pt x="5" y="12"/>
                        </a:lnTo>
                        <a:lnTo>
                          <a:pt x="3" y="13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2" y="17"/>
                        </a:lnTo>
                        <a:lnTo>
                          <a:pt x="4" y="17"/>
                        </a:lnTo>
                        <a:lnTo>
                          <a:pt x="7" y="16"/>
                        </a:lnTo>
                        <a:lnTo>
                          <a:pt x="8" y="16"/>
                        </a:lnTo>
                        <a:lnTo>
                          <a:pt x="14" y="15"/>
                        </a:lnTo>
                        <a:lnTo>
                          <a:pt x="20" y="14"/>
                        </a:lnTo>
                        <a:lnTo>
                          <a:pt x="27" y="12"/>
                        </a:lnTo>
                        <a:lnTo>
                          <a:pt x="36" y="10"/>
                        </a:lnTo>
                        <a:lnTo>
                          <a:pt x="42" y="8"/>
                        </a:lnTo>
                        <a:lnTo>
                          <a:pt x="48" y="6"/>
                        </a:lnTo>
                        <a:lnTo>
                          <a:pt x="52" y="5"/>
                        </a:lnTo>
                        <a:lnTo>
                          <a:pt x="56" y="3"/>
                        </a:lnTo>
                        <a:lnTo>
                          <a:pt x="58" y="2"/>
                        </a:lnTo>
                        <a:lnTo>
                          <a:pt x="5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63" name="Freeform 211"/>
                  <p:cNvSpPr>
                    <a:spLocks noChangeArrowheads="1"/>
                  </p:cNvSpPr>
                  <p:nvPr/>
                </p:nvSpPr>
                <p:spPr bwMode="auto">
                  <a:xfrm>
                    <a:off x="122" y="377"/>
                    <a:ext cx="51" cy="33"/>
                  </a:xfrm>
                  <a:custGeom>
                    <a:avLst/>
                    <a:gdLst>
                      <a:gd name="T0" fmla="*/ 46 w 51"/>
                      <a:gd name="T1" fmla="*/ 1 h 33"/>
                      <a:gd name="T2" fmla="*/ 44 w 51"/>
                      <a:gd name="T3" fmla="*/ 1 h 33"/>
                      <a:gd name="T4" fmla="*/ 39 w 51"/>
                      <a:gd name="T5" fmla="*/ 4 h 33"/>
                      <a:gd name="T6" fmla="*/ 32 w 51"/>
                      <a:gd name="T7" fmla="*/ 7 h 33"/>
                      <a:gd name="T8" fmla="*/ 23 w 51"/>
                      <a:gd name="T9" fmla="*/ 13 h 33"/>
                      <a:gd name="T10" fmla="*/ 15 w 51"/>
                      <a:gd name="T11" fmla="*/ 19 h 33"/>
                      <a:gd name="T12" fmla="*/ 9 w 51"/>
                      <a:gd name="T13" fmla="*/ 23 h 33"/>
                      <a:gd name="T14" fmla="*/ 3 w 51"/>
                      <a:gd name="T15" fmla="*/ 28 h 33"/>
                      <a:gd name="T16" fmla="*/ 1 w 51"/>
                      <a:gd name="T17" fmla="*/ 29 h 33"/>
                      <a:gd name="T18" fmla="*/ 0 w 51"/>
                      <a:gd name="T19" fmla="*/ 31 h 33"/>
                      <a:gd name="T20" fmla="*/ 0 w 51"/>
                      <a:gd name="T21" fmla="*/ 32 h 33"/>
                      <a:gd name="T22" fmla="*/ 0 w 51"/>
                      <a:gd name="T23" fmla="*/ 32 h 33"/>
                      <a:gd name="T24" fmla="*/ 1 w 51"/>
                      <a:gd name="T25" fmla="*/ 33 h 33"/>
                      <a:gd name="T26" fmla="*/ 2 w 51"/>
                      <a:gd name="T27" fmla="*/ 33 h 33"/>
                      <a:gd name="T28" fmla="*/ 5 w 51"/>
                      <a:gd name="T29" fmla="*/ 33 h 33"/>
                      <a:gd name="T30" fmla="*/ 6 w 51"/>
                      <a:gd name="T31" fmla="*/ 33 h 33"/>
                      <a:gd name="T32" fmla="*/ 8 w 51"/>
                      <a:gd name="T33" fmla="*/ 32 h 33"/>
                      <a:gd name="T34" fmla="*/ 10 w 51"/>
                      <a:gd name="T35" fmla="*/ 31 h 33"/>
                      <a:gd name="T36" fmla="*/ 17 w 51"/>
                      <a:gd name="T37" fmla="*/ 27 h 33"/>
                      <a:gd name="T38" fmla="*/ 24 w 51"/>
                      <a:gd name="T39" fmla="*/ 23 h 33"/>
                      <a:gd name="T40" fmla="*/ 33 w 51"/>
                      <a:gd name="T41" fmla="*/ 17 h 33"/>
                      <a:gd name="T42" fmla="*/ 41 w 51"/>
                      <a:gd name="T43" fmla="*/ 11 h 33"/>
                      <a:gd name="T44" fmla="*/ 47 w 51"/>
                      <a:gd name="T45" fmla="*/ 7 h 33"/>
                      <a:gd name="T46" fmla="*/ 49 w 51"/>
                      <a:gd name="T47" fmla="*/ 4 h 33"/>
                      <a:gd name="T48" fmla="*/ 51 w 51"/>
                      <a:gd name="T49" fmla="*/ 2 h 33"/>
                      <a:gd name="T50" fmla="*/ 50 w 51"/>
                      <a:gd name="T51" fmla="*/ 0 h 33"/>
                      <a:gd name="T52" fmla="*/ 49 w 51"/>
                      <a:gd name="T53" fmla="*/ 0 h 33"/>
                      <a:gd name="T54" fmla="*/ 46 w 51"/>
                      <a:gd name="T55" fmla="*/ 1 h 3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1"/>
                      <a:gd name="T85" fmla="*/ 0 h 33"/>
                      <a:gd name="T86" fmla="*/ 51 w 51"/>
                      <a:gd name="T87" fmla="*/ 33 h 3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1" h="33">
                        <a:moveTo>
                          <a:pt x="46" y="1"/>
                        </a:moveTo>
                        <a:lnTo>
                          <a:pt x="44" y="1"/>
                        </a:lnTo>
                        <a:lnTo>
                          <a:pt x="39" y="4"/>
                        </a:lnTo>
                        <a:lnTo>
                          <a:pt x="32" y="7"/>
                        </a:lnTo>
                        <a:lnTo>
                          <a:pt x="23" y="13"/>
                        </a:lnTo>
                        <a:lnTo>
                          <a:pt x="15" y="19"/>
                        </a:lnTo>
                        <a:lnTo>
                          <a:pt x="9" y="23"/>
                        </a:lnTo>
                        <a:lnTo>
                          <a:pt x="3" y="28"/>
                        </a:lnTo>
                        <a:lnTo>
                          <a:pt x="1" y="29"/>
                        </a:lnTo>
                        <a:lnTo>
                          <a:pt x="0" y="31"/>
                        </a:lnTo>
                        <a:lnTo>
                          <a:pt x="0" y="32"/>
                        </a:lnTo>
                        <a:lnTo>
                          <a:pt x="1" y="33"/>
                        </a:lnTo>
                        <a:lnTo>
                          <a:pt x="2" y="33"/>
                        </a:lnTo>
                        <a:lnTo>
                          <a:pt x="5" y="33"/>
                        </a:lnTo>
                        <a:lnTo>
                          <a:pt x="6" y="33"/>
                        </a:lnTo>
                        <a:lnTo>
                          <a:pt x="8" y="32"/>
                        </a:lnTo>
                        <a:lnTo>
                          <a:pt x="10" y="31"/>
                        </a:lnTo>
                        <a:lnTo>
                          <a:pt x="17" y="27"/>
                        </a:lnTo>
                        <a:lnTo>
                          <a:pt x="24" y="23"/>
                        </a:lnTo>
                        <a:lnTo>
                          <a:pt x="33" y="17"/>
                        </a:lnTo>
                        <a:lnTo>
                          <a:pt x="41" y="11"/>
                        </a:lnTo>
                        <a:lnTo>
                          <a:pt x="47" y="7"/>
                        </a:lnTo>
                        <a:lnTo>
                          <a:pt x="49" y="4"/>
                        </a:lnTo>
                        <a:lnTo>
                          <a:pt x="51" y="2"/>
                        </a:lnTo>
                        <a:lnTo>
                          <a:pt x="50" y="0"/>
                        </a:lnTo>
                        <a:lnTo>
                          <a:pt x="49" y="0"/>
                        </a:lnTo>
                        <a:lnTo>
                          <a:pt x="46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64" name="Freeform 212"/>
                  <p:cNvSpPr>
                    <a:spLocks/>
                  </p:cNvSpPr>
                  <p:nvPr/>
                </p:nvSpPr>
                <p:spPr bwMode="auto">
                  <a:xfrm>
                    <a:off x="120" y="377"/>
                    <a:ext cx="51" cy="33"/>
                  </a:xfrm>
                  <a:custGeom>
                    <a:avLst/>
                    <a:gdLst>
                      <a:gd name="T0" fmla="*/ 46 w 50"/>
                      <a:gd name="T1" fmla="*/ 0 h 33"/>
                      <a:gd name="T2" fmla="*/ 43 w 50"/>
                      <a:gd name="T3" fmla="*/ 1 h 33"/>
                      <a:gd name="T4" fmla="*/ 40 w 50"/>
                      <a:gd name="T5" fmla="*/ 3 h 33"/>
                      <a:gd name="T6" fmla="*/ 33 w 50"/>
                      <a:gd name="T7" fmla="*/ 7 h 33"/>
                      <a:gd name="T8" fmla="*/ 24 w 50"/>
                      <a:gd name="T9" fmla="*/ 13 h 33"/>
                      <a:gd name="T10" fmla="*/ 15 w 50"/>
                      <a:gd name="T11" fmla="*/ 18 h 33"/>
                      <a:gd name="T12" fmla="*/ 9 w 50"/>
                      <a:gd name="T13" fmla="*/ 23 h 33"/>
                      <a:gd name="T14" fmla="*/ 3 w 50"/>
                      <a:gd name="T15" fmla="*/ 27 h 33"/>
                      <a:gd name="T16" fmla="*/ 1 w 50"/>
                      <a:gd name="T17" fmla="*/ 29 h 33"/>
                      <a:gd name="T18" fmla="*/ 0 w 50"/>
                      <a:gd name="T19" fmla="*/ 30 h 33"/>
                      <a:gd name="T20" fmla="*/ 0 w 50"/>
                      <a:gd name="T21" fmla="*/ 32 h 33"/>
                      <a:gd name="T22" fmla="*/ 0 w 50"/>
                      <a:gd name="T23" fmla="*/ 33 h 33"/>
                      <a:gd name="T24" fmla="*/ 1 w 50"/>
                      <a:gd name="T25" fmla="*/ 33 h 33"/>
                      <a:gd name="T26" fmla="*/ 2 w 50"/>
                      <a:gd name="T27" fmla="*/ 33 h 33"/>
                      <a:gd name="T28" fmla="*/ 4 w 50"/>
                      <a:gd name="T29" fmla="*/ 33 h 33"/>
                      <a:gd name="T30" fmla="*/ 6 w 50"/>
                      <a:gd name="T31" fmla="*/ 33 h 33"/>
                      <a:gd name="T32" fmla="*/ 8 w 50"/>
                      <a:gd name="T33" fmla="*/ 32 h 33"/>
                      <a:gd name="T34" fmla="*/ 10 w 50"/>
                      <a:gd name="T35" fmla="*/ 31 h 33"/>
                      <a:gd name="T36" fmla="*/ 18 w 50"/>
                      <a:gd name="T37" fmla="*/ 27 h 33"/>
                      <a:gd name="T38" fmla="*/ 24 w 50"/>
                      <a:gd name="T39" fmla="*/ 23 h 33"/>
                      <a:gd name="T40" fmla="*/ 33 w 50"/>
                      <a:gd name="T41" fmla="*/ 17 h 33"/>
                      <a:gd name="T42" fmla="*/ 41 w 50"/>
                      <a:gd name="T43" fmla="*/ 11 h 33"/>
                      <a:gd name="T44" fmla="*/ 47 w 50"/>
                      <a:gd name="T45" fmla="*/ 6 h 33"/>
                      <a:gd name="T46" fmla="*/ 49 w 50"/>
                      <a:gd name="T47" fmla="*/ 3 h 33"/>
                      <a:gd name="T48" fmla="*/ 50 w 50"/>
                      <a:gd name="T49" fmla="*/ 1 h 33"/>
                      <a:gd name="T50" fmla="*/ 50 w 50"/>
                      <a:gd name="T51" fmla="*/ 0 h 33"/>
                      <a:gd name="T52" fmla="*/ 49 w 50"/>
                      <a:gd name="T53" fmla="*/ 0 h 33"/>
                      <a:gd name="T54" fmla="*/ 46 w 50"/>
                      <a:gd name="T55" fmla="*/ 0 h 3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0"/>
                      <a:gd name="T85" fmla="*/ 0 h 33"/>
                      <a:gd name="T86" fmla="*/ 50 w 50"/>
                      <a:gd name="T87" fmla="*/ 33 h 3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0" h="33">
                        <a:moveTo>
                          <a:pt x="46" y="0"/>
                        </a:moveTo>
                        <a:lnTo>
                          <a:pt x="43" y="1"/>
                        </a:lnTo>
                        <a:lnTo>
                          <a:pt x="40" y="3"/>
                        </a:lnTo>
                        <a:lnTo>
                          <a:pt x="33" y="7"/>
                        </a:lnTo>
                        <a:lnTo>
                          <a:pt x="24" y="13"/>
                        </a:lnTo>
                        <a:lnTo>
                          <a:pt x="15" y="18"/>
                        </a:lnTo>
                        <a:lnTo>
                          <a:pt x="9" y="23"/>
                        </a:lnTo>
                        <a:lnTo>
                          <a:pt x="3" y="27"/>
                        </a:lnTo>
                        <a:lnTo>
                          <a:pt x="1" y="29"/>
                        </a:lnTo>
                        <a:lnTo>
                          <a:pt x="0" y="30"/>
                        </a:lnTo>
                        <a:lnTo>
                          <a:pt x="0" y="32"/>
                        </a:lnTo>
                        <a:lnTo>
                          <a:pt x="0" y="33"/>
                        </a:lnTo>
                        <a:lnTo>
                          <a:pt x="1" y="33"/>
                        </a:lnTo>
                        <a:lnTo>
                          <a:pt x="2" y="33"/>
                        </a:lnTo>
                        <a:lnTo>
                          <a:pt x="4" y="33"/>
                        </a:lnTo>
                        <a:lnTo>
                          <a:pt x="6" y="33"/>
                        </a:lnTo>
                        <a:lnTo>
                          <a:pt x="8" y="32"/>
                        </a:lnTo>
                        <a:lnTo>
                          <a:pt x="10" y="31"/>
                        </a:lnTo>
                        <a:lnTo>
                          <a:pt x="18" y="27"/>
                        </a:lnTo>
                        <a:lnTo>
                          <a:pt x="24" y="23"/>
                        </a:lnTo>
                        <a:lnTo>
                          <a:pt x="33" y="17"/>
                        </a:lnTo>
                        <a:lnTo>
                          <a:pt x="41" y="11"/>
                        </a:lnTo>
                        <a:lnTo>
                          <a:pt x="47" y="6"/>
                        </a:lnTo>
                        <a:lnTo>
                          <a:pt x="49" y="3"/>
                        </a:lnTo>
                        <a:lnTo>
                          <a:pt x="50" y="1"/>
                        </a:lnTo>
                        <a:lnTo>
                          <a:pt x="50" y="0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65" name="Freeform 213"/>
                  <p:cNvSpPr>
                    <a:spLocks noChangeArrowheads="1"/>
                  </p:cNvSpPr>
                  <p:nvPr/>
                </p:nvSpPr>
                <p:spPr bwMode="auto">
                  <a:xfrm>
                    <a:off x="152" y="382"/>
                    <a:ext cx="26" cy="30"/>
                  </a:xfrm>
                  <a:custGeom>
                    <a:avLst/>
                    <a:gdLst>
                      <a:gd name="T0" fmla="*/ 24 w 27"/>
                      <a:gd name="T1" fmla="*/ 0 h 31"/>
                      <a:gd name="T2" fmla="*/ 22 w 27"/>
                      <a:gd name="T3" fmla="*/ 2 h 31"/>
                      <a:gd name="T4" fmla="*/ 18 w 27"/>
                      <a:gd name="T5" fmla="*/ 4 h 31"/>
                      <a:gd name="T6" fmla="*/ 15 w 27"/>
                      <a:gd name="T7" fmla="*/ 8 h 31"/>
                      <a:gd name="T8" fmla="*/ 10 w 27"/>
                      <a:gd name="T9" fmla="*/ 13 h 31"/>
                      <a:gd name="T10" fmla="*/ 6 w 27"/>
                      <a:gd name="T11" fmla="*/ 18 h 31"/>
                      <a:gd name="T12" fmla="*/ 2 w 27"/>
                      <a:gd name="T13" fmla="*/ 23 h 31"/>
                      <a:gd name="T14" fmla="*/ 1 w 27"/>
                      <a:gd name="T15" fmla="*/ 27 h 31"/>
                      <a:gd name="T16" fmla="*/ 1 w 27"/>
                      <a:gd name="T17" fmla="*/ 27 h 31"/>
                      <a:gd name="T18" fmla="*/ 0 w 27"/>
                      <a:gd name="T19" fmla="*/ 28 h 31"/>
                      <a:gd name="T20" fmla="*/ 1 w 27"/>
                      <a:gd name="T21" fmla="*/ 30 h 31"/>
                      <a:gd name="T22" fmla="*/ 2 w 27"/>
                      <a:gd name="T23" fmla="*/ 31 h 31"/>
                      <a:gd name="T24" fmla="*/ 2 w 27"/>
                      <a:gd name="T25" fmla="*/ 31 h 31"/>
                      <a:gd name="T26" fmla="*/ 5 w 27"/>
                      <a:gd name="T27" fmla="*/ 31 h 31"/>
                      <a:gd name="T28" fmla="*/ 6 w 27"/>
                      <a:gd name="T29" fmla="*/ 30 h 31"/>
                      <a:gd name="T30" fmla="*/ 6 w 27"/>
                      <a:gd name="T31" fmla="*/ 30 h 31"/>
                      <a:gd name="T32" fmla="*/ 8 w 27"/>
                      <a:gd name="T33" fmla="*/ 29 h 31"/>
                      <a:gd name="T34" fmla="*/ 10 w 27"/>
                      <a:gd name="T35" fmla="*/ 26 h 31"/>
                      <a:gd name="T36" fmla="*/ 15 w 27"/>
                      <a:gd name="T37" fmla="*/ 21 h 31"/>
                      <a:gd name="T38" fmla="*/ 19 w 27"/>
                      <a:gd name="T39" fmla="*/ 16 h 31"/>
                      <a:gd name="T40" fmla="*/ 23 w 27"/>
                      <a:gd name="T41" fmla="*/ 10 h 31"/>
                      <a:gd name="T42" fmla="*/ 26 w 27"/>
                      <a:gd name="T43" fmla="*/ 7 h 31"/>
                      <a:gd name="T44" fmla="*/ 27 w 27"/>
                      <a:gd name="T45" fmla="*/ 4 h 31"/>
                      <a:gd name="T46" fmla="*/ 27 w 27"/>
                      <a:gd name="T47" fmla="*/ 2 h 31"/>
                      <a:gd name="T48" fmla="*/ 27 w 27"/>
                      <a:gd name="T49" fmla="*/ 1 h 31"/>
                      <a:gd name="T50" fmla="*/ 26 w 27"/>
                      <a:gd name="T51" fmla="*/ 0 h 31"/>
                      <a:gd name="T52" fmla="*/ 24 w 27"/>
                      <a:gd name="T53" fmla="*/ 0 h 3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7"/>
                      <a:gd name="T82" fmla="*/ 0 h 31"/>
                      <a:gd name="T83" fmla="*/ 27 w 27"/>
                      <a:gd name="T84" fmla="*/ 31 h 3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7" h="31">
                        <a:moveTo>
                          <a:pt x="24" y="0"/>
                        </a:moveTo>
                        <a:lnTo>
                          <a:pt x="22" y="2"/>
                        </a:lnTo>
                        <a:lnTo>
                          <a:pt x="18" y="4"/>
                        </a:lnTo>
                        <a:lnTo>
                          <a:pt x="15" y="8"/>
                        </a:lnTo>
                        <a:lnTo>
                          <a:pt x="10" y="13"/>
                        </a:lnTo>
                        <a:lnTo>
                          <a:pt x="6" y="18"/>
                        </a:lnTo>
                        <a:lnTo>
                          <a:pt x="2" y="23"/>
                        </a:lnTo>
                        <a:lnTo>
                          <a:pt x="1" y="27"/>
                        </a:lnTo>
                        <a:lnTo>
                          <a:pt x="0" y="28"/>
                        </a:lnTo>
                        <a:lnTo>
                          <a:pt x="1" y="30"/>
                        </a:lnTo>
                        <a:lnTo>
                          <a:pt x="2" y="31"/>
                        </a:lnTo>
                        <a:lnTo>
                          <a:pt x="5" y="31"/>
                        </a:lnTo>
                        <a:lnTo>
                          <a:pt x="6" y="30"/>
                        </a:lnTo>
                        <a:lnTo>
                          <a:pt x="8" y="29"/>
                        </a:lnTo>
                        <a:lnTo>
                          <a:pt x="10" y="26"/>
                        </a:lnTo>
                        <a:lnTo>
                          <a:pt x="15" y="21"/>
                        </a:lnTo>
                        <a:lnTo>
                          <a:pt x="19" y="16"/>
                        </a:lnTo>
                        <a:lnTo>
                          <a:pt x="23" y="10"/>
                        </a:lnTo>
                        <a:lnTo>
                          <a:pt x="26" y="7"/>
                        </a:lnTo>
                        <a:lnTo>
                          <a:pt x="27" y="4"/>
                        </a:lnTo>
                        <a:lnTo>
                          <a:pt x="27" y="2"/>
                        </a:lnTo>
                        <a:lnTo>
                          <a:pt x="27" y="1"/>
                        </a:lnTo>
                        <a:lnTo>
                          <a:pt x="26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66" name="Freeform 214"/>
                  <p:cNvSpPr>
                    <a:spLocks/>
                  </p:cNvSpPr>
                  <p:nvPr/>
                </p:nvSpPr>
                <p:spPr bwMode="auto">
                  <a:xfrm>
                    <a:off x="150" y="382"/>
                    <a:ext cx="28" cy="30"/>
                  </a:xfrm>
                  <a:custGeom>
                    <a:avLst/>
                    <a:gdLst>
                      <a:gd name="T0" fmla="*/ 23 w 27"/>
                      <a:gd name="T1" fmla="*/ 0 h 30"/>
                      <a:gd name="T2" fmla="*/ 22 w 27"/>
                      <a:gd name="T3" fmla="*/ 1 h 30"/>
                      <a:gd name="T4" fmla="*/ 18 w 27"/>
                      <a:gd name="T5" fmla="*/ 3 h 30"/>
                      <a:gd name="T6" fmla="*/ 14 w 27"/>
                      <a:gd name="T7" fmla="*/ 7 h 30"/>
                      <a:gd name="T8" fmla="*/ 10 w 27"/>
                      <a:gd name="T9" fmla="*/ 12 h 30"/>
                      <a:gd name="T10" fmla="*/ 6 w 27"/>
                      <a:gd name="T11" fmla="*/ 17 h 30"/>
                      <a:gd name="T12" fmla="*/ 2 w 27"/>
                      <a:gd name="T13" fmla="*/ 22 h 30"/>
                      <a:gd name="T14" fmla="*/ 0 w 27"/>
                      <a:gd name="T15" fmla="*/ 26 h 30"/>
                      <a:gd name="T16" fmla="*/ 0 w 27"/>
                      <a:gd name="T17" fmla="*/ 27 h 30"/>
                      <a:gd name="T18" fmla="*/ 0 w 27"/>
                      <a:gd name="T19" fmla="*/ 27 h 30"/>
                      <a:gd name="T20" fmla="*/ 0 w 27"/>
                      <a:gd name="T21" fmla="*/ 29 h 30"/>
                      <a:gd name="T22" fmla="*/ 1 w 27"/>
                      <a:gd name="T23" fmla="*/ 29 h 30"/>
                      <a:gd name="T24" fmla="*/ 3 w 27"/>
                      <a:gd name="T25" fmla="*/ 30 h 30"/>
                      <a:gd name="T26" fmla="*/ 3 w 27"/>
                      <a:gd name="T27" fmla="*/ 29 h 30"/>
                      <a:gd name="T28" fmla="*/ 5 w 27"/>
                      <a:gd name="T29" fmla="*/ 29 h 30"/>
                      <a:gd name="T30" fmla="*/ 6 w 27"/>
                      <a:gd name="T31" fmla="*/ 29 h 30"/>
                      <a:gd name="T32" fmla="*/ 7 w 27"/>
                      <a:gd name="T33" fmla="*/ 28 h 30"/>
                      <a:gd name="T34" fmla="*/ 10 w 27"/>
                      <a:gd name="T35" fmla="*/ 25 h 30"/>
                      <a:gd name="T36" fmla="*/ 15 w 27"/>
                      <a:gd name="T37" fmla="*/ 20 h 30"/>
                      <a:gd name="T38" fmla="*/ 19 w 27"/>
                      <a:gd name="T39" fmla="*/ 15 h 30"/>
                      <a:gd name="T40" fmla="*/ 22 w 27"/>
                      <a:gd name="T41" fmla="*/ 10 h 30"/>
                      <a:gd name="T42" fmla="*/ 25 w 27"/>
                      <a:gd name="T43" fmla="*/ 6 h 30"/>
                      <a:gd name="T44" fmla="*/ 27 w 27"/>
                      <a:gd name="T45" fmla="*/ 3 h 30"/>
                      <a:gd name="T46" fmla="*/ 27 w 27"/>
                      <a:gd name="T47" fmla="*/ 1 h 30"/>
                      <a:gd name="T48" fmla="*/ 27 w 27"/>
                      <a:gd name="T49" fmla="*/ 0 h 30"/>
                      <a:gd name="T50" fmla="*/ 25 w 27"/>
                      <a:gd name="T51" fmla="*/ 0 h 30"/>
                      <a:gd name="T52" fmla="*/ 23 w 27"/>
                      <a:gd name="T53" fmla="*/ 0 h 3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7"/>
                      <a:gd name="T82" fmla="*/ 0 h 30"/>
                      <a:gd name="T83" fmla="*/ 27 w 27"/>
                      <a:gd name="T84" fmla="*/ 30 h 3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7" h="30">
                        <a:moveTo>
                          <a:pt x="23" y="0"/>
                        </a:moveTo>
                        <a:lnTo>
                          <a:pt x="22" y="1"/>
                        </a:lnTo>
                        <a:lnTo>
                          <a:pt x="18" y="3"/>
                        </a:lnTo>
                        <a:lnTo>
                          <a:pt x="14" y="7"/>
                        </a:lnTo>
                        <a:lnTo>
                          <a:pt x="10" y="12"/>
                        </a:lnTo>
                        <a:lnTo>
                          <a:pt x="6" y="17"/>
                        </a:lnTo>
                        <a:lnTo>
                          <a:pt x="2" y="22"/>
                        </a:lnTo>
                        <a:lnTo>
                          <a:pt x="0" y="26"/>
                        </a:lnTo>
                        <a:lnTo>
                          <a:pt x="0" y="27"/>
                        </a:lnTo>
                        <a:lnTo>
                          <a:pt x="0" y="29"/>
                        </a:lnTo>
                        <a:lnTo>
                          <a:pt x="1" y="29"/>
                        </a:lnTo>
                        <a:lnTo>
                          <a:pt x="3" y="30"/>
                        </a:lnTo>
                        <a:lnTo>
                          <a:pt x="3" y="29"/>
                        </a:lnTo>
                        <a:lnTo>
                          <a:pt x="5" y="29"/>
                        </a:lnTo>
                        <a:lnTo>
                          <a:pt x="6" y="29"/>
                        </a:lnTo>
                        <a:lnTo>
                          <a:pt x="7" y="28"/>
                        </a:lnTo>
                        <a:lnTo>
                          <a:pt x="10" y="25"/>
                        </a:lnTo>
                        <a:lnTo>
                          <a:pt x="15" y="20"/>
                        </a:lnTo>
                        <a:lnTo>
                          <a:pt x="19" y="15"/>
                        </a:lnTo>
                        <a:lnTo>
                          <a:pt x="22" y="10"/>
                        </a:lnTo>
                        <a:lnTo>
                          <a:pt x="25" y="6"/>
                        </a:lnTo>
                        <a:lnTo>
                          <a:pt x="27" y="3"/>
                        </a:lnTo>
                        <a:lnTo>
                          <a:pt x="27" y="1"/>
                        </a:lnTo>
                        <a:lnTo>
                          <a:pt x="27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sp>
              <p:nvSpPr>
                <p:cNvPr id="211" name="Oval 215"/>
                <p:cNvSpPr>
                  <a:spLocks noChangeArrowheads="1"/>
                </p:cNvSpPr>
                <p:nvPr/>
              </p:nvSpPr>
              <p:spPr bwMode="auto">
                <a:xfrm>
                  <a:off x="192" y="382"/>
                  <a:ext cx="9" cy="40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2" name="Oval 216"/>
                <p:cNvSpPr>
                  <a:spLocks noChangeArrowheads="1"/>
                </p:cNvSpPr>
                <p:nvPr/>
              </p:nvSpPr>
              <p:spPr bwMode="auto">
                <a:xfrm>
                  <a:off x="192" y="382"/>
                  <a:ext cx="7" cy="4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3" name="Freeform 217"/>
                <p:cNvSpPr>
                  <a:spLocks noChangeArrowheads="1"/>
                </p:cNvSpPr>
                <p:nvPr/>
              </p:nvSpPr>
              <p:spPr bwMode="auto">
                <a:xfrm>
                  <a:off x="80" y="261"/>
                  <a:ext cx="92" cy="103"/>
                </a:xfrm>
                <a:custGeom>
                  <a:avLst/>
                  <a:gdLst>
                    <a:gd name="T0" fmla="*/ 87 w 91"/>
                    <a:gd name="T1" fmla="*/ 100 h 101"/>
                    <a:gd name="T2" fmla="*/ 89 w 91"/>
                    <a:gd name="T3" fmla="*/ 98 h 101"/>
                    <a:gd name="T4" fmla="*/ 91 w 91"/>
                    <a:gd name="T5" fmla="*/ 97 h 101"/>
                    <a:gd name="T6" fmla="*/ 91 w 91"/>
                    <a:gd name="T7" fmla="*/ 95 h 101"/>
                    <a:gd name="T8" fmla="*/ 91 w 91"/>
                    <a:gd name="T9" fmla="*/ 92 h 101"/>
                    <a:gd name="T10" fmla="*/ 88 w 91"/>
                    <a:gd name="T11" fmla="*/ 85 h 101"/>
                    <a:gd name="T12" fmla="*/ 81 w 91"/>
                    <a:gd name="T13" fmla="*/ 76 h 101"/>
                    <a:gd name="T14" fmla="*/ 73 w 91"/>
                    <a:gd name="T15" fmla="*/ 65 h 101"/>
                    <a:gd name="T16" fmla="*/ 59 w 91"/>
                    <a:gd name="T17" fmla="*/ 47 h 101"/>
                    <a:gd name="T18" fmla="*/ 44 w 91"/>
                    <a:gd name="T19" fmla="*/ 30 h 101"/>
                    <a:gd name="T20" fmla="*/ 33 w 91"/>
                    <a:gd name="T21" fmla="*/ 18 h 101"/>
                    <a:gd name="T22" fmla="*/ 26 w 91"/>
                    <a:gd name="T23" fmla="*/ 12 h 101"/>
                    <a:gd name="T24" fmla="*/ 20 w 91"/>
                    <a:gd name="T25" fmla="*/ 7 h 101"/>
                    <a:gd name="T26" fmla="*/ 16 w 91"/>
                    <a:gd name="T27" fmla="*/ 5 h 101"/>
                    <a:gd name="T28" fmla="*/ 13 w 91"/>
                    <a:gd name="T29" fmla="*/ 2 h 101"/>
                    <a:gd name="T30" fmla="*/ 10 w 91"/>
                    <a:gd name="T31" fmla="*/ 1 h 101"/>
                    <a:gd name="T32" fmla="*/ 6 w 91"/>
                    <a:gd name="T33" fmla="*/ 0 h 101"/>
                    <a:gd name="T34" fmla="*/ 4 w 91"/>
                    <a:gd name="T35" fmla="*/ 0 h 101"/>
                    <a:gd name="T36" fmla="*/ 1 w 91"/>
                    <a:gd name="T37" fmla="*/ 0 h 101"/>
                    <a:gd name="T38" fmla="*/ 1 w 91"/>
                    <a:gd name="T39" fmla="*/ 2 h 101"/>
                    <a:gd name="T40" fmla="*/ 0 w 91"/>
                    <a:gd name="T41" fmla="*/ 3 h 101"/>
                    <a:gd name="T42" fmla="*/ 0 w 91"/>
                    <a:gd name="T43" fmla="*/ 6 h 101"/>
                    <a:gd name="T44" fmla="*/ 1 w 91"/>
                    <a:gd name="T45" fmla="*/ 11 h 101"/>
                    <a:gd name="T46" fmla="*/ 4 w 91"/>
                    <a:gd name="T47" fmla="*/ 18 h 101"/>
                    <a:gd name="T48" fmla="*/ 10 w 91"/>
                    <a:gd name="T49" fmla="*/ 26 h 101"/>
                    <a:gd name="T50" fmla="*/ 20 w 91"/>
                    <a:gd name="T51" fmla="*/ 37 h 101"/>
                    <a:gd name="T52" fmla="*/ 33 w 91"/>
                    <a:gd name="T53" fmla="*/ 54 h 101"/>
                    <a:gd name="T54" fmla="*/ 48 w 91"/>
                    <a:gd name="T55" fmla="*/ 71 h 101"/>
                    <a:gd name="T56" fmla="*/ 57 w 91"/>
                    <a:gd name="T57" fmla="*/ 81 h 101"/>
                    <a:gd name="T58" fmla="*/ 66 w 91"/>
                    <a:gd name="T59" fmla="*/ 91 h 101"/>
                    <a:gd name="T60" fmla="*/ 74 w 91"/>
                    <a:gd name="T61" fmla="*/ 97 h 101"/>
                    <a:gd name="T62" fmla="*/ 78 w 91"/>
                    <a:gd name="T63" fmla="*/ 100 h 101"/>
                    <a:gd name="T64" fmla="*/ 81 w 91"/>
                    <a:gd name="T65" fmla="*/ 101 h 101"/>
                    <a:gd name="T66" fmla="*/ 86 w 91"/>
                    <a:gd name="T67" fmla="*/ 100 h 101"/>
                    <a:gd name="T68" fmla="*/ 87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87" y="100"/>
                      </a:moveTo>
                      <a:lnTo>
                        <a:pt x="89" y="98"/>
                      </a:lnTo>
                      <a:lnTo>
                        <a:pt x="91" y="97"/>
                      </a:lnTo>
                      <a:lnTo>
                        <a:pt x="91" y="95"/>
                      </a:lnTo>
                      <a:lnTo>
                        <a:pt x="91" y="92"/>
                      </a:lnTo>
                      <a:lnTo>
                        <a:pt x="88" y="85"/>
                      </a:lnTo>
                      <a:lnTo>
                        <a:pt x="81" y="76"/>
                      </a:lnTo>
                      <a:lnTo>
                        <a:pt x="73" y="65"/>
                      </a:lnTo>
                      <a:lnTo>
                        <a:pt x="59" y="47"/>
                      </a:lnTo>
                      <a:lnTo>
                        <a:pt x="44" y="30"/>
                      </a:lnTo>
                      <a:lnTo>
                        <a:pt x="33" y="18"/>
                      </a:lnTo>
                      <a:lnTo>
                        <a:pt x="26" y="12"/>
                      </a:lnTo>
                      <a:lnTo>
                        <a:pt x="20" y="7"/>
                      </a:lnTo>
                      <a:lnTo>
                        <a:pt x="16" y="5"/>
                      </a:lnTo>
                      <a:lnTo>
                        <a:pt x="13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4" y="18"/>
                      </a:lnTo>
                      <a:lnTo>
                        <a:pt x="10" y="26"/>
                      </a:lnTo>
                      <a:lnTo>
                        <a:pt x="20" y="37"/>
                      </a:lnTo>
                      <a:lnTo>
                        <a:pt x="33" y="54"/>
                      </a:lnTo>
                      <a:lnTo>
                        <a:pt x="48" y="71"/>
                      </a:lnTo>
                      <a:lnTo>
                        <a:pt x="57" y="81"/>
                      </a:lnTo>
                      <a:lnTo>
                        <a:pt x="66" y="91"/>
                      </a:lnTo>
                      <a:lnTo>
                        <a:pt x="74" y="97"/>
                      </a:lnTo>
                      <a:lnTo>
                        <a:pt x="78" y="100"/>
                      </a:lnTo>
                      <a:lnTo>
                        <a:pt x="81" y="101"/>
                      </a:lnTo>
                      <a:lnTo>
                        <a:pt x="86" y="100"/>
                      </a:lnTo>
                      <a:lnTo>
                        <a:pt x="87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4" name="Freeform 218"/>
                <p:cNvSpPr>
                  <a:spLocks/>
                </p:cNvSpPr>
                <p:nvPr/>
              </p:nvSpPr>
              <p:spPr bwMode="auto">
                <a:xfrm>
                  <a:off x="86" y="261"/>
                  <a:ext cx="92" cy="103"/>
                </a:xfrm>
                <a:custGeom>
                  <a:avLst/>
                  <a:gdLst>
                    <a:gd name="T0" fmla="*/ 87 w 91"/>
                    <a:gd name="T1" fmla="*/ 100 h 101"/>
                    <a:gd name="T2" fmla="*/ 89 w 91"/>
                    <a:gd name="T3" fmla="*/ 98 h 101"/>
                    <a:gd name="T4" fmla="*/ 91 w 91"/>
                    <a:gd name="T5" fmla="*/ 97 h 101"/>
                    <a:gd name="T6" fmla="*/ 91 w 91"/>
                    <a:gd name="T7" fmla="*/ 95 h 101"/>
                    <a:gd name="T8" fmla="*/ 91 w 91"/>
                    <a:gd name="T9" fmla="*/ 92 h 101"/>
                    <a:gd name="T10" fmla="*/ 88 w 91"/>
                    <a:gd name="T11" fmla="*/ 85 h 101"/>
                    <a:gd name="T12" fmla="*/ 82 w 91"/>
                    <a:gd name="T13" fmla="*/ 76 h 101"/>
                    <a:gd name="T14" fmla="*/ 73 w 91"/>
                    <a:gd name="T15" fmla="*/ 65 h 101"/>
                    <a:gd name="T16" fmla="*/ 59 w 91"/>
                    <a:gd name="T17" fmla="*/ 47 h 101"/>
                    <a:gd name="T18" fmla="*/ 44 w 91"/>
                    <a:gd name="T19" fmla="*/ 30 h 101"/>
                    <a:gd name="T20" fmla="*/ 33 w 91"/>
                    <a:gd name="T21" fmla="*/ 18 h 101"/>
                    <a:gd name="T22" fmla="*/ 27 w 91"/>
                    <a:gd name="T23" fmla="*/ 12 h 101"/>
                    <a:gd name="T24" fmla="*/ 20 w 91"/>
                    <a:gd name="T25" fmla="*/ 7 h 101"/>
                    <a:gd name="T26" fmla="*/ 17 w 91"/>
                    <a:gd name="T27" fmla="*/ 5 h 101"/>
                    <a:gd name="T28" fmla="*/ 13 w 91"/>
                    <a:gd name="T29" fmla="*/ 2 h 101"/>
                    <a:gd name="T30" fmla="*/ 9 w 91"/>
                    <a:gd name="T31" fmla="*/ 1 h 101"/>
                    <a:gd name="T32" fmla="*/ 6 w 91"/>
                    <a:gd name="T33" fmla="*/ 0 h 101"/>
                    <a:gd name="T34" fmla="*/ 5 w 91"/>
                    <a:gd name="T35" fmla="*/ 0 h 101"/>
                    <a:gd name="T36" fmla="*/ 2 w 91"/>
                    <a:gd name="T37" fmla="*/ 0 h 101"/>
                    <a:gd name="T38" fmla="*/ 1 w 91"/>
                    <a:gd name="T39" fmla="*/ 2 h 101"/>
                    <a:gd name="T40" fmla="*/ 0 w 91"/>
                    <a:gd name="T41" fmla="*/ 3 h 101"/>
                    <a:gd name="T42" fmla="*/ 0 w 91"/>
                    <a:gd name="T43" fmla="*/ 6 h 101"/>
                    <a:gd name="T44" fmla="*/ 2 w 91"/>
                    <a:gd name="T45" fmla="*/ 11 h 101"/>
                    <a:gd name="T46" fmla="*/ 5 w 91"/>
                    <a:gd name="T47" fmla="*/ 18 h 101"/>
                    <a:gd name="T48" fmla="*/ 10 w 91"/>
                    <a:gd name="T49" fmla="*/ 26 h 101"/>
                    <a:gd name="T50" fmla="*/ 20 w 91"/>
                    <a:gd name="T51" fmla="*/ 37 h 101"/>
                    <a:gd name="T52" fmla="*/ 33 w 91"/>
                    <a:gd name="T53" fmla="*/ 54 h 101"/>
                    <a:gd name="T54" fmla="*/ 49 w 91"/>
                    <a:gd name="T55" fmla="*/ 71 h 101"/>
                    <a:gd name="T56" fmla="*/ 58 w 91"/>
                    <a:gd name="T57" fmla="*/ 81 h 101"/>
                    <a:gd name="T58" fmla="*/ 67 w 91"/>
                    <a:gd name="T59" fmla="*/ 91 h 101"/>
                    <a:gd name="T60" fmla="*/ 74 w 91"/>
                    <a:gd name="T61" fmla="*/ 97 h 101"/>
                    <a:gd name="T62" fmla="*/ 79 w 91"/>
                    <a:gd name="T63" fmla="*/ 100 h 101"/>
                    <a:gd name="T64" fmla="*/ 82 w 91"/>
                    <a:gd name="T65" fmla="*/ 101 h 101"/>
                    <a:gd name="T66" fmla="*/ 86 w 91"/>
                    <a:gd name="T67" fmla="*/ 100 h 101"/>
                    <a:gd name="T68" fmla="*/ 87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87" y="100"/>
                      </a:moveTo>
                      <a:lnTo>
                        <a:pt x="89" y="98"/>
                      </a:lnTo>
                      <a:lnTo>
                        <a:pt x="91" y="97"/>
                      </a:lnTo>
                      <a:lnTo>
                        <a:pt x="91" y="95"/>
                      </a:lnTo>
                      <a:lnTo>
                        <a:pt x="91" y="92"/>
                      </a:lnTo>
                      <a:lnTo>
                        <a:pt x="88" y="85"/>
                      </a:lnTo>
                      <a:lnTo>
                        <a:pt x="82" y="76"/>
                      </a:lnTo>
                      <a:lnTo>
                        <a:pt x="73" y="65"/>
                      </a:lnTo>
                      <a:lnTo>
                        <a:pt x="59" y="47"/>
                      </a:lnTo>
                      <a:lnTo>
                        <a:pt x="44" y="30"/>
                      </a:lnTo>
                      <a:lnTo>
                        <a:pt x="33" y="18"/>
                      </a:lnTo>
                      <a:lnTo>
                        <a:pt x="27" y="12"/>
                      </a:lnTo>
                      <a:lnTo>
                        <a:pt x="20" y="7"/>
                      </a:lnTo>
                      <a:lnTo>
                        <a:pt x="17" y="5"/>
                      </a:lnTo>
                      <a:lnTo>
                        <a:pt x="13" y="2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2" y="11"/>
                      </a:lnTo>
                      <a:lnTo>
                        <a:pt x="5" y="18"/>
                      </a:lnTo>
                      <a:lnTo>
                        <a:pt x="10" y="26"/>
                      </a:lnTo>
                      <a:lnTo>
                        <a:pt x="20" y="37"/>
                      </a:lnTo>
                      <a:lnTo>
                        <a:pt x="33" y="54"/>
                      </a:lnTo>
                      <a:lnTo>
                        <a:pt x="49" y="71"/>
                      </a:lnTo>
                      <a:lnTo>
                        <a:pt x="58" y="81"/>
                      </a:lnTo>
                      <a:lnTo>
                        <a:pt x="67" y="91"/>
                      </a:lnTo>
                      <a:lnTo>
                        <a:pt x="74" y="97"/>
                      </a:lnTo>
                      <a:lnTo>
                        <a:pt x="79" y="100"/>
                      </a:lnTo>
                      <a:lnTo>
                        <a:pt x="82" y="101"/>
                      </a:lnTo>
                      <a:lnTo>
                        <a:pt x="86" y="100"/>
                      </a:lnTo>
                      <a:lnTo>
                        <a:pt x="87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5" name="Freeform 219"/>
                <p:cNvSpPr>
                  <a:spLocks noChangeArrowheads="1"/>
                </p:cNvSpPr>
                <p:nvPr/>
              </p:nvSpPr>
              <p:spPr bwMode="auto">
                <a:xfrm>
                  <a:off x="147" y="246"/>
                  <a:ext cx="39" cy="103"/>
                </a:xfrm>
                <a:custGeom>
                  <a:avLst/>
                  <a:gdLst>
                    <a:gd name="T0" fmla="*/ 12 w 39"/>
                    <a:gd name="T1" fmla="*/ 2 h 103"/>
                    <a:gd name="T2" fmla="*/ 14 w 39"/>
                    <a:gd name="T3" fmla="*/ 4 h 103"/>
                    <a:gd name="T4" fmla="*/ 16 w 39"/>
                    <a:gd name="T5" fmla="*/ 6 h 103"/>
                    <a:gd name="T6" fmla="*/ 20 w 39"/>
                    <a:gd name="T7" fmla="*/ 14 h 103"/>
                    <a:gd name="T8" fmla="*/ 24 w 39"/>
                    <a:gd name="T9" fmla="*/ 25 h 103"/>
                    <a:gd name="T10" fmla="*/ 26 w 39"/>
                    <a:gd name="T11" fmla="*/ 33 h 103"/>
                    <a:gd name="T12" fmla="*/ 29 w 39"/>
                    <a:gd name="T13" fmla="*/ 43 h 103"/>
                    <a:gd name="T14" fmla="*/ 33 w 39"/>
                    <a:gd name="T15" fmla="*/ 58 h 103"/>
                    <a:gd name="T16" fmla="*/ 34 w 39"/>
                    <a:gd name="T17" fmla="*/ 67 h 103"/>
                    <a:gd name="T18" fmla="*/ 36 w 39"/>
                    <a:gd name="T19" fmla="*/ 79 h 103"/>
                    <a:gd name="T20" fmla="*/ 38 w 39"/>
                    <a:gd name="T21" fmla="*/ 89 h 103"/>
                    <a:gd name="T22" fmla="*/ 39 w 39"/>
                    <a:gd name="T23" fmla="*/ 95 h 103"/>
                    <a:gd name="T24" fmla="*/ 38 w 39"/>
                    <a:gd name="T25" fmla="*/ 100 h 103"/>
                    <a:gd name="T26" fmla="*/ 34 w 39"/>
                    <a:gd name="T27" fmla="*/ 103 h 103"/>
                    <a:gd name="T28" fmla="*/ 29 w 39"/>
                    <a:gd name="T29" fmla="*/ 103 h 103"/>
                    <a:gd name="T30" fmla="*/ 24 w 39"/>
                    <a:gd name="T31" fmla="*/ 102 h 103"/>
                    <a:gd name="T32" fmla="*/ 21 w 39"/>
                    <a:gd name="T33" fmla="*/ 98 h 103"/>
                    <a:gd name="T34" fmla="*/ 18 w 39"/>
                    <a:gd name="T35" fmla="*/ 92 h 103"/>
                    <a:gd name="T36" fmla="*/ 14 w 39"/>
                    <a:gd name="T37" fmla="*/ 80 h 103"/>
                    <a:gd name="T38" fmla="*/ 12 w 39"/>
                    <a:gd name="T39" fmla="*/ 70 h 103"/>
                    <a:gd name="T40" fmla="*/ 9 w 39"/>
                    <a:gd name="T41" fmla="*/ 59 h 103"/>
                    <a:gd name="T42" fmla="*/ 5 w 39"/>
                    <a:gd name="T43" fmla="*/ 45 h 103"/>
                    <a:gd name="T44" fmla="*/ 4 w 39"/>
                    <a:gd name="T45" fmla="*/ 34 h 103"/>
                    <a:gd name="T46" fmla="*/ 2 w 39"/>
                    <a:gd name="T47" fmla="*/ 25 h 103"/>
                    <a:gd name="T48" fmla="*/ 1 w 39"/>
                    <a:gd name="T49" fmla="*/ 15 h 103"/>
                    <a:gd name="T50" fmla="*/ 0 w 39"/>
                    <a:gd name="T51" fmla="*/ 7 h 103"/>
                    <a:gd name="T52" fmla="*/ 1 w 39"/>
                    <a:gd name="T53" fmla="*/ 5 h 103"/>
                    <a:gd name="T54" fmla="*/ 2 w 39"/>
                    <a:gd name="T55" fmla="*/ 3 h 103"/>
                    <a:gd name="T56" fmla="*/ 4 w 39"/>
                    <a:gd name="T57" fmla="*/ 1 h 103"/>
                    <a:gd name="T58" fmla="*/ 7 w 39"/>
                    <a:gd name="T59" fmla="*/ 0 h 103"/>
                    <a:gd name="T60" fmla="*/ 9 w 39"/>
                    <a:gd name="T61" fmla="*/ 1 h 103"/>
                    <a:gd name="T62" fmla="*/ 12 w 39"/>
                    <a:gd name="T63" fmla="*/ 2 h 10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9"/>
                    <a:gd name="T97" fmla="*/ 0 h 103"/>
                    <a:gd name="T98" fmla="*/ 39 w 39"/>
                    <a:gd name="T99" fmla="*/ 103 h 10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9" h="103">
                      <a:moveTo>
                        <a:pt x="12" y="2"/>
                      </a:moveTo>
                      <a:lnTo>
                        <a:pt x="14" y="4"/>
                      </a:lnTo>
                      <a:lnTo>
                        <a:pt x="16" y="6"/>
                      </a:lnTo>
                      <a:lnTo>
                        <a:pt x="20" y="14"/>
                      </a:lnTo>
                      <a:lnTo>
                        <a:pt x="24" y="25"/>
                      </a:lnTo>
                      <a:lnTo>
                        <a:pt x="26" y="33"/>
                      </a:lnTo>
                      <a:lnTo>
                        <a:pt x="29" y="43"/>
                      </a:lnTo>
                      <a:lnTo>
                        <a:pt x="33" y="58"/>
                      </a:lnTo>
                      <a:lnTo>
                        <a:pt x="34" y="67"/>
                      </a:lnTo>
                      <a:lnTo>
                        <a:pt x="36" y="79"/>
                      </a:lnTo>
                      <a:lnTo>
                        <a:pt x="38" y="89"/>
                      </a:lnTo>
                      <a:lnTo>
                        <a:pt x="39" y="95"/>
                      </a:lnTo>
                      <a:lnTo>
                        <a:pt x="38" y="100"/>
                      </a:lnTo>
                      <a:lnTo>
                        <a:pt x="34" y="103"/>
                      </a:lnTo>
                      <a:lnTo>
                        <a:pt x="29" y="103"/>
                      </a:lnTo>
                      <a:lnTo>
                        <a:pt x="24" y="102"/>
                      </a:lnTo>
                      <a:lnTo>
                        <a:pt x="21" y="98"/>
                      </a:lnTo>
                      <a:lnTo>
                        <a:pt x="18" y="92"/>
                      </a:lnTo>
                      <a:lnTo>
                        <a:pt x="14" y="80"/>
                      </a:lnTo>
                      <a:lnTo>
                        <a:pt x="12" y="70"/>
                      </a:lnTo>
                      <a:lnTo>
                        <a:pt x="9" y="59"/>
                      </a:lnTo>
                      <a:lnTo>
                        <a:pt x="5" y="45"/>
                      </a:lnTo>
                      <a:lnTo>
                        <a:pt x="4" y="34"/>
                      </a:lnTo>
                      <a:lnTo>
                        <a:pt x="2" y="25"/>
                      </a:lnTo>
                      <a:lnTo>
                        <a:pt x="1" y="15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6" name="Freeform 220"/>
                <p:cNvSpPr>
                  <a:spLocks/>
                </p:cNvSpPr>
                <p:nvPr/>
              </p:nvSpPr>
              <p:spPr bwMode="auto">
                <a:xfrm>
                  <a:off x="153" y="246"/>
                  <a:ext cx="39" cy="103"/>
                </a:xfrm>
                <a:custGeom>
                  <a:avLst/>
                  <a:gdLst>
                    <a:gd name="T0" fmla="*/ 13 w 39"/>
                    <a:gd name="T1" fmla="*/ 2 h 103"/>
                    <a:gd name="T2" fmla="*/ 15 w 39"/>
                    <a:gd name="T3" fmla="*/ 4 h 103"/>
                    <a:gd name="T4" fmla="*/ 16 w 39"/>
                    <a:gd name="T5" fmla="*/ 6 h 103"/>
                    <a:gd name="T6" fmla="*/ 20 w 39"/>
                    <a:gd name="T7" fmla="*/ 14 h 103"/>
                    <a:gd name="T8" fmla="*/ 24 w 39"/>
                    <a:gd name="T9" fmla="*/ 25 h 103"/>
                    <a:gd name="T10" fmla="*/ 26 w 39"/>
                    <a:gd name="T11" fmla="*/ 33 h 103"/>
                    <a:gd name="T12" fmla="*/ 29 w 39"/>
                    <a:gd name="T13" fmla="*/ 43 h 103"/>
                    <a:gd name="T14" fmla="*/ 33 w 39"/>
                    <a:gd name="T15" fmla="*/ 58 h 103"/>
                    <a:gd name="T16" fmla="*/ 34 w 39"/>
                    <a:gd name="T17" fmla="*/ 67 h 103"/>
                    <a:gd name="T18" fmla="*/ 37 w 39"/>
                    <a:gd name="T19" fmla="*/ 79 h 103"/>
                    <a:gd name="T20" fmla="*/ 37 w 39"/>
                    <a:gd name="T21" fmla="*/ 89 h 103"/>
                    <a:gd name="T22" fmla="*/ 39 w 39"/>
                    <a:gd name="T23" fmla="*/ 95 h 103"/>
                    <a:gd name="T24" fmla="*/ 38 w 39"/>
                    <a:gd name="T25" fmla="*/ 100 h 103"/>
                    <a:gd name="T26" fmla="*/ 34 w 39"/>
                    <a:gd name="T27" fmla="*/ 103 h 103"/>
                    <a:gd name="T28" fmla="*/ 29 w 39"/>
                    <a:gd name="T29" fmla="*/ 103 h 103"/>
                    <a:gd name="T30" fmla="*/ 25 w 39"/>
                    <a:gd name="T31" fmla="*/ 102 h 103"/>
                    <a:gd name="T32" fmla="*/ 21 w 39"/>
                    <a:gd name="T33" fmla="*/ 98 h 103"/>
                    <a:gd name="T34" fmla="*/ 19 w 39"/>
                    <a:gd name="T35" fmla="*/ 92 h 103"/>
                    <a:gd name="T36" fmla="*/ 15 w 39"/>
                    <a:gd name="T37" fmla="*/ 80 h 103"/>
                    <a:gd name="T38" fmla="*/ 13 w 39"/>
                    <a:gd name="T39" fmla="*/ 70 h 103"/>
                    <a:gd name="T40" fmla="*/ 9 w 39"/>
                    <a:gd name="T41" fmla="*/ 59 h 103"/>
                    <a:gd name="T42" fmla="*/ 6 w 39"/>
                    <a:gd name="T43" fmla="*/ 45 h 103"/>
                    <a:gd name="T44" fmla="*/ 3 w 39"/>
                    <a:gd name="T45" fmla="*/ 34 h 103"/>
                    <a:gd name="T46" fmla="*/ 2 w 39"/>
                    <a:gd name="T47" fmla="*/ 25 h 103"/>
                    <a:gd name="T48" fmla="*/ 1 w 39"/>
                    <a:gd name="T49" fmla="*/ 15 h 103"/>
                    <a:gd name="T50" fmla="*/ 0 w 39"/>
                    <a:gd name="T51" fmla="*/ 7 h 103"/>
                    <a:gd name="T52" fmla="*/ 1 w 39"/>
                    <a:gd name="T53" fmla="*/ 5 h 103"/>
                    <a:gd name="T54" fmla="*/ 2 w 39"/>
                    <a:gd name="T55" fmla="*/ 3 h 103"/>
                    <a:gd name="T56" fmla="*/ 4 w 39"/>
                    <a:gd name="T57" fmla="*/ 1 h 103"/>
                    <a:gd name="T58" fmla="*/ 7 w 39"/>
                    <a:gd name="T59" fmla="*/ 0 h 103"/>
                    <a:gd name="T60" fmla="*/ 9 w 39"/>
                    <a:gd name="T61" fmla="*/ 1 h 103"/>
                    <a:gd name="T62" fmla="*/ 13 w 39"/>
                    <a:gd name="T63" fmla="*/ 2 h 10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9"/>
                    <a:gd name="T97" fmla="*/ 0 h 103"/>
                    <a:gd name="T98" fmla="*/ 39 w 39"/>
                    <a:gd name="T99" fmla="*/ 103 h 10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9" h="103">
                      <a:moveTo>
                        <a:pt x="13" y="2"/>
                      </a:moveTo>
                      <a:lnTo>
                        <a:pt x="15" y="4"/>
                      </a:lnTo>
                      <a:lnTo>
                        <a:pt x="16" y="6"/>
                      </a:lnTo>
                      <a:lnTo>
                        <a:pt x="20" y="14"/>
                      </a:lnTo>
                      <a:lnTo>
                        <a:pt x="24" y="25"/>
                      </a:lnTo>
                      <a:lnTo>
                        <a:pt x="26" y="33"/>
                      </a:lnTo>
                      <a:lnTo>
                        <a:pt x="29" y="43"/>
                      </a:lnTo>
                      <a:lnTo>
                        <a:pt x="33" y="58"/>
                      </a:lnTo>
                      <a:lnTo>
                        <a:pt x="34" y="67"/>
                      </a:lnTo>
                      <a:lnTo>
                        <a:pt x="37" y="79"/>
                      </a:lnTo>
                      <a:lnTo>
                        <a:pt x="37" y="89"/>
                      </a:lnTo>
                      <a:lnTo>
                        <a:pt x="39" y="95"/>
                      </a:lnTo>
                      <a:lnTo>
                        <a:pt x="38" y="100"/>
                      </a:lnTo>
                      <a:lnTo>
                        <a:pt x="34" y="103"/>
                      </a:lnTo>
                      <a:lnTo>
                        <a:pt x="29" y="103"/>
                      </a:lnTo>
                      <a:lnTo>
                        <a:pt x="25" y="102"/>
                      </a:lnTo>
                      <a:lnTo>
                        <a:pt x="21" y="98"/>
                      </a:lnTo>
                      <a:lnTo>
                        <a:pt x="19" y="92"/>
                      </a:lnTo>
                      <a:lnTo>
                        <a:pt x="15" y="80"/>
                      </a:lnTo>
                      <a:lnTo>
                        <a:pt x="13" y="70"/>
                      </a:lnTo>
                      <a:lnTo>
                        <a:pt x="9" y="59"/>
                      </a:lnTo>
                      <a:lnTo>
                        <a:pt x="6" y="45"/>
                      </a:lnTo>
                      <a:lnTo>
                        <a:pt x="3" y="34"/>
                      </a:lnTo>
                      <a:lnTo>
                        <a:pt x="2" y="25"/>
                      </a:lnTo>
                      <a:lnTo>
                        <a:pt x="1" y="15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7" name="Freeform 221"/>
                <p:cNvSpPr>
                  <a:spLocks noChangeArrowheads="1"/>
                </p:cNvSpPr>
                <p:nvPr/>
              </p:nvSpPr>
              <p:spPr bwMode="auto">
                <a:xfrm>
                  <a:off x="24" y="297"/>
                  <a:ext cx="146" cy="60"/>
                </a:xfrm>
                <a:custGeom>
                  <a:avLst/>
                  <a:gdLst>
                    <a:gd name="T0" fmla="*/ 144 w 146"/>
                    <a:gd name="T1" fmla="*/ 53 h 60"/>
                    <a:gd name="T2" fmla="*/ 138 w 146"/>
                    <a:gd name="T3" fmla="*/ 50 h 60"/>
                    <a:gd name="T4" fmla="*/ 126 w 146"/>
                    <a:gd name="T5" fmla="*/ 44 h 60"/>
                    <a:gd name="T6" fmla="*/ 107 w 146"/>
                    <a:gd name="T7" fmla="*/ 35 h 60"/>
                    <a:gd name="T8" fmla="*/ 83 w 146"/>
                    <a:gd name="T9" fmla="*/ 25 h 60"/>
                    <a:gd name="T10" fmla="*/ 60 w 146"/>
                    <a:gd name="T11" fmla="*/ 16 h 60"/>
                    <a:gd name="T12" fmla="*/ 32 w 146"/>
                    <a:gd name="T13" fmla="*/ 6 h 60"/>
                    <a:gd name="T14" fmla="*/ 20 w 146"/>
                    <a:gd name="T15" fmla="*/ 2 h 60"/>
                    <a:gd name="T16" fmla="*/ 13 w 146"/>
                    <a:gd name="T17" fmla="*/ 1 h 60"/>
                    <a:gd name="T18" fmla="*/ 8 w 146"/>
                    <a:gd name="T19" fmla="*/ 0 h 60"/>
                    <a:gd name="T20" fmla="*/ 4 w 146"/>
                    <a:gd name="T21" fmla="*/ 0 h 60"/>
                    <a:gd name="T22" fmla="*/ 1 w 146"/>
                    <a:gd name="T23" fmla="*/ 1 h 60"/>
                    <a:gd name="T24" fmla="*/ 0 w 146"/>
                    <a:gd name="T25" fmla="*/ 3 h 60"/>
                    <a:gd name="T26" fmla="*/ 1 w 146"/>
                    <a:gd name="T27" fmla="*/ 5 h 60"/>
                    <a:gd name="T28" fmla="*/ 3 w 146"/>
                    <a:gd name="T29" fmla="*/ 8 h 60"/>
                    <a:gd name="T30" fmla="*/ 7 w 146"/>
                    <a:gd name="T31" fmla="*/ 11 h 60"/>
                    <a:gd name="T32" fmla="*/ 9 w 146"/>
                    <a:gd name="T33" fmla="*/ 13 h 60"/>
                    <a:gd name="T34" fmla="*/ 21 w 146"/>
                    <a:gd name="T35" fmla="*/ 19 h 60"/>
                    <a:gd name="T36" fmla="*/ 48 w 146"/>
                    <a:gd name="T37" fmla="*/ 31 h 60"/>
                    <a:gd name="T38" fmla="*/ 74 w 146"/>
                    <a:gd name="T39" fmla="*/ 41 h 60"/>
                    <a:gd name="T40" fmla="*/ 96 w 146"/>
                    <a:gd name="T41" fmla="*/ 49 h 60"/>
                    <a:gd name="T42" fmla="*/ 116 w 146"/>
                    <a:gd name="T43" fmla="*/ 55 h 60"/>
                    <a:gd name="T44" fmla="*/ 131 w 146"/>
                    <a:gd name="T45" fmla="*/ 60 h 60"/>
                    <a:gd name="T46" fmla="*/ 140 w 146"/>
                    <a:gd name="T47" fmla="*/ 60 h 60"/>
                    <a:gd name="T48" fmla="*/ 144 w 146"/>
                    <a:gd name="T49" fmla="*/ 60 h 60"/>
                    <a:gd name="T50" fmla="*/ 146 w 146"/>
                    <a:gd name="T51" fmla="*/ 57 h 60"/>
                    <a:gd name="T52" fmla="*/ 144 w 146"/>
                    <a:gd name="T53" fmla="*/ 53 h 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0"/>
                    <a:gd name="T83" fmla="*/ 146 w 146"/>
                    <a:gd name="T84" fmla="*/ 60 h 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0">
                      <a:moveTo>
                        <a:pt x="144" y="53"/>
                      </a:moveTo>
                      <a:lnTo>
                        <a:pt x="138" y="50"/>
                      </a:lnTo>
                      <a:lnTo>
                        <a:pt x="126" y="44"/>
                      </a:lnTo>
                      <a:lnTo>
                        <a:pt x="107" y="35"/>
                      </a:lnTo>
                      <a:lnTo>
                        <a:pt x="83" y="25"/>
                      </a:lnTo>
                      <a:lnTo>
                        <a:pt x="60" y="16"/>
                      </a:lnTo>
                      <a:lnTo>
                        <a:pt x="32" y="6"/>
                      </a:lnTo>
                      <a:lnTo>
                        <a:pt x="20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3" y="8"/>
                      </a:lnTo>
                      <a:lnTo>
                        <a:pt x="7" y="11"/>
                      </a:lnTo>
                      <a:lnTo>
                        <a:pt x="9" y="13"/>
                      </a:lnTo>
                      <a:lnTo>
                        <a:pt x="21" y="19"/>
                      </a:lnTo>
                      <a:lnTo>
                        <a:pt x="48" y="31"/>
                      </a:lnTo>
                      <a:lnTo>
                        <a:pt x="74" y="41"/>
                      </a:lnTo>
                      <a:lnTo>
                        <a:pt x="96" y="49"/>
                      </a:lnTo>
                      <a:lnTo>
                        <a:pt x="116" y="55"/>
                      </a:lnTo>
                      <a:lnTo>
                        <a:pt x="131" y="60"/>
                      </a:lnTo>
                      <a:lnTo>
                        <a:pt x="140" y="60"/>
                      </a:lnTo>
                      <a:lnTo>
                        <a:pt x="144" y="60"/>
                      </a:lnTo>
                      <a:lnTo>
                        <a:pt x="146" y="57"/>
                      </a:lnTo>
                      <a:lnTo>
                        <a:pt x="144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8" name="Freeform 222"/>
                <p:cNvSpPr>
                  <a:spLocks/>
                </p:cNvSpPr>
                <p:nvPr/>
              </p:nvSpPr>
              <p:spPr bwMode="auto">
                <a:xfrm>
                  <a:off x="28" y="297"/>
                  <a:ext cx="148" cy="60"/>
                </a:xfrm>
                <a:custGeom>
                  <a:avLst/>
                  <a:gdLst>
                    <a:gd name="T0" fmla="*/ 144 w 146"/>
                    <a:gd name="T1" fmla="*/ 53 h 60"/>
                    <a:gd name="T2" fmla="*/ 139 w 146"/>
                    <a:gd name="T3" fmla="*/ 50 h 60"/>
                    <a:gd name="T4" fmla="*/ 126 w 146"/>
                    <a:gd name="T5" fmla="*/ 44 h 60"/>
                    <a:gd name="T6" fmla="*/ 108 w 146"/>
                    <a:gd name="T7" fmla="*/ 35 h 60"/>
                    <a:gd name="T8" fmla="*/ 84 w 146"/>
                    <a:gd name="T9" fmla="*/ 25 h 60"/>
                    <a:gd name="T10" fmla="*/ 60 w 146"/>
                    <a:gd name="T11" fmla="*/ 16 h 60"/>
                    <a:gd name="T12" fmla="*/ 32 w 146"/>
                    <a:gd name="T13" fmla="*/ 6 h 60"/>
                    <a:gd name="T14" fmla="*/ 20 w 146"/>
                    <a:gd name="T15" fmla="*/ 2 h 60"/>
                    <a:gd name="T16" fmla="*/ 13 w 146"/>
                    <a:gd name="T17" fmla="*/ 1 h 60"/>
                    <a:gd name="T18" fmla="*/ 9 w 146"/>
                    <a:gd name="T19" fmla="*/ 0 h 60"/>
                    <a:gd name="T20" fmla="*/ 4 w 146"/>
                    <a:gd name="T21" fmla="*/ 0 h 60"/>
                    <a:gd name="T22" fmla="*/ 2 w 146"/>
                    <a:gd name="T23" fmla="*/ 1 h 60"/>
                    <a:gd name="T24" fmla="*/ 0 w 146"/>
                    <a:gd name="T25" fmla="*/ 3 h 60"/>
                    <a:gd name="T26" fmla="*/ 2 w 146"/>
                    <a:gd name="T27" fmla="*/ 5 h 60"/>
                    <a:gd name="T28" fmla="*/ 3 w 146"/>
                    <a:gd name="T29" fmla="*/ 8 h 60"/>
                    <a:gd name="T30" fmla="*/ 7 w 146"/>
                    <a:gd name="T31" fmla="*/ 11 h 60"/>
                    <a:gd name="T32" fmla="*/ 10 w 146"/>
                    <a:gd name="T33" fmla="*/ 13 h 60"/>
                    <a:gd name="T34" fmla="*/ 22 w 146"/>
                    <a:gd name="T35" fmla="*/ 19 h 60"/>
                    <a:gd name="T36" fmla="*/ 48 w 146"/>
                    <a:gd name="T37" fmla="*/ 31 h 60"/>
                    <a:gd name="T38" fmla="*/ 75 w 146"/>
                    <a:gd name="T39" fmla="*/ 41 h 60"/>
                    <a:gd name="T40" fmla="*/ 96 w 146"/>
                    <a:gd name="T41" fmla="*/ 49 h 60"/>
                    <a:gd name="T42" fmla="*/ 116 w 146"/>
                    <a:gd name="T43" fmla="*/ 55 h 60"/>
                    <a:gd name="T44" fmla="*/ 131 w 146"/>
                    <a:gd name="T45" fmla="*/ 60 h 60"/>
                    <a:gd name="T46" fmla="*/ 140 w 146"/>
                    <a:gd name="T47" fmla="*/ 60 h 60"/>
                    <a:gd name="T48" fmla="*/ 144 w 146"/>
                    <a:gd name="T49" fmla="*/ 60 h 60"/>
                    <a:gd name="T50" fmla="*/ 146 w 146"/>
                    <a:gd name="T51" fmla="*/ 57 h 60"/>
                    <a:gd name="T52" fmla="*/ 144 w 146"/>
                    <a:gd name="T53" fmla="*/ 53 h 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0"/>
                    <a:gd name="T83" fmla="*/ 146 w 146"/>
                    <a:gd name="T84" fmla="*/ 60 h 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0">
                      <a:moveTo>
                        <a:pt x="144" y="53"/>
                      </a:moveTo>
                      <a:lnTo>
                        <a:pt x="139" y="50"/>
                      </a:lnTo>
                      <a:lnTo>
                        <a:pt x="126" y="44"/>
                      </a:lnTo>
                      <a:lnTo>
                        <a:pt x="108" y="35"/>
                      </a:lnTo>
                      <a:lnTo>
                        <a:pt x="84" y="25"/>
                      </a:lnTo>
                      <a:lnTo>
                        <a:pt x="60" y="16"/>
                      </a:lnTo>
                      <a:lnTo>
                        <a:pt x="32" y="6"/>
                      </a:lnTo>
                      <a:lnTo>
                        <a:pt x="20" y="2"/>
                      </a:lnTo>
                      <a:lnTo>
                        <a:pt x="13" y="1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3" y="8"/>
                      </a:lnTo>
                      <a:lnTo>
                        <a:pt x="7" y="11"/>
                      </a:lnTo>
                      <a:lnTo>
                        <a:pt x="10" y="13"/>
                      </a:lnTo>
                      <a:lnTo>
                        <a:pt x="22" y="19"/>
                      </a:lnTo>
                      <a:lnTo>
                        <a:pt x="48" y="31"/>
                      </a:lnTo>
                      <a:lnTo>
                        <a:pt x="75" y="41"/>
                      </a:lnTo>
                      <a:lnTo>
                        <a:pt x="96" y="49"/>
                      </a:lnTo>
                      <a:lnTo>
                        <a:pt x="116" y="55"/>
                      </a:lnTo>
                      <a:lnTo>
                        <a:pt x="131" y="60"/>
                      </a:lnTo>
                      <a:lnTo>
                        <a:pt x="140" y="60"/>
                      </a:lnTo>
                      <a:lnTo>
                        <a:pt x="144" y="60"/>
                      </a:lnTo>
                      <a:lnTo>
                        <a:pt x="146" y="57"/>
                      </a:lnTo>
                      <a:lnTo>
                        <a:pt x="144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9" name="Freeform 223"/>
                <p:cNvSpPr>
                  <a:spLocks noChangeArrowheads="1"/>
                </p:cNvSpPr>
                <p:nvPr/>
              </p:nvSpPr>
              <p:spPr bwMode="auto">
                <a:xfrm>
                  <a:off x="0" y="335"/>
                  <a:ext cx="170" cy="30"/>
                </a:xfrm>
                <a:custGeom>
                  <a:avLst/>
                  <a:gdLst>
                    <a:gd name="T0" fmla="*/ 171 w 171"/>
                    <a:gd name="T1" fmla="*/ 26 h 30"/>
                    <a:gd name="T2" fmla="*/ 165 w 171"/>
                    <a:gd name="T3" fmla="*/ 23 h 30"/>
                    <a:gd name="T4" fmla="*/ 148 w 171"/>
                    <a:gd name="T5" fmla="*/ 19 h 30"/>
                    <a:gd name="T6" fmla="*/ 121 w 171"/>
                    <a:gd name="T7" fmla="*/ 14 h 30"/>
                    <a:gd name="T8" fmla="*/ 99 w 171"/>
                    <a:gd name="T9" fmla="*/ 9 h 30"/>
                    <a:gd name="T10" fmla="*/ 70 w 171"/>
                    <a:gd name="T11" fmla="*/ 5 h 30"/>
                    <a:gd name="T12" fmla="*/ 41 w 171"/>
                    <a:gd name="T13" fmla="*/ 2 h 30"/>
                    <a:gd name="T14" fmla="*/ 23 w 171"/>
                    <a:gd name="T15" fmla="*/ 0 h 30"/>
                    <a:gd name="T16" fmla="*/ 17 w 171"/>
                    <a:gd name="T17" fmla="*/ 0 h 30"/>
                    <a:gd name="T18" fmla="*/ 12 w 171"/>
                    <a:gd name="T19" fmla="*/ 0 h 30"/>
                    <a:gd name="T20" fmla="*/ 6 w 171"/>
                    <a:gd name="T21" fmla="*/ 1 h 30"/>
                    <a:gd name="T22" fmla="*/ 1 w 171"/>
                    <a:gd name="T23" fmla="*/ 2 h 30"/>
                    <a:gd name="T24" fmla="*/ 0 w 171"/>
                    <a:gd name="T25" fmla="*/ 3 h 30"/>
                    <a:gd name="T26" fmla="*/ 0 w 171"/>
                    <a:gd name="T27" fmla="*/ 5 h 30"/>
                    <a:gd name="T28" fmla="*/ 2 w 171"/>
                    <a:gd name="T29" fmla="*/ 7 h 30"/>
                    <a:gd name="T30" fmla="*/ 5 w 171"/>
                    <a:gd name="T31" fmla="*/ 9 h 30"/>
                    <a:gd name="T32" fmla="*/ 12 w 171"/>
                    <a:gd name="T33" fmla="*/ 11 h 30"/>
                    <a:gd name="T34" fmla="*/ 20 w 171"/>
                    <a:gd name="T35" fmla="*/ 13 h 30"/>
                    <a:gd name="T36" fmla="*/ 31 w 171"/>
                    <a:gd name="T37" fmla="*/ 16 h 30"/>
                    <a:gd name="T38" fmla="*/ 60 w 171"/>
                    <a:gd name="T39" fmla="*/ 21 h 30"/>
                    <a:gd name="T40" fmla="*/ 91 w 171"/>
                    <a:gd name="T41" fmla="*/ 24 h 30"/>
                    <a:gd name="T42" fmla="*/ 114 w 171"/>
                    <a:gd name="T43" fmla="*/ 27 h 30"/>
                    <a:gd name="T44" fmla="*/ 141 w 171"/>
                    <a:gd name="T45" fmla="*/ 29 h 30"/>
                    <a:gd name="T46" fmla="*/ 153 w 171"/>
                    <a:gd name="T47" fmla="*/ 29 h 30"/>
                    <a:gd name="T48" fmla="*/ 162 w 171"/>
                    <a:gd name="T49" fmla="*/ 30 h 30"/>
                    <a:gd name="T50" fmla="*/ 169 w 171"/>
                    <a:gd name="T51" fmla="*/ 29 h 30"/>
                    <a:gd name="T52" fmla="*/ 171 w 171"/>
                    <a:gd name="T53" fmla="*/ 28 h 30"/>
                    <a:gd name="T54" fmla="*/ 171 w 171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171" y="26"/>
                      </a:moveTo>
                      <a:lnTo>
                        <a:pt x="165" y="23"/>
                      </a:lnTo>
                      <a:lnTo>
                        <a:pt x="148" y="19"/>
                      </a:lnTo>
                      <a:lnTo>
                        <a:pt x="121" y="14"/>
                      </a:lnTo>
                      <a:lnTo>
                        <a:pt x="99" y="9"/>
                      </a:lnTo>
                      <a:lnTo>
                        <a:pt x="70" y="5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2" y="11"/>
                      </a:lnTo>
                      <a:lnTo>
                        <a:pt x="20" y="13"/>
                      </a:lnTo>
                      <a:lnTo>
                        <a:pt x="31" y="16"/>
                      </a:lnTo>
                      <a:lnTo>
                        <a:pt x="60" y="21"/>
                      </a:lnTo>
                      <a:lnTo>
                        <a:pt x="91" y="24"/>
                      </a:lnTo>
                      <a:lnTo>
                        <a:pt x="114" y="27"/>
                      </a:lnTo>
                      <a:lnTo>
                        <a:pt x="141" y="29"/>
                      </a:lnTo>
                      <a:lnTo>
                        <a:pt x="153" y="29"/>
                      </a:lnTo>
                      <a:lnTo>
                        <a:pt x="162" y="30"/>
                      </a:lnTo>
                      <a:lnTo>
                        <a:pt x="169" y="29"/>
                      </a:lnTo>
                      <a:lnTo>
                        <a:pt x="171" y="28"/>
                      </a:lnTo>
                      <a:lnTo>
                        <a:pt x="171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0" name="Freeform 224"/>
                <p:cNvSpPr>
                  <a:spLocks/>
                </p:cNvSpPr>
                <p:nvPr/>
              </p:nvSpPr>
              <p:spPr bwMode="auto">
                <a:xfrm>
                  <a:off x="5" y="335"/>
                  <a:ext cx="170" cy="30"/>
                </a:xfrm>
                <a:custGeom>
                  <a:avLst/>
                  <a:gdLst>
                    <a:gd name="T0" fmla="*/ 171 w 171"/>
                    <a:gd name="T1" fmla="*/ 26 h 30"/>
                    <a:gd name="T2" fmla="*/ 165 w 171"/>
                    <a:gd name="T3" fmla="*/ 23 h 30"/>
                    <a:gd name="T4" fmla="*/ 148 w 171"/>
                    <a:gd name="T5" fmla="*/ 19 h 30"/>
                    <a:gd name="T6" fmla="*/ 121 w 171"/>
                    <a:gd name="T7" fmla="*/ 14 h 30"/>
                    <a:gd name="T8" fmla="*/ 99 w 171"/>
                    <a:gd name="T9" fmla="*/ 10 h 30"/>
                    <a:gd name="T10" fmla="*/ 71 w 171"/>
                    <a:gd name="T11" fmla="*/ 5 h 30"/>
                    <a:gd name="T12" fmla="*/ 41 w 171"/>
                    <a:gd name="T13" fmla="*/ 2 h 30"/>
                    <a:gd name="T14" fmla="*/ 24 w 171"/>
                    <a:gd name="T15" fmla="*/ 1 h 30"/>
                    <a:gd name="T16" fmla="*/ 18 w 171"/>
                    <a:gd name="T17" fmla="*/ 0 h 30"/>
                    <a:gd name="T18" fmla="*/ 12 w 171"/>
                    <a:gd name="T19" fmla="*/ 1 h 30"/>
                    <a:gd name="T20" fmla="*/ 6 w 171"/>
                    <a:gd name="T21" fmla="*/ 1 h 30"/>
                    <a:gd name="T22" fmla="*/ 2 w 171"/>
                    <a:gd name="T23" fmla="*/ 2 h 30"/>
                    <a:gd name="T24" fmla="*/ 0 w 171"/>
                    <a:gd name="T25" fmla="*/ 4 h 30"/>
                    <a:gd name="T26" fmla="*/ 0 w 171"/>
                    <a:gd name="T27" fmla="*/ 6 h 30"/>
                    <a:gd name="T28" fmla="*/ 3 w 171"/>
                    <a:gd name="T29" fmla="*/ 8 h 30"/>
                    <a:gd name="T30" fmla="*/ 6 w 171"/>
                    <a:gd name="T31" fmla="*/ 9 h 30"/>
                    <a:gd name="T32" fmla="*/ 12 w 171"/>
                    <a:gd name="T33" fmla="*/ 12 h 30"/>
                    <a:gd name="T34" fmla="*/ 20 w 171"/>
                    <a:gd name="T35" fmla="*/ 14 h 30"/>
                    <a:gd name="T36" fmla="*/ 31 w 171"/>
                    <a:gd name="T37" fmla="*/ 16 h 30"/>
                    <a:gd name="T38" fmla="*/ 61 w 171"/>
                    <a:gd name="T39" fmla="*/ 22 h 30"/>
                    <a:gd name="T40" fmla="*/ 91 w 171"/>
                    <a:gd name="T41" fmla="*/ 25 h 30"/>
                    <a:gd name="T42" fmla="*/ 114 w 171"/>
                    <a:gd name="T43" fmla="*/ 27 h 30"/>
                    <a:gd name="T44" fmla="*/ 141 w 171"/>
                    <a:gd name="T45" fmla="*/ 29 h 30"/>
                    <a:gd name="T46" fmla="*/ 153 w 171"/>
                    <a:gd name="T47" fmla="*/ 30 h 30"/>
                    <a:gd name="T48" fmla="*/ 162 w 171"/>
                    <a:gd name="T49" fmla="*/ 30 h 30"/>
                    <a:gd name="T50" fmla="*/ 169 w 171"/>
                    <a:gd name="T51" fmla="*/ 29 h 30"/>
                    <a:gd name="T52" fmla="*/ 171 w 171"/>
                    <a:gd name="T53" fmla="*/ 28 h 30"/>
                    <a:gd name="T54" fmla="*/ 171 w 171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171" y="26"/>
                      </a:moveTo>
                      <a:lnTo>
                        <a:pt x="165" y="23"/>
                      </a:lnTo>
                      <a:lnTo>
                        <a:pt x="148" y="19"/>
                      </a:lnTo>
                      <a:lnTo>
                        <a:pt x="121" y="14"/>
                      </a:lnTo>
                      <a:lnTo>
                        <a:pt x="99" y="10"/>
                      </a:lnTo>
                      <a:lnTo>
                        <a:pt x="71" y="5"/>
                      </a:lnTo>
                      <a:lnTo>
                        <a:pt x="41" y="2"/>
                      </a:lnTo>
                      <a:lnTo>
                        <a:pt x="24" y="1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6" y="9"/>
                      </a:lnTo>
                      <a:lnTo>
                        <a:pt x="12" y="12"/>
                      </a:lnTo>
                      <a:lnTo>
                        <a:pt x="20" y="14"/>
                      </a:lnTo>
                      <a:lnTo>
                        <a:pt x="31" y="16"/>
                      </a:lnTo>
                      <a:lnTo>
                        <a:pt x="61" y="22"/>
                      </a:lnTo>
                      <a:lnTo>
                        <a:pt x="91" y="25"/>
                      </a:lnTo>
                      <a:lnTo>
                        <a:pt x="114" y="27"/>
                      </a:lnTo>
                      <a:lnTo>
                        <a:pt x="141" y="29"/>
                      </a:lnTo>
                      <a:lnTo>
                        <a:pt x="153" y="30"/>
                      </a:lnTo>
                      <a:lnTo>
                        <a:pt x="162" y="30"/>
                      </a:lnTo>
                      <a:lnTo>
                        <a:pt x="169" y="29"/>
                      </a:lnTo>
                      <a:lnTo>
                        <a:pt x="171" y="28"/>
                      </a:lnTo>
                      <a:lnTo>
                        <a:pt x="171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1" name="Oval 225"/>
                <p:cNvSpPr>
                  <a:spLocks noChangeArrowheads="1"/>
                </p:cNvSpPr>
                <p:nvPr/>
              </p:nvSpPr>
              <p:spPr bwMode="auto">
                <a:xfrm>
                  <a:off x="177" y="246"/>
                  <a:ext cx="28" cy="10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2" name="Oval 226"/>
                <p:cNvSpPr>
                  <a:spLocks noChangeArrowheads="1"/>
                </p:cNvSpPr>
                <p:nvPr/>
              </p:nvSpPr>
              <p:spPr bwMode="auto">
                <a:xfrm>
                  <a:off x="183" y="246"/>
                  <a:ext cx="28" cy="10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3" name="Oval 227"/>
                <p:cNvSpPr>
                  <a:spLocks noChangeArrowheads="1"/>
                </p:cNvSpPr>
                <p:nvPr/>
              </p:nvSpPr>
              <p:spPr bwMode="auto">
                <a:xfrm>
                  <a:off x="5" y="357"/>
                  <a:ext cx="163" cy="1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4" name="Oval 228"/>
                <p:cNvSpPr>
                  <a:spLocks noChangeArrowheads="1"/>
                </p:cNvSpPr>
                <p:nvPr/>
              </p:nvSpPr>
              <p:spPr bwMode="auto">
                <a:xfrm>
                  <a:off x="11" y="357"/>
                  <a:ext cx="165" cy="1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5" name="Freeform 229"/>
                <p:cNvSpPr>
                  <a:spLocks noChangeArrowheads="1"/>
                </p:cNvSpPr>
                <p:nvPr/>
              </p:nvSpPr>
              <p:spPr bwMode="auto">
                <a:xfrm>
                  <a:off x="44" y="279"/>
                  <a:ext cx="133" cy="78"/>
                </a:xfrm>
                <a:custGeom>
                  <a:avLst/>
                  <a:gdLst>
                    <a:gd name="T0" fmla="*/ 130 w 133"/>
                    <a:gd name="T1" fmla="*/ 71 h 78"/>
                    <a:gd name="T2" fmla="*/ 128 w 133"/>
                    <a:gd name="T3" fmla="*/ 67 h 78"/>
                    <a:gd name="T4" fmla="*/ 119 w 133"/>
                    <a:gd name="T5" fmla="*/ 60 h 78"/>
                    <a:gd name="T6" fmla="*/ 104 w 133"/>
                    <a:gd name="T7" fmla="*/ 50 h 78"/>
                    <a:gd name="T8" fmla="*/ 82 w 133"/>
                    <a:gd name="T9" fmla="*/ 36 h 78"/>
                    <a:gd name="T10" fmla="*/ 59 w 133"/>
                    <a:gd name="T11" fmla="*/ 23 h 78"/>
                    <a:gd name="T12" fmla="*/ 41 w 133"/>
                    <a:gd name="T13" fmla="*/ 14 h 78"/>
                    <a:gd name="T14" fmla="*/ 24 w 133"/>
                    <a:gd name="T15" fmla="*/ 4 h 78"/>
                    <a:gd name="T16" fmla="*/ 17 w 133"/>
                    <a:gd name="T17" fmla="*/ 2 h 78"/>
                    <a:gd name="T18" fmla="*/ 12 w 133"/>
                    <a:gd name="T19" fmla="*/ 0 h 78"/>
                    <a:gd name="T20" fmla="*/ 7 w 133"/>
                    <a:gd name="T21" fmla="*/ 0 h 78"/>
                    <a:gd name="T22" fmla="*/ 4 w 133"/>
                    <a:gd name="T23" fmla="*/ 0 h 78"/>
                    <a:gd name="T24" fmla="*/ 1 w 133"/>
                    <a:gd name="T25" fmla="*/ 1 h 78"/>
                    <a:gd name="T26" fmla="*/ 0 w 133"/>
                    <a:gd name="T27" fmla="*/ 3 h 78"/>
                    <a:gd name="T28" fmla="*/ 1 w 133"/>
                    <a:gd name="T29" fmla="*/ 6 h 78"/>
                    <a:gd name="T30" fmla="*/ 3 w 133"/>
                    <a:gd name="T31" fmla="*/ 9 h 78"/>
                    <a:gd name="T32" fmla="*/ 6 w 133"/>
                    <a:gd name="T33" fmla="*/ 11 h 78"/>
                    <a:gd name="T34" fmla="*/ 10 w 133"/>
                    <a:gd name="T35" fmla="*/ 15 h 78"/>
                    <a:gd name="T36" fmla="*/ 26 w 133"/>
                    <a:gd name="T37" fmla="*/ 27 h 78"/>
                    <a:gd name="T38" fmla="*/ 41 w 133"/>
                    <a:gd name="T39" fmla="*/ 37 h 78"/>
                    <a:gd name="T40" fmla="*/ 65 w 133"/>
                    <a:gd name="T41" fmla="*/ 51 h 78"/>
                    <a:gd name="T42" fmla="*/ 88 w 133"/>
                    <a:gd name="T43" fmla="*/ 63 h 78"/>
                    <a:gd name="T44" fmla="*/ 108 w 133"/>
                    <a:gd name="T45" fmla="*/ 73 h 78"/>
                    <a:gd name="T46" fmla="*/ 118 w 133"/>
                    <a:gd name="T47" fmla="*/ 76 h 78"/>
                    <a:gd name="T48" fmla="*/ 126 w 133"/>
                    <a:gd name="T49" fmla="*/ 78 h 78"/>
                    <a:gd name="T50" fmla="*/ 131 w 133"/>
                    <a:gd name="T51" fmla="*/ 77 h 78"/>
                    <a:gd name="T52" fmla="*/ 133 w 133"/>
                    <a:gd name="T53" fmla="*/ 75 h 78"/>
                    <a:gd name="T54" fmla="*/ 130 w 133"/>
                    <a:gd name="T55" fmla="*/ 71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130" y="71"/>
                      </a:moveTo>
                      <a:lnTo>
                        <a:pt x="128" y="67"/>
                      </a:lnTo>
                      <a:lnTo>
                        <a:pt x="119" y="60"/>
                      </a:lnTo>
                      <a:lnTo>
                        <a:pt x="104" y="50"/>
                      </a:lnTo>
                      <a:lnTo>
                        <a:pt x="82" y="36"/>
                      </a:lnTo>
                      <a:lnTo>
                        <a:pt x="59" y="23"/>
                      </a:lnTo>
                      <a:lnTo>
                        <a:pt x="41" y="14"/>
                      </a:lnTo>
                      <a:lnTo>
                        <a:pt x="24" y="4"/>
                      </a:lnTo>
                      <a:lnTo>
                        <a:pt x="17" y="2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3" y="9"/>
                      </a:lnTo>
                      <a:lnTo>
                        <a:pt x="6" y="11"/>
                      </a:lnTo>
                      <a:lnTo>
                        <a:pt x="10" y="15"/>
                      </a:lnTo>
                      <a:lnTo>
                        <a:pt x="26" y="27"/>
                      </a:lnTo>
                      <a:lnTo>
                        <a:pt x="41" y="37"/>
                      </a:lnTo>
                      <a:lnTo>
                        <a:pt x="65" y="51"/>
                      </a:lnTo>
                      <a:lnTo>
                        <a:pt x="88" y="63"/>
                      </a:lnTo>
                      <a:lnTo>
                        <a:pt x="108" y="73"/>
                      </a:lnTo>
                      <a:lnTo>
                        <a:pt x="118" y="76"/>
                      </a:lnTo>
                      <a:lnTo>
                        <a:pt x="126" y="78"/>
                      </a:lnTo>
                      <a:lnTo>
                        <a:pt x="131" y="77"/>
                      </a:lnTo>
                      <a:lnTo>
                        <a:pt x="133" y="75"/>
                      </a:lnTo>
                      <a:lnTo>
                        <a:pt x="130" y="7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6" name="Freeform 230"/>
                <p:cNvSpPr>
                  <a:spLocks/>
                </p:cNvSpPr>
                <p:nvPr/>
              </p:nvSpPr>
              <p:spPr bwMode="auto">
                <a:xfrm>
                  <a:off x="48" y="279"/>
                  <a:ext cx="133" cy="78"/>
                </a:xfrm>
                <a:custGeom>
                  <a:avLst/>
                  <a:gdLst>
                    <a:gd name="T0" fmla="*/ 130 w 133"/>
                    <a:gd name="T1" fmla="*/ 71 h 78"/>
                    <a:gd name="T2" fmla="*/ 128 w 133"/>
                    <a:gd name="T3" fmla="*/ 67 h 78"/>
                    <a:gd name="T4" fmla="*/ 120 w 133"/>
                    <a:gd name="T5" fmla="*/ 60 h 78"/>
                    <a:gd name="T6" fmla="*/ 104 w 133"/>
                    <a:gd name="T7" fmla="*/ 50 h 78"/>
                    <a:gd name="T8" fmla="*/ 82 w 133"/>
                    <a:gd name="T9" fmla="*/ 36 h 78"/>
                    <a:gd name="T10" fmla="*/ 59 w 133"/>
                    <a:gd name="T11" fmla="*/ 23 h 78"/>
                    <a:gd name="T12" fmla="*/ 42 w 133"/>
                    <a:gd name="T13" fmla="*/ 14 h 78"/>
                    <a:gd name="T14" fmla="*/ 24 w 133"/>
                    <a:gd name="T15" fmla="*/ 4 h 78"/>
                    <a:gd name="T16" fmla="*/ 17 w 133"/>
                    <a:gd name="T17" fmla="*/ 2 h 78"/>
                    <a:gd name="T18" fmla="*/ 12 w 133"/>
                    <a:gd name="T19" fmla="*/ 0 h 78"/>
                    <a:gd name="T20" fmla="*/ 8 w 133"/>
                    <a:gd name="T21" fmla="*/ 0 h 78"/>
                    <a:gd name="T22" fmla="*/ 4 w 133"/>
                    <a:gd name="T23" fmla="*/ 0 h 78"/>
                    <a:gd name="T24" fmla="*/ 1 w 133"/>
                    <a:gd name="T25" fmla="*/ 1 h 78"/>
                    <a:gd name="T26" fmla="*/ 0 w 133"/>
                    <a:gd name="T27" fmla="*/ 3 h 78"/>
                    <a:gd name="T28" fmla="*/ 1 w 133"/>
                    <a:gd name="T29" fmla="*/ 6 h 78"/>
                    <a:gd name="T30" fmla="*/ 3 w 133"/>
                    <a:gd name="T31" fmla="*/ 9 h 78"/>
                    <a:gd name="T32" fmla="*/ 5 w 133"/>
                    <a:gd name="T33" fmla="*/ 11 h 78"/>
                    <a:gd name="T34" fmla="*/ 11 w 133"/>
                    <a:gd name="T35" fmla="*/ 15 h 78"/>
                    <a:gd name="T36" fmla="*/ 27 w 133"/>
                    <a:gd name="T37" fmla="*/ 27 h 78"/>
                    <a:gd name="T38" fmla="*/ 42 w 133"/>
                    <a:gd name="T39" fmla="*/ 37 h 78"/>
                    <a:gd name="T40" fmla="*/ 65 w 133"/>
                    <a:gd name="T41" fmla="*/ 51 h 78"/>
                    <a:gd name="T42" fmla="*/ 89 w 133"/>
                    <a:gd name="T43" fmla="*/ 63 h 78"/>
                    <a:gd name="T44" fmla="*/ 108 w 133"/>
                    <a:gd name="T45" fmla="*/ 73 h 78"/>
                    <a:gd name="T46" fmla="*/ 119 w 133"/>
                    <a:gd name="T47" fmla="*/ 76 h 78"/>
                    <a:gd name="T48" fmla="*/ 126 w 133"/>
                    <a:gd name="T49" fmla="*/ 78 h 78"/>
                    <a:gd name="T50" fmla="*/ 132 w 133"/>
                    <a:gd name="T51" fmla="*/ 77 h 78"/>
                    <a:gd name="T52" fmla="*/ 133 w 133"/>
                    <a:gd name="T53" fmla="*/ 75 h 78"/>
                    <a:gd name="T54" fmla="*/ 130 w 133"/>
                    <a:gd name="T55" fmla="*/ 71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130" y="71"/>
                      </a:moveTo>
                      <a:lnTo>
                        <a:pt x="128" y="67"/>
                      </a:lnTo>
                      <a:lnTo>
                        <a:pt x="120" y="60"/>
                      </a:lnTo>
                      <a:lnTo>
                        <a:pt x="104" y="50"/>
                      </a:lnTo>
                      <a:lnTo>
                        <a:pt x="82" y="36"/>
                      </a:lnTo>
                      <a:lnTo>
                        <a:pt x="59" y="23"/>
                      </a:lnTo>
                      <a:lnTo>
                        <a:pt x="42" y="14"/>
                      </a:lnTo>
                      <a:lnTo>
                        <a:pt x="24" y="4"/>
                      </a:lnTo>
                      <a:lnTo>
                        <a:pt x="17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3" y="9"/>
                      </a:lnTo>
                      <a:lnTo>
                        <a:pt x="5" y="11"/>
                      </a:lnTo>
                      <a:lnTo>
                        <a:pt x="11" y="15"/>
                      </a:lnTo>
                      <a:lnTo>
                        <a:pt x="27" y="27"/>
                      </a:lnTo>
                      <a:lnTo>
                        <a:pt x="42" y="37"/>
                      </a:lnTo>
                      <a:lnTo>
                        <a:pt x="65" y="51"/>
                      </a:lnTo>
                      <a:lnTo>
                        <a:pt x="89" y="63"/>
                      </a:lnTo>
                      <a:lnTo>
                        <a:pt x="108" y="73"/>
                      </a:lnTo>
                      <a:lnTo>
                        <a:pt x="119" y="76"/>
                      </a:lnTo>
                      <a:lnTo>
                        <a:pt x="126" y="78"/>
                      </a:lnTo>
                      <a:lnTo>
                        <a:pt x="132" y="77"/>
                      </a:lnTo>
                      <a:lnTo>
                        <a:pt x="133" y="75"/>
                      </a:lnTo>
                      <a:lnTo>
                        <a:pt x="130" y="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7" name="Freeform 231"/>
                <p:cNvSpPr>
                  <a:spLocks noChangeArrowheads="1"/>
                </p:cNvSpPr>
                <p:nvPr/>
              </p:nvSpPr>
              <p:spPr bwMode="auto">
                <a:xfrm>
                  <a:off x="110" y="254"/>
                  <a:ext cx="77" cy="101"/>
                </a:xfrm>
                <a:custGeom>
                  <a:avLst/>
                  <a:gdLst>
                    <a:gd name="T0" fmla="*/ 71 w 76"/>
                    <a:gd name="T1" fmla="*/ 100 h 100"/>
                    <a:gd name="T2" fmla="*/ 73 w 76"/>
                    <a:gd name="T3" fmla="*/ 98 h 100"/>
                    <a:gd name="T4" fmla="*/ 76 w 76"/>
                    <a:gd name="T5" fmla="*/ 96 h 100"/>
                    <a:gd name="T6" fmla="*/ 76 w 76"/>
                    <a:gd name="T7" fmla="*/ 94 h 100"/>
                    <a:gd name="T8" fmla="*/ 76 w 76"/>
                    <a:gd name="T9" fmla="*/ 91 h 100"/>
                    <a:gd name="T10" fmla="*/ 71 w 76"/>
                    <a:gd name="T11" fmla="*/ 83 h 100"/>
                    <a:gd name="T12" fmla="*/ 64 w 76"/>
                    <a:gd name="T13" fmla="*/ 69 h 100"/>
                    <a:gd name="T14" fmla="*/ 55 w 76"/>
                    <a:gd name="T15" fmla="*/ 55 h 100"/>
                    <a:gd name="T16" fmla="*/ 47 w 76"/>
                    <a:gd name="T17" fmla="*/ 42 h 100"/>
                    <a:gd name="T18" fmla="*/ 37 w 76"/>
                    <a:gd name="T19" fmla="*/ 29 h 100"/>
                    <a:gd name="T20" fmla="*/ 28 w 76"/>
                    <a:gd name="T21" fmla="*/ 17 h 100"/>
                    <a:gd name="T22" fmla="*/ 21 w 76"/>
                    <a:gd name="T23" fmla="*/ 10 h 100"/>
                    <a:gd name="T24" fmla="*/ 17 w 76"/>
                    <a:gd name="T25" fmla="*/ 5 h 100"/>
                    <a:gd name="T26" fmla="*/ 15 w 76"/>
                    <a:gd name="T27" fmla="*/ 3 h 100"/>
                    <a:gd name="T28" fmla="*/ 12 w 76"/>
                    <a:gd name="T29" fmla="*/ 2 h 100"/>
                    <a:gd name="T30" fmla="*/ 9 w 76"/>
                    <a:gd name="T31" fmla="*/ 0 h 100"/>
                    <a:gd name="T32" fmla="*/ 6 w 76"/>
                    <a:gd name="T33" fmla="*/ 0 h 100"/>
                    <a:gd name="T34" fmla="*/ 3 w 76"/>
                    <a:gd name="T35" fmla="*/ 0 h 100"/>
                    <a:gd name="T36" fmla="*/ 2 w 76"/>
                    <a:gd name="T37" fmla="*/ 2 h 100"/>
                    <a:gd name="T38" fmla="*/ 1 w 76"/>
                    <a:gd name="T39" fmla="*/ 3 h 100"/>
                    <a:gd name="T40" fmla="*/ 0 w 76"/>
                    <a:gd name="T41" fmla="*/ 5 h 100"/>
                    <a:gd name="T42" fmla="*/ 1 w 76"/>
                    <a:gd name="T43" fmla="*/ 7 h 100"/>
                    <a:gd name="T44" fmla="*/ 3 w 76"/>
                    <a:gd name="T45" fmla="*/ 11 h 100"/>
                    <a:gd name="T46" fmla="*/ 4 w 76"/>
                    <a:gd name="T47" fmla="*/ 15 h 100"/>
                    <a:gd name="T48" fmla="*/ 8 w 76"/>
                    <a:gd name="T49" fmla="*/ 23 h 100"/>
                    <a:gd name="T50" fmla="*/ 14 w 76"/>
                    <a:gd name="T51" fmla="*/ 34 h 100"/>
                    <a:gd name="T52" fmla="*/ 21 w 76"/>
                    <a:gd name="T53" fmla="*/ 47 h 100"/>
                    <a:gd name="T54" fmla="*/ 30 w 76"/>
                    <a:gd name="T55" fmla="*/ 61 h 100"/>
                    <a:gd name="T56" fmla="*/ 39 w 76"/>
                    <a:gd name="T57" fmla="*/ 73 h 100"/>
                    <a:gd name="T58" fmla="*/ 45 w 76"/>
                    <a:gd name="T59" fmla="*/ 81 h 100"/>
                    <a:gd name="T60" fmla="*/ 51 w 76"/>
                    <a:gd name="T61" fmla="*/ 88 h 100"/>
                    <a:gd name="T62" fmla="*/ 60 w 76"/>
                    <a:gd name="T63" fmla="*/ 96 h 100"/>
                    <a:gd name="T64" fmla="*/ 63 w 76"/>
                    <a:gd name="T65" fmla="*/ 99 h 100"/>
                    <a:gd name="T66" fmla="*/ 65 w 76"/>
                    <a:gd name="T67" fmla="*/ 100 h 100"/>
                    <a:gd name="T68" fmla="*/ 68 w 76"/>
                    <a:gd name="T69" fmla="*/ 100 h 100"/>
                    <a:gd name="T70" fmla="*/ 71 w 76"/>
                    <a:gd name="T71" fmla="*/ 100 h 10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0"/>
                    <a:gd name="T110" fmla="*/ 76 w 76"/>
                    <a:gd name="T111" fmla="*/ 100 h 10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0">
                      <a:moveTo>
                        <a:pt x="71" y="100"/>
                      </a:moveTo>
                      <a:lnTo>
                        <a:pt x="73" y="98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1" y="83"/>
                      </a:lnTo>
                      <a:lnTo>
                        <a:pt x="64" y="69"/>
                      </a:lnTo>
                      <a:lnTo>
                        <a:pt x="55" y="55"/>
                      </a:lnTo>
                      <a:lnTo>
                        <a:pt x="47" y="42"/>
                      </a:lnTo>
                      <a:lnTo>
                        <a:pt x="37" y="29"/>
                      </a:lnTo>
                      <a:lnTo>
                        <a:pt x="28" y="17"/>
                      </a:lnTo>
                      <a:lnTo>
                        <a:pt x="21" y="10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11"/>
                      </a:lnTo>
                      <a:lnTo>
                        <a:pt x="4" y="15"/>
                      </a:lnTo>
                      <a:lnTo>
                        <a:pt x="8" y="23"/>
                      </a:lnTo>
                      <a:lnTo>
                        <a:pt x="14" y="34"/>
                      </a:lnTo>
                      <a:lnTo>
                        <a:pt x="21" y="47"/>
                      </a:lnTo>
                      <a:lnTo>
                        <a:pt x="30" y="61"/>
                      </a:lnTo>
                      <a:lnTo>
                        <a:pt x="39" y="73"/>
                      </a:lnTo>
                      <a:lnTo>
                        <a:pt x="45" y="81"/>
                      </a:lnTo>
                      <a:lnTo>
                        <a:pt x="51" y="88"/>
                      </a:lnTo>
                      <a:lnTo>
                        <a:pt x="60" y="96"/>
                      </a:lnTo>
                      <a:lnTo>
                        <a:pt x="63" y="99"/>
                      </a:lnTo>
                      <a:lnTo>
                        <a:pt x="65" y="100"/>
                      </a:lnTo>
                      <a:lnTo>
                        <a:pt x="68" y="100"/>
                      </a:lnTo>
                      <a:lnTo>
                        <a:pt x="71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8" name="Freeform 232"/>
                <p:cNvSpPr>
                  <a:spLocks/>
                </p:cNvSpPr>
                <p:nvPr/>
              </p:nvSpPr>
              <p:spPr bwMode="auto">
                <a:xfrm>
                  <a:off x="116" y="254"/>
                  <a:ext cx="77" cy="101"/>
                </a:xfrm>
                <a:custGeom>
                  <a:avLst/>
                  <a:gdLst>
                    <a:gd name="T0" fmla="*/ 71 w 77"/>
                    <a:gd name="T1" fmla="*/ 100 h 100"/>
                    <a:gd name="T2" fmla="*/ 74 w 77"/>
                    <a:gd name="T3" fmla="*/ 98 h 100"/>
                    <a:gd name="T4" fmla="*/ 76 w 77"/>
                    <a:gd name="T5" fmla="*/ 96 h 100"/>
                    <a:gd name="T6" fmla="*/ 77 w 77"/>
                    <a:gd name="T7" fmla="*/ 94 h 100"/>
                    <a:gd name="T8" fmla="*/ 76 w 77"/>
                    <a:gd name="T9" fmla="*/ 91 h 100"/>
                    <a:gd name="T10" fmla="*/ 71 w 77"/>
                    <a:gd name="T11" fmla="*/ 83 h 100"/>
                    <a:gd name="T12" fmla="*/ 65 w 77"/>
                    <a:gd name="T13" fmla="*/ 69 h 100"/>
                    <a:gd name="T14" fmla="*/ 56 w 77"/>
                    <a:gd name="T15" fmla="*/ 55 h 100"/>
                    <a:gd name="T16" fmla="*/ 47 w 77"/>
                    <a:gd name="T17" fmla="*/ 42 h 100"/>
                    <a:gd name="T18" fmla="*/ 37 w 77"/>
                    <a:gd name="T19" fmla="*/ 29 h 100"/>
                    <a:gd name="T20" fmla="*/ 28 w 77"/>
                    <a:gd name="T21" fmla="*/ 17 h 100"/>
                    <a:gd name="T22" fmla="*/ 22 w 77"/>
                    <a:gd name="T23" fmla="*/ 10 h 100"/>
                    <a:gd name="T24" fmla="*/ 19 w 77"/>
                    <a:gd name="T25" fmla="*/ 5 h 100"/>
                    <a:gd name="T26" fmla="*/ 15 w 77"/>
                    <a:gd name="T27" fmla="*/ 3 h 100"/>
                    <a:gd name="T28" fmla="*/ 12 w 77"/>
                    <a:gd name="T29" fmla="*/ 2 h 100"/>
                    <a:gd name="T30" fmla="*/ 9 w 77"/>
                    <a:gd name="T31" fmla="*/ 0 h 100"/>
                    <a:gd name="T32" fmla="*/ 6 w 77"/>
                    <a:gd name="T33" fmla="*/ 0 h 100"/>
                    <a:gd name="T34" fmla="*/ 3 w 77"/>
                    <a:gd name="T35" fmla="*/ 0 h 100"/>
                    <a:gd name="T36" fmla="*/ 2 w 77"/>
                    <a:gd name="T37" fmla="*/ 2 h 100"/>
                    <a:gd name="T38" fmla="*/ 1 w 77"/>
                    <a:gd name="T39" fmla="*/ 3 h 100"/>
                    <a:gd name="T40" fmla="*/ 0 w 77"/>
                    <a:gd name="T41" fmla="*/ 5 h 100"/>
                    <a:gd name="T42" fmla="*/ 1 w 77"/>
                    <a:gd name="T43" fmla="*/ 7 h 100"/>
                    <a:gd name="T44" fmla="*/ 3 w 77"/>
                    <a:gd name="T45" fmla="*/ 11 h 100"/>
                    <a:gd name="T46" fmla="*/ 5 w 77"/>
                    <a:gd name="T47" fmla="*/ 15 h 100"/>
                    <a:gd name="T48" fmla="*/ 8 w 77"/>
                    <a:gd name="T49" fmla="*/ 23 h 100"/>
                    <a:gd name="T50" fmla="*/ 13 w 77"/>
                    <a:gd name="T51" fmla="*/ 34 h 100"/>
                    <a:gd name="T52" fmla="*/ 22 w 77"/>
                    <a:gd name="T53" fmla="*/ 47 h 100"/>
                    <a:gd name="T54" fmla="*/ 31 w 77"/>
                    <a:gd name="T55" fmla="*/ 61 h 100"/>
                    <a:gd name="T56" fmla="*/ 39 w 77"/>
                    <a:gd name="T57" fmla="*/ 73 h 100"/>
                    <a:gd name="T58" fmla="*/ 46 w 77"/>
                    <a:gd name="T59" fmla="*/ 81 h 100"/>
                    <a:gd name="T60" fmla="*/ 52 w 77"/>
                    <a:gd name="T61" fmla="*/ 88 h 100"/>
                    <a:gd name="T62" fmla="*/ 60 w 77"/>
                    <a:gd name="T63" fmla="*/ 96 h 100"/>
                    <a:gd name="T64" fmla="*/ 63 w 77"/>
                    <a:gd name="T65" fmla="*/ 99 h 100"/>
                    <a:gd name="T66" fmla="*/ 66 w 77"/>
                    <a:gd name="T67" fmla="*/ 100 h 100"/>
                    <a:gd name="T68" fmla="*/ 68 w 77"/>
                    <a:gd name="T69" fmla="*/ 100 h 100"/>
                    <a:gd name="T70" fmla="*/ 71 w 77"/>
                    <a:gd name="T71" fmla="*/ 100 h 10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7"/>
                    <a:gd name="T109" fmla="*/ 0 h 100"/>
                    <a:gd name="T110" fmla="*/ 77 w 77"/>
                    <a:gd name="T111" fmla="*/ 100 h 10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7" h="100">
                      <a:moveTo>
                        <a:pt x="71" y="100"/>
                      </a:moveTo>
                      <a:lnTo>
                        <a:pt x="74" y="98"/>
                      </a:lnTo>
                      <a:lnTo>
                        <a:pt x="76" y="96"/>
                      </a:lnTo>
                      <a:lnTo>
                        <a:pt x="77" y="94"/>
                      </a:lnTo>
                      <a:lnTo>
                        <a:pt x="76" y="91"/>
                      </a:lnTo>
                      <a:lnTo>
                        <a:pt x="71" y="83"/>
                      </a:lnTo>
                      <a:lnTo>
                        <a:pt x="65" y="69"/>
                      </a:lnTo>
                      <a:lnTo>
                        <a:pt x="56" y="55"/>
                      </a:lnTo>
                      <a:lnTo>
                        <a:pt x="47" y="42"/>
                      </a:lnTo>
                      <a:lnTo>
                        <a:pt x="37" y="29"/>
                      </a:lnTo>
                      <a:lnTo>
                        <a:pt x="28" y="17"/>
                      </a:lnTo>
                      <a:lnTo>
                        <a:pt x="22" y="10"/>
                      </a:lnTo>
                      <a:lnTo>
                        <a:pt x="19" y="5"/>
                      </a:lnTo>
                      <a:lnTo>
                        <a:pt x="15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11"/>
                      </a:lnTo>
                      <a:lnTo>
                        <a:pt x="5" y="15"/>
                      </a:lnTo>
                      <a:lnTo>
                        <a:pt x="8" y="23"/>
                      </a:lnTo>
                      <a:lnTo>
                        <a:pt x="13" y="34"/>
                      </a:lnTo>
                      <a:lnTo>
                        <a:pt x="22" y="47"/>
                      </a:lnTo>
                      <a:lnTo>
                        <a:pt x="31" y="61"/>
                      </a:lnTo>
                      <a:lnTo>
                        <a:pt x="39" y="73"/>
                      </a:lnTo>
                      <a:lnTo>
                        <a:pt x="46" y="81"/>
                      </a:lnTo>
                      <a:lnTo>
                        <a:pt x="52" y="88"/>
                      </a:lnTo>
                      <a:lnTo>
                        <a:pt x="60" y="96"/>
                      </a:lnTo>
                      <a:lnTo>
                        <a:pt x="63" y="99"/>
                      </a:lnTo>
                      <a:lnTo>
                        <a:pt x="66" y="100"/>
                      </a:lnTo>
                      <a:lnTo>
                        <a:pt x="68" y="100"/>
                      </a:lnTo>
                      <a:lnTo>
                        <a:pt x="71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9" name="Freeform 233"/>
                <p:cNvSpPr>
                  <a:spLocks noChangeArrowheads="1"/>
                </p:cNvSpPr>
                <p:nvPr/>
              </p:nvSpPr>
              <p:spPr bwMode="auto">
                <a:xfrm>
                  <a:off x="7" y="317"/>
                  <a:ext cx="168" cy="43"/>
                </a:xfrm>
                <a:custGeom>
                  <a:avLst/>
                  <a:gdLst>
                    <a:gd name="T0" fmla="*/ 169 w 169"/>
                    <a:gd name="T1" fmla="*/ 39 h 44"/>
                    <a:gd name="T2" fmla="*/ 163 w 169"/>
                    <a:gd name="T3" fmla="*/ 34 h 44"/>
                    <a:gd name="T4" fmla="*/ 146 w 169"/>
                    <a:gd name="T5" fmla="*/ 29 h 44"/>
                    <a:gd name="T6" fmla="*/ 126 w 169"/>
                    <a:gd name="T7" fmla="*/ 23 h 44"/>
                    <a:gd name="T8" fmla="*/ 98 w 169"/>
                    <a:gd name="T9" fmla="*/ 16 h 44"/>
                    <a:gd name="T10" fmla="*/ 69 w 169"/>
                    <a:gd name="T11" fmla="*/ 9 h 44"/>
                    <a:gd name="T12" fmla="*/ 40 w 169"/>
                    <a:gd name="T13" fmla="*/ 4 h 44"/>
                    <a:gd name="T14" fmla="*/ 22 w 169"/>
                    <a:gd name="T15" fmla="*/ 1 h 44"/>
                    <a:gd name="T16" fmla="*/ 17 w 169"/>
                    <a:gd name="T17" fmla="*/ 0 h 44"/>
                    <a:gd name="T18" fmla="*/ 11 w 169"/>
                    <a:gd name="T19" fmla="*/ 0 h 44"/>
                    <a:gd name="T20" fmla="*/ 4 w 169"/>
                    <a:gd name="T21" fmla="*/ 1 h 44"/>
                    <a:gd name="T22" fmla="*/ 1 w 169"/>
                    <a:gd name="T23" fmla="*/ 2 h 44"/>
                    <a:gd name="T24" fmla="*/ 0 w 169"/>
                    <a:gd name="T25" fmla="*/ 4 h 44"/>
                    <a:gd name="T26" fmla="*/ 1 w 169"/>
                    <a:gd name="T27" fmla="*/ 7 h 44"/>
                    <a:gd name="T28" fmla="*/ 2 w 169"/>
                    <a:gd name="T29" fmla="*/ 8 h 44"/>
                    <a:gd name="T30" fmla="*/ 5 w 169"/>
                    <a:gd name="T31" fmla="*/ 10 h 44"/>
                    <a:gd name="T32" fmla="*/ 10 w 169"/>
                    <a:gd name="T33" fmla="*/ 12 h 44"/>
                    <a:gd name="T34" fmla="*/ 26 w 169"/>
                    <a:gd name="T35" fmla="*/ 16 h 44"/>
                    <a:gd name="T36" fmla="*/ 56 w 169"/>
                    <a:gd name="T37" fmla="*/ 24 h 44"/>
                    <a:gd name="T38" fmla="*/ 81 w 169"/>
                    <a:gd name="T39" fmla="*/ 30 h 44"/>
                    <a:gd name="T40" fmla="*/ 111 w 169"/>
                    <a:gd name="T41" fmla="*/ 37 h 44"/>
                    <a:gd name="T42" fmla="*/ 134 w 169"/>
                    <a:gd name="T43" fmla="*/ 41 h 44"/>
                    <a:gd name="T44" fmla="*/ 150 w 169"/>
                    <a:gd name="T45" fmla="*/ 44 h 44"/>
                    <a:gd name="T46" fmla="*/ 160 w 169"/>
                    <a:gd name="T47" fmla="*/ 44 h 44"/>
                    <a:gd name="T48" fmla="*/ 166 w 169"/>
                    <a:gd name="T49" fmla="*/ 43 h 44"/>
                    <a:gd name="T50" fmla="*/ 169 w 169"/>
                    <a:gd name="T51" fmla="*/ 41 h 44"/>
                    <a:gd name="T52" fmla="*/ 169 w 169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4"/>
                    <a:gd name="T83" fmla="*/ 169 w 16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4">
                      <a:moveTo>
                        <a:pt x="169" y="39"/>
                      </a:moveTo>
                      <a:lnTo>
                        <a:pt x="163" y="34"/>
                      </a:lnTo>
                      <a:lnTo>
                        <a:pt x="146" y="29"/>
                      </a:lnTo>
                      <a:lnTo>
                        <a:pt x="126" y="23"/>
                      </a:lnTo>
                      <a:lnTo>
                        <a:pt x="98" y="16"/>
                      </a:lnTo>
                      <a:lnTo>
                        <a:pt x="69" y="9"/>
                      </a:lnTo>
                      <a:lnTo>
                        <a:pt x="40" y="4"/>
                      </a:lnTo>
                      <a:lnTo>
                        <a:pt x="22" y="1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10" y="12"/>
                      </a:lnTo>
                      <a:lnTo>
                        <a:pt x="26" y="16"/>
                      </a:lnTo>
                      <a:lnTo>
                        <a:pt x="56" y="24"/>
                      </a:lnTo>
                      <a:lnTo>
                        <a:pt x="81" y="30"/>
                      </a:lnTo>
                      <a:lnTo>
                        <a:pt x="111" y="37"/>
                      </a:lnTo>
                      <a:lnTo>
                        <a:pt x="134" y="41"/>
                      </a:lnTo>
                      <a:lnTo>
                        <a:pt x="150" y="44"/>
                      </a:lnTo>
                      <a:lnTo>
                        <a:pt x="160" y="44"/>
                      </a:lnTo>
                      <a:lnTo>
                        <a:pt x="166" y="43"/>
                      </a:lnTo>
                      <a:lnTo>
                        <a:pt x="169" y="41"/>
                      </a:lnTo>
                      <a:lnTo>
                        <a:pt x="169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0" name="Freeform 234"/>
                <p:cNvSpPr>
                  <a:spLocks/>
                </p:cNvSpPr>
                <p:nvPr/>
              </p:nvSpPr>
              <p:spPr bwMode="auto">
                <a:xfrm>
                  <a:off x="11" y="314"/>
                  <a:ext cx="170" cy="45"/>
                </a:xfrm>
                <a:custGeom>
                  <a:avLst/>
                  <a:gdLst>
                    <a:gd name="T0" fmla="*/ 169 w 169"/>
                    <a:gd name="T1" fmla="*/ 39 h 45"/>
                    <a:gd name="T2" fmla="*/ 163 w 169"/>
                    <a:gd name="T3" fmla="*/ 35 h 45"/>
                    <a:gd name="T4" fmla="*/ 147 w 169"/>
                    <a:gd name="T5" fmla="*/ 29 h 45"/>
                    <a:gd name="T6" fmla="*/ 126 w 169"/>
                    <a:gd name="T7" fmla="*/ 23 h 45"/>
                    <a:gd name="T8" fmla="*/ 98 w 169"/>
                    <a:gd name="T9" fmla="*/ 16 h 45"/>
                    <a:gd name="T10" fmla="*/ 70 w 169"/>
                    <a:gd name="T11" fmla="*/ 9 h 45"/>
                    <a:gd name="T12" fmla="*/ 40 w 169"/>
                    <a:gd name="T13" fmla="*/ 4 h 45"/>
                    <a:gd name="T14" fmla="*/ 23 w 169"/>
                    <a:gd name="T15" fmla="*/ 1 h 45"/>
                    <a:gd name="T16" fmla="*/ 17 w 169"/>
                    <a:gd name="T17" fmla="*/ 1 h 45"/>
                    <a:gd name="T18" fmla="*/ 11 w 169"/>
                    <a:gd name="T19" fmla="*/ 0 h 45"/>
                    <a:gd name="T20" fmla="*/ 5 w 169"/>
                    <a:gd name="T21" fmla="*/ 1 h 45"/>
                    <a:gd name="T22" fmla="*/ 2 w 169"/>
                    <a:gd name="T23" fmla="*/ 2 h 45"/>
                    <a:gd name="T24" fmla="*/ 0 w 169"/>
                    <a:gd name="T25" fmla="*/ 4 h 45"/>
                    <a:gd name="T26" fmla="*/ 1 w 169"/>
                    <a:gd name="T27" fmla="*/ 7 h 45"/>
                    <a:gd name="T28" fmla="*/ 3 w 169"/>
                    <a:gd name="T29" fmla="*/ 9 h 45"/>
                    <a:gd name="T30" fmla="*/ 5 w 169"/>
                    <a:gd name="T31" fmla="*/ 10 h 45"/>
                    <a:gd name="T32" fmla="*/ 11 w 169"/>
                    <a:gd name="T33" fmla="*/ 12 h 45"/>
                    <a:gd name="T34" fmla="*/ 27 w 169"/>
                    <a:gd name="T35" fmla="*/ 17 h 45"/>
                    <a:gd name="T36" fmla="*/ 56 w 169"/>
                    <a:gd name="T37" fmla="*/ 25 h 45"/>
                    <a:gd name="T38" fmla="*/ 82 w 169"/>
                    <a:gd name="T39" fmla="*/ 31 h 45"/>
                    <a:gd name="T40" fmla="*/ 111 w 169"/>
                    <a:gd name="T41" fmla="*/ 37 h 45"/>
                    <a:gd name="T42" fmla="*/ 135 w 169"/>
                    <a:gd name="T43" fmla="*/ 42 h 45"/>
                    <a:gd name="T44" fmla="*/ 150 w 169"/>
                    <a:gd name="T45" fmla="*/ 44 h 45"/>
                    <a:gd name="T46" fmla="*/ 160 w 169"/>
                    <a:gd name="T47" fmla="*/ 45 h 45"/>
                    <a:gd name="T48" fmla="*/ 166 w 169"/>
                    <a:gd name="T49" fmla="*/ 44 h 45"/>
                    <a:gd name="T50" fmla="*/ 169 w 169"/>
                    <a:gd name="T51" fmla="*/ 42 h 45"/>
                    <a:gd name="T52" fmla="*/ 169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169" y="39"/>
                      </a:moveTo>
                      <a:lnTo>
                        <a:pt x="163" y="35"/>
                      </a:lnTo>
                      <a:lnTo>
                        <a:pt x="147" y="29"/>
                      </a:lnTo>
                      <a:lnTo>
                        <a:pt x="126" y="23"/>
                      </a:lnTo>
                      <a:lnTo>
                        <a:pt x="98" y="16"/>
                      </a:lnTo>
                      <a:lnTo>
                        <a:pt x="70" y="9"/>
                      </a:lnTo>
                      <a:lnTo>
                        <a:pt x="40" y="4"/>
                      </a:lnTo>
                      <a:lnTo>
                        <a:pt x="23" y="1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5" y="10"/>
                      </a:lnTo>
                      <a:lnTo>
                        <a:pt x="11" y="12"/>
                      </a:lnTo>
                      <a:lnTo>
                        <a:pt x="27" y="17"/>
                      </a:lnTo>
                      <a:lnTo>
                        <a:pt x="56" y="25"/>
                      </a:lnTo>
                      <a:lnTo>
                        <a:pt x="82" y="31"/>
                      </a:lnTo>
                      <a:lnTo>
                        <a:pt x="111" y="37"/>
                      </a:lnTo>
                      <a:lnTo>
                        <a:pt x="135" y="42"/>
                      </a:lnTo>
                      <a:lnTo>
                        <a:pt x="150" y="44"/>
                      </a:lnTo>
                      <a:lnTo>
                        <a:pt x="160" y="45"/>
                      </a:lnTo>
                      <a:lnTo>
                        <a:pt x="166" y="44"/>
                      </a:lnTo>
                      <a:lnTo>
                        <a:pt x="169" y="42"/>
                      </a:lnTo>
                      <a:lnTo>
                        <a:pt x="169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1" name="Oval 235"/>
                <p:cNvSpPr>
                  <a:spLocks noChangeArrowheads="1"/>
                </p:cNvSpPr>
                <p:nvPr/>
              </p:nvSpPr>
              <p:spPr bwMode="auto">
                <a:xfrm>
                  <a:off x="189" y="299"/>
                  <a:ext cx="13" cy="50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2" name="Oval 236"/>
                <p:cNvSpPr>
                  <a:spLocks noChangeArrowheads="1"/>
                </p:cNvSpPr>
                <p:nvPr/>
              </p:nvSpPr>
              <p:spPr bwMode="auto">
                <a:xfrm>
                  <a:off x="192" y="299"/>
                  <a:ext cx="13" cy="5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3" name="Freeform 237"/>
                <p:cNvSpPr>
                  <a:spLocks noChangeArrowheads="1"/>
                </p:cNvSpPr>
                <p:nvPr/>
              </p:nvSpPr>
              <p:spPr bwMode="auto">
                <a:xfrm>
                  <a:off x="155" y="314"/>
                  <a:ext cx="28" cy="35"/>
                </a:xfrm>
                <a:custGeom>
                  <a:avLst/>
                  <a:gdLst>
                    <a:gd name="T0" fmla="*/ 26 w 28"/>
                    <a:gd name="T1" fmla="*/ 37 h 37"/>
                    <a:gd name="T2" fmla="*/ 28 w 28"/>
                    <a:gd name="T3" fmla="*/ 36 h 37"/>
                    <a:gd name="T4" fmla="*/ 28 w 28"/>
                    <a:gd name="T5" fmla="*/ 36 h 37"/>
                    <a:gd name="T6" fmla="*/ 28 w 28"/>
                    <a:gd name="T7" fmla="*/ 36 h 37"/>
                    <a:gd name="T8" fmla="*/ 28 w 28"/>
                    <a:gd name="T9" fmla="*/ 34 h 37"/>
                    <a:gd name="T10" fmla="*/ 26 w 28"/>
                    <a:gd name="T11" fmla="*/ 31 h 37"/>
                    <a:gd name="T12" fmla="*/ 24 w 28"/>
                    <a:gd name="T13" fmla="*/ 26 h 37"/>
                    <a:gd name="T14" fmla="*/ 21 w 28"/>
                    <a:gd name="T15" fmla="*/ 20 h 37"/>
                    <a:gd name="T16" fmla="*/ 18 w 28"/>
                    <a:gd name="T17" fmla="*/ 16 h 37"/>
                    <a:gd name="T18" fmla="*/ 14 w 28"/>
                    <a:gd name="T19" fmla="*/ 11 h 37"/>
                    <a:gd name="T20" fmla="*/ 11 w 28"/>
                    <a:gd name="T21" fmla="*/ 7 h 37"/>
                    <a:gd name="T22" fmla="*/ 8 w 28"/>
                    <a:gd name="T23" fmla="*/ 4 h 37"/>
                    <a:gd name="T24" fmla="*/ 7 w 28"/>
                    <a:gd name="T25" fmla="*/ 2 h 37"/>
                    <a:gd name="T26" fmla="*/ 6 w 28"/>
                    <a:gd name="T27" fmla="*/ 2 h 37"/>
                    <a:gd name="T28" fmla="*/ 5 w 28"/>
                    <a:gd name="T29" fmla="*/ 1 h 37"/>
                    <a:gd name="T30" fmla="*/ 4 w 28"/>
                    <a:gd name="T31" fmla="*/ 1 h 37"/>
                    <a:gd name="T32" fmla="*/ 3 w 28"/>
                    <a:gd name="T33" fmla="*/ 0 h 37"/>
                    <a:gd name="T34" fmla="*/ 2 w 28"/>
                    <a:gd name="T35" fmla="*/ 1 h 37"/>
                    <a:gd name="T36" fmla="*/ 0 w 28"/>
                    <a:gd name="T37" fmla="*/ 1 h 37"/>
                    <a:gd name="T38" fmla="*/ 0 w 28"/>
                    <a:gd name="T39" fmla="*/ 2 h 37"/>
                    <a:gd name="T40" fmla="*/ 0 w 28"/>
                    <a:gd name="T41" fmla="*/ 2 h 37"/>
                    <a:gd name="T42" fmla="*/ 0 w 28"/>
                    <a:gd name="T43" fmla="*/ 3 h 37"/>
                    <a:gd name="T44" fmla="*/ 1 w 28"/>
                    <a:gd name="T45" fmla="*/ 5 h 37"/>
                    <a:gd name="T46" fmla="*/ 2 w 28"/>
                    <a:gd name="T47" fmla="*/ 6 h 37"/>
                    <a:gd name="T48" fmla="*/ 3 w 28"/>
                    <a:gd name="T49" fmla="*/ 9 h 37"/>
                    <a:gd name="T50" fmla="*/ 6 w 28"/>
                    <a:gd name="T51" fmla="*/ 13 h 37"/>
                    <a:gd name="T52" fmla="*/ 8 w 28"/>
                    <a:gd name="T53" fmla="*/ 18 h 37"/>
                    <a:gd name="T54" fmla="*/ 12 w 28"/>
                    <a:gd name="T55" fmla="*/ 23 h 37"/>
                    <a:gd name="T56" fmla="*/ 15 w 28"/>
                    <a:gd name="T57" fmla="*/ 28 h 37"/>
                    <a:gd name="T58" fmla="*/ 17 w 28"/>
                    <a:gd name="T59" fmla="*/ 30 h 37"/>
                    <a:gd name="T60" fmla="*/ 19 w 28"/>
                    <a:gd name="T61" fmla="*/ 33 h 37"/>
                    <a:gd name="T62" fmla="*/ 22 w 28"/>
                    <a:gd name="T63" fmla="*/ 36 h 37"/>
                    <a:gd name="T64" fmla="*/ 23 w 28"/>
                    <a:gd name="T65" fmla="*/ 37 h 37"/>
                    <a:gd name="T66" fmla="*/ 25 w 28"/>
                    <a:gd name="T67" fmla="*/ 37 h 37"/>
                    <a:gd name="T68" fmla="*/ 25 w 28"/>
                    <a:gd name="T69" fmla="*/ 37 h 37"/>
                    <a:gd name="T70" fmla="*/ 26 w 28"/>
                    <a:gd name="T71" fmla="*/ 37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26" y="37"/>
                      </a:moveTo>
                      <a:lnTo>
                        <a:pt x="28" y="36"/>
                      </a:lnTo>
                      <a:lnTo>
                        <a:pt x="28" y="34"/>
                      </a:lnTo>
                      <a:lnTo>
                        <a:pt x="26" y="31"/>
                      </a:lnTo>
                      <a:lnTo>
                        <a:pt x="24" y="26"/>
                      </a:lnTo>
                      <a:lnTo>
                        <a:pt x="21" y="20"/>
                      </a:lnTo>
                      <a:lnTo>
                        <a:pt x="18" y="16"/>
                      </a:lnTo>
                      <a:lnTo>
                        <a:pt x="14" y="11"/>
                      </a:lnTo>
                      <a:lnTo>
                        <a:pt x="11" y="7"/>
                      </a:lnTo>
                      <a:lnTo>
                        <a:pt x="8" y="4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6" y="13"/>
                      </a:lnTo>
                      <a:lnTo>
                        <a:pt x="8" y="18"/>
                      </a:lnTo>
                      <a:lnTo>
                        <a:pt x="12" y="23"/>
                      </a:lnTo>
                      <a:lnTo>
                        <a:pt x="15" y="28"/>
                      </a:lnTo>
                      <a:lnTo>
                        <a:pt x="17" y="30"/>
                      </a:lnTo>
                      <a:lnTo>
                        <a:pt x="19" y="33"/>
                      </a:lnTo>
                      <a:lnTo>
                        <a:pt x="22" y="36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6" y="3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4" name="Freeform 238"/>
                <p:cNvSpPr>
                  <a:spLocks/>
                </p:cNvSpPr>
                <p:nvPr/>
              </p:nvSpPr>
              <p:spPr bwMode="auto">
                <a:xfrm>
                  <a:off x="159" y="314"/>
                  <a:ext cx="28" cy="35"/>
                </a:xfrm>
                <a:custGeom>
                  <a:avLst/>
                  <a:gdLst>
                    <a:gd name="T0" fmla="*/ 25 w 28"/>
                    <a:gd name="T1" fmla="*/ 36 h 37"/>
                    <a:gd name="T2" fmla="*/ 27 w 28"/>
                    <a:gd name="T3" fmla="*/ 36 h 37"/>
                    <a:gd name="T4" fmla="*/ 27 w 28"/>
                    <a:gd name="T5" fmla="*/ 36 h 37"/>
                    <a:gd name="T6" fmla="*/ 28 w 28"/>
                    <a:gd name="T7" fmla="*/ 35 h 37"/>
                    <a:gd name="T8" fmla="*/ 27 w 28"/>
                    <a:gd name="T9" fmla="*/ 34 h 37"/>
                    <a:gd name="T10" fmla="*/ 25 w 28"/>
                    <a:gd name="T11" fmla="*/ 30 h 37"/>
                    <a:gd name="T12" fmla="*/ 23 w 28"/>
                    <a:gd name="T13" fmla="*/ 26 h 37"/>
                    <a:gd name="T14" fmla="*/ 20 w 28"/>
                    <a:gd name="T15" fmla="*/ 20 h 37"/>
                    <a:gd name="T16" fmla="*/ 17 w 28"/>
                    <a:gd name="T17" fmla="*/ 16 h 37"/>
                    <a:gd name="T18" fmla="*/ 13 w 28"/>
                    <a:gd name="T19" fmla="*/ 11 h 37"/>
                    <a:gd name="T20" fmla="*/ 10 w 28"/>
                    <a:gd name="T21" fmla="*/ 6 h 37"/>
                    <a:gd name="T22" fmla="*/ 8 w 28"/>
                    <a:gd name="T23" fmla="*/ 3 h 37"/>
                    <a:gd name="T24" fmla="*/ 7 w 28"/>
                    <a:gd name="T25" fmla="*/ 2 h 37"/>
                    <a:gd name="T26" fmla="*/ 5 w 28"/>
                    <a:gd name="T27" fmla="*/ 1 h 37"/>
                    <a:gd name="T28" fmla="*/ 4 w 28"/>
                    <a:gd name="T29" fmla="*/ 0 h 37"/>
                    <a:gd name="T30" fmla="*/ 3 w 28"/>
                    <a:gd name="T31" fmla="*/ 0 h 37"/>
                    <a:gd name="T32" fmla="*/ 2 w 28"/>
                    <a:gd name="T33" fmla="*/ 0 h 37"/>
                    <a:gd name="T34" fmla="*/ 1 w 28"/>
                    <a:gd name="T35" fmla="*/ 0 h 37"/>
                    <a:gd name="T36" fmla="*/ 0 w 28"/>
                    <a:gd name="T37" fmla="*/ 0 h 37"/>
                    <a:gd name="T38" fmla="*/ 0 w 28"/>
                    <a:gd name="T39" fmla="*/ 1 h 37"/>
                    <a:gd name="T40" fmla="*/ 0 w 28"/>
                    <a:gd name="T41" fmla="*/ 2 h 37"/>
                    <a:gd name="T42" fmla="*/ 0 w 28"/>
                    <a:gd name="T43" fmla="*/ 2 h 37"/>
                    <a:gd name="T44" fmla="*/ 1 w 28"/>
                    <a:gd name="T45" fmla="*/ 4 h 37"/>
                    <a:gd name="T46" fmla="*/ 1 w 28"/>
                    <a:gd name="T47" fmla="*/ 6 h 37"/>
                    <a:gd name="T48" fmla="*/ 3 w 28"/>
                    <a:gd name="T49" fmla="*/ 9 h 37"/>
                    <a:gd name="T50" fmla="*/ 4 w 28"/>
                    <a:gd name="T51" fmla="*/ 12 h 37"/>
                    <a:gd name="T52" fmla="*/ 8 w 28"/>
                    <a:gd name="T53" fmla="*/ 17 h 37"/>
                    <a:gd name="T54" fmla="*/ 11 w 28"/>
                    <a:gd name="T55" fmla="*/ 22 h 37"/>
                    <a:gd name="T56" fmla="*/ 14 w 28"/>
                    <a:gd name="T57" fmla="*/ 27 h 37"/>
                    <a:gd name="T58" fmla="*/ 16 w 28"/>
                    <a:gd name="T59" fmla="*/ 30 h 37"/>
                    <a:gd name="T60" fmla="*/ 19 w 28"/>
                    <a:gd name="T61" fmla="*/ 32 h 37"/>
                    <a:gd name="T62" fmla="*/ 22 w 28"/>
                    <a:gd name="T63" fmla="*/ 36 h 37"/>
                    <a:gd name="T64" fmla="*/ 22 w 28"/>
                    <a:gd name="T65" fmla="*/ 36 h 37"/>
                    <a:gd name="T66" fmla="*/ 23 w 28"/>
                    <a:gd name="T67" fmla="*/ 37 h 37"/>
                    <a:gd name="T68" fmla="*/ 25 w 28"/>
                    <a:gd name="T69" fmla="*/ 37 h 37"/>
                    <a:gd name="T70" fmla="*/ 25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25" y="36"/>
                      </a:moveTo>
                      <a:lnTo>
                        <a:pt x="27" y="36"/>
                      </a:lnTo>
                      <a:lnTo>
                        <a:pt x="28" y="35"/>
                      </a:lnTo>
                      <a:lnTo>
                        <a:pt x="27" y="34"/>
                      </a:lnTo>
                      <a:lnTo>
                        <a:pt x="25" y="30"/>
                      </a:lnTo>
                      <a:lnTo>
                        <a:pt x="23" y="26"/>
                      </a:lnTo>
                      <a:lnTo>
                        <a:pt x="20" y="20"/>
                      </a:lnTo>
                      <a:lnTo>
                        <a:pt x="17" y="16"/>
                      </a:lnTo>
                      <a:lnTo>
                        <a:pt x="13" y="11"/>
                      </a:lnTo>
                      <a:lnTo>
                        <a:pt x="10" y="6"/>
                      </a:lnTo>
                      <a:lnTo>
                        <a:pt x="8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3" y="9"/>
                      </a:lnTo>
                      <a:lnTo>
                        <a:pt x="4" y="12"/>
                      </a:lnTo>
                      <a:lnTo>
                        <a:pt x="8" y="17"/>
                      </a:lnTo>
                      <a:lnTo>
                        <a:pt x="11" y="22"/>
                      </a:lnTo>
                      <a:lnTo>
                        <a:pt x="14" y="27"/>
                      </a:lnTo>
                      <a:lnTo>
                        <a:pt x="16" y="30"/>
                      </a:lnTo>
                      <a:lnTo>
                        <a:pt x="19" y="32"/>
                      </a:lnTo>
                      <a:lnTo>
                        <a:pt x="22" y="36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5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5" name="Freeform 239"/>
                <p:cNvSpPr>
                  <a:spLocks noChangeArrowheads="1"/>
                </p:cNvSpPr>
                <p:nvPr/>
              </p:nvSpPr>
              <p:spPr bwMode="auto">
                <a:xfrm>
                  <a:off x="125" y="324"/>
                  <a:ext cx="54" cy="30"/>
                </a:xfrm>
                <a:custGeom>
                  <a:avLst/>
                  <a:gdLst>
                    <a:gd name="T0" fmla="*/ 53 w 54"/>
                    <a:gd name="T1" fmla="*/ 29 h 32"/>
                    <a:gd name="T2" fmla="*/ 52 w 54"/>
                    <a:gd name="T3" fmla="*/ 27 h 32"/>
                    <a:gd name="T4" fmla="*/ 49 w 54"/>
                    <a:gd name="T5" fmla="*/ 25 h 32"/>
                    <a:gd name="T6" fmla="*/ 43 w 54"/>
                    <a:gd name="T7" fmla="*/ 21 h 32"/>
                    <a:gd name="T8" fmla="*/ 34 w 54"/>
                    <a:gd name="T9" fmla="*/ 15 h 32"/>
                    <a:gd name="T10" fmla="*/ 25 w 54"/>
                    <a:gd name="T11" fmla="*/ 9 h 32"/>
                    <a:gd name="T12" fmla="*/ 17 w 54"/>
                    <a:gd name="T13" fmla="*/ 6 h 32"/>
                    <a:gd name="T14" fmla="*/ 10 w 54"/>
                    <a:gd name="T15" fmla="*/ 2 h 32"/>
                    <a:gd name="T16" fmla="*/ 7 w 54"/>
                    <a:gd name="T17" fmla="*/ 1 h 32"/>
                    <a:gd name="T18" fmla="*/ 6 w 54"/>
                    <a:gd name="T19" fmla="*/ 1 h 32"/>
                    <a:gd name="T20" fmla="*/ 3 w 54"/>
                    <a:gd name="T21" fmla="*/ 0 h 32"/>
                    <a:gd name="T22" fmla="*/ 2 w 54"/>
                    <a:gd name="T23" fmla="*/ 0 h 32"/>
                    <a:gd name="T24" fmla="*/ 1 w 54"/>
                    <a:gd name="T25" fmla="*/ 1 h 32"/>
                    <a:gd name="T26" fmla="*/ 0 w 54"/>
                    <a:gd name="T27" fmla="*/ 2 h 32"/>
                    <a:gd name="T28" fmla="*/ 1 w 54"/>
                    <a:gd name="T29" fmla="*/ 3 h 32"/>
                    <a:gd name="T30" fmla="*/ 2 w 54"/>
                    <a:gd name="T31" fmla="*/ 4 h 32"/>
                    <a:gd name="T32" fmla="*/ 3 w 54"/>
                    <a:gd name="T33" fmla="*/ 5 h 32"/>
                    <a:gd name="T34" fmla="*/ 4 w 54"/>
                    <a:gd name="T35" fmla="*/ 6 h 32"/>
                    <a:gd name="T36" fmla="*/ 11 w 54"/>
                    <a:gd name="T37" fmla="*/ 11 h 32"/>
                    <a:gd name="T38" fmla="*/ 18 w 54"/>
                    <a:gd name="T39" fmla="*/ 16 h 32"/>
                    <a:gd name="T40" fmla="*/ 27 w 54"/>
                    <a:gd name="T41" fmla="*/ 21 h 32"/>
                    <a:gd name="T42" fmla="*/ 36 w 54"/>
                    <a:gd name="T43" fmla="*/ 26 h 32"/>
                    <a:gd name="T44" fmla="*/ 44 w 54"/>
                    <a:gd name="T45" fmla="*/ 30 h 32"/>
                    <a:gd name="T46" fmla="*/ 49 w 54"/>
                    <a:gd name="T47" fmla="*/ 31 h 32"/>
                    <a:gd name="T48" fmla="*/ 51 w 54"/>
                    <a:gd name="T49" fmla="*/ 32 h 32"/>
                    <a:gd name="T50" fmla="*/ 53 w 54"/>
                    <a:gd name="T51" fmla="*/ 32 h 32"/>
                    <a:gd name="T52" fmla="*/ 54 w 54"/>
                    <a:gd name="T53" fmla="*/ 31 h 32"/>
                    <a:gd name="T54" fmla="*/ 53 w 54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2"/>
                    <a:gd name="T86" fmla="*/ 54 w 54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2">
                      <a:moveTo>
                        <a:pt x="53" y="29"/>
                      </a:moveTo>
                      <a:lnTo>
                        <a:pt x="52" y="27"/>
                      </a:lnTo>
                      <a:lnTo>
                        <a:pt x="49" y="25"/>
                      </a:lnTo>
                      <a:lnTo>
                        <a:pt x="43" y="21"/>
                      </a:lnTo>
                      <a:lnTo>
                        <a:pt x="34" y="15"/>
                      </a:lnTo>
                      <a:lnTo>
                        <a:pt x="25" y="9"/>
                      </a:lnTo>
                      <a:lnTo>
                        <a:pt x="17" y="6"/>
                      </a:lnTo>
                      <a:lnTo>
                        <a:pt x="10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11" y="11"/>
                      </a:lnTo>
                      <a:lnTo>
                        <a:pt x="18" y="16"/>
                      </a:lnTo>
                      <a:lnTo>
                        <a:pt x="27" y="21"/>
                      </a:lnTo>
                      <a:lnTo>
                        <a:pt x="36" y="26"/>
                      </a:lnTo>
                      <a:lnTo>
                        <a:pt x="44" y="30"/>
                      </a:lnTo>
                      <a:lnTo>
                        <a:pt x="49" y="31"/>
                      </a:lnTo>
                      <a:lnTo>
                        <a:pt x="51" y="32"/>
                      </a:lnTo>
                      <a:lnTo>
                        <a:pt x="53" y="32"/>
                      </a:lnTo>
                      <a:lnTo>
                        <a:pt x="54" y="31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6" name="Freeform 240"/>
                <p:cNvSpPr>
                  <a:spLocks/>
                </p:cNvSpPr>
                <p:nvPr/>
              </p:nvSpPr>
              <p:spPr bwMode="auto">
                <a:xfrm>
                  <a:off x="127" y="324"/>
                  <a:ext cx="54" cy="30"/>
                </a:xfrm>
                <a:custGeom>
                  <a:avLst/>
                  <a:gdLst>
                    <a:gd name="T0" fmla="*/ 53 w 53"/>
                    <a:gd name="T1" fmla="*/ 29 h 31"/>
                    <a:gd name="T2" fmla="*/ 51 w 53"/>
                    <a:gd name="T3" fmla="*/ 27 h 31"/>
                    <a:gd name="T4" fmla="*/ 47 w 53"/>
                    <a:gd name="T5" fmla="*/ 24 h 31"/>
                    <a:gd name="T6" fmla="*/ 42 w 53"/>
                    <a:gd name="T7" fmla="*/ 20 h 31"/>
                    <a:gd name="T8" fmla="*/ 33 w 53"/>
                    <a:gd name="T9" fmla="*/ 14 h 31"/>
                    <a:gd name="T10" fmla="*/ 24 w 53"/>
                    <a:gd name="T11" fmla="*/ 9 h 31"/>
                    <a:gd name="T12" fmla="*/ 16 w 53"/>
                    <a:gd name="T13" fmla="*/ 5 h 31"/>
                    <a:gd name="T14" fmla="*/ 10 w 53"/>
                    <a:gd name="T15" fmla="*/ 1 h 31"/>
                    <a:gd name="T16" fmla="*/ 7 w 53"/>
                    <a:gd name="T17" fmla="*/ 0 h 31"/>
                    <a:gd name="T18" fmla="*/ 5 w 53"/>
                    <a:gd name="T19" fmla="*/ 0 h 31"/>
                    <a:gd name="T20" fmla="*/ 3 w 53"/>
                    <a:gd name="T21" fmla="*/ 0 h 31"/>
                    <a:gd name="T22" fmla="*/ 1 w 53"/>
                    <a:gd name="T23" fmla="*/ 0 h 31"/>
                    <a:gd name="T24" fmla="*/ 0 w 53"/>
                    <a:gd name="T25" fmla="*/ 0 h 31"/>
                    <a:gd name="T26" fmla="*/ 0 w 53"/>
                    <a:gd name="T27" fmla="*/ 1 h 31"/>
                    <a:gd name="T28" fmla="*/ 0 w 53"/>
                    <a:gd name="T29" fmla="*/ 2 h 31"/>
                    <a:gd name="T30" fmla="*/ 1 w 53"/>
                    <a:gd name="T31" fmla="*/ 3 h 31"/>
                    <a:gd name="T32" fmla="*/ 2 w 53"/>
                    <a:gd name="T33" fmla="*/ 4 h 31"/>
                    <a:gd name="T34" fmla="*/ 4 w 53"/>
                    <a:gd name="T35" fmla="*/ 6 h 31"/>
                    <a:gd name="T36" fmla="*/ 10 w 53"/>
                    <a:gd name="T37" fmla="*/ 10 h 31"/>
                    <a:gd name="T38" fmla="*/ 17 w 53"/>
                    <a:gd name="T39" fmla="*/ 15 h 31"/>
                    <a:gd name="T40" fmla="*/ 26 w 53"/>
                    <a:gd name="T41" fmla="*/ 20 h 31"/>
                    <a:gd name="T42" fmla="*/ 35 w 53"/>
                    <a:gd name="T43" fmla="*/ 26 h 31"/>
                    <a:gd name="T44" fmla="*/ 44 w 53"/>
                    <a:gd name="T45" fmla="*/ 29 h 31"/>
                    <a:gd name="T46" fmla="*/ 47 w 53"/>
                    <a:gd name="T47" fmla="*/ 31 h 31"/>
                    <a:gd name="T48" fmla="*/ 50 w 53"/>
                    <a:gd name="T49" fmla="*/ 31 h 31"/>
                    <a:gd name="T50" fmla="*/ 53 w 53"/>
                    <a:gd name="T51" fmla="*/ 31 h 31"/>
                    <a:gd name="T52" fmla="*/ 53 w 53"/>
                    <a:gd name="T53" fmla="*/ 30 h 31"/>
                    <a:gd name="T54" fmla="*/ 53 w 53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1"/>
                    <a:gd name="T86" fmla="*/ 53 w 53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1">
                      <a:moveTo>
                        <a:pt x="53" y="29"/>
                      </a:moveTo>
                      <a:lnTo>
                        <a:pt x="51" y="27"/>
                      </a:lnTo>
                      <a:lnTo>
                        <a:pt x="47" y="24"/>
                      </a:lnTo>
                      <a:lnTo>
                        <a:pt x="42" y="20"/>
                      </a:lnTo>
                      <a:lnTo>
                        <a:pt x="33" y="14"/>
                      </a:lnTo>
                      <a:lnTo>
                        <a:pt x="24" y="9"/>
                      </a:lnTo>
                      <a:lnTo>
                        <a:pt x="16" y="5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10"/>
                      </a:lnTo>
                      <a:lnTo>
                        <a:pt x="17" y="15"/>
                      </a:lnTo>
                      <a:lnTo>
                        <a:pt x="26" y="20"/>
                      </a:lnTo>
                      <a:lnTo>
                        <a:pt x="35" y="26"/>
                      </a:lnTo>
                      <a:lnTo>
                        <a:pt x="44" y="29"/>
                      </a:lnTo>
                      <a:lnTo>
                        <a:pt x="47" y="31"/>
                      </a:lnTo>
                      <a:lnTo>
                        <a:pt x="50" y="31"/>
                      </a:lnTo>
                      <a:lnTo>
                        <a:pt x="53" y="31"/>
                      </a:lnTo>
                      <a:lnTo>
                        <a:pt x="53" y="30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7" name="Freeform 241"/>
                <p:cNvSpPr>
                  <a:spLocks noChangeArrowheads="1"/>
                </p:cNvSpPr>
                <p:nvPr/>
              </p:nvSpPr>
              <p:spPr bwMode="auto">
                <a:xfrm>
                  <a:off x="121" y="342"/>
                  <a:ext cx="49" cy="18"/>
                </a:xfrm>
                <a:custGeom>
                  <a:avLst/>
                  <a:gdLst>
                    <a:gd name="T0" fmla="*/ 49 w 49"/>
                    <a:gd name="T1" fmla="*/ 15 h 17"/>
                    <a:gd name="T2" fmla="*/ 47 w 49"/>
                    <a:gd name="T3" fmla="*/ 14 h 17"/>
                    <a:gd name="T4" fmla="*/ 43 w 49"/>
                    <a:gd name="T5" fmla="*/ 12 h 17"/>
                    <a:gd name="T6" fmla="*/ 37 w 49"/>
                    <a:gd name="T7" fmla="*/ 9 h 17"/>
                    <a:gd name="T8" fmla="*/ 28 w 49"/>
                    <a:gd name="T9" fmla="*/ 7 h 17"/>
                    <a:gd name="T10" fmla="*/ 20 w 49"/>
                    <a:gd name="T11" fmla="*/ 4 h 17"/>
                    <a:gd name="T12" fmla="*/ 12 w 49"/>
                    <a:gd name="T13" fmla="*/ 2 h 17"/>
                    <a:gd name="T14" fmla="*/ 7 w 49"/>
                    <a:gd name="T15" fmla="*/ 1 h 17"/>
                    <a:gd name="T16" fmla="*/ 5 w 49"/>
                    <a:gd name="T17" fmla="*/ 0 h 17"/>
                    <a:gd name="T18" fmla="*/ 3 w 49"/>
                    <a:gd name="T19" fmla="*/ 0 h 17"/>
                    <a:gd name="T20" fmla="*/ 2 w 49"/>
                    <a:gd name="T21" fmla="*/ 0 h 17"/>
                    <a:gd name="T22" fmla="*/ 0 w 49"/>
                    <a:gd name="T23" fmla="*/ 1 h 17"/>
                    <a:gd name="T24" fmla="*/ 0 w 49"/>
                    <a:gd name="T25" fmla="*/ 2 h 17"/>
                    <a:gd name="T26" fmla="*/ 0 w 49"/>
                    <a:gd name="T27" fmla="*/ 3 h 17"/>
                    <a:gd name="T28" fmla="*/ 1 w 49"/>
                    <a:gd name="T29" fmla="*/ 3 h 17"/>
                    <a:gd name="T30" fmla="*/ 2 w 49"/>
                    <a:gd name="T31" fmla="*/ 4 h 17"/>
                    <a:gd name="T32" fmla="*/ 3 w 49"/>
                    <a:gd name="T33" fmla="*/ 5 h 17"/>
                    <a:gd name="T34" fmla="*/ 8 w 49"/>
                    <a:gd name="T35" fmla="*/ 7 h 17"/>
                    <a:gd name="T36" fmla="*/ 16 w 49"/>
                    <a:gd name="T37" fmla="*/ 10 h 17"/>
                    <a:gd name="T38" fmla="*/ 24 w 49"/>
                    <a:gd name="T39" fmla="*/ 12 h 17"/>
                    <a:gd name="T40" fmla="*/ 32 w 49"/>
                    <a:gd name="T41" fmla="*/ 15 h 17"/>
                    <a:gd name="T42" fmla="*/ 39 w 49"/>
                    <a:gd name="T43" fmla="*/ 16 h 17"/>
                    <a:gd name="T44" fmla="*/ 44 w 49"/>
                    <a:gd name="T45" fmla="*/ 17 h 17"/>
                    <a:gd name="T46" fmla="*/ 47 w 49"/>
                    <a:gd name="T47" fmla="*/ 17 h 17"/>
                    <a:gd name="T48" fmla="*/ 48 w 49"/>
                    <a:gd name="T49" fmla="*/ 17 h 17"/>
                    <a:gd name="T50" fmla="*/ 49 w 49"/>
                    <a:gd name="T51" fmla="*/ 16 h 17"/>
                    <a:gd name="T52" fmla="*/ 49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49" y="15"/>
                      </a:moveTo>
                      <a:lnTo>
                        <a:pt x="47" y="14"/>
                      </a:lnTo>
                      <a:lnTo>
                        <a:pt x="43" y="12"/>
                      </a:lnTo>
                      <a:lnTo>
                        <a:pt x="37" y="9"/>
                      </a:lnTo>
                      <a:lnTo>
                        <a:pt x="28" y="7"/>
                      </a:lnTo>
                      <a:lnTo>
                        <a:pt x="20" y="4"/>
                      </a:lnTo>
                      <a:lnTo>
                        <a:pt x="12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8" y="7"/>
                      </a:lnTo>
                      <a:lnTo>
                        <a:pt x="16" y="10"/>
                      </a:lnTo>
                      <a:lnTo>
                        <a:pt x="24" y="12"/>
                      </a:lnTo>
                      <a:lnTo>
                        <a:pt x="32" y="15"/>
                      </a:lnTo>
                      <a:lnTo>
                        <a:pt x="39" y="16"/>
                      </a:lnTo>
                      <a:lnTo>
                        <a:pt x="44" y="17"/>
                      </a:lnTo>
                      <a:lnTo>
                        <a:pt x="47" y="17"/>
                      </a:lnTo>
                      <a:lnTo>
                        <a:pt x="48" y="17"/>
                      </a:lnTo>
                      <a:lnTo>
                        <a:pt x="49" y="16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8" name="Freeform 242"/>
                <p:cNvSpPr>
                  <a:spLocks/>
                </p:cNvSpPr>
                <p:nvPr/>
              </p:nvSpPr>
              <p:spPr bwMode="auto">
                <a:xfrm>
                  <a:off x="123" y="342"/>
                  <a:ext cx="49" cy="18"/>
                </a:xfrm>
                <a:custGeom>
                  <a:avLst/>
                  <a:gdLst>
                    <a:gd name="T0" fmla="*/ 48 w 48"/>
                    <a:gd name="T1" fmla="*/ 15 h 17"/>
                    <a:gd name="T2" fmla="*/ 47 w 48"/>
                    <a:gd name="T3" fmla="*/ 14 h 17"/>
                    <a:gd name="T4" fmla="*/ 42 w 48"/>
                    <a:gd name="T5" fmla="*/ 12 h 17"/>
                    <a:gd name="T6" fmla="*/ 36 w 48"/>
                    <a:gd name="T7" fmla="*/ 9 h 17"/>
                    <a:gd name="T8" fmla="*/ 28 w 48"/>
                    <a:gd name="T9" fmla="*/ 6 h 17"/>
                    <a:gd name="T10" fmla="*/ 20 w 48"/>
                    <a:gd name="T11" fmla="*/ 4 h 17"/>
                    <a:gd name="T12" fmla="*/ 11 w 48"/>
                    <a:gd name="T13" fmla="*/ 2 h 17"/>
                    <a:gd name="T14" fmla="*/ 7 w 48"/>
                    <a:gd name="T15" fmla="*/ 1 h 17"/>
                    <a:gd name="T16" fmla="*/ 4 w 48"/>
                    <a:gd name="T17" fmla="*/ 0 h 17"/>
                    <a:gd name="T18" fmla="*/ 3 w 48"/>
                    <a:gd name="T19" fmla="*/ 0 h 17"/>
                    <a:gd name="T20" fmla="*/ 1 w 48"/>
                    <a:gd name="T21" fmla="*/ 1 h 17"/>
                    <a:gd name="T22" fmla="*/ 1 w 48"/>
                    <a:gd name="T23" fmla="*/ 1 h 17"/>
                    <a:gd name="T24" fmla="*/ 0 w 48"/>
                    <a:gd name="T25" fmla="*/ 2 h 17"/>
                    <a:gd name="T26" fmla="*/ 1 w 48"/>
                    <a:gd name="T27" fmla="*/ 3 h 17"/>
                    <a:gd name="T28" fmla="*/ 1 w 48"/>
                    <a:gd name="T29" fmla="*/ 4 h 17"/>
                    <a:gd name="T30" fmla="*/ 1 w 48"/>
                    <a:gd name="T31" fmla="*/ 4 h 17"/>
                    <a:gd name="T32" fmla="*/ 3 w 48"/>
                    <a:gd name="T33" fmla="*/ 5 h 17"/>
                    <a:gd name="T34" fmla="*/ 7 w 48"/>
                    <a:gd name="T35" fmla="*/ 7 h 17"/>
                    <a:gd name="T36" fmla="*/ 16 w 48"/>
                    <a:gd name="T37" fmla="*/ 9 h 17"/>
                    <a:gd name="T38" fmla="*/ 23 w 48"/>
                    <a:gd name="T39" fmla="*/ 12 h 17"/>
                    <a:gd name="T40" fmla="*/ 32 w 48"/>
                    <a:gd name="T41" fmla="*/ 15 h 17"/>
                    <a:gd name="T42" fmla="*/ 38 w 48"/>
                    <a:gd name="T43" fmla="*/ 16 h 17"/>
                    <a:gd name="T44" fmla="*/ 43 w 48"/>
                    <a:gd name="T45" fmla="*/ 17 h 17"/>
                    <a:gd name="T46" fmla="*/ 46 w 48"/>
                    <a:gd name="T47" fmla="*/ 17 h 17"/>
                    <a:gd name="T48" fmla="*/ 48 w 48"/>
                    <a:gd name="T49" fmla="*/ 17 h 17"/>
                    <a:gd name="T50" fmla="*/ 48 w 48"/>
                    <a:gd name="T51" fmla="*/ 16 h 17"/>
                    <a:gd name="T52" fmla="*/ 48 w 48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17"/>
                    <a:gd name="T83" fmla="*/ 48 w 48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17">
                      <a:moveTo>
                        <a:pt x="48" y="15"/>
                      </a:moveTo>
                      <a:lnTo>
                        <a:pt x="47" y="14"/>
                      </a:lnTo>
                      <a:lnTo>
                        <a:pt x="42" y="12"/>
                      </a:lnTo>
                      <a:lnTo>
                        <a:pt x="36" y="9"/>
                      </a:lnTo>
                      <a:lnTo>
                        <a:pt x="28" y="6"/>
                      </a:lnTo>
                      <a:lnTo>
                        <a:pt x="20" y="4"/>
                      </a:lnTo>
                      <a:lnTo>
                        <a:pt x="11" y="2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5"/>
                      </a:lnTo>
                      <a:lnTo>
                        <a:pt x="7" y="7"/>
                      </a:lnTo>
                      <a:lnTo>
                        <a:pt x="16" y="9"/>
                      </a:lnTo>
                      <a:lnTo>
                        <a:pt x="23" y="12"/>
                      </a:lnTo>
                      <a:lnTo>
                        <a:pt x="32" y="15"/>
                      </a:lnTo>
                      <a:lnTo>
                        <a:pt x="38" y="16"/>
                      </a:lnTo>
                      <a:lnTo>
                        <a:pt x="43" y="17"/>
                      </a:lnTo>
                      <a:lnTo>
                        <a:pt x="46" y="17"/>
                      </a:lnTo>
                      <a:lnTo>
                        <a:pt x="48" y="17"/>
                      </a:lnTo>
                      <a:lnTo>
                        <a:pt x="48" y="16"/>
                      </a:lnTo>
                      <a:lnTo>
                        <a:pt x="4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9" name="Oval 243"/>
                <p:cNvSpPr>
                  <a:spLocks noChangeArrowheads="1"/>
                </p:cNvSpPr>
                <p:nvPr/>
              </p:nvSpPr>
              <p:spPr bwMode="auto">
                <a:xfrm>
                  <a:off x="104" y="362"/>
                  <a:ext cx="62" cy="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0" name="Oval 244"/>
                <p:cNvSpPr>
                  <a:spLocks noChangeArrowheads="1"/>
                </p:cNvSpPr>
                <p:nvPr/>
              </p:nvSpPr>
              <p:spPr bwMode="auto">
                <a:xfrm>
                  <a:off x="106" y="362"/>
                  <a:ext cx="62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1" name="Oval 245"/>
                <p:cNvSpPr>
                  <a:spLocks noChangeArrowheads="1"/>
                </p:cNvSpPr>
                <p:nvPr/>
              </p:nvSpPr>
              <p:spPr bwMode="auto">
                <a:xfrm>
                  <a:off x="161" y="342"/>
                  <a:ext cx="75" cy="4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2" name="Oval 246"/>
                <p:cNvSpPr>
                  <a:spLocks noChangeArrowheads="1"/>
                </p:cNvSpPr>
                <p:nvPr/>
              </p:nvSpPr>
              <p:spPr bwMode="auto">
                <a:xfrm>
                  <a:off x="166" y="347"/>
                  <a:ext cx="60" cy="35"/>
                </a:xfrm>
                <a:prstGeom prst="ellipse">
                  <a:avLst/>
                </a:pr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3" name="Oval 247"/>
                <p:cNvSpPr>
                  <a:spLocks noChangeArrowheads="1"/>
                </p:cNvSpPr>
                <p:nvPr/>
              </p:nvSpPr>
              <p:spPr bwMode="auto">
                <a:xfrm>
                  <a:off x="200" y="382"/>
                  <a:ext cx="2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4" name="Oval 248"/>
                <p:cNvSpPr>
                  <a:spLocks noChangeArrowheads="1"/>
                </p:cNvSpPr>
                <p:nvPr/>
              </p:nvSpPr>
              <p:spPr bwMode="auto">
                <a:xfrm>
                  <a:off x="194" y="382"/>
                  <a:ext cx="4" cy="3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5" name="Oval 249"/>
                <p:cNvSpPr>
                  <a:spLocks noChangeArrowheads="1"/>
                </p:cNvSpPr>
                <p:nvPr/>
              </p:nvSpPr>
              <p:spPr bwMode="auto">
                <a:xfrm>
                  <a:off x="194" y="377"/>
                  <a:ext cx="2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6" name="Oval 250"/>
                <p:cNvSpPr>
                  <a:spLocks noChangeArrowheads="1"/>
                </p:cNvSpPr>
                <p:nvPr/>
              </p:nvSpPr>
              <p:spPr bwMode="auto">
                <a:xfrm>
                  <a:off x="187" y="382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7" name="Oval 251"/>
                <p:cNvSpPr>
                  <a:spLocks noChangeArrowheads="1"/>
                </p:cNvSpPr>
                <p:nvPr/>
              </p:nvSpPr>
              <p:spPr bwMode="auto">
                <a:xfrm>
                  <a:off x="189" y="377"/>
                  <a:ext cx="2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8" name="Oval 252"/>
                <p:cNvSpPr>
                  <a:spLocks noChangeArrowheads="1"/>
                </p:cNvSpPr>
                <p:nvPr/>
              </p:nvSpPr>
              <p:spPr bwMode="auto">
                <a:xfrm>
                  <a:off x="181" y="377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9" name="Oval 253"/>
                <p:cNvSpPr>
                  <a:spLocks noChangeArrowheads="1"/>
                </p:cNvSpPr>
                <p:nvPr/>
              </p:nvSpPr>
              <p:spPr bwMode="auto">
                <a:xfrm>
                  <a:off x="175" y="377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0" name="Oval 254"/>
                <p:cNvSpPr>
                  <a:spLocks noChangeArrowheads="1"/>
                </p:cNvSpPr>
                <p:nvPr/>
              </p:nvSpPr>
              <p:spPr bwMode="auto">
                <a:xfrm>
                  <a:off x="172" y="375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1" name="Oval 255"/>
                <p:cNvSpPr>
                  <a:spLocks noChangeArrowheads="1"/>
                </p:cNvSpPr>
                <p:nvPr/>
              </p:nvSpPr>
              <p:spPr bwMode="auto">
                <a:xfrm>
                  <a:off x="179" y="372"/>
                  <a:ext cx="2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2" name="Oval 256"/>
                <p:cNvSpPr>
                  <a:spLocks noChangeArrowheads="1"/>
                </p:cNvSpPr>
                <p:nvPr/>
              </p:nvSpPr>
              <p:spPr bwMode="auto">
                <a:xfrm>
                  <a:off x="166" y="370"/>
                  <a:ext cx="6" cy="3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3" name="Oval 257"/>
                <p:cNvSpPr>
                  <a:spLocks noChangeArrowheads="1"/>
                </p:cNvSpPr>
                <p:nvPr/>
              </p:nvSpPr>
              <p:spPr bwMode="auto">
                <a:xfrm>
                  <a:off x="175" y="370"/>
                  <a:ext cx="2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4" name="Oval 258"/>
                <p:cNvSpPr>
                  <a:spLocks noChangeArrowheads="1"/>
                </p:cNvSpPr>
                <p:nvPr/>
              </p:nvSpPr>
              <p:spPr bwMode="auto">
                <a:xfrm>
                  <a:off x="187" y="375"/>
                  <a:ext cx="0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5" name="Oval 259"/>
                <p:cNvSpPr>
                  <a:spLocks noChangeArrowheads="1"/>
                </p:cNvSpPr>
                <p:nvPr/>
              </p:nvSpPr>
              <p:spPr bwMode="auto">
                <a:xfrm>
                  <a:off x="168" y="367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6" name="Oval 260"/>
                <p:cNvSpPr>
                  <a:spLocks noChangeArrowheads="1"/>
                </p:cNvSpPr>
                <p:nvPr/>
              </p:nvSpPr>
              <p:spPr bwMode="auto">
                <a:xfrm>
                  <a:off x="168" y="362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7" name="Oval 261"/>
                <p:cNvSpPr>
                  <a:spLocks noChangeArrowheads="1"/>
                </p:cNvSpPr>
                <p:nvPr/>
              </p:nvSpPr>
              <p:spPr bwMode="auto">
                <a:xfrm>
                  <a:off x="172" y="367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8" name="Oval 262"/>
                <p:cNvSpPr>
                  <a:spLocks noChangeArrowheads="1"/>
                </p:cNvSpPr>
                <p:nvPr/>
              </p:nvSpPr>
              <p:spPr bwMode="auto">
                <a:xfrm>
                  <a:off x="172" y="365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9" name="Oval 263"/>
                <p:cNvSpPr>
                  <a:spLocks noChangeArrowheads="1"/>
                </p:cNvSpPr>
                <p:nvPr/>
              </p:nvSpPr>
              <p:spPr bwMode="auto">
                <a:xfrm>
                  <a:off x="172" y="360"/>
                  <a:ext cx="2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0" name="Freeform 264"/>
                <p:cNvSpPr>
                  <a:spLocks/>
                </p:cNvSpPr>
                <p:nvPr/>
              </p:nvSpPr>
              <p:spPr bwMode="auto">
                <a:xfrm>
                  <a:off x="59" y="687"/>
                  <a:ext cx="213" cy="111"/>
                </a:xfrm>
                <a:custGeom>
                  <a:avLst/>
                  <a:gdLst>
                    <a:gd name="T0" fmla="*/ 215 w 215"/>
                    <a:gd name="T1" fmla="*/ 110 h 110"/>
                    <a:gd name="T2" fmla="*/ 139 w 215"/>
                    <a:gd name="T3" fmla="*/ 102 h 110"/>
                    <a:gd name="T4" fmla="*/ 120 w 215"/>
                    <a:gd name="T5" fmla="*/ 100 h 110"/>
                    <a:gd name="T6" fmla="*/ 130 w 215"/>
                    <a:gd name="T7" fmla="*/ 97 h 110"/>
                    <a:gd name="T8" fmla="*/ 141 w 215"/>
                    <a:gd name="T9" fmla="*/ 97 h 110"/>
                    <a:gd name="T10" fmla="*/ 119 w 215"/>
                    <a:gd name="T11" fmla="*/ 92 h 110"/>
                    <a:gd name="T12" fmla="*/ 103 w 215"/>
                    <a:gd name="T13" fmla="*/ 90 h 110"/>
                    <a:gd name="T14" fmla="*/ 86 w 215"/>
                    <a:gd name="T15" fmla="*/ 86 h 110"/>
                    <a:gd name="T16" fmla="*/ 103 w 215"/>
                    <a:gd name="T17" fmla="*/ 86 h 110"/>
                    <a:gd name="T18" fmla="*/ 116 w 215"/>
                    <a:gd name="T19" fmla="*/ 86 h 110"/>
                    <a:gd name="T20" fmla="*/ 84 w 215"/>
                    <a:gd name="T21" fmla="*/ 80 h 110"/>
                    <a:gd name="T22" fmla="*/ 76 w 215"/>
                    <a:gd name="T23" fmla="*/ 76 h 110"/>
                    <a:gd name="T24" fmla="*/ 66 w 215"/>
                    <a:gd name="T25" fmla="*/ 71 h 110"/>
                    <a:gd name="T26" fmla="*/ 91 w 215"/>
                    <a:gd name="T27" fmla="*/ 75 h 110"/>
                    <a:gd name="T28" fmla="*/ 67 w 215"/>
                    <a:gd name="T29" fmla="*/ 63 h 110"/>
                    <a:gd name="T30" fmla="*/ 48 w 215"/>
                    <a:gd name="T31" fmla="*/ 53 h 110"/>
                    <a:gd name="T32" fmla="*/ 60 w 215"/>
                    <a:gd name="T33" fmla="*/ 54 h 110"/>
                    <a:gd name="T34" fmla="*/ 67 w 215"/>
                    <a:gd name="T35" fmla="*/ 56 h 110"/>
                    <a:gd name="T36" fmla="*/ 42 w 215"/>
                    <a:gd name="T37" fmla="*/ 41 h 110"/>
                    <a:gd name="T38" fmla="*/ 29 w 215"/>
                    <a:gd name="T39" fmla="*/ 30 h 110"/>
                    <a:gd name="T40" fmla="*/ 42 w 215"/>
                    <a:gd name="T41" fmla="*/ 35 h 110"/>
                    <a:gd name="T42" fmla="*/ 50 w 215"/>
                    <a:gd name="T43" fmla="*/ 37 h 110"/>
                    <a:gd name="T44" fmla="*/ 25 w 215"/>
                    <a:gd name="T45" fmla="*/ 20 h 110"/>
                    <a:gd name="T46" fmla="*/ 7 w 215"/>
                    <a:gd name="T47" fmla="*/ 10 h 110"/>
                    <a:gd name="T48" fmla="*/ 0 w 215"/>
                    <a:gd name="T49" fmla="*/ 0 h 110"/>
                    <a:gd name="T50" fmla="*/ 16 w 215"/>
                    <a:gd name="T51" fmla="*/ 7 h 110"/>
                    <a:gd name="T52" fmla="*/ 38 w 215"/>
                    <a:gd name="T53" fmla="*/ 13 h 110"/>
                    <a:gd name="T54" fmla="*/ 50 w 215"/>
                    <a:gd name="T55" fmla="*/ 18 h 110"/>
                    <a:gd name="T56" fmla="*/ 36 w 215"/>
                    <a:gd name="T57" fmla="*/ 8 h 110"/>
                    <a:gd name="T58" fmla="*/ 55 w 215"/>
                    <a:gd name="T59" fmla="*/ 13 h 110"/>
                    <a:gd name="T60" fmla="*/ 69 w 215"/>
                    <a:gd name="T61" fmla="*/ 24 h 110"/>
                    <a:gd name="T62" fmla="*/ 71 w 215"/>
                    <a:gd name="T63" fmla="*/ 30 h 110"/>
                    <a:gd name="T64" fmla="*/ 71 w 215"/>
                    <a:gd name="T65" fmla="*/ 18 h 110"/>
                    <a:gd name="T66" fmla="*/ 85 w 215"/>
                    <a:gd name="T67" fmla="*/ 29 h 110"/>
                    <a:gd name="T68" fmla="*/ 99 w 215"/>
                    <a:gd name="T69" fmla="*/ 38 h 110"/>
                    <a:gd name="T70" fmla="*/ 99 w 215"/>
                    <a:gd name="T71" fmla="*/ 30 h 110"/>
                    <a:gd name="T72" fmla="*/ 116 w 215"/>
                    <a:gd name="T73" fmla="*/ 42 h 110"/>
                    <a:gd name="T74" fmla="*/ 120 w 215"/>
                    <a:gd name="T75" fmla="*/ 54 h 110"/>
                    <a:gd name="T76" fmla="*/ 125 w 215"/>
                    <a:gd name="T77" fmla="*/ 58 h 110"/>
                    <a:gd name="T78" fmla="*/ 122 w 215"/>
                    <a:gd name="T79" fmla="*/ 44 h 110"/>
                    <a:gd name="T80" fmla="*/ 141 w 215"/>
                    <a:gd name="T81" fmla="*/ 55 h 110"/>
                    <a:gd name="T82" fmla="*/ 149 w 215"/>
                    <a:gd name="T83" fmla="*/ 65 h 110"/>
                    <a:gd name="T84" fmla="*/ 159 w 215"/>
                    <a:gd name="T85" fmla="*/ 77 h 110"/>
                    <a:gd name="T86" fmla="*/ 159 w 215"/>
                    <a:gd name="T87" fmla="*/ 63 h 110"/>
                    <a:gd name="T88" fmla="*/ 170 w 215"/>
                    <a:gd name="T89" fmla="*/ 71 h 110"/>
                    <a:gd name="T90" fmla="*/ 172 w 215"/>
                    <a:gd name="T91" fmla="*/ 79 h 110"/>
                    <a:gd name="T92" fmla="*/ 187 w 215"/>
                    <a:gd name="T93" fmla="*/ 88 h 110"/>
                    <a:gd name="T94" fmla="*/ 187 w 215"/>
                    <a:gd name="T95" fmla="*/ 83 h 110"/>
                    <a:gd name="T96" fmla="*/ 202 w 215"/>
                    <a:gd name="T97" fmla="*/ 93 h 110"/>
                    <a:gd name="T98" fmla="*/ 215 w 215"/>
                    <a:gd name="T99" fmla="*/ 110 h 11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5"/>
                    <a:gd name="T151" fmla="*/ 0 h 110"/>
                    <a:gd name="T152" fmla="*/ 215 w 215"/>
                    <a:gd name="T153" fmla="*/ 110 h 11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5" h="110">
                      <a:moveTo>
                        <a:pt x="215" y="110"/>
                      </a:moveTo>
                      <a:lnTo>
                        <a:pt x="139" y="102"/>
                      </a:lnTo>
                      <a:lnTo>
                        <a:pt x="120" y="100"/>
                      </a:lnTo>
                      <a:lnTo>
                        <a:pt x="130" y="97"/>
                      </a:lnTo>
                      <a:lnTo>
                        <a:pt x="141" y="97"/>
                      </a:lnTo>
                      <a:lnTo>
                        <a:pt x="119" y="92"/>
                      </a:lnTo>
                      <a:lnTo>
                        <a:pt x="103" y="90"/>
                      </a:lnTo>
                      <a:lnTo>
                        <a:pt x="86" y="86"/>
                      </a:lnTo>
                      <a:lnTo>
                        <a:pt x="103" y="86"/>
                      </a:lnTo>
                      <a:lnTo>
                        <a:pt x="116" y="86"/>
                      </a:lnTo>
                      <a:lnTo>
                        <a:pt x="84" y="80"/>
                      </a:lnTo>
                      <a:lnTo>
                        <a:pt x="76" y="76"/>
                      </a:lnTo>
                      <a:lnTo>
                        <a:pt x="66" y="71"/>
                      </a:lnTo>
                      <a:lnTo>
                        <a:pt x="91" y="75"/>
                      </a:lnTo>
                      <a:lnTo>
                        <a:pt x="67" y="63"/>
                      </a:lnTo>
                      <a:lnTo>
                        <a:pt x="48" y="53"/>
                      </a:lnTo>
                      <a:lnTo>
                        <a:pt x="60" y="54"/>
                      </a:lnTo>
                      <a:lnTo>
                        <a:pt x="67" y="56"/>
                      </a:lnTo>
                      <a:lnTo>
                        <a:pt x="42" y="41"/>
                      </a:lnTo>
                      <a:lnTo>
                        <a:pt x="29" y="30"/>
                      </a:lnTo>
                      <a:lnTo>
                        <a:pt x="42" y="35"/>
                      </a:lnTo>
                      <a:lnTo>
                        <a:pt x="50" y="37"/>
                      </a:lnTo>
                      <a:lnTo>
                        <a:pt x="25" y="20"/>
                      </a:lnTo>
                      <a:lnTo>
                        <a:pt x="7" y="10"/>
                      </a:ln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8" y="13"/>
                      </a:lnTo>
                      <a:lnTo>
                        <a:pt x="50" y="18"/>
                      </a:lnTo>
                      <a:lnTo>
                        <a:pt x="36" y="8"/>
                      </a:lnTo>
                      <a:lnTo>
                        <a:pt x="55" y="13"/>
                      </a:lnTo>
                      <a:lnTo>
                        <a:pt x="69" y="24"/>
                      </a:lnTo>
                      <a:lnTo>
                        <a:pt x="71" y="30"/>
                      </a:lnTo>
                      <a:lnTo>
                        <a:pt x="71" y="18"/>
                      </a:lnTo>
                      <a:lnTo>
                        <a:pt x="85" y="29"/>
                      </a:lnTo>
                      <a:lnTo>
                        <a:pt x="99" y="38"/>
                      </a:lnTo>
                      <a:lnTo>
                        <a:pt x="99" y="30"/>
                      </a:lnTo>
                      <a:lnTo>
                        <a:pt x="116" y="42"/>
                      </a:lnTo>
                      <a:lnTo>
                        <a:pt x="120" y="54"/>
                      </a:lnTo>
                      <a:lnTo>
                        <a:pt x="125" y="58"/>
                      </a:lnTo>
                      <a:lnTo>
                        <a:pt x="122" y="44"/>
                      </a:lnTo>
                      <a:lnTo>
                        <a:pt x="141" y="55"/>
                      </a:lnTo>
                      <a:lnTo>
                        <a:pt x="149" y="65"/>
                      </a:lnTo>
                      <a:lnTo>
                        <a:pt x="159" y="77"/>
                      </a:lnTo>
                      <a:lnTo>
                        <a:pt x="159" y="63"/>
                      </a:lnTo>
                      <a:lnTo>
                        <a:pt x="170" y="71"/>
                      </a:lnTo>
                      <a:lnTo>
                        <a:pt x="172" y="79"/>
                      </a:lnTo>
                      <a:lnTo>
                        <a:pt x="187" y="88"/>
                      </a:lnTo>
                      <a:lnTo>
                        <a:pt x="187" y="83"/>
                      </a:lnTo>
                      <a:lnTo>
                        <a:pt x="202" y="93"/>
                      </a:lnTo>
                      <a:lnTo>
                        <a:pt x="215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1" name="Freeform 265"/>
                <p:cNvSpPr>
                  <a:spLocks/>
                </p:cNvSpPr>
                <p:nvPr/>
              </p:nvSpPr>
              <p:spPr bwMode="auto">
                <a:xfrm>
                  <a:off x="263" y="695"/>
                  <a:ext cx="178" cy="101"/>
                </a:xfrm>
                <a:custGeom>
                  <a:avLst/>
                  <a:gdLst>
                    <a:gd name="T0" fmla="*/ 0 w 179"/>
                    <a:gd name="T1" fmla="*/ 102 h 102"/>
                    <a:gd name="T2" fmla="*/ 26 w 179"/>
                    <a:gd name="T3" fmla="*/ 99 h 102"/>
                    <a:gd name="T4" fmla="*/ 64 w 179"/>
                    <a:gd name="T5" fmla="*/ 91 h 102"/>
                    <a:gd name="T6" fmla="*/ 88 w 179"/>
                    <a:gd name="T7" fmla="*/ 81 h 102"/>
                    <a:gd name="T8" fmla="*/ 54 w 179"/>
                    <a:gd name="T9" fmla="*/ 84 h 102"/>
                    <a:gd name="T10" fmla="*/ 82 w 179"/>
                    <a:gd name="T11" fmla="*/ 77 h 102"/>
                    <a:gd name="T12" fmla="*/ 106 w 179"/>
                    <a:gd name="T13" fmla="*/ 73 h 102"/>
                    <a:gd name="T14" fmla="*/ 125 w 179"/>
                    <a:gd name="T15" fmla="*/ 66 h 102"/>
                    <a:gd name="T16" fmla="*/ 97 w 179"/>
                    <a:gd name="T17" fmla="*/ 69 h 102"/>
                    <a:gd name="T18" fmla="*/ 133 w 179"/>
                    <a:gd name="T19" fmla="*/ 59 h 102"/>
                    <a:gd name="T20" fmla="*/ 157 w 179"/>
                    <a:gd name="T21" fmla="*/ 46 h 102"/>
                    <a:gd name="T22" fmla="*/ 133 w 179"/>
                    <a:gd name="T23" fmla="*/ 51 h 102"/>
                    <a:gd name="T24" fmla="*/ 166 w 179"/>
                    <a:gd name="T25" fmla="*/ 38 h 102"/>
                    <a:gd name="T26" fmla="*/ 174 w 179"/>
                    <a:gd name="T27" fmla="*/ 26 h 102"/>
                    <a:gd name="T28" fmla="*/ 157 w 179"/>
                    <a:gd name="T29" fmla="*/ 34 h 102"/>
                    <a:gd name="T30" fmla="*/ 179 w 179"/>
                    <a:gd name="T31" fmla="*/ 0 h 102"/>
                    <a:gd name="T32" fmla="*/ 129 w 179"/>
                    <a:gd name="T33" fmla="*/ 13 h 102"/>
                    <a:gd name="T34" fmla="*/ 135 w 179"/>
                    <a:gd name="T35" fmla="*/ 5 h 102"/>
                    <a:gd name="T36" fmla="*/ 98 w 179"/>
                    <a:gd name="T37" fmla="*/ 19 h 102"/>
                    <a:gd name="T38" fmla="*/ 85 w 179"/>
                    <a:gd name="T39" fmla="*/ 28 h 102"/>
                    <a:gd name="T40" fmla="*/ 85 w 179"/>
                    <a:gd name="T41" fmla="*/ 18 h 102"/>
                    <a:gd name="T42" fmla="*/ 67 w 179"/>
                    <a:gd name="T43" fmla="*/ 32 h 102"/>
                    <a:gd name="T44" fmla="*/ 55 w 179"/>
                    <a:gd name="T45" fmla="*/ 47 h 102"/>
                    <a:gd name="T46" fmla="*/ 54 w 179"/>
                    <a:gd name="T47" fmla="*/ 39 h 102"/>
                    <a:gd name="T48" fmla="*/ 39 w 179"/>
                    <a:gd name="T49" fmla="*/ 53 h 102"/>
                    <a:gd name="T50" fmla="*/ 32 w 179"/>
                    <a:gd name="T51" fmla="*/ 71 h 102"/>
                    <a:gd name="T52" fmla="*/ 26 w 179"/>
                    <a:gd name="T53" fmla="*/ 57 h 102"/>
                    <a:gd name="T54" fmla="*/ 11 w 179"/>
                    <a:gd name="T55" fmla="*/ 71 h 102"/>
                    <a:gd name="T56" fmla="*/ 6 w 179"/>
                    <a:gd name="T57" fmla="*/ 81 h 102"/>
                    <a:gd name="T58" fmla="*/ 0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0" y="102"/>
                      </a:moveTo>
                      <a:lnTo>
                        <a:pt x="26" y="99"/>
                      </a:lnTo>
                      <a:lnTo>
                        <a:pt x="64" y="91"/>
                      </a:lnTo>
                      <a:lnTo>
                        <a:pt x="88" y="81"/>
                      </a:lnTo>
                      <a:lnTo>
                        <a:pt x="54" y="84"/>
                      </a:lnTo>
                      <a:lnTo>
                        <a:pt x="82" y="77"/>
                      </a:lnTo>
                      <a:lnTo>
                        <a:pt x="106" y="73"/>
                      </a:lnTo>
                      <a:lnTo>
                        <a:pt x="125" y="66"/>
                      </a:lnTo>
                      <a:lnTo>
                        <a:pt x="97" y="69"/>
                      </a:lnTo>
                      <a:lnTo>
                        <a:pt x="133" y="59"/>
                      </a:lnTo>
                      <a:lnTo>
                        <a:pt x="157" y="46"/>
                      </a:lnTo>
                      <a:lnTo>
                        <a:pt x="133" y="51"/>
                      </a:lnTo>
                      <a:lnTo>
                        <a:pt x="166" y="38"/>
                      </a:lnTo>
                      <a:lnTo>
                        <a:pt x="174" y="26"/>
                      </a:lnTo>
                      <a:lnTo>
                        <a:pt x="157" y="34"/>
                      </a:lnTo>
                      <a:lnTo>
                        <a:pt x="179" y="0"/>
                      </a:lnTo>
                      <a:lnTo>
                        <a:pt x="129" y="13"/>
                      </a:lnTo>
                      <a:lnTo>
                        <a:pt x="135" y="5"/>
                      </a:lnTo>
                      <a:lnTo>
                        <a:pt x="98" y="19"/>
                      </a:lnTo>
                      <a:lnTo>
                        <a:pt x="85" y="28"/>
                      </a:lnTo>
                      <a:lnTo>
                        <a:pt x="85" y="18"/>
                      </a:lnTo>
                      <a:lnTo>
                        <a:pt x="67" y="32"/>
                      </a:lnTo>
                      <a:lnTo>
                        <a:pt x="55" y="47"/>
                      </a:lnTo>
                      <a:lnTo>
                        <a:pt x="54" y="39"/>
                      </a:lnTo>
                      <a:lnTo>
                        <a:pt x="39" y="53"/>
                      </a:lnTo>
                      <a:lnTo>
                        <a:pt x="32" y="71"/>
                      </a:lnTo>
                      <a:lnTo>
                        <a:pt x="26" y="57"/>
                      </a:lnTo>
                      <a:lnTo>
                        <a:pt x="11" y="71"/>
                      </a:lnTo>
                      <a:lnTo>
                        <a:pt x="6" y="81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2" name="Freeform 266"/>
                <p:cNvSpPr>
                  <a:spLocks/>
                </p:cNvSpPr>
                <p:nvPr/>
              </p:nvSpPr>
              <p:spPr bwMode="auto">
                <a:xfrm>
                  <a:off x="125" y="503"/>
                  <a:ext cx="112" cy="50"/>
                </a:xfrm>
                <a:custGeom>
                  <a:avLst/>
                  <a:gdLst>
                    <a:gd name="T0" fmla="*/ 113 w 113"/>
                    <a:gd name="T1" fmla="*/ 50 h 50"/>
                    <a:gd name="T2" fmla="*/ 111 w 113"/>
                    <a:gd name="T3" fmla="*/ 33 h 50"/>
                    <a:gd name="T4" fmla="*/ 103 w 113"/>
                    <a:gd name="T5" fmla="*/ 14 h 50"/>
                    <a:gd name="T6" fmla="*/ 99 w 113"/>
                    <a:gd name="T7" fmla="*/ 28 h 50"/>
                    <a:gd name="T8" fmla="*/ 92 w 113"/>
                    <a:gd name="T9" fmla="*/ 12 h 50"/>
                    <a:gd name="T10" fmla="*/ 81 w 113"/>
                    <a:gd name="T11" fmla="*/ 3 h 50"/>
                    <a:gd name="T12" fmla="*/ 87 w 113"/>
                    <a:gd name="T13" fmla="*/ 18 h 50"/>
                    <a:gd name="T14" fmla="*/ 63 w 113"/>
                    <a:gd name="T15" fmla="*/ 4 h 50"/>
                    <a:gd name="T16" fmla="*/ 37 w 113"/>
                    <a:gd name="T17" fmla="*/ 0 h 50"/>
                    <a:gd name="T18" fmla="*/ 50 w 113"/>
                    <a:gd name="T19" fmla="*/ 6 h 50"/>
                    <a:gd name="T20" fmla="*/ 0 w 113"/>
                    <a:gd name="T21" fmla="*/ 1 h 50"/>
                    <a:gd name="T22" fmla="*/ 34 w 113"/>
                    <a:gd name="T23" fmla="*/ 13 h 50"/>
                    <a:gd name="T24" fmla="*/ 14 w 113"/>
                    <a:gd name="T25" fmla="*/ 14 h 50"/>
                    <a:gd name="T26" fmla="*/ 56 w 113"/>
                    <a:gd name="T27" fmla="*/ 18 h 50"/>
                    <a:gd name="T28" fmla="*/ 25 w 113"/>
                    <a:gd name="T29" fmla="*/ 28 h 50"/>
                    <a:gd name="T30" fmla="*/ 59 w 113"/>
                    <a:gd name="T31" fmla="*/ 25 h 50"/>
                    <a:gd name="T32" fmla="*/ 69 w 113"/>
                    <a:gd name="T33" fmla="*/ 26 h 50"/>
                    <a:gd name="T34" fmla="*/ 52 w 113"/>
                    <a:gd name="T35" fmla="*/ 32 h 50"/>
                    <a:gd name="T36" fmla="*/ 81 w 113"/>
                    <a:gd name="T37" fmla="*/ 31 h 50"/>
                    <a:gd name="T38" fmla="*/ 73 w 113"/>
                    <a:gd name="T39" fmla="*/ 41 h 50"/>
                    <a:gd name="T40" fmla="*/ 92 w 113"/>
                    <a:gd name="T41" fmla="*/ 35 h 50"/>
                    <a:gd name="T42" fmla="*/ 103 w 113"/>
                    <a:gd name="T43" fmla="*/ 35 h 50"/>
                    <a:gd name="T44" fmla="*/ 113 w 113"/>
                    <a:gd name="T45" fmla="*/ 50 h 5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13"/>
                    <a:gd name="T70" fmla="*/ 0 h 50"/>
                    <a:gd name="T71" fmla="*/ 113 w 113"/>
                    <a:gd name="T72" fmla="*/ 50 h 5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13" h="50">
                      <a:moveTo>
                        <a:pt x="113" y="50"/>
                      </a:moveTo>
                      <a:lnTo>
                        <a:pt x="111" y="33"/>
                      </a:lnTo>
                      <a:lnTo>
                        <a:pt x="103" y="14"/>
                      </a:lnTo>
                      <a:lnTo>
                        <a:pt x="99" y="28"/>
                      </a:lnTo>
                      <a:lnTo>
                        <a:pt x="92" y="12"/>
                      </a:lnTo>
                      <a:lnTo>
                        <a:pt x="81" y="3"/>
                      </a:lnTo>
                      <a:lnTo>
                        <a:pt x="87" y="18"/>
                      </a:lnTo>
                      <a:lnTo>
                        <a:pt x="63" y="4"/>
                      </a:lnTo>
                      <a:lnTo>
                        <a:pt x="37" y="0"/>
                      </a:lnTo>
                      <a:lnTo>
                        <a:pt x="50" y="6"/>
                      </a:lnTo>
                      <a:lnTo>
                        <a:pt x="0" y="1"/>
                      </a:lnTo>
                      <a:lnTo>
                        <a:pt x="34" y="13"/>
                      </a:lnTo>
                      <a:lnTo>
                        <a:pt x="14" y="14"/>
                      </a:lnTo>
                      <a:lnTo>
                        <a:pt x="56" y="18"/>
                      </a:lnTo>
                      <a:lnTo>
                        <a:pt x="25" y="28"/>
                      </a:lnTo>
                      <a:lnTo>
                        <a:pt x="59" y="25"/>
                      </a:lnTo>
                      <a:lnTo>
                        <a:pt x="69" y="26"/>
                      </a:lnTo>
                      <a:lnTo>
                        <a:pt x="52" y="32"/>
                      </a:lnTo>
                      <a:lnTo>
                        <a:pt x="81" y="31"/>
                      </a:lnTo>
                      <a:lnTo>
                        <a:pt x="73" y="41"/>
                      </a:lnTo>
                      <a:lnTo>
                        <a:pt x="92" y="35"/>
                      </a:lnTo>
                      <a:lnTo>
                        <a:pt x="103" y="35"/>
                      </a:lnTo>
                      <a:lnTo>
                        <a:pt x="113" y="5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3" name="Freeform 267"/>
                <p:cNvSpPr>
                  <a:spLocks/>
                </p:cNvSpPr>
                <p:nvPr/>
              </p:nvSpPr>
              <p:spPr bwMode="auto">
                <a:xfrm>
                  <a:off x="112" y="541"/>
                  <a:ext cx="137" cy="66"/>
                </a:xfrm>
                <a:custGeom>
                  <a:avLst/>
                  <a:gdLst>
                    <a:gd name="T0" fmla="*/ 135 w 135"/>
                    <a:gd name="T1" fmla="*/ 66 h 66"/>
                    <a:gd name="T2" fmla="*/ 133 w 135"/>
                    <a:gd name="T3" fmla="*/ 44 h 66"/>
                    <a:gd name="T4" fmla="*/ 124 w 135"/>
                    <a:gd name="T5" fmla="*/ 19 h 66"/>
                    <a:gd name="T6" fmla="*/ 118 w 135"/>
                    <a:gd name="T7" fmla="*/ 38 h 66"/>
                    <a:gd name="T8" fmla="*/ 108 w 135"/>
                    <a:gd name="T9" fmla="*/ 16 h 66"/>
                    <a:gd name="T10" fmla="*/ 97 w 135"/>
                    <a:gd name="T11" fmla="*/ 4 h 66"/>
                    <a:gd name="T12" fmla="*/ 104 w 135"/>
                    <a:gd name="T13" fmla="*/ 24 h 66"/>
                    <a:gd name="T14" fmla="*/ 75 w 135"/>
                    <a:gd name="T15" fmla="*/ 5 h 66"/>
                    <a:gd name="T16" fmla="*/ 45 w 135"/>
                    <a:gd name="T17" fmla="*/ 0 h 66"/>
                    <a:gd name="T18" fmla="*/ 59 w 135"/>
                    <a:gd name="T19" fmla="*/ 8 h 66"/>
                    <a:gd name="T20" fmla="*/ 0 w 135"/>
                    <a:gd name="T21" fmla="*/ 1 h 66"/>
                    <a:gd name="T22" fmla="*/ 40 w 135"/>
                    <a:gd name="T23" fmla="*/ 17 h 66"/>
                    <a:gd name="T24" fmla="*/ 16 w 135"/>
                    <a:gd name="T25" fmla="*/ 19 h 66"/>
                    <a:gd name="T26" fmla="*/ 66 w 135"/>
                    <a:gd name="T27" fmla="*/ 24 h 66"/>
                    <a:gd name="T28" fmla="*/ 31 w 135"/>
                    <a:gd name="T29" fmla="*/ 38 h 66"/>
                    <a:gd name="T30" fmla="*/ 71 w 135"/>
                    <a:gd name="T31" fmla="*/ 33 h 66"/>
                    <a:gd name="T32" fmla="*/ 83 w 135"/>
                    <a:gd name="T33" fmla="*/ 35 h 66"/>
                    <a:gd name="T34" fmla="*/ 62 w 135"/>
                    <a:gd name="T35" fmla="*/ 42 h 66"/>
                    <a:gd name="T36" fmla="*/ 97 w 135"/>
                    <a:gd name="T37" fmla="*/ 41 h 66"/>
                    <a:gd name="T38" fmla="*/ 87 w 135"/>
                    <a:gd name="T39" fmla="*/ 54 h 66"/>
                    <a:gd name="T40" fmla="*/ 108 w 135"/>
                    <a:gd name="T41" fmla="*/ 47 h 66"/>
                    <a:gd name="T42" fmla="*/ 124 w 135"/>
                    <a:gd name="T43" fmla="*/ 47 h 66"/>
                    <a:gd name="T44" fmla="*/ 135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135" y="66"/>
                      </a:moveTo>
                      <a:lnTo>
                        <a:pt x="133" y="44"/>
                      </a:lnTo>
                      <a:lnTo>
                        <a:pt x="124" y="19"/>
                      </a:lnTo>
                      <a:lnTo>
                        <a:pt x="118" y="38"/>
                      </a:lnTo>
                      <a:lnTo>
                        <a:pt x="108" y="16"/>
                      </a:lnTo>
                      <a:lnTo>
                        <a:pt x="97" y="4"/>
                      </a:lnTo>
                      <a:lnTo>
                        <a:pt x="104" y="24"/>
                      </a:lnTo>
                      <a:lnTo>
                        <a:pt x="75" y="5"/>
                      </a:lnTo>
                      <a:lnTo>
                        <a:pt x="45" y="0"/>
                      </a:lnTo>
                      <a:lnTo>
                        <a:pt x="59" y="8"/>
                      </a:lnTo>
                      <a:lnTo>
                        <a:pt x="0" y="1"/>
                      </a:lnTo>
                      <a:lnTo>
                        <a:pt x="40" y="17"/>
                      </a:lnTo>
                      <a:lnTo>
                        <a:pt x="16" y="19"/>
                      </a:lnTo>
                      <a:lnTo>
                        <a:pt x="66" y="24"/>
                      </a:lnTo>
                      <a:lnTo>
                        <a:pt x="31" y="38"/>
                      </a:lnTo>
                      <a:lnTo>
                        <a:pt x="71" y="33"/>
                      </a:lnTo>
                      <a:lnTo>
                        <a:pt x="83" y="35"/>
                      </a:lnTo>
                      <a:lnTo>
                        <a:pt x="62" y="42"/>
                      </a:lnTo>
                      <a:lnTo>
                        <a:pt x="97" y="41"/>
                      </a:lnTo>
                      <a:lnTo>
                        <a:pt x="87" y="54"/>
                      </a:lnTo>
                      <a:lnTo>
                        <a:pt x="108" y="47"/>
                      </a:lnTo>
                      <a:lnTo>
                        <a:pt x="124" y="47"/>
                      </a:lnTo>
                      <a:lnTo>
                        <a:pt x="135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4" name="Freeform 268"/>
                <p:cNvSpPr>
                  <a:spLocks/>
                </p:cNvSpPr>
                <p:nvPr/>
              </p:nvSpPr>
              <p:spPr bwMode="auto">
                <a:xfrm>
                  <a:off x="33" y="650"/>
                  <a:ext cx="219" cy="81"/>
                </a:xfrm>
                <a:custGeom>
                  <a:avLst/>
                  <a:gdLst>
                    <a:gd name="T0" fmla="*/ 219 w 219"/>
                    <a:gd name="T1" fmla="*/ 80 h 80"/>
                    <a:gd name="T2" fmla="*/ 216 w 219"/>
                    <a:gd name="T3" fmla="*/ 53 h 80"/>
                    <a:gd name="T4" fmla="*/ 200 w 219"/>
                    <a:gd name="T5" fmla="*/ 23 h 80"/>
                    <a:gd name="T6" fmla="*/ 194 w 219"/>
                    <a:gd name="T7" fmla="*/ 46 h 80"/>
                    <a:gd name="T8" fmla="*/ 177 w 219"/>
                    <a:gd name="T9" fmla="*/ 18 h 80"/>
                    <a:gd name="T10" fmla="*/ 157 w 219"/>
                    <a:gd name="T11" fmla="*/ 5 h 80"/>
                    <a:gd name="T12" fmla="*/ 169 w 219"/>
                    <a:gd name="T13" fmla="*/ 30 h 80"/>
                    <a:gd name="T14" fmla="*/ 123 w 219"/>
                    <a:gd name="T15" fmla="*/ 7 h 80"/>
                    <a:gd name="T16" fmla="*/ 73 w 219"/>
                    <a:gd name="T17" fmla="*/ 0 h 80"/>
                    <a:gd name="T18" fmla="*/ 97 w 219"/>
                    <a:gd name="T19" fmla="*/ 10 h 80"/>
                    <a:gd name="T20" fmla="*/ 0 w 219"/>
                    <a:gd name="T21" fmla="*/ 1 h 80"/>
                    <a:gd name="T22" fmla="*/ 64 w 219"/>
                    <a:gd name="T23" fmla="*/ 21 h 80"/>
                    <a:gd name="T24" fmla="*/ 26 w 219"/>
                    <a:gd name="T25" fmla="*/ 23 h 80"/>
                    <a:gd name="T26" fmla="*/ 107 w 219"/>
                    <a:gd name="T27" fmla="*/ 30 h 80"/>
                    <a:gd name="T28" fmla="*/ 49 w 219"/>
                    <a:gd name="T29" fmla="*/ 46 h 80"/>
                    <a:gd name="T30" fmla="*/ 115 w 219"/>
                    <a:gd name="T31" fmla="*/ 41 h 80"/>
                    <a:gd name="T32" fmla="*/ 135 w 219"/>
                    <a:gd name="T33" fmla="*/ 42 h 80"/>
                    <a:gd name="T34" fmla="*/ 100 w 219"/>
                    <a:gd name="T35" fmla="*/ 51 h 80"/>
                    <a:gd name="T36" fmla="*/ 157 w 219"/>
                    <a:gd name="T37" fmla="*/ 50 h 80"/>
                    <a:gd name="T38" fmla="*/ 143 w 219"/>
                    <a:gd name="T39" fmla="*/ 66 h 80"/>
                    <a:gd name="T40" fmla="*/ 177 w 219"/>
                    <a:gd name="T41" fmla="*/ 57 h 80"/>
                    <a:gd name="T42" fmla="*/ 200 w 219"/>
                    <a:gd name="T43" fmla="*/ 57 h 80"/>
                    <a:gd name="T44" fmla="*/ 219 w 219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9"/>
                    <a:gd name="T70" fmla="*/ 0 h 80"/>
                    <a:gd name="T71" fmla="*/ 219 w 219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9" h="80">
                      <a:moveTo>
                        <a:pt x="219" y="80"/>
                      </a:moveTo>
                      <a:lnTo>
                        <a:pt x="216" y="53"/>
                      </a:lnTo>
                      <a:lnTo>
                        <a:pt x="200" y="23"/>
                      </a:lnTo>
                      <a:lnTo>
                        <a:pt x="194" y="46"/>
                      </a:lnTo>
                      <a:lnTo>
                        <a:pt x="177" y="18"/>
                      </a:lnTo>
                      <a:lnTo>
                        <a:pt x="157" y="5"/>
                      </a:lnTo>
                      <a:lnTo>
                        <a:pt x="169" y="30"/>
                      </a:lnTo>
                      <a:lnTo>
                        <a:pt x="123" y="7"/>
                      </a:lnTo>
                      <a:lnTo>
                        <a:pt x="73" y="0"/>
                      </a:lnTo>
                      <a:lnTo>
                        <a:pt x="97" y="10"/>
                      </a:lnTo>
                      <a:lnTo>
                        <a:pt x="0" y="1"/>
                      </a:lnTo>
                      <a:lnTo>
                        <a:pt x="64" y="21"/>
                      </a:lnTo>
                      <a:lnTo>
                        <a:pt x="26" y="23"/>
                      </a:lnTo>
                      <a:lnTo>
                        <a:pt x="107" y="30"/>
                      </a:lnTo>
                      <a:lnTo>
                        <a:pt x="49" y="46"/>
                      </a:lnTo>
                      <a:lnTo>
                        <a:pt x="115" y="41"/>
                      </a:lnTo>
                      <a:lnTo>
                        <a:pt x="135" y="42"/>
                      </a:lnTo>
                      <a:lnTo>
                        <a:pt x="100" y="51"/>
                      </a:lnTo>
                      <a:lnTo>
                        <a:pt x="157" y="50"/>
                      </a:lnTo>
                      <a:lnTo>
                        <a:pt x="143" y="66"/>
                      </a:lnTo>
                      <a:lnTo>
                        <a:pt x="177" y="57"/>
                      </a:lnTo>
                      <a:lnTo>
                        <a:pt x="200" y="57"/>
                      </a:lnTo>
                      <a:lnTo>
                        <a:pt x="219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5" name="Freeform 269"/>
                <p:cNvSpPr>
                  <a:spLocks/>
                </p:cNvSpPr>
                <p:nvPr/>
              </p:nvSpPr>
              <p:spPr bwMode="auto">
                <a:xfrm>
                  <a:off x="252" y="650"/>
                  <a:ext cx="230" cy="78"/>
                </a:xfrm>
                <a:custGeom>
                  <a:avLst/>
                  <a:gdLst>
                    <a:gd name="T0" fmla="*/ 0 w 230"/>
                    <a:gd name="T1" fmla="*/ 77 h 77"/>
                    <a:gd name="T2" fmla="*/ 3 w 230"/>
                    <a:gd name="T3" fmla="*/ 51 h 77"/>
                    <a:gd name="T4" fmla="*/ 19 w 230"/>
                    <a:gd name="T5" fmla="*/ 22 h 77"/>
                    <a:gd name="T6" fmla="*/ 26 w 230"/>
                    <a:gd name="T7" fmla="*/ 44 h 77"/>
                    <a:gd name="T8" fmla="*/ 44 w 230"/>
                    <a:gd name="T9" fmla="*/ 18 h 77"/>
                    <a:gd name="T10" fmla="*/ 64 w 230"/>
                    <a:gd name="T11" fmla="*/ 4 h 77"/>
                    <a:gd name="T12" fmla="*/ 51 w 230"/>
                    <a:gd name="T13" fmla="*/ 29 h 77"/>
                    <a:gd name="T14" fmla="*/ 99 w 230"/>
                    <a:gd name="T15" fmla="*/ 6 h 77"/>
                    <a:gd name="T16" fmla="*/ 152 w 230"/>
                    <a:gd name="T17" fmla="*/ 0 h 77"/>
                    <a:gd name="T18" fmla="*/ 127 w 230"/>
                    <a:gd name="T19" fmla="*/ 9 h 77"/>
                    <a:gd name="T20" fmla="*/ 230 w 230"/>
                    <a:gd name="T21" fmla="*/ 1 h 77"/>
                    <a:gd name="T22" fmla="*/ 161 w 230"/>
                    <a:gd name="T23" fmla="*/ 20 h 77"/>
                    <a:gd name="T24" fmla="*/ 201 w 230"/>
                    <a:gd name="T25" fmla="*/ 22 h 77"/>
                    <a:gd name="T26" fmla="*/ 117 w 230"/>
                    <a:gd name="T27" fmla="*/ 29 h 77"/>
                    <a:gd name="T28" fmla="*/ 177 w 230"/>
                    <a:gd name="T29" fmla="*/ 44 h 77"/>
                    <a:gd name="T30" fmla="*/ 109 w 230"/>
                    <a:gd name="T31" fmla="*/ 39 h 77"/>
                    <a:gd name="T32" fmla="*/ 88 w 230"/>
                    <a:gd name="T33" fmla="*/ 41 h 77"/>
                    <a:gd name="T34" fmla="*/ 124 w 230"/>
                    <a:gd name="T35" fmla="*/ 50 h 77"/>
                    <a:gd name="T36" fmla="*/ 64 w 230"/>
                    <a:gd name="T37" fmla="*/ 48 h 77"/>
                    <a:gd name="T38" fmla="*/ 79 w 230"/>
                    <a:gd name="T39" fmla="*/ 63 h 77"/>
                    <a:gd name="T40" fmla="*/ 44 w 230"/>
                    <a:gd name="T41" fmla="*/ 55 h 77"/>
                    <a:gd name="T42" fmla="*/ 19 w 230"/>
                    <a:gd name="T43" fmla="*/ 55 h 77"/>
                    <a:gd name="T44" fmla="*/ 0 w 230"/>
                    <a:gd name="T45" fmla="*/ 77 h 7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0"/>
                    <a:gd name="T70" fmla="*/ 0 h 77"/>
                    <a:gd name="T71" fmla="*/ 230 w 230"/>
                    <a:gd name="T72" fmla="*/ 77 h 7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0" h="77">
                      <a:moveTo>
                        <a:pt x="0" y="77"/>
                      </a:moveTo>
                      <a:lnTo>
                        <a:pt x="3" y="51"/>
                      </a:lnTo>
                      <a:lnTo>
                        <a:pt x="19" y="22"/>
                      </a:lnTo>
                      <a:lnTo>
                        <a:pt x="26" y="44"/>
                      </a:lnTo>
                      <a:lnTo>
                        <a:pt x="44" y="18"/>
                      </a:lnTo>
                      <a:lnTo>
                        <a:pt x="64" y="4"/>
                      </a:lnTo>
                      <a:lnTo>
                        <a:pt x="51" y="29"/>
                      </a:lnTo>
                      <a:lnTo>
                        <a:pt x="99" y="6"/>
                      </a:lnTo>
                      <a:lnTo>
                        <a:pt x="152" y="0"/>
                      </a:lnTo>
                      <a:lnTo>
                        <a:pt x="127" y="9"/>
                      </a:lnTo>
                      <a:lnTo>
                        <a:pt x="230" y="1"/>
                      </a:lnTo>
                      <a:lnTo>
                        <a:pt x="161" y="20"/>
                      </a:lnTo>
                      <a:lnTo>
                        <a:pt x="201" y="22"/>
                      </a:lnTo>
                      <a:lnTo>
                        <a:pt x="117" y="29"/>
                      </a:lnTo>
                      <a:lnTo>
                        <a:pt x="177" y="44"/>
                      </a:lnTo>
                      <a:lnTo>
                        <a:pt x="109" y="39"/>
                      </a:lnTo>
                      <a:lnTo>
                        <a:pt x="88" y="41"/>
                      </a:lnTo>
                      <a:lnTo>
                        <a:pt x="124" y="50"/>
                      </a:lnTo>
                      <a:lnTo>
                        <a:pt x="64" y="48"/>
                      </a:lnTo>
                      <a:lnTo>
                        <a:pt x="79" y="63"/>
                      </a:lnTo>
                      <a:lnTo>
                        <a:pt x="44" y="55"/>
                      </a:lnTo>
                      <a:lnTo>
                        <a:pt x="19" y="55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6" name="Freeform 270"/>
                <p:cNvSpPr>
                  <a:spLocks/>
                </p:cNvSpPr>
                <p:nvPr/>
              </p:nvSpPr>
              <p:spPr bwMode="auto">
                <a:xfrm>
                  <a:off x="247" y="594"/>
                  <a:ext cx="161" cy="81"/>
                </a:xfrm>
                <a:custGeom>
                  <a:avLst/>
                  <a:gdLst>
                    <a:gd name="T0" fmla="*/ 0 w 161"/>
                    <a:gd name="T1" fmla="*/ 79 h 79"/>
                    <a:gd name="T2" fmla="*/ 2 w 161"/>
                    <a:gd name="T3" fmla="*/ 52 h 79"/>
                    <a:gd name="T4" fmla="*/ 14 w 161"/>
                    <a:gd name="T5" fmla="*/ 23 h 79"/>
                    <a:gd name="T6" fmla="*/ 19 w 161"/>
                    <a:gd name="T7" fmla="*/ 45 h 79"/>
                    <a:gd name="T8" fmla="*/ 31 w 161"/>
                    <a:gd name="T9" fmla="*/ 19 h 79"/>
                    <a:gd name="T10" fmla="*/ 46 w 161"/>
                    <a:gd name="T11" fmla="*/ 5 h 79"/>
                    <a:gd name="T12" fmla="*/ 36 w 161"/>
                    <a:gd name="T13" fmla="*/ 29 h 79"/>
                    <a:gd name="T14" fmla="*/ 70 w 161"/>
                    <a:gd name="T15" fmla="*/ 7 h 79"/>
                    <a:gd name="T16" fmla="*/ 108 w 161"/>
                    <a:gd name="T17" fmla="*/ 0 h 79"/>
                    <a:gd name="T18" fmla="*/ 90 w 161"/>
                    <a:gd name="T19" fmla="*/ 10 h 79"/>
                    <a:gd name="T20" fmla="*/ 161 w 161"/>
                    <a:gd name="T21" fmla="*/ 2 h 79"/>
                    <a:gd name="T22" fmla="*/ 114 w 161"/>
                    <a:gd name="T23" fmla="*/ 21 h 79"/>
                    <a:gd name="T24" fmla="*/ 142 w 161"/>
                    <a:gd name="T25" fmla="*/ 23 h 79"/>
                    <a:gd name="T26" fmla="*/ 83 w 161"/>
                    <a:gd name="T27" fmla="*/ 29 h 79"/>
                    <a:gd name="T28" fmla="*/ 125 w 161"/>
                    <a:gd name="T29" fmla="*/ 45 h 79"/>
                    <a:gd name="T30" fmla="*/ 77 w 161"/>
                    <a:gd name="T31" fmla="*/ 40 h 79"/>
                    <a:gd name="T32" fmla="*/ 62 w 161"/>
                    <a:gd name="T33" fmla="*/ 42 h 79"/>
                    <a:gd name="T34" fmla="*/ 88 w 161"/>
                    <a:gd name="T35" fmla="*/ 51 h 79"/>
                    <a:gd name="T36" fmla="*/ 46 w 161"/>
                    <a:gd name="T37" fmla="*/ 49 h 79"/>
                    <a:gd name="T38" fmla="*/ 56 w 161"/>
                    <a:gd name="T39" fmla="*/ 64 h 79"/>
                    <a:gd name="T40" fmla="*/ 31 w 161"/>
                    <a:gd name="T41" fmla="*/ 56 h 79"/>
                    <a:gd name="T42" fmla="*/ 14 w 161"/>
                    <a:gd name="T43" fmla="*/ 56 h 79"/>
                    <a:gd name="T44" fmla="*/ 0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0" y="79"/>
                      </a:moveTo>
                      <a:lnTo>
                        <a:pt x="2" y="52"/>
                      </a:lnTo>
                      <a:lnTo>
                        <a:pt x="14" y="23"/>
                      </a:lnTo>
                      <a:lnTo>
                        <a:pt x="19" y="45"/>
                      </a:lnTo>
                      <a:lnTo>
                        <a:pt x="31" y="19"/>
                      </a:lnTo>
                      <a:lnTo>
                        <a:pt x="46" y="5"/>
                      </a:lnTo>
                      <a:lnTo>
                        <a:pt x="36" y="29"/>
                      </a:lnTo>
                      <a:lnTo>
                        <a:pt x="70" y="7"/>
                      </a:lnTo>
                      <a:lnTo>
                        <a:pt x="108" y="0"/>
                      </a:lnTo>
                      <a:lnTo>
                        <a:pt x="90" y="10"/>
                      </a:lnTo>
                      <a:lnTo>
                        <a:pt x="161" y="2"/>
                      </a:lnTo>
                      <a:lnTo>
                        <a:pt x="114" y="21"/>
                      </a:lnTo>
                      <a:lnTo>
                        <a:pt x="142" y="23"/>
                      </a:lnTo>
                      <a:lnTo>
                        <a:pt x="83" y="29"/>
                      </a:lnTo>
                      <a:lnTo>
                        <a:pt x="125" y="45"/>
                      </a:lnTo>
                      <a:lnTo>
                        <a:pt x="77" y="40"/>
                      </a:lnTo>
                      <a:lnTo>
                        <a:pt x="62" y="42"/>
                      </a:lnTo>
                      <a:lnTo>
                        <a:pt x="88" y="51"/>
                      </a:lnTo>
                      <a:lnTo>
                        <a:pt x="46" y="49"/>
                      </a:lnTo>
                      <a:lnTo>
                        <a:pt x="56" y="64"/>
                      </a:lnTo>
                      <a:lnTo>
                        <a:pt x="31" y="56"/>
                      </a:lnTo>
                      <a:lnTo>
                        <a:pt x="14" y="56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</p:grpSp>
          <p:grpSp>
            <p:nvGrpSpPr>
              <p:cNvPr id="10" name="Group 269"/>
              <p:cNvGrpSpPr>
                <a:grpSpLocks/>
              </p:cNvGrpSpPr>
              <p:nvPr/>
            </p:nvGrpSpPr>
            <p:grpSpPr bwMode="auto">
              <a:xfrm>
                <a:off x="1632" y="0"/>
                <a:ext cx="1243" cy="1112"/>
                <a:chOff x="-1" y="0"/>
                <a:chExt cx="1243" cy="1112"/>
              </a:xfrm>
            </p:grpSpPr>
            <p:sp>
              <p:nvSpPr>
                <p:cNvPr id="105" name="Freeform 272"/>
                <p:cNvSpPr>
                  <a:spLocks/>
                </p:cNvSpPr>
                <p:nvPr/>
              </p:nvSpPr>
              <p:spPr bwMode="auto">
                <a:xfrm>
                  <a:off x="581" y="471"/>
                  <a:ext cx="270" cy="640"/>
                </a:xfrm>
                <a:custGeom>
                  <a:avLst/>
                  <a:gdLst>
                    <a:gd name="T0" fmla="*/ 224 w 271"/>
                    <a:gd name="T1" fmla="*/ 640 h 640"/>
                    <a:gd name="T2" fmla="*/ 239 w 271"/>
                    <a:gd name="T3" fmla="*/ 599 h 640"/>
                    <a:gd name="T4" fmla="*/ 254 w 271"/>
                    <a:gd name="T5" fmla="*/ 550 h 640"/>
                    <a:gd name="T6" fmla="*/ 261 w 271"/>
                    <a:gd name="T7" fmla="*/ 500 h 640"/>
                    <a:gd name="T8" fmla="*/ 265 w 271"/>
                    <a:gd name="T9" fmla="*/ 461 h 640"/>
                    <a:gd name="T10" fmla="*/ 265 w 271"/>
                    <a:gd name="T11" fmla="*/ 420 h 640"/>
                    <a:gd name="T12" fmla="*/ 271 w 271"/>
                    <a:gd name="T13" fmla="*/ 364 h 640"/>
                    <a:gd name="T14" fmla="*/ 267 w 271"/>
                    <a:gd name="T15" fmla="*/ 313 h 640"/>
                    <a:gd name="T16" fmla="*/ 265 w 271"/>
                    <a:gd name="T17" fmla="*/ 253 h 640"/>
                    <a:gd name="T18" fmla="*/ 259 w 271"/>
                    <a:gd name="T19" fmla="*/ 210 h 640"/>
                    <a:gd name="T20" fmla="*/ 256 w 271"/>
                    <a:gd name="T21" fmla="*/ 180 h 640"/>
                    <a:gd name="T22" fmla="*/ 246 w 271"/>
                    <a:gd name="T23" fmla="*/ 151 h 640"/>
                    <a:gd name="T24" fmla="*/ 236 w 271"/>
                    <a:gd name="T25" fmla="*/ 119 h 640"/>
                    <a:gd name="T26" fmla="*/ 217 w 271"/>
                    <a:gd name="T27" fmla="*/ 82 h 640"/>
                    <a:gd name="T28" fmla="*/ 190 w 271"/>
                    <a:gd name="T29" fmla="*/ 47 h 640"/>
                    <a:gd name="T30" fmla="*/ 169 w 271"/>
                    <a:gd name="T31" fmla="*/ 26 h 640"/>
                    <a:gd name="T32" fmla="*/ 144 w 271"/>
                    <a:gd name="T33" fmla="*/ 8 h 640"/>
                    <a:gd name="T34" fmla="*/ 120 w 271"/>
                    <a:gd name="T35" fmla="*/ 2 h 640"/>
                    <a:gd name="T36" fmla="*/ 88 w 271"/>
                    <a:gd name="T37" fmla="*/ 0 h 640"/>
                    <a:gd name="T38" fmla="*/ 52 w 271"/>
                    <a:gd name="T39" fmla="*/ 6 h 640"/>
                    <a:gd name="T40" fmla="*/ 0 w 271"/>
                    <a:gd name="T41" fmla="*/ 28 h 640"/>
                    <a:gd name="T42" fmla="*/ 56 w 271"/>
                    <a:gd name="T43" fmla="*/ 28 h 640"/>
                    <a:gd name="T44" fmla="*/ 97 w 271"/>
                    <a:gd name="T45" fmla="*/ 32 h 640"/>
                    <a:gd name="T46" fmla="*/ 118 w 271"/>
                    <a:gd name="T47" fmla="*/ 36 h 640"/>
                    <a:gd name="T48" fmla="*/ 142 w 271"/>
                    <a:gd name="T49" fmla="*/ 45 h 640"/>
                    <a:gd name="T50" fmla="*/ 157 w 271"/>
                    <a:gd name="T51" fmla="*/ 62 h 640"/>
                    <a:gd name="T52" fmla="*/ 175 w 271"/>
                    <a:gd name="T53" fmla="*/ 92 h 640"/>
                    <a:gd name="T54" fmla="*/ 191 w 271"/>
                    <a:gd name="T55" fmla="*/ 115 h 640"/>
                    <a:gd name="T56" fmla="*/ 197 w 271"/>
                    <a:gd name="T57" fmla="*/ 143 h 640"/>
                    <a:gd name="T58" fmla="*/ 209 w 271"/>
                    <a:gd name="T59" fmla="*/ 173 h 640"/>
                    <a:gd name="T60" fmla="*/ 216 w 271"/>
                    <a:gd name="T61" fmla="*/ 206 h 640"/>
                    <a:gd name="T62" fmla="*/ 224 w 271"/>
                    <a:gd name="T63" fmla="*/ 249 h 640"/>
                    <a:gd name="T64" fmla="*/ 227 w 271"/>
                    <a:gd name="T65" fmla="*/ 296 h 640"/>
                    <a:gd name="T66" fmla="*/ 227 w 271"/>
                    <a:gd name="T67" fmla="*/ 370 h 640"/>
                    <a:gd name="T68" fmla="*/ 223 w 271"/>
                    <a:gd name="T69" fmla="*/ 437 h 640"/>
                    <a:gd name="T70" fmla="*/ 215 w 271"/>
                    <a:gd name="T71" fmla="*/ 504 h 640"/>
                    <a:gd name="T72" fmla="*/ 204 w 271"/>
                    <a:gd name="T73" fmla="*/ 545 h 640"/>
                    <a:gd name="T74" fmla="*/ 189 w 271"/>
                    <a:gd name="T75" fmla="*/ 595 h 640"/>
                    <a:gd name="T76" fmla="*/ 170 w 271"/>
                    <a:gd name="T77" fmla="*/ 640 h 640"/>
                    <a:gd name="T78" fmla="*/ 224 w 271"/>
                    <a:gd name="T79" fmla="*/ 640 h 64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71"/>
                    <a:gd name="T121" fmla="*/ 0 h 640"/>
                    <a:gd name="T122" fmla="*/ 271 w 271"/>
                    <a:gd name="T123" fmla="*/ 640 h 64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71" h="640">
                      <a:moveTo>
                        <a:pt x="224" y="640"/>
                      </a:moveTo>
                      <a:lnTo>
                        <a:pt x="239" y="599"/>
                      </a:lnTo>
                      <a:lnTo>
                        <a:pt x="254" y="550"/>
                      </a:lnTo>
                      <a:lnTo>
                        <a:pt x="261" y="500"/>
                      </a:lnTo>
                      <a:lnTo>
                        <a:pt x="265" y="461"/>
                      </a:lnTo>
                      <a:lnTo>
                        <a:pt x="265" y="420"/>
                      </a:lnTo>
                      <a:lnTo>
                        <a:pt x="271" y="364"/>
                      </a:lnTo>
                      <a:lnTo>
                        <a:pt x="267" y="313"/>
                      </a:lnTo>
                      <a:lnTo>
                        <a:pt x="265" y="253"/>
                      </a:lnTo>
                      <a:lnTo>
                        <a:pt x="259" y="210"/>
                      </a:lnTo>
                      <a:lnTo>
                        <a:pt x="256" y="180"/>
                      </a:lnTo>
                      <a:lnTo>
                        <a:pt x="246" y="151"/>
                      </a:lnTo>
                      <a:lnTo>
                        <a:pt x="236" y="119"/>
                      </a:lnTo>
                      <a:lnTo>
                        <a:pt x="217" y="82"/>
                      </a:lnTo>
                      <a:lnTo>
                        <a:pt x="190" y="47"/>
                      </a:lnTo>
                      <a:lnTo>
                        <a:pt x="169" y="26"/>
                      </a:lnTo>
                      <a:lnTo>
                        <a:pt x="144" y="8"/>
                      </a:lnTo>
                      <a:lnTo>
                        <a:pt x="120" y="2"/>
                      </a:lnTo>
                      <a:lnTo>
                        <a:pt x="88" y="0"/>
                      </a:lnTo>
                      <a:lnTo>
                        <a:pt x="52" y="6"/>
                      </a:lnTo>
                      <a:lnTo>
                        <a:pt x="0" y="28"/>
                      </a:lnTo>
                      <a:lnTo>
                        <a:pt x="56" y="28"/>
                      </a:lnTo>
                      <a:lnTo>
                        <a:pt x="97" y="32"/>
                      </a:lnTo>
                      <a:lnTo>
                        <a:pt x="118" y="36"/>
                      </a:lnTo>
                      <a:lnTo>
                        <a:pt x="142" y="45"/>
                      </a:lnTo>
                      <a:lnTo>
                        <a:pt x="157" y="62"/>
                      </a:lnTo>
                      <a:lnTo>
                        <a:pt x="175" y="92"/>
                      </a:lnTo>
                      <a:lnTo>
                        <a:pt x="191" y="115"/>
                      </a:lnTo>
                      <a:lnTo>
                        <a:pt x="197" y="143"/>
                      </a:lnTo>
                      <a:lnTo>
                        <a:pt x="209" y="173"/>
                      </a:lnTo>
                      <a:lnTo>
                        <a:pt x="216" y="206"/>
                      </a:lnTo>
                      <a:lnTo>
                        <a:pt x="224" y="249"/>
                      </a:lnTo>
                      <a:lnTo>
                        <a:pt x="227" y="296"/>
                      </a:lnTo>
                      <a:lnTo>
                        <a:pt x="227" y="370"/>
                      </a:lnTo>
                      <a:lnTo>
                        <a:pt x="223" y="437"/>
                      </a:lnTo>
                      <a:lnTo>
                        <a:pt x="215" y="504"/>
                      </a:lnTo>
                      <a:lnTo>
                        <a:pt x="204" y="545"/>
                      </a:lnTo>
                      <a:lnTo>
                        <a:pt x="189" y="595"/>
                      </a:lnTo>
                      <a:lnTo>
                        <a:pt x="170" y="640"/>
                      </a:lnTo>
                      <a:lnTo>
                        <a:pt x="224" y="6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6" name="Freeform 273"/>
                <p:cNvSpPr>
                  <a:spLocks/>
                </p:cNvSpPr>
                <p:nvPr/>
              </p:nvSpPr>
              <p:spPr bwMode="auto">
                <a:xfrm>
                  <a:off x="793" y="207"/>
                  <a:ext cx="133" cy="905"/>
                </a:xfrm>
                <a:custGeom>
                  <a:avLst/>
                  <a:gdLst>
                    <a:gd name="T0" fmla="*/ 0 w 132"/>
                    <a:gd name="T1" fmla="*/ 0 h 904"/>
                    <a:gd name="T2" fmla="*/ 41 w 132"/>
                    <a:gd name="T3" fmla="*/ 30 h 904"/>
                    <a:gd name="T4" fmla="*/ 62 w 132"/>
                    <a:gd name="T5" fmla="*/ 43 h 904"/>
                    <a:gd name="T6" fmla="*/ 76 w 132"/>
                    <a:gd name="T7" fmla="*/ 57 h 904"/>
                    <a:gd name="T8" fmla="*/ 93 w 132"/>
                    <a:gd name="T9" fmla="*/ 75 h 904"/>
                    <a:gd name="T10" fmla="*/ 107 w 132"/>
                    <a:gd name="T11" fmla="*/ 100 h 904"/>
                    <a:gd name="T12" fmla="*/ 114 w 132"/>
                    <a:gd name="T13" fmla="*/ 124 h 904"/>
                    <a:gd name="T14" fmla="*/ 116 w 132"/>
                    <a:gd name="T15" fmla="*/ 147 h 904"/>
                    <a:gd name="T16" fmla="*/ 116 w 132"/>
                    <a:gd name="T17" fmla="*/ 186 h 904"/>
                    <a:gd name="T18" fmla="*/ 115 w 132"/>
                    <a:gd name="T19" fmla="*/ 225 h 904"/>
                    <a:gd name="T20" fmla="*/ 111 w 132"/>
                    <a:gd name="T21" fmla="*/ 282 h 904"/>
                    <a:gd name="T22" fmla="*/ 104 w 132"/>
                    <a:gd name="T23" fmla="*/ 331 h 904"/>
                    <a:gd name="T24" fmla="*/ 101 w 132"/>
                    <a:gd name="T25" fmla="*/ 364 h 904"/>
                    <a:gd name="T26" fmla="*/ 96 w 132"/>
                    <a:gd name="T27" fmla="*/ 387 h 904"/>
                    <a:gd name="T28" fmla="*/ 90 w 132"/>
                    <a:gd name="T29" fmla="*/ 415 h 904"/>
                    <a:gd name="T30" fmla="*/ 80 w 132"/>
                    <a:gd name="T31" fmla="*/ 451 h 904"/>
                    <a:gd name="T32" fmla="*/ 71 w 132"/>
                    <a:gd name="T33" fmla="*/ 485 h 904"/>
                    <a:gd name="T34" fmla="*/ 61 w 132"/>
                    <a:gd name="T35" fmla="*/ 521 h 904"/>
                    <a:gd name="T36" fmla="*/ 54 w 132"/>
                    <a:gd name="T37" fmla="*/ 548 h 904"/>
                    <a:gd name="T38" fmla="*/ 44 w 132"/>
                    <a:gd name="T39" fmla="*/ 585 h 904"/>
                    <a:gd name="T40" fmla="*/ 34 w 132"/>
                    <a:gd name="T41" fmla="*/ 628 h 904"/>
                    <a:gd name="T42" fmla="*/ 23 w 132"/>
                    <a:gd name="T43" fmla="*/ 679 h 904"/>
                    <a:gd name="T44" fmla="*/ 15 w 132"/>
                    <a:gd name="T45" fmla="*/ 725 h 904"/>
                    <a:gd name="T46" fmla="*/ 9 w 132"/>
                    <a:gd name="T47" fmla="*/ 762 h 904"/>
                    <a:gd name="T48" fmla="*/ 6 w 132"/>
                    <a:gd name="T49" fmla="*/ 815 h 904"/>
                    <a:gd name="T50" fmla="*/ 3 w 132"/>
                    <a:gd name="T51" fmla="*/ 860 h 904"/>
                    <a:gd name="T52" fmla="*/ 1 w 132"/>
                    <a:gd name="T53" fmla="*/ 904 h 904"/>
                    <a:gd name="T54" fmla="*/ 19 w 132"/>
                    <a:gd name="T55" fmla="*/ 903 h 904"/>
                    <a:gd name="T56" fmla="*/ 16 w 132"/>
                    <a:gd name="T57" fmla="*/ 879 h 904"/>
                    <a:gd name="T58" fmla="*/ 19 w 132"/>
                    <a:gd name="T59" fmla="*/ 846 h 904"/>
                    <a:gd name="T60" fmla="*/ 22 w 132"/>
                    <a:gd name="T61" fmla="*/ 810 h 904"/>
                    <a:gd name="T62" fmla="*/ 24 w 132"/>
                    <a:gd name="T63" fmla="*/ 780 h 904"/>
                    <a:gd name="T64" fmla="*/ 30 w 132"/>
                    <a:gd name="T65" fmla="*/ 733 h 904"/>
                    <a:gd name="T66" fmla="*/ 39 w 132"/>
                    <a:gd name="T67" fmla="*/ 686 h 904"/>
                    <a:gd name="T68" fmla="*/ 50 w 132"/>
                    <a:gd name="T69" fmla="*/ 630 h 904"/>
                    <a:gd name="T70" fmla="*/ 60 w 132"/>
                    <a:gd name="T71" fmla="*/ 589 h 904"/>
                    <a:gd name="T72" fmla="*/ 70 w 132"/>
                    <a:gd name="T73" fmla="*/ 548 h 904"/>
                    <a:gd name="T74" fmla="*/ 82 w 132"/>
                    <a:gd name="T75" fmla="*/ 509 h 904"/>
                    <a:gd name="T76" fmla="*/ 92 w 132"/>
                    <a:gd name="T77" fmla="*/ 470 h 904"/>
                    <a:gd name="T78" fmla="*/ 101 w 132"/>
                    <a:gd name="T79" fmla="*/ 439 h 904"/>
                    <a:gd name="T80" fmla="*/ 108 w 132"/>
                    <a:gd name="T81" fmla="*/ 406 h 904"/>
                    <a:gd name="T82" fmla="*/ 115 w 132"/>
                    <a:gd name="T83" fmla="*/ 374 h 904"/>
                    <a:gd name="T84" fmla="*/ 119 w 132"/>
                    <a:gd name="T85" fmla="*/ 342 h 904"/>
                    <a:gd name="T86" fmla="*/ 124 w 132"/>
                    <a:gd name="T87" fmla="*/ 310 h 904"/>
                    <a:gd name="T88" fmla="*/ 127 w 132"/>
                    <a:gd name="T89" fmla="*/ 275 h 904"/>
                    <a:gd name="T90" fmla="*/ 129 w 132"/>
                    <a:gd name="T91" fmla="*/ 242 h 904"/>
                    <a:gd name="T92" fmla="*/ 132 w 132"/>
                    <a:gd name="T93" fmla="*/ 207 h 904"/>
                    <a:gd name="T94" fmla="*/ 132 w 132"/>
                    <a:gd name="T95" fmla="*/ 174 h 904"/>
                    <a:gd name="T96" fmla="*/ 131 w 132"/>
                    <a:gd name="T97" fmla="*/ 141 h 904"/>
                    <a:gd name="T98" fmla="*/ 127 w 132"/>
                    <a:gd name="T99" fmla="*/ 108 h 904"/>
                    <a:gd name="T100" fmla="*/ 119 w 132"/>
                    <a:gd name="T101" fmla="*/ 85 h 904"/>
                    <a:gd name="T102" fmla="*/ 104 w 132"/>
                    <a:gd name="T103" fmla="*/ 63 h 904"/>
                    <a:gd name="T104" fmla="*/ 83 w 132"/>
                    <a:gd name="T105" fmla="*/ 44 h 904"/>
                    <a:gd name="T106" fmla="*/ 63 w 132"/>
                    <a:gd name="T107" fmla="*/ 30 h 904"/>
                    <a:gd name="T108" fmla="*/ 0 w 132"/>
                    <a:gd name="T109" fmla="*/ 0 h 90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2"/>
                    <a:gd name="T166" fmla="*/ 0 h 904"/>
                    <a:gd name="T167" fmla="*/ 132 w 132"/>
                    <a:gd name="T168" fmla="*/ 904 h 90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2" h="904">
                      <a:moveTo>
                        <a:pt x="0" y="0"/>
                      </a:moveTo>
                      <a:lnTo>
                        <a:pt x="41" y="30"/>
                      </a:lnTo>
                      <a:lnTo>
                        <a:pt x="62" y="43"/>
                      </a:lnTo>
                      <a:lnTo>
                        <a:pt x="76" y="57"/>
                      </a:lnTo>
                      <a:lnTo>
                        <a:pt x="93" y="75"/>
                      </a:lnTo>
                      <a:lnTo>
                        <a:pt x="107" y="100"/>
                      </a:lnTo>
                      <a:lnTo>
                        <a:pt x="114" y="124"/>
                      </a:lnTo>
                      <a:lnTo>
                        <a:pt x="116" y="147"/>
                      </a:lnTo>
                      <a:lnTo>
                        <a:pt x="116" y="186"/>
                      </a:lnTo>
                      <a:lnTo>
                        <a:pt x="115" y="225"/>
                      </a:lnTo>
                      <a:lnTo>
                        <a:pt x="111" y="282"/>
                      </a:lnTo>
                      <a:lnTo>
                        <a:pt x="104" y="331"/>
                      </a:lnTo>
                      <a:lnTo>
                        <a:pt x="101" y="364"/>
                      </a:lnTo>
                      <a:lnTo>
                        <a:pt x="96" y="387"/>
                      </a:lnTo>
                      <a:lnTo>
                        <a:pt x="90" y="415"/>
                      </a:lnTo>
                      <a:lnTo>
                        <a:pt x="80" y="451"/>
                      </a:lnTo>
                      <a:lnTo>
                        <a:pt x="71" y="485"/>
                      </a:lnTo>
                      <a:lnTo>
                        <a:pt x="61" y="521"/>
                      </a:lnTo>
                      <a:lnTo>
                        <a:pt x="54" y="548"/>
                      </a:lnTo>
                      <a:lnTo>
                        <a:pt x="44" y="585"/>
                      </a:lnTo>
                      <a:lnTo>
                        <a:pt x="34" y="628"/>
                      </a:lnTo>
                      <a:lnTo>
                        <a:pt x="23" y="679"/>
                      </a:lnTo>
                      <a:lnTo>
                        <a:pt x="15" y="725"/>
                      </a:lnTo>
                      <a:lnTo>
                        <a:pt x="9" y="762"/>
                      </a:lnTo>
                      <a:lnTo>
                        <a:pt x="6" y="815"/>
                      </a:lnTo>
                      <a:lnTo>
                        <a:pt x="3" y="860"/>
                      </a:lnTo>
                      <a:lnTo>
                        <a:pt x="1" y="904"/>
                      </a:lnTo>
                      <a:lnTo>
                        <a:pt x="19" y="903"/>
                      </a:lnTo>
                      <a:lnTo>
                        <a:pt x="16" y="879"/>
                      </a:lnTo>
                      <a:lnTo>
                        <a:pt x="19" y="846"/>
                      </a:lnTo>
                      <a:lnTo>
                        <a:pt x="22" y="810"/>
                      </a:lnTo>
                      <a:lnTo>
                        <a:pt x="24" y="780"/>
                      </a:lnTo>
                      <a:lnTo>
                        <a:pt x="30" y="733"/>
                      </a:lnTo>
                      <a:lnTo>
                        <a:pt x="39" y="686"/>
                      </a:lnTo>
                      <a:lnTo>
                        <a:pt x="50" y="630"/>
                      </a:lnTo>
                      <a:lnTo>
                        <a:pt x="60" y="589"/>
                      </a:lnTo>
                      <a:lnTo>
                        <a:pt x="70" y="548"/>
                      </a:lnTo>
                      <a:lnTo>
                        <a:pt x="82" y="509"/>
                      </a:lnTo>
                      <a:lnTo>
                        <a:pt x="92" y="470"/>
                      </a:lnTo>
                      <a:lnTo>
                        <a:pt x="101" y="439"/>
                      </a:lnTo>
                      <a:lnTo>
                        <a:pt x="108" y="406"/>
                      </a:lnTo>
                      <a:lnTo>
                        <a:pt x="115" y="374"/>
                      </a:lnTo>
                      <a:lnTo>
                        <a:pt x="119" y="342"/>
                      </a:lnTo>
                      <a:lnTo>
                        <a:pt x="124" y="310"/>
                      </a:lnTo>
                      <a:lnTo>
                        <a:pt x="127" y="275"/>
                      </a:lnTo>
                      <a:lnTo>
                        <a:pt x="129" y="242"/>
                      </a:lnTo>
                      <a:lnTo>
                        <a:pt x="132" y="207"/>
                      </a:lnTo>
                      <a:lnTo>
                        <a:pt x="132" y="174"/>
                      </a:lnTo>
                      <a:lnTo>
                        <a:pt x="131" y="141"/>
                      </a:lnTo>
                      <a:lnTo>
                        <a:pt x="127" y="108"/>
                      </a:lnTo>
                      <a:lnTo>
                        <a:pt x="119" y="85"/>
                      </a:lnTo>
                      <a:lnTo>
                        <a:pt x="104" y="63"/>
                      </a:lnTo>
                      <a:lnTo>
                        <a:pt x="83" y="44"/>
                      </a:lnTo>
                      <a:lnTo>
                        <a:pt x="63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7" name="Freeform 274"/>
                <p:cNvSpPr>
                  <a:spLocks/>
                </p:cNvSpPr>
                <p:nvPr/>
              </p:nvSpPr>
              <p:spPr bwMode="auto">
                <a:xfrm>
                  <a:off x="804" y="272"/>
                  <a:ext cx="438" cy="839"/>
                </a:xfrm>
                <a:custGeom>
                  <a:avLst/>
                  <a:gdLst>
                    <a:gd name="T0" fmla="*/ 0 w 437"/>
                    <a:gd name="T1" fmla="*/ 838 h 838"/>
                    <a:gd name="T2" fmla="*/ 2 w 437"/>
                    <a:gd name="T3" fmla="*/ 798 h 838"/>
                    <a:gd name="T4" fmla="*/ 4 w 437"/>
                    <a:gd name="T5" fmla="*/ 763 h 838"/>
                    <a:gd name="T6" fmla="*/ 8 w 437"/>
                    <a:gd name="T7" fmla="*/ 715 h 838"/>
                    <a:gd name="T8" fmla="*/ 15 w 437"/>
                    <a:gd name="T9" fmla="*/ 672 h 838"/>
                    <a:gd name="T10" fmla="*/ 22 w 437"/>
                    <a:gd name="T11" fmla="*/ 624 h 838"/>
                    <a:gd name="T12" fmla="*/ 35 w 437"/>
                    <a:gd name="T13" fmla="*/ 576 h 838"/>
                    <a:gd name="T14" fmla="*/ 46 w 437"/>
                    <a:gd name="T15" fmla="*/ 539 h 838"/>
                    <a:gd name="T16" fmla="*/ 60 w 437"/>
                    <a:gd name="T17" fmla="*/ 488 h 838"/>
                    <a:gd name="T18" fmla="*/ 76 w 437"/>
                    <a:gd name="T19" fmla="*/ 438 h 838"/>
                    <a:gd name="T20" fmla="*/ 94 w 437"/>
                    <a:gd name="T21" fmla="*/ 394 h 838"/>
                    <a:gd name="T22" fmla="*/ 116 w 437"/>
                    <a:gd name="T23" fmla="*/ 345 h 838"/>
                    <a:gd name="T24" fmla="*/ 136 w 437"/>
                    <a:gd name="T25" fmla="*/ 308 h 838"/>
                    <a:gd name="T26" fmla="*/ 165 w 437"/>
                    <a:gd name="T27" fmla="*/ 256 h 838"/>
                    <a:gd name="T28" fmla="*/ 192 w 437"/>
                    <a:gd name="T29" fmla="*/ 213 h 838"/>
                    <a:gd name="T30" fmla="*/ 216 w 437"/>
                    <a:gd name="T31" fmla="*/ 176 h 838"/>
                    <a:gd name="T32" fmla="*/ 240 w 437"/>
                    <a:gd name="T33" fmla="*/ 141 h 838"/>
                    <a:gd name="T34" fmla="*/ 266 w 437"/>
                    <a:gd name="T35" fmla="*/ 105 h 838"/>
                    <a:gd name="T36" fmla="*/ 299 w 437"/>
                    <a:gd name="T37" fmla="*/ 70 h 838"/>
                    <a:gd name="T38" fmla="*/ 328 w 437"/>
                    <a:gd name="T39" fmla="*/ 37 h 838"/>
                    <a:gd name="T40" fmla="*/ 366 w 437"/>
                    <a:gd name="T41" fmla="*/ 14 h 838"/>
                    <a:gd name="T42" fmla="*/ 411 w 437"/>
                    <a:gd name="T43" fmla="*/ 0 h 838"/>
                    <a:gd name="T44" fmla="*/ 437 w 437"/>
                    <a:gd name="T45" fmla="*/ 0 h 838"/>
                    <a:gd name="T46" fmla="*/ 396 w 437"/>
                    <a:gd name="T47" fmla="*/ 14 h 838"/>
                    <a:gd name="T48" fmla="*/ 351 w 437"/>
                    <a:gd name="T49" fmla="*/ 51 h 838"/>
                    <a:gd name="T50" fmla="*/ 326 w 437"/>
                    <a:gd name="T51" fmla="*/ 83 h 838"/>
                    <a:gd name="T52" fmla="*/ 295 w 437"/>
                    <a:gd name="T53" fmla="*/ 119 h 838"/>
                    <a:gd name="T54" fmla="*/ 258 w 437"/>
                    <a:gd name="T55" fmla="*/ 170 h 838"/>
                    <a:gd name="T56" fmla="*/ 233 w 437"/>
                    <a:gd name="T57" fmla="*/ 208 h 838"/>
                    <a:gd name="T58" fmla="*/ 212 w 437"/>
                    <a:gd name="T59" fmla="*/ 246 h 838"/>
                    <a:gd name="T60" fmla="*/ 186 w 437"/>
                    <a:gd name="T61" fmla="*/ 290 h 838"/>
                    <a:gd name="T62" fmla="*/ 166 w 437"/>
                    <a:gd name="T63" fmla="*/ 325 h 838"/>
                    <a:gd name="T64" fmla="*/ 143 w 437"/>
                    <a:gd name="T65" fmla="*/ 371 h 838"/>
                    <a:gd name="T66" fmla="*/ 121 w 437"/>
                    <a:gd name="T67" fmla="*/ 421 h 838"/>
                    <a:gd name="T68" fmla="*/ 103 w 437"/>
                    <a:gd name="T69" fmla="*/ 470 h 838"/>
                    <a:gd name="T70" fmla="*/ 87 w 437"/>
                    <a:gd name="T71" fmla="*/ 512 h 838"/>
                    <a:gd name="T72" fmla="*/ 78 w 437"/>
                    <a:gd name="T73" fmla="*/ 553 h 838"/>
                    <a:gd name="T74" fmla="*/ 67 w 437"/>
                    <a:gd name="T75" fmla="*/ 603 h 838"/>
                    <a:gd name="T76" fmla="*/ 58 w 437"/>
                    <a:gd name="T77" fmla="*/ 655 h 838"/>
                    <a:gd name="T78" fmla="*/ 53 w 437"/>
                    <a:gd name="T79" fmla="*/ 702 h 838"/>
                    <a:gd name="T80" fmla="*/ 50 w 437"/>
                    <a:gd name="T81" fmla="*/ 747 h 838"/>
                    <a:gd name="T82" fmla="*/ 53 w 437"/>
                    <a:gd name="T83" fmla="*/ 797 h 838"/>
                    <a:gd name="T84" fmla="*/ 56 w 437"/>
                    <a:gd name="T85" fmla="*/ 838 h 838"/>
                    <a:gd name="T86" fmla="*/ 0 w 437"/>
                    <a:gd name="T87" fmla="*/ 838 h 83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37"/>
                    <a:gd name="T133" fmla="*/ 0 h 838"/>
                    <a:gd name="T134" fmla="*/ 437 w 437"/>
                    <a:gd name="T135" fmla="*/ 838 h 83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37" h="838">
                      <a:moveTo>
                        <a:pt x="0" y="838"/>
                      </a:moveTo>
                      <a:lnTo>
                        <a:pt x="2" y="798"/>
                      </a:lnTo>
                      <a:lnTo>
                        <a:pt x="4" y="763"/>
                      </a:lnTo>
                      <a:lnTo>
                        <a:pt x="8" y="715"/>
                      </a:lnTo>
                      <a:lnTo>
                        <a:pt x="15" y="672"/>
                      </a:lnTo>
                      <a:lnTo>
                        <a:pt x="22" y="624"/>
                      </a:lnTo>
                      <a:lnTo>
                        <a:pt x="35" y="576"/>
                      </a:lnTo>
                      <a:lnTo>
                        <a:pt x="46" y="539"/>
                      </a:lnTo>
                      <a:lnTo>
                        <a:pt x="60" y="488"/>
                      </a:lnTo>
                      <a:lnTo>
                        <a:pt x="76" y="438"/>
                      </a:lnTo>
                      <a:lnTo>
                        <a:pt x="94" y="394"/>
                      </a:lnTo>
                      <a:lnTo>
                        <a:pt x="116" y="345"/>
                      </a:lnTo>
                      <a:lnTo>
                        <a:pt x="136" y="308"/>
                      </a:lnTo>
                      <a:lnTo>
                        <a:pt x="165" y="256"/>
                      </a:lnTo>
                      <a:lnTo>
                        <a:pt x="192" y="213"/>
                      </a:lnTo>
                      <a:lnTo>
                        <a:pt x="216" y="176"/>
                      </a:lnTo>
                      <a:lnTo>
                        <a:pt x="240" y="141"/>
                      </a:lnTo>
                      <a:lnTo>
                        <a:pt x="266" y="105"/>
                      </a:lnTo>
                      <a:lnTo>
                        <a:pt x="299" y="70"/>
                      </a:lnTo>
                      <a:lnTo>
                        <a:pt x="328" y="37"/>
                      </a:lnTo>
                      <a:lnTo>
                        <a:pt x="366" y="14"/>
                      </a:lnTo>
                      <a:lnTo>
                        <a:pt x="411" y="0"/>
                      </a:lnTo>
                      <a:lnTo>
                        <a:pt x="437" y="0"/>
                      </a:lnTo>
                      <a:lnTo>
                        <a:pt x="396" y="14"/>
                      </a:lnTo>
                      <a:lnTo>
                        <a:pt x="351" y="51"/>
                      </a:lnTo>
                      <a:lnTo>
                        <a:pt x="326" y="83"/>
                      </a:lnTo>
                      <a:lnTo>
                        <a:pt x="295" y="119"/>
                      </a:lnTo>
                      <a:lnTo>
                        <a:pt x="258" y="170"/>
                      </a:lnTo>
                      <a:lnTo>
                        <a:pt x="233" y="208"/>
                      </a:lnTo>
                      <a:lnTo>
                        <a:pt x="212" y="246"/>
                      </a:lnTo>
                      <a:lnTo>
                        <a:pt x="186" y="290"/>
                      </a:lnTo>
                      <a:lnTo>
                        <a:pt x="166" y="325"/>
                      </a:lnTo>
                      <a:lnTo>
                        <a:pt x="143" y="371"/>
                      </a:lnTo>
                      <a:lnTo>
                        <a:pt x="121" y="421"/>
                      </a:lnTo>
                      <a:lnTo>
                        <a:pt x="103" y="470"/>
                      </a:lnTo>
                      <a:lnTo>
                        <a:pt x="87" y="512"/>
                      </a:lnTo>
                      <a:lnTo>
                        <a:pt x="78" y="553"/>
                      </a:lnTo>
                      <a:lnTo>
                        <a:pt x="67" y="603"/>
                      </a:lnTo>
                      <a:lnTo>
                        <a:pt x="58" y="655"/>
                      </a:lnTo>
                      <a:lnTo>
                        <a:pt x="53" y="702"/>
                      </a:lnTo>
                      <a:lnTo>
                        <a:pt x="50" y="747"/>
                      </a:lnTo>
                      <a:lnTo>
                        <a:pt x="53" y="797"/>
                      </a:lnTo>
                      <a:lnTo>
                        <a:pt x="56" y="838"/>
                      </a:lnTo>
                      <a:lnTo>
                        <a:pt x="0" y="8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8" name="Freeform 275"/>
                <p:cNvSpPr>
                  <a:spLocks/>
                </p:cNvSpPr>
                <p:nvPr/>
              </p:nvSpPr>
              <p:spPr bwMode="auto">
                <a:xfrm>
                  <a:off x="559" y="88"/>
                  <a:ext cx="182" cy="136"/>
                </a:xfrm>
                <a:custGeom>
                  <a:avLst/>
                  <a:gdLst>
                    <a:gd name="T0" fmla="*/ 174 w 180"/>
                    <a:gd name="T1" fmla="*/ 102 h 135"/>
                    <a:gd name="T2" fmla="*/ 179 w 180"/>
                    <a:gd name="T3" fmla="*/ 87 h 135"/>
                    <a:gd name="T4" fmla="*/ 180 w 180"/>
                    <a:gd name="T5" fmla="*/ 74 h 135"/>
                    <a:gd name="T6" fmla="*/ 175 w 180"/>
                    <a:gd name="T7" fmla="*/ 62 h 135"/>
                    <a:gd name="T8" fmla="*/ 172 w 180"/>
                    <a:gd name="T9" fmla="*/ 48 h 135"/>
                    <a:gd name="T10" fmla="*/ 163 w 180"/>
                    <a:gd name="T11" fmla="*/ 36 h 135"/>
                    <a:gd name="T12" fmla="*/ 154 w 180"/>
                    <a:gd name="T13" fmla="*/ 25 h 135"/>
                    <a:gd name="T14" fmla="*/ 142 w 180"/>
                    <a:gd name="T15" fmla="*/ 15 h 135"/>
                    <a:gd name="T16" fmla="*/ 126 w 180"/>
                    <a:gd name="T17" fmla="*/ 7 h 135"/>
                    <a:gd name="T18" fmla="*/ 109 w 180"/>
                    <a:gd name="T19" fmla="*/ 3 h 135"/>
                    <a:gd name="T20" fmla="*/ 90 w 180"/>
                    <a:gd name="T21" fmla="*/ 0 h 135"/>
                    <a:gd name="T22" fmla="*/ 69 w 180"/>
                    <a:gd name="T23" fmla="*/ 3 h 135"/>
                    <a:gd name="T24" fmla="*/ 51 w 180"/>
                    <a:gd name="T25" fmla="*/ 7 h 135"/>
                    <a:gd name="T26" fmla="*/ 28 w 180"/>
                    <a:gd name="T27" fmla="*/ 9 h 135"/>
                    <a:gd name="T28" fmla="*/ 13 w 180"/>
                    <a:gd name="T29" fmla="*/ 9 h 135"/>
                    <a:gd name="T30" fmla="*/ 0 w 180"/>
                    <a:gd name="T31" fmla="*/ 4 h 135"/>
                    <a:gd name="T32" fmla="*/ 10 w 180"/>
                    <a:gd name="T33" fmla="*/ 17 h 135"/>
                    <a:gd name="T34" fmla="*/ 13 w 180"/>
                    <a:gd name="T35" fmla="*/ 25 h 135"/>
                    <a:gd name="T36" fmla="*/ 14 w 180"/>
                    <a:gd name="T37" fmla="*/ 37 h 135"/>
                    <a:gd name="T38" fmla="*/ 14 w 180"/>
                    <a:gd name="T39" fmla="*/ 50 h 135"/>
                    <a:gd name="T40" fmla="*/ 18 w 180"/>
                    <a:gd name="T41" fmla="*/ 71 h 135"/>
                    <a:gd name="T42" fmla="*/ 23 w 180"/>
                    <a:gd name="T43" fmla="*/ 84 h 135"/>
                    <a:gd name="T44" fmla="*/ 27 w 180"/>
                    <a:gd name="T45" fmla="*/ 94 h 135"/>
                    <a:gd name="T46" fmla="*/ 38 w 180"/>
                    <a:gd name="T47" fmla="*/ 109 h 135"/>
                    <a:gd name="T48" fmla="*/ 50 w 180"/>
                    <a:gd name="T49" fmla="*/ 119 h 135"/>
                    <a:gd name="T50" fmla="*/ 63 w 180"/>
                    <a:gd name="T51" fmla="*/ 128 h 135"/>
                    <a:gd name="T52" fmla="*/ 77 w 180"/>
                    <a:gd name="T53" fmla="*/ 132 h 135"/>
                    <a:gd name="T54" fmla="*/ 92 w 180"/>
                    <a:gd name="T55" fmla="*/ 135 h 135"/>
                    <a:gd name="T56" fmla="*/ 105 w 180"/>
                    <a:gd name="T57" fmla="*/ 135 h 135"/>
                    <a:gd name="T58" fmla="*/ 121 w 180"/>
                    <a:gd name="T59" fmla="*/ 135 h 135"/>
                    <a:gd name="T60" fmla="*/ 140 w 180"/>
                    <a:gd name="T61" fmla="*/ 134 h 135"/>
                    <a:gd name="T62" fmla="*/ 156 w 180"/>
                    <a:gd name="T63" fmla="*/ 127 h 135"/>
                    <a:gd name="T64" fmla="*/ 169 w 180"/>
                    <a:gd name="T65" fmla="*/ 115 h 135"/>
                    <a:gd name="T66" fmla="*/ 174 w 180"/>
                    <a:gd name="T67" fmla="*/ 102 h 1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0"/>
                    <a:gd name="T103" fmla="*/ 0 h 135"/>
                    <a:gd name="T104" fmla="*/ 180 w 180"/>
                    <a:gd name="T105" fmla="*/ 135 h 1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0" h="135">
                      <a:moveTo>
                        <a:pt x="174" y="102"/>
                      </a:moveTo>
                      <a:lnTo>
                        <a:pt x="179" y="87"/>
                      </a:lnTo>
                      <a:lnTo>
                        <a:pt x="180" y="74"/>
                      </a:lnTo>
                      <a:lnTo>
                        <a:pt x="175" y="62"/>
                      </a:lnTo>
                      <a:lnTo>
                        <a:pt x="172" y="48"/>
                      </a:lnTo>
                      <a:lnTo>
                        <a:pt x="163" y="36"/>
                      </a:lnTo>
                      <a:lnTo>
                        <a:pt x="154" y="25"/>
                      </a:lnTo>
                      <a:lnTo>
                        <a:pt x="142" y="15"/>
                      </a:lnTo>
                      <a:lnTo>
                        <a:pt x="126" y="7"/>
                      </a:lnTo>
                      <a:lnTo>
                        <a:pt x="109" y="3"/>
                      </a:lnTo>
                      <a:lnTo>
                        <a:pt x="90" y="0"/>
                      </a:lnTo>
                      <a:lnTo>
                        <a:pt x="69" y="3"/>
                      </a:lnTo>
                      <a:lnTo>
                        <a:pt x="51" y="7"/>
                      </a:lnTo>
                      <a:lnTo>
                        <a:pt x="28" y="9"/>
                      </a:lnTo>
                      <a:lnTo>
                        <a:pt x="13" y="9"/>
                      </a:lnTo>
                      <a:lnTo>
                        <a:pt x="0" y="4"/>
                      </a:lnTo>
                      <a:lnTo>
                        <a:pt x="10" y="17"/>
                      </a:lnTo>
                      <a:lnTo>
                        <a:pt x="13" y="25"/>
                      </a:lnTo>
                      <a:lnTo>
                        <a:pt x="14" y="37"/>
                      </a:lnTo>
                      <a:lnTo>
                        <a:pt x="14" y="50"/>
                      </a:lnTo>
                      <a:lnTo>
                        <a:pt x="18" y="71"/>
                      </a:lnTo>
                      <a:lnTo>
                        <a:pt x="23" y="84"/>
                      </a:lnTo>
                      <a:lnTo>
                        <a:pt x="27" y="94"/>
                      </a:lnTo>
                      <a:lnTo>
                        <a:pt x="38" y="109"/>
                      </a:lnTo>
                      <a:lnTo>
                        <a:pt x="50" y="119"/>
                      </a:lnTo>
                      <a:lnTo>
                        <a:pt x="63" y="128"/>
                      </a:lnTo>
                      <a:lnTo>
                        <a:pt x="77" y="132"/>
                      </a:lnTo>
                      <a:lnTo>
                        <a:pt x="92" y="135"/>
                      </a:lnTo>
                      <a:lnTo>
                        <a:pt x="105" y="135"/>
                      </a:lnTo>
                      <a:lnTo>
                        <a:pt x="121" y="135"/>
                      </a:lnTo>
                      <a:lnTo>
                        <a:pt x="140" y="134"/>
                      </a:lnTo>
                      <a:lnTo>
                        <a:pt x="156" y="127"/>
                      </a:lnTo>
                      <a:lnTo>
                        <a:pt x="169" y="115"/>
                      </a:lnTo>
                      <a:lnTo>
                        <a:pt x="174" y="10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9" name="Freeform 276"/>
                <p:cNvSpPr>
                  <a:spLocks/>
                </p:cNvSpPr>
                <p:nvPr/>
              </p:nvSpPr>
              <p:spPr bwMode="auto">
                <a:xfrm>
                  <a:off x="583" y="96"/>
                  <a:ext cx="150" cy="123"/>
                </a:xfrm>
                <a:custGeom>
                  <a:avLst/>
                  <a:gdLst>
                    <a:gd name="T0" fmla="*/ 0 w 150"/>
                    <a:gd name="T1" fmla="*/ 19 h 124"/>
                    <a:gd name="T2" fmla="*/ 19 w 150"/>
                    <a:gd name="T3" fmla="*/ 36 h 124"/>
                    <a:gd name="T4" fmla="*/ 46 w 150"/>
                    <a:gd name="T5" fmla="*/ 55 h 124"/>
                    <a:gd name="T6" fmla="*/ 69 w 150"/>
                    <a:gd name="T7" fmla="*/ 67 h 124"/>
                    <a:gd name="T8" fmla="*/ 82 w 150"/>
                    <a:gd name="T9" fmla="*/ 74 h 124"/>
                    <a:gd name="T10" fmla="*/ 92 w 150"/>
                    <a:gd name="T11" fmla="*/ 78 h 124"/>
                    <a:gd name="T12" fmla="*/ 92 w 150"/>
                    <a:gd name="T13" fmla="*/ 84 h 124"/>
                    <a:gd name="T14" fmla="*/ 82 w 150"/>
                    <a:gd name="T15" fmla="*/ 87 h 124"/>
                    <a:gd name="T16" fmla="*/ 69 w 150"/>
                    <a:gd name="T17" fmla="*/ 92 h 124"/>
                    <a:gd name="T18" fmla="*/ 55 w 150"/>
                    <a:gd name="T19" fmla="*/ 100 h 124"/>
                    <a:gd name="T20" fmla="*/ 45 w 150"/>
                    <a:gd name="T21" fmla="*/ 108 h 124"/>
                    <a:gd name="T22" fmla="*/ 38 w 150"/>
                    <a:gd name="T23" fmla="*/ 116 h 124"/>
                    <a:gd name="T24" fmla="*/ 54 w 150"/>
                    <a:gd name="T25" fmla="*/ 119 h 124"/>
                    <a:gd name="T26" fmla="*/ 74 w 150"/>
                    <a:gd name="T27" fmla="*/ 123 h 124"/>
                    <a:gd name="T28" fmla="*/ 98 w 150"/>
                    <a:gd name="T29" fmla="*/ 124 h 124"/>
                    <a:gd name="T30" fmla="*/ 115 w 150"/>
                    <a:gd name="T31" fmla="*/ 121 h 124"/>
                    <a:gd name="T32" fmla="*/ 131 w 150"/>
                    <a:gd name="T33" fmla="*/ 114 h 124"/>
                    <a:gd name="T34" fmla="*/ 143 w 150"/>
                    <a:gd name="T35" fmla="*/ 103 h 124"/>
                    <a:gd name="T36" fmla="*/ 148 w 150"/>
                    <a:gd name="T37" fmla="*/ 92 h 124"/>
                    <a:gd name="T38" fmla="*/ 149 w 150"/>
                    <a:gd name="T39" fmla="*/ 79 h 124"/>
                    <a:gd name="T40" fmla="*/ 150 w 150"/>
                    <a:gd name="T41" fmla="*/ 67 h 124"/>
                    <a:gd name="T42" fmla="*/ 146 w 150"/>
                    <a:gd name="T43" fmla="*/ 52 h 124"/>
                    <a:gd name="T44" fmla="*/ 140 w 150"/>
                    <a:gd name="T45" fmla="*/ 39 h 124"/>
                    <a:gd name="T46" fmla="*/ 130 w 150"/>
                    <a:gd name="T47" fmla="*/ 28 h 124"/>
                    <a:gd name="T48" fmla="*/ 118 w 150"/>
                    <a:gd name="T49" fmla="*/ 16 h 124"/>
                    <a:gd name="T50" fmla="*/ 108 w 150"/>
                    <a:gd name="T51" fmla="*/ 9 h 124"/>
                    <a:gd name="T52" fmla="*/ 93 w 150"/>
                    <a:gd name="T53" fmla="*/ 3 h 124"/>
                    <a:gd name="T54" fmla="*/ 79 w 150"/>
                    <a:gd name="T55" fmla="*/ 0 h 124"/>
                    <a:gd name="T56" fmla="*/ 77 w 150"/>
                    <a:gd name="T57" fmla="*/ 14 h 124"/>
                    <a:gd name="T58" fmla="*/ 77 w 150"/>
                    <a:gd name="T59" fmla="*/ 26 h 124"/>
                    <a:gd name="T60" fmla="*/ 78 w 150"/>
                    <a:gd name="T61" fmla="*/ 38 h 124"/>
                    <a:gd name="T62" fmla="*/ 79 w 150"/>
                    <a:gd name="T63" fmla="*/ 50 h 124"/>
                    <a:gd name="T64" fmla="*/ 82 w 150"/>
                    <a:gd name="T65" fmla="*/ 60 h 124"/>
                    <a:gd name="T66" fmla="*/ 87 w 150"/>
                    <a:gd name="T67" fmla="*/ 69 h 124"/>
                    <a:gd name="T68" fmla="*/ 61 w 150"/>
                    <a:gd name="T69" fmla="*/ 58 h 124"/>
                    <a:gd name="T70" fmla="*/ 45 w 150"/>
                    <a:gd name="T71" fmla="*/ 50 h 124"/>
                    <a:gd name="T72" fmla="*/ 26 w 150"/>
                    <a:gd name="T73" fmla="*/ 39 h 124"/>
                    <a:gd name="T74" fmla="*/ 0 w 150"/>
                    <a:gd name="T75" fmla="*/ 19 h 12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50"/>
                    <a:gd name="T115" fmla="*/ 0 h 124"/>
                    <a:gd name="T116" fmla="*/ 150 w 150"/>
                    <a:gd name="T117" fmla="*/ 124 h 12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50" h="124">
                      <a:moveTo>
                        <a:pt x="0" y="19"/>
                      </a:moveTo>
                      <a:lnTo>
                        <a:pt x="19" y="36"/>
                      </a:lnTo>
                      <a:lnTo>
                        <a:pt x="46" y="55"/>
                      </a:lnTo>
                      <a:lnTo>
                        <a:pt x="69" y="67"/>
                      </a:lnTo>
                      <a:lnTo>
                        <a:pt x="82" y="74"/>
                      </a:lnTo>
                      <a:lnTo>
                        <a:pt x="92" y="78"/>
                      </a:lnTo>
                      <a:lnTo>
                        <a:pt x="92" y="84"/>
                      </a:lnTo>
                      <a:lnTo>
                        <a:pt x="82" y="87"/>
                      </a:lnTo>
                      <a:lnTo>
                        <a:pt x="69" y="92"/>
                      </a:lnTo>
                      <a:lnTo>
                        <a:pt x="55" y="100"/>
                      </a:lnTo>
                      <a:lnTo>
                        <a:pt x="45" y="108"/>
                      </a:lnTo>
                      <a:lnTo>
                        <a:pt x="38" y="116"/>
                      </a:lnTo>
                      <a:lnTo>
                        <a:pt x="54" y="119"/>
                      </a:lnTo>
                      <a:lnTo>
                        <a:pt x="74" y="123"/>
                      </a:lnTo>
                      <a:lnTo>
                        <a:pt x="98" y="124"/>
                      </a:lnTo>
                      <a:lnTo>
                        <a:pt x="115" y="121"/>
                      </a:lnTo>
                      <a:lnTo>
                        <a:pt x="131" y="114"/>
                      </a:lnTo>
                      <a:lnTo>
                        <a:pt x="143" y="103"/>
                      </a:lnTo>
                      <a:lnTo>
                        <a:pt x="148" y="92"/>
                      </a:lnTo>
                      <a:lnTo>
                        <a:pt x="149" y="79"/>
                      </a:lnTo>
                      <a:lnTo>
                        <a:pt x="150" y="67"/>
                      </a:lnTo>
                      <a:lnTo>
                        <a:pt x="146" y="52"/>
                      </a:lnTo>
                      <a:lnTo>
                        <a:pt x="140" y="39"/>
                      </a:lnTo>
                      <a:lnTo>
                        <a:pt x="130" y="28"/>
                      </a:lnTo>
                      <a:lnTo>
                        <a:pt x="118" y="16"/>
                      </a:lnTo>
                      <a:lnTo>
                        <a:pt x="108" y="9"/>
                      </a:lnTo>
                      <a:lnTo>
                        <a:pt x="93" y="3"/>
                      </a:lnTo>
                      <a:lnTo>
                        <a:pt x="79" y="0"/>
                      </a:lnTo>
                      <a:lnTo>
                        <a:pt x="77" y="14"/>
                      </a:lnTo>
                      <a:lnTo>
                        <a:pt x="77" y="26"/>
                      </a:lnTo>
                      <a:lnTo>
                        <a:pt x="78" y="38"/>
                      </a:lnTo>
                      <a:lnTo>
                        <a:pt x="79" y="50"/>
                      </a:lnTo>
                      <a:lnTo>
                        <a:pt x="82" y="60"/>
                      </a:lnTo>
                      <a:lnTo>
                        <a:pt x="87" y="69"/>
                      </a:lnTo>
                      <a:lnTo>
                        <a:pt x="61" y="58"/>
                      </a:lnTo>
                      <a:lnTo>
                        <a:pt x="45" y="50"/>
                      </a:lnTo>
                      <a:lnTo>
                        <a:pt x="26" y="3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0" name="Freeform 277"/>
                <p:cNvSpPr>
                  <a:spLocks/>
                </p:cNvSpPr>
                <p:nvPr/>
              </p:nvSpPr>
              <p:spPr bwMode="auto">
                <a:xfrm>
                  <a:off x="768" y="13"/>
                  <a:ext cx="142" cy="171"/>
                </a:xfrm>
                <a:custGeom>
                  <a:avLst/>
                  <a:gdLst>
                    <a:gd name="T0" fmla="*/ 32 w 143"/>
                    <a:gd name="T1" fmla="*/ 164 h 173"/>
                    <a:gd name="T2" fmla="*/ 22 w 143"/>
                    <a:gd name="T3" fmla="*/ 161 h 173"/>
                    <a:gd name="T4" fmla="*/ 10 w 143"/>
                    <a:gd name="T5" fmla="*/ 152 h 173"/>
                    <a:gd name="T6" fmla="*/ 4 w 143"/>
                    <a:gd name="T7" fmla="*/ 136 h 173"/>
                    <a:gd name="T8" fmla="*/ 0 w 143"/>
                    <a:gd name="T9" fmla="*/ 121 h 173"/>
                    <a:gd name="T10" fmla="*/ 0 w 143"/>
                    <a:gd name="T11" fmla="*/ 106 h 173"/>
                    <a:gd name="T12" fmla="*/ 0 w 143"/>
                    <a:gd name="T13" fmla="*/ 89 h 173"/>
                    <a:gd name="T14" fmla="*/ 4 w 143"/>
                    <a:gd name="T15" fmla="*/ 72 h 173"/>
                    <a:gd name="T16" fmla="*/ 12 w 143"/>
                    <a:gd name="T17" fmla="*/ 55 h 173"/>
                    <a:gd name="T18" fmla="*/ 21 w 143"/>
                    <a:gd name="T19" fmla="*/ 44 h 173"/>
                    <a:gd name="T20" fmla="*/ 32 w 143"/>
                    <a:gd name="T21" fmla="*/ 37 h 173"/>
                    <a:gd name="T22" fmla="*/ 47 w 143"/>
                    <a:gd name="T23" fmla="*/ 28 h 173"/>
                    <a:gd name="T24" fmla="*/ 67 w 143"/>
                    <a:gd name="T25" fmla="*/ 22 h 173"/>
                    <a:gd name="T26" fmla="*/ 85 w 143"/>
                    <a:gd name="T27" fmla="*/ 20 h 173"/>
                    <a:gd name="T28" fmla="*/ 102 w 143"/>
                    <a:gd name="T29" fmla="*/ 18 h 173"/>
                    <a:gd name="T30" fmla="*/ 119 w 143"/>
                    <a:gd name="T31" fmla="*/ 17 h 173"/>
                    <a:gd name="T32" fmla="*/ 128 w 143"/>
                    <a:gd name="T33" fmla="*/ 10 h 173"/>
                    <a:gd name="T34" fmla="*/ 139 w 143"/>
                    <a:gd name="T35" fmla="*/ 0 h 173"/>
                    <a:gd name="T36" fmla="*/ 135 w 143"/>
                    <a:gd name="T37" fmla="*/ 17 h 173"/>
                    <a:gd name="T38" fmla="*/ 134 w 143"/>
                    <a:gd name="T39" fmla="*/ 30 h 173"/>
                    <a:gd name="T40" fmla="*/ 136 w 143"/>
                    <a:gd name="T41" fmla="*/ 46 h 173"/>
                    <a:gd name="T42" fmla="*/ 137 w 143"/>
                    <a:gd name="T43" fmla="*/ 60 h 173"/>
                    <a:gd name="T44" fmla="*/ 139 w 143"/>
                    <a:gd name="T45" fmla="*/ 71 h 173"/>
                    <a:gd name="T46" fmla="*/ 141 w 143"/>
                    <a:gd name="T47" fmla="*/ 85 h 173"/>
                    <a:gd name="T48" fmla="*/ 143 w 143"/>
                    <a:gd name="T49" fmla="*/ 103 h 173"/>
                    <a:gd name="T50" fmla="*/ 140 w 143"/>
                    <a:gd name="T51" fmla="*/ 120 h 173"/>
                    <a:gd name="T52" fmla="*/ 135 w 143"/>
                    <a:gd name="T53" fmla="*/ 138 h 173"/>
                    <a:gd name="T54" fmla="*/ 125 w 143"/>
                    <a:gd name="T55" fmla="*/ 151 h 173"/>
                    <a:gd name="T56" fmla="*/ 112 w 143"/>
                    <a:gd name="T57" fmla="*/ 160 h 173"/>
                    <a:gd name="T58" fmla="*/ 100 w 143"/>
                    <a:gd name="T59" fmla="*/ 167 h 173"/>
                    <a:gd name="T60" fmla="*/ 85 w 143"/>
                    <a:gd name="T61" fmla="*/ 169 h 173"/>
                    <a:gd name="T62" fmla="*/ 63 w 143"/>
                    <a:gd name="T63" fmla="*/ 173 h 173"/>
                    <a:gd name="T64" fmla="*/ 47 w 143"/>
                    <a:gd name="T65" fmla="*/ 171 h 173"/>
                    <a:gd name="T66" fmla="*/ 32 w 143"/>
                    <a:gd name="T67" fmla="*/ 164 h 1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3"/>
                    <a:gd name="T103" fmla="*/ 0 h 173"/>
                    <a:gd name="T104" fmla="*/ 143 w 143"/>
                    <a:gd name="T105" fmla="*/ 173 h 1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3" h="173">
                      <a:moveTo>
                        <a:pt x="32" y="164"/>
                      </a:moveTo>
                      <a:lnTo>
                        <a:pt x="22" y="161"/>
                      </a:lnTo>
                      <a:lnTo>
                        <a:pt x="10" y="152"/>
                      </a:lnTo>
                      <a:lnTo>
                        <a:pt x="4" y="136"/>
                      </a:lnTo>
                      <a:lnTo>
                        <a:pt x="0" y="121"/>
                      </a:lnTo>
                      <a:lnTo>
                        <a:pt x="0" y="106"/>
                      </a:lnTo>
                      <a:lnTo>
                        <a:pt x="0" y="89"/>
                      </a:lnTo>
                      <a:lnTo>
                        <a:pt x="4" y="72"/>
                      </a:lnTo>
                      <a:lnTo>
                        <a:pt x="12" y="55"/>
                      </a:lnTo>
                      <a:lnTo>
                        <a:pt x="21" y="44"/>
                      </a:lnTo>
                      <a:lnTo>
                        <a:pt x="32" y="37"/>
                      </a:lnTo>
                      <a:lnTo>
                        <a:pt x="47" y="28"/>
                      </a:lnTo>
                      <a:lnTo>
                        <a:pt x="67" y="22"/>
                      </a:lnTo>
                      <a:lnTo>
                        <a:pt x="85" y="20"/>
                      </a:lnTo>
                      <a:lnTo>
                        <a:pt x="102" y="18"/>
                      </a:lnTo>
                      <a:lnTo>
                        <a:pt x="119" y="17"/>
                      </a:lnTo>
                      <a:lnTo>
                        <a:pt x="128" y="10"/>
                      </a:lnTo>
                      <a:lnTo>
                        <a:pt x="139" y="0"/>
                      </a:lnTo>
                      <a:lnTo>
                        <a:pt x="135" y="17"/>
                      </a:lnTo>
                      <a:lnTo>
                        <a:pt x="134" y="30"/>
                      </a:lnTo>
                      <a:lnTo>
                        <a:pt x="136" y="46"/>
                      </a:lnTo>
                      <a:lnTo>
                        <a:pt x="137" y="60"/>
                      </a:lnTo>
                      <a:lnTo>
                        <a:pt x="139" y="71"/>
                      </a:lnTo>
                      <a:lnTo>
                        <a:pt x="141" y="85"/>
                      </a:lnTo>
                      <a:lnTo>
                        <a:pt x="143" y="103"/>
                      </a:lnTo>
                      <a:lnTo>
                        <a:pt x="140" y="120"/>
                      </a:lnTo>
                      <a:lnTo>
                        <a:pt x="135" y="138"/>
                      </a:lnTo>
                      <a:lnTo>
                        <a:pt x="125" y="151"/>
                      </a:lnTo>
                      <a:lnTo>
                        <a:pt x="112" y="160"/>
                      </a:lnTo>
                      <a:lnTo>
                        <a:pt x="100" y="167"/>
                      </a:lnTo>
                      <a:lnTo>
                        <a:pt x="85" y="169"/>
                      </a:lnTo>
                      <a:lnTo>
                        <a:pt x="63" y="173"/>
                      </a:lnTo>
                      <a:lnTo>
                        <a:pt x="47" y="171"/>
                      </a:lnTo>
                      <a:lnTo>
                        <a:pt x="32" y="16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1" name="Freeform 278"/>
                <p:cNvSpPr>
                  <a:spLocks noChangeArrowheads="1"/>
                </p:cNvSpPr>
                <p:nvPr/>
              </p:nvSpPr>
              <p:spPr bwMode="auto">
                <a:xfrm>
                  <a:off x="785" y="48"/>
                  <a:ext cx="109" cy="129"/>
                </a:xfrm>
                <a:custGeom>
                  <a:avLst/>
                  <a:gdLst>
                    <a:gd name="T0" fmla="*/ 100 w 108"/>
                    <a:gd name="T1" fmla="*/ 0 h 129"/>
                    <a:gd name="T2" fmla="*/ 92 w 108"/>
                    <a:gd name="T3" fmla="*/ 19 h 129"/>
                    <a:gd name="T4" fmla="*/ 82 w 108"/>
                    <a:gd name="T5" fmla="*/ 37 h 129"/>
                    <a:gd name="T6" fmla="*/ 73 w 108"/>
                    <a:gd name="T7" fmla="*/ 48 h 129"/>
                    <a:gd name="T8" fmla="*/ 51 w 108"/>
                    <a:gd name="T9" fmla="*/ 66 h 129"/>
                    <a:gd name="T10" fmla="*/ 41 w 108"/>
                    <a:gd name="T11" fmla="*/ 69 h 129"/>
                    <a:gd name="T12" fmla="*/ 32 w 108"/>
                    <a:gd name="T13" fmla="*/ 64 h 129"/>
                    <a:gd name="T14" fmla="*/ 25 w 108"/>
                    <a:gd name="T15" fmla="*/ 57 h 129"/>
                    <a:gd name="T16" fmla="*/ 13 w 108"/>
                    <a:gd name="T17" fmla="*/ 46 h 129"/>
                    <a:gd name="T18" fmla="*/ 4 w 108"/>
                    <a:gd name="T19" fmla="*/ 33 h 129"/>
                    <a:gd name="T20" fmla="*/ 0 w 108"/>
                    <a:gd name="T21" fmla="*/ 53 h 129"/>
                    <a:gd name="T22" fmla="*/ 0 w 108"/>
                    <a:gd name="T23" fmla="*/ 71 h 129"/>
                    <a:gd name="T24" fmla="*/ 0 w 108"/>
                    <a:gd name="T25" fmla="*/ 83 h 129"/>
                    <a:gd name="T26" fmla="*/ 1 w 108"/>
                    <a:gd name="T27" fmla="*/ 99 h 129"/>
                    <a:gd name="T28" fmla="*/ 4 w 108"/>
                    <a:gd name="T29" fmla="*/ 117 h 129"/>
                    <a:gd name="T30" fmla="*/ 7 w 108"/>
                    <a:gd name="T31" fmla="*/ 123 h 129"/>
                    <a:gd name="T32" fmla="*/ 16 w 108"/>
                    <a:gd name="T33" fmla="*/ 129 h 129"/>
                    <a:gd name="T34" fmla="*/ 37 w 108"/>
                    <a:gd name="T35" fmla="*/ 129 h 129"/>
                    <a:gd name="T36" fmla="*/ 53 w 108"/>
                    <a:gd name="T37" fmla="*/ 129 h 129"/>
                    <a:gd name="T38" fmla="*/ 76 w 108"/>
                    <a:gd name="T39" fmla="*/ 122 h 129"/>
                    <a:gd name="T40" fmla="*/ 91 w 108"/>
                    <a:gd name="T41" fmla="*/ 111 h 129"/>
                    <a:gd name="T42" fmla="*/ 102 w 108"/>
                    <a:gd name="T43" fmla="*/ 99 h 129"/>
                    <a:gd name="T44" fmla="*/ 108 w 108"/>
                    <a:gd name="T45" fmla="*/ 81 h 129"/>
                    <a:gd name="T46" fmla="*/ 64 w 108"/>
                    <a:gd name="T47" fmla="*/ 77 h 129"/>
                    <a:gd name="T48" fmla="*/ 53 w 108"/>
                    <a:gd name="T49" fmla="*/ 71 h 129"/>
                    <a:gd name="T50" fmla="*/ 67 w 108"/>
                    <a:gd name="T51" fmla="*/ 61 h 129"/>
                    <a:gd name="T52" fmla="*/ 79 w 108"/>
                    <a:gd name="T53" fmla="*/ 45 h 129"/>
                    <a:gd name="T54" fmla="*/ 90 w 108"/>
                    <a:gd name="T55" fmla="*/ 27 h 129"/>
                    <a:gd name="T56" fmla="*/ 100 w 108"/>
                    <a:gd name="T57" fmla="*/ 0 h 1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8"/>
                    <a:gd name="T88" fmla="*/ 0 h 129"/>
                    <a:gd name="T89" fmla="*/ 108 w 108"/>
                    <a:gd name="T90" fmla="*/ 129 h 1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8" h="129">
                      <a:moveTo>
                        <a:pt x="100" y="0"/>
                      </a:moveTo>
                      <a:lnTo>
                        <a:pt x="92" y="19"/>
                      </a:lnTo>
                      <a:lnTo>
                        <a:pt x="82" y="37"/>
                      </a:lnTo>
                      <a:lnTo>
                        <a:pt x="73" y="48"/>
                      </a:lnTo>
                      <a:lnTo>
                        <a:pt x="51" y="66"/>
                      </a:lnTo>
                      <a:lnTo>
                        <a:pt x="41" y="69"/>
                      </a:lnTo>
                      <a:lnTo>
                        <a:pt x="32" y="64"/>
                      </a:lnTo>
                      <a:lnTo>
                        <a:pt x="25" y="57"/>
                      </a:lnTo>
                      <a:lnTo>
                        <a:pt x="13" y="46"/>
                      </a:lnTo>
                      <a:lnTo>
                        <a:pt x="4" y="33"/>
                      </a:lnTo>
                      <a:lnTo>
                        <a:pt x="0" y="53"/>
                      </a:lnTo>
                      <a:lnTo>
                        <a:pt x="0" y="71"/>
                      </a:lnTo>
                      <a:lnTo>
                        <a:pt x="0" y="83"/>
                      </a:lnTo>
                      <a:lnTo>
                        <a:pt x="1" y="99"/>
                      </a:lnTo>
                      <a:lnTo>
                        <a:pt x="4" y="117"/>
                      </a:lnTo>
                      <a:lnTo>
                        <a:pt x="7" y="123"/>
                      </a:lnTo>
                      <a:lnTo>
                        <a:pt x="16" y="129"/>
                      </a:lnTo>
                      <a:lnTo>
                        <a:pt x="37" y="129"/>
                      </a:lnTo>
                      <a:lnTo>
                        <a:pt x="53" y="129"/>
                      </a:lnTo>
                      <a:lnTo>
                        <a:pt x="76" y="122"/>
                      </a:lnTo>
                      <a:lnTo>
                        <a:pt x="91" y="111"/>
                      </a:lnTo>
                      <a:lnTo>
                        <a:pt x="102" y="99"/>
                      </a:lnTo>
                      <a:lnTo>
                        <a:pt x="108" y="81"/>
                      </a:lnTo>
                      <a:lnTo>
                        <a:pt x="64" y="77"/>
                      </a:lnTo>
                      <a:lnTo>
                        <a:pt x="53" y="71"/>
                      </a:lnTo>
                      <a:lnTo>
                        <a:pt x="67" y="61"/>
                      </a:lnTo>
                      <a:lnTo>
                        <a:pt x="79" y="45"/>
                      </a:lnTo>
                      <a:lnTo>
                        <a:pt x="90" y="27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2" name="Freeform 279"/>
                <p:cNvSpPr>
                  <a:spLocks/>
                </p:cNvSpPr>
                <p:nvPr/>
              </p:nvSpPr>
              <p:spPr bwMode="auto">
                <a:xfrm>
                  <a:off x="727" y="197"/>
                  <a:ext cx="144" cy="197"/>
                </a:xfrm>
                <a:custGeom>
                  <a:avLst/>
                  <a:gdLst>
                    <a:gd name="T0" fmla="*/ 70 w 143"/>
                    <a:gd name="T1" fmla="*/ 0 h 197"/>
                    <a:gd name="T2" fmla="*/ 45 w 143"/>
                    <a:gd name="T3" fmla="*/ 8 h 197"/>
                    <a:gd name="T4" fmla="*/ 24 w 143"/>
                    <a:gd name="T5" fmla="*/ 27 h 197"/>
                    <a:gd name="T6" fmla="*/ 9 w 143"/>
                    <a:gd name="T7" fmla="*/ 51 h 197"/>
                    <a:gd name="T8" fmla="*/ 6 w 143"/>
                    <a:gd name="T9" fmla="*/ 66 h 197"/>
                    <a:gd name="T10" fmla="*/ 2 w 143"/>
                    <a:gd name="T11" fmla="*/ 81 h 197"/>
                    <a:gd name="T12" fmla="*/ 0 w 143"/>
                    <a:gd name="T13" fmla="*/ 99 h 197"/>
                    <a:gd name="T14" fmla="*/ 3 w 143"/>
                    <a:gd name="T15" fmla="*/ 115 h 197"/>
                    <a:gd name="T16" fmla="*/ 11 w 143"/>
                    <a:gd name="T17" fmla="*/ 134 h 197"/>
                    <a:gd name="T18" fmla="*/ 22 w 143"/>
                    <a:gd name="T19" fmla="*/ 147 h 197"/>
                    <a:gd name="T20" fmla="*/ 33 w 143"/>
                    <a:gd name="T21" fmla="*/ 158 h 197"/>
                    <a:gd name="T22" fmla="*/ 56 w 143"/>
                    <a:gd name="T23" fmla="*/ 174 h 197"/>
                    <a:gd name="T24" fmla="*/ 70 w 143"/>
                    <a:gd name="T25" fmla="*/ 186 h 197"/>
                    <a:gd name="T26" fmla="*/ 73 w 143"/>
                    <a:gd name="T27" fmla="*/ 197 h 197"/>
                    <a:gd name="T28" fmla="*/ 79 w 143"/>
                    <a:gd name="T29" fmla="*/ 185 h 197"/>
                    <a:gd name="T30" fmla="*/ 89 w 143"/>
                    <a:gd name="T31" fmla="*/ 174 h 197"/>
                    <a:gd name="T32" fmla="*/ 101 w 143"/>
                    <a:gd name="T33" fmla="*/ 163 h 197"/>
                    <a:gd name="T34" fmla="*/ 117 w 143"/>
                    <a:gd name="T35" fmla="*/ 149 h 197"/>
                    <a:gd name="T36" fmla="*/ 128 w 143"/>
                    <a:gd name="T37" fmla="*/ 134 h 197"/>
                    <a:gd name="T38" fmla="*/ 138 w 143"/>
                    <a:gd name="T39" fmla="*/ 119 h 197"/>
                    <a:gd name="T40" fmla="*/ 143 w 143"/>
                    <a:gd name="T41" fmla="*/ 98 h 197"/>
                    <a:gd name="T42" fmla="*/ 141 w 143"/>
                    <a:gd name="T43" fmla="*/ 79 h 197"/>
                    <a:gd name="T44" fmla="*/ 139 w 143"/>
                    <a:gd name="T45" fmla="*/ 62 h 197"/>
                    <a:gd name="T46" fmla="*/ 130 w 143"/>
                    <a:gd name="T47" fmla="*/ 45 h 197"/>
                    <a:gd name="T48" fmla="*/ 121 w 143"/>
                    <a:gd name="T49" fmla="*/ 28 h 197"/>
                    <a:gd name="T50" fmla="*/ 109 w 143"/>
                    <a:gd name="T51" fmla="*/ 14 h 197"/>
                    <a:gd name="T52" fmla="*/ 94 w 143"/>
                    <a:gd name="T53" fmla="*/ 4 h 197"/>
                    <a:gd name="T54" fmla="*/ 70 w 143"/>
                    <a:gd name="T55" fmla="*/ 0 h 19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3"/>
                    <a:gd name="T85" fmla="*/ 0 h 197"/>
                    <a:gd name="T86" fmla="*/ 143 w 143"/>
                    <a:gd name="T87" fmla="*/ 197 h 19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3" h="197">
                      <a:moveTo>
                        <a:pt x="70" y="0"/>
                      </a:moveTo>
                      <a:lnTo>
                        <a:pt x="45" y="8"/>
                      </a:lnTo>
                      <a:lnTo>
                        <a:pt x="24" y="27"/>
                      </a:lnTo>
                      <a:lnTo>
                        <a:pt x="9" y="51"/>
                      </a:lnTo>
                      <a:lnTo>
                        <a:pt x="6" y="66"/>
                      </a:lnTo>
                      <a:lnTo>
                        <a:pt x="2" y="81"/>
                      </a:lnTo>
                      <a:lnTo>
                        <a:pt x="0" y="99"/>
                      </a:lnTo>
                      <a:lnTo>
                        <a:pt x="3" y="115"/>
                      </a:lnTo>
                      <a:lnTo>
                        <a:pt x="11" y="134"/>
                      </a:lnTo>
                      <a:lnTo>
                        <a:pt x="22" y="147"/>
                      </a:lnTo>
                      <a:lnTo>
                        <a:pt x="33" y="158"/>
                      </a:lnTo>
                      <a:lnTo>
                        <a:pt x="56" y="174"/>
                      </a:lnTo>
                      <a:lnTo>
                        <a:pt x="70" y="186"/>
                      </a:lnTo>
                      <a:lnTo>
                        <a:pt x="73" y="197"/>
                      </a:lnTo>
                      <a:lnTo>
                        <a:pt x="79" y="185"/>
                      </a:lnTo>
                      <a:lnTo>
                        <a:pt x="89" y="174"/>
                      </a:lnTo>
                      <a:lnTo>
                        <a:pt x="101" y="163"/>
                      </a:lnTo>
                      <a:lnTo>
                        <a:pt x="117" y="149"/>
                      </a:lnTo>
                      <a:lnTo>
                        <a:pt x="128" y="134"/>
                      </a:lnTo>
                      <a:lnTo>
                        <a:pt x="138" y="119"/>
                      </a:lnTo>
                      <a:lnTo>
                        <a:pt x="143" y="98"/>
                      </a:lnTo>
                      <a:lnTo>
                        <a:pt x="141" y="79"/>
                      </a:lnTo>
                      <a:lnTo>
                        <a:pt x="139" y="62"/>
                      </a:lnTo>
                      <a:lnTo>
                        <a:pt x="130" y="45"/>
                      </a:lnTo>
                      <a:lnTo>
                        <a:pt x="121" y="28"/>
                      </a:lnTo>
                      <a:lnTo>
                        <a:pt x="109" y="14"/>
                      </a:lnTo>
                      <a:lnTo>
                        <a:pt x="94" y="4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3" name="Freeform 280"/>
                <p:cNvSpPr>
                  <a:spLocks noChangeArrowheads="1"/>
                </p:cNvSpPr>
                <p:nvPr/>
              </p:nvSpPr>
              <p:spPr bwMode="auto">
                <a:xfrm>
                  <a:off x="731" y="204"/>
                  <a:ext cx="116" cy="171"/>
                </a:xfrm>
                <a:custGeom>
                  <a:avLst/>
                  <a:gdLst>
                    <a:gd name="T0" fmla="*/ 0 w 117"/>
                    <a:gd name="T1" fmla="*/ 80 h 171"/>
                    <a:gd name="T2" fmla="*/ 26 w 117"/>
                    <a:gd name="T3" fmla="*/ 79 h 171"/>
                    <a:gd name="T4" fmla="*/ 35 w 117"/>
                    <a:gd name="T5" fmla="*/ 79 h 171"/>
                    <a:gd name="T6" fmla="*/ 54 w 117"/>
                    <a:gd name="T7" fmla="*/ 74 h 171"/>
                    <a:gd name="T8" fmla="*/ 62 w 117"/>
                    <a:gd name="T9" fmla="*/ 69 h 171"/>
                    <a:gd name="T10" fmla="*/ 66 w 117"/>
                    <a:gd name="T11" fmla="*/ 79 h 171"/>
                    <a:gd name="T12" fmla="*/ 66 w 117"/>
                    <a:gd name="T13" fmla="*/ 94 h 171"/>
                    <a:gd name="T14" fmla="*/ 68 w 117"/>
                    <a:gd name="T15" fmla="*/ 121 h 171"/>
                    <a:gd name="T16" fmla="*/ 67 w 117"/>
                    <a:gd name="T17" fmla="*/ 146 h 171"/>
                    <a:gd name="T18" fmla="*/ 70 w 117"/>
                    <a:gd name="T19" fmla="*/ 171 h 171"/>
                    <a:gd name="T20" fmla="*/ 70 w 117"/>
                    <a:gd name="T21" fmla="*/ 139 h 171"/>
                    <a:gd name="T22" fmla="*/ 70 w 117"/>
                    <a:gd name="T23" fmla="*/ 107 h 171"/>
                    <a:gd name="T24" fmla="*/ 70 w 117"/>
                    <a:gd name="T25" fmla="*/ 87 h 171"/>
                    <a:gd name="T26" fmla="*/ 70 w 117"/>
                    <a:gd name="T27" fmla="*/ 69 h 171"/>
                    <a:gd name="T28" fmla="*/ 73 w 117"/>
                    <a:gd name="T29" fmla="*/ 57 h 171"/>
                    <a:gd name="T30" fmla="*/ 77 w 117"/>
                    <a:gd name="T31" fmla="*/ 45 h 171"/>
                    <a:gd name="T32" fmla="*/ 87 w 117"/>
                    <a:gd name="T33" fmla="*/ 38 h 171"/>
                    <a:gd name="T34" fmla="*/ 96 w 117"/>
                    <a:gd name="T35" fmla="*/ 36 h 171"/>
                    <a:gd name="T36" fmla="*/ 108 w 117"/>
                    <a:gd name="T37" fmla="*/ 36 h 171"/>
                    <a:gd name="T38" fmla="*/ 117 w 117"/>
                    <a:gd name="T39" fmla="*/ 36 h 171"/>
                    <a:gd name="T40" fmla="*/ 109 w 117"/>
                    <a:gd name="T41" fmla="*/ 20 h 171"/>
                    <a:gd name="T42" fmla="*/ 96 w 117"/>
                    <a:gd name="T43" fmla="*/ 8 h 171"/>
                    <a:gd name="T44" fmla="*/ 77 w 117"/>
                    <a:gd name="T45" fmla="*/ 0 h 171"/>
                    <a:gd name="T46" fmla="*/ 62 w 117"/>
                    <a:gd name="T47" fmla="*/ 0 h 171"/>
                    <a:gd name="T48" fmla="*/ 47 w 117"/>
                    <a:gd name="T49" fmla="*/ 6 h 171"/>
                    <a:gd name="T50" fmla="*/ 34 w 117"/>
                    <a:gd name="T51" fmla="*/ 16 h 171"/>
                    <a:gd name="T52" fmla="*/ 28 w 117"/>
                    <a:gd name="T53" fmla="*/ 25 h 171"/>
                    <a:gd name="T54" fmla="*/ 0 w 117"/>
                    <a:gd name="T55" fmla="*/ 80 h 1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17"/>
                    <a:gd name="T85" fmla="*/ 0 h 171"/>
                    <a:gd name="T86" fmla="*/ 117 w 117"/>
                    <a:gd name="T87" fmla="*/ 171 h 1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17" h="171">
                      <a:moveTo>
                        <a:pt x="0" y="80"/>
                      </a:moveTo>
                      <a:lnTo>
                        <a:pt x="26" y="79"/>
                      </a:lnTo>
                      <a:lnTo>
                        <a:pt x="35" y="79"/>
                      </a:lnTo>
                      <a:lnTo>
                        <a:pt x="54" y="74"/>
                      </a:lnTo>
                      <a:lnTo>
                        <a:pt x="62" y="69"/>
                      </a:lnTo>
                      <a:lnTo>
                        <a:pt x="66" y="79"/>
                      </a:lnTo>
                      <a:lnTo>
                        <a:pt x="66" y="94"/>
                      </a:lnTo>
                      <a:lnTo>
                        <a:pt x="68" y="121"/>
                      </a:lnTo>
                      <a:lnTo>
                        <a:pt x="67" y="146"/>
                      </a:lnTo>
                      <a:lnTo>
                        <a:pt x="70" y="171"/>
                      </a:lnTo>
                      <a:lnTo>
                        <a:pt x="70" y="139"/>
                      </a:lnTo>
                      <a:lnTo>
                        <a:pt x="70" y="107"/>
                      </a:lnTo>
                      <a:lnTo>
                        <a:pt x="70" y="87"/>
                      </a:lnTo>
                      <a:lnTo>
                        <a:pt x="70" y="69"/>
                      </a:lnTo>
                      <a:lnTo>
                        <a:pt x="73" y="57"/>
                      </a:lnTo>
                      <a:lnTo>
                        <a:pt x="77" y="45"/>
                      </a:lnTo>
                      <a:lnTo>
                        <a:pt x="87" y="38"/>
                      </a:lnTo>
                      <a:lnTo>
                        <a:pt x="96" y="36"/>
                      </a:lnTo>
                      <a:lnTo>
                        <a:pt x="108" y="36"/>
                      </a:lnTo>
                      <a:lnTo>
                        <a:pt x="117" y="36"/>
                      </a:lnTo>
                      <a:lnTo>
                        <a:pt x="109" y="20"/>
                      </a:lnTo>
                      <a:lnTo>
                        <a:pt x="96" y="8"/>
                      </a:lnTo>
                      <a:lnTo>
                        <a:pt x="77" y="0"/>
                      </a:lnTo>
                      <a:lnTo>
                        <a:pt x="62" y="0"/>
                      </a:lnTo>
                      <a:lnTo>
                        <a:pt x="47" y="6"/>
                      </a:lnTo>
                      <a:lnTo>
                        <a:pt x="34" y="16"/>
                      </a:lnTo>
                      <a:lnTo>
                        <a:pt x="28" y="25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4" name="Freeform 281"/>
                <p:cNvSpPr>
                  <a:spLocks/>
                </p:cNvSpPr>
                <p:nvPr/>
              </p:nvSpPr>
              <p:spPr bwMode="auto">
                <a:xfrm>
                  <a:off x="578" y="174"/>
                  <a:ext cx="200" cy="129"/>
                </a:xfrm>
                <a:custGeom>
                  <a:avLst/>
                  <a:gdLst>
                    <a:gd name="T0" fmla="*/ 77 w 201"/>
                    <a:gd name="T1" fmla="*/ 16 h 128"/>
                    <a:gd name="T2" fmla="*/ 64 w 201"/>
                    <a:gd name="T3" fmla="*/ 25 h 128"/>
                    <a:gd name="T4" fmla="*/ 50 w 201"/>
                    <a:gd name="T5" fmla="*/ 34 h 128"/>
                    <a:gd name="T6" fmla="*/ 41 w 201"/>
                    <a:gd name="T7" fmla="*/ 45 h 128"/>
                    <a:gd name="T8" fmla="*/ 36 w 201"/>
                    <a:gd name="T9" fmla="*/ 55 h 128"/>
                    <a:gd name="T10" fmla="*/ 33 w 201"/>
                    <a:gd name="T11" fmla="*/ 69 h 128"/>
                    <a:gd name="T12" fmla="*/ 31 w 201"/>
                    <a:gd name="T13" fmla="*/ 80 h 128"/>
                    <a:gd name="T14" fmla="*/ 28 w 201"/>
                    <a:gd name="T15" fmla="*/ 93 h 128"/>
                    <a:gd name="T16" fmla="*/ 16 w 201"/>
                    <a:gd name="T17" fmla="*/ 106 h 128"/>
                    <a:gd name="T18" fmla="*/ 0 w 201"/>
                    <a:gd name="T19" fmla="*/ 117 h 128"/>
                    <a:gd name="T20" fmla="*/ 24 w 201"/>
                    <a:gd name="T21" fmla="*/ 123 h 128"/>
                    <a:gd name="T22" fmla="*/ 42 w 201"/>
                    <a:gd name="T23" fmla="*/ 126 h 128"/>
                    <a:gd name="T24" fmla="*/ 61 w 201"/>
                    <a:gd name="T25" fmla="*/ 128 h 128"/>
                    <a:gd name="T26" fmla="*/ 80 w 201"/>
                    <a:gd name="T27" fmla="*/ 128 h 128"/>
                    <a:gd name="T28" fmla="*/ 101 w 201"/>
                    <a:gd name="T29" fmla="*/ 126 h 128"/>
                    <a:gd name="T30" fmla="*/ 120 w 201"/>
                    <a:gd name="T31" fmla="*/ 123 h 128"/>
                    <a:gd name="T32" fmla="*/ 139 w 201"/>
                    <a:gd name="T33" fmla="*/ 117 h 128"/>
                    <a:gd name="T34" fmla="*/ 154 w 201"/>
                    <a:gd name="T35" fmla="*/ 108 h 128"/>
                    <a:gd name="T36" fmla="*/ 167 w 201"/>
                    <a:gd name="T37" fmla="*/ 100 h 128"/>
                    <a:gd name="T38" fmla="*/ 178 w 201"/>
                    <a:gd name="T39" fmla="*/ 90 h 128"/>
                    <a:gd name="T40" fmla="*/ 188 w 201"/>
                    <a:gd name="T41" fmla="*/ 80 h 128"/>
                    <a:gd name="T42" fmla="*/ 195 w 201"/>
                    <a:gd name="T43" fmla="*/ 64 h 128"/>
                    <a:gd name="T44" fmla="*/ 200 w 201"/>
                    <a:gd name="T45" fmla="*/ 51 h 128"/>
                    <a:gd name="T46" fmla="*/ 201 w 201"/>
                    <a:gd name="T47" fmla="*/ 35 h 128"/>
                    <a:gd name="T48" fmla="*/ 197 w 201"/>
                    <a:gd name="T49" fmla="*/ 23 h 128"/>
                    <a:gd name="T50" fmla="*/ 192 w 201"/>
                    <a:gd name="T51" fmla="*/ 15 h 128"/>
                    <a:gd name="T52" fmla="*/ 185 w 201"/>
                    <a:gd name="T53" fmla="*/ 7 h 128"/>
                    <a:gd name="T54" fmla="*/ 169 w 201"/>
                    <a:gd name="T55" fmla="*/ 1 h 128"/>
                    <a:gd name="T56" fmla="*/ 152 w 201"/>
                    <a:gd name="T57" fmla="*/ 0 h 128"/>
                    <a:gd name="T58" fmla="*/ 129 w 201"/>
                    <a:gd name="T59" fmla="*/ 1 h 128"/>
                    <a:gd name="T60" fmla="*/ 111 w 201"/>
                    <a:gd name="T61" fmla="*/ 4 h 128"/>
                    <a:gd name="T62" fmla="*/ 91 w 201"/>
                    <a:gd name="T63" fmla="*/ 8 h 128"/>
                    <a:gd name="T64" fmla="*/ 77 w 201"/>
                    <a:gd name="T65" fmla="*/ 16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1"/>
                    <a:gd name="T100" fmla="*/ 0 h 128"/>
                    <a:gd name="T101" fmla="*/ 201 w 201"/>
                    <a:gd name="T102" fmla="*/ 128 h 1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1" h="128">
                      <a:moveTo>
                        <a:pt x="77" y="16"/>
                      </a:moveTo>
                      <a:lnTo>
                        <a:pt x="64" y="25"/>
                      </a:lnTo>
                      <a:lnTo>
                        <a:pt x="50" y="34"/>
                      </a:lnTo>
                      <a:lnTo>
                        <a:pt x="41" y="45"/>
                      </a:lnTo>
                      <a:lnTo>
                        <a:pt x="36" y="55"/>
                      </a:lnTo>
                      <a:lnTo>
                        <a:pt x="33" y="69"/>
                      </a:lnTo>
                      <a:lnTo>
                        <a:pt x="31" y="80"/>
                      </a:lnTo>
                      <a:lnTo>
                        <a:pt x="28" y="93"/>
                      </a:lnTo>
                      <a:lnTo>
                        <a:pt x="16" y="106"/>
                      </a:lnTo>
                      <a:lnTo>
                        <a:pt x="0" y="117"/>
                      </a:lnTo>
                      <a:lnTo>
                        <a:pt x="24" y="123"/>
                      </a:lnTo>
                      <a:lnTo>
                        <a:pt x="42" y="126"/>
                      </a:lnTo>
                      <a:lnTo>
                        <a:pt x="61" y="128"/>
                      </a:lnTo>
                      <a:lnTo>
                        <a:pt x="80" y="128"/>
                      </a:lnTo>
                      <a:lnTo>
                        <a:pt x="101" y="126"/>
                      </a:lnTo>
                      <a:lnTo>
                        <a:pt x="120" y="123"/>
                      </a:lnTo>
                      <a:lnTo>
                        <a:pt x="139" y="117"/>
                      </a:lnTo>
                      <a:lnTo>
                        <a:pt x="154" y="108"/>
                      </a:lnTo>
                      <a:lnTo>
                        <a:pt x="167" y="100"/>
                      </a:lnTo>
                      <a:lnTo>
                        <a:pt x="178" y="90"/>
                      </a:lnTo>
                      <a:lnTo>
                        <a:pt x="188" y="80"/>
                      </a:lnTo>
                      <a:lnTo>
                        <a:pt x="195" y="64"/>
                      </a:lnTo>
                      <a:lnTo>
                        <a:pt x="200" y="51"/>
                      </a:lnTo>
                      <a:lnTo>
                        <a:pt x="201" y="35"/>
                      </a:lnTo>
                      <a:lnTo>
                        <a:pt x="197" y="23"/>
                      </a:lnTo>
                      <a:lnTo>
                        <a:pt x="192" y="15"/>
                      </a:lnTo>
                      <a:lnTo>
                        <a:pt x="185" y="7"/>
                      </a:lnTo>
                      <a:lnTo>
                        <a:pt x="169" y="1"/>
                      </a:lnTo>
                      <a:lnTo>
                        <a:pt x="152" y="0"/>
                      </a:lnTo>
                      <a:lnTo>
                        <a:pt x="129" y="1"/>
                      </a:lnTo>
                      <a:lnTo>
                        <a:pt x="111" y="4"/>
                      </a:lnTo>
                      <a:lnTo>
                        <a:pt x="91" y="8"/>
                      </a:lnTo>
                      <a:lnTo>
                        <a:pt x="77" y="1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5" name="Freeform 282"/>
                <p:cNvSpPr>
                  <a:spLocks noChangeArrowheads="1"/>
                </p:cNvSpPr>
                <p:nvPr/>
              </p:nvSpPr>
              <p:spPr bwMode="auto">
                <a:xfrm>
                  <a:off x="611" y="179"/>
                  <a:ext cx="161" cy="108"/>
                </a:xfrm>
                <a:custGeom>
                  <a:avLst/>
                  <a:gdLst>
                    <a:gd name="T0" fmla="*/ 123 w 162"/>
                    <a:gd name="T1" fmla="*/ 14 h 108"/>
                    <a:gd name="T2" fmla="*/ 126 w 162"/>
                    <a:gd name="T3" fmla="*/ 25 h 108"/>
                    <a:gd name="T4" fmla="*/ 123 w 162"/>
                    <a:gd name="T5" fmla="*/ 38 h 108"/>
                    <a:gd name="T6" fmla="*/ 111 w 162"/>
                    <a:gd name="T7" fmla="*/ 56 h 108"/>
                    <a:gd name="T8" fmla="*/ 96 w 162"/>
                    <a:gd name="T9" fmla="*/ 70 h 108"/>
                    <a:gd name="T10" fmla="*/ 76 w 162"/>
                    <a:gd name="T11" fmla="*/ 84 h 108"/>
                    <a:gd name="T12" fmla="*/ 56 w 162"/>
                    <a:gd name="T13" fmla="*/ 92 h 108"/>
                    <a:gd name="T14" fmla="*/ 32 w 162"/>
                    <a:gd name="T15" fmla="*/ 100 h 108"/>
                    <a:gd name="T16" fmla="*/ 15 w 162"/>
                    <a:gd name="T17" fmla="*/ 105 h 108"/>
                    <a:gd name="T18" fmla="*/ 0 w 162"/>
                    <a:gd name="T19" fmla="*/ 108 h 108"/>
                    <a:gd name="T20" fmla="*/ 41 w 162"/>
                    <a:gd name="T21" fmla="*/ 100 h 108"/>
                    <a:gd name="T22" fmla="*/ 65 w 162"/>
                    <a:gd name="T23" fmla="*/ 92 h 108"/>
                    <a:gd name="T24" fmla="*/ 78 w 162"/>
                    <a:gd name="T25" fmla="*/ 87 h 108"/>
                    <a:gd name="T26" fmla="*/ 94 w 162"/>
                    <a:gd name="T27" fmla="*/ 80 h 108"/>
                    <a:gd name="T28" fmla="*/ 108 w 162"/>
                    <a:gd name="T29" fmla="*/ 71 h 108"/>
                    <a:gd name="T30" fmla="*/ 119 w 162"/>
                    <a:gd name="T31" fmla="*/ 64 h 108"/>
                    <a:gd name="T32" fmla="*/ 130 w 162"/>
                    <a:gd name="T33" fmla="*/ 58 h 108"/>
                    <a:gd name="T34" fmla="*/ 147 w 162"/>
                    <a:gd name="T35" fmla="*/ 56 h 108"/>
                    <a:gd name="T36" fmla="*/ 152 w 162"/>
                    <a:gd name="T37" fmla="*/ 60 h 108"/>
                    <a:gd name="T38" fmla="*/ 153 w 162"/>
                    <a:gd name="T39" fmla="*/ 67 h 108"/>
                    <a:gd name="T40" fmla="*/ 162 w 162"/>
                    <a:gd name="T41" fmla="*/ 50 h 108"/>
                    <a:gd name="T42" fmla="*/ 162 w 162"/>
                    <a:gd name="T43" fmla="*/ 32 h 108"/>
                    <a:gd name="T44" fmla="*/ 155 w 162"/>
                    <a:gd name="T45" fmla="*/ 16 h 108"/>
                    <a:gd name="T46" fmla="*/ 144 w 162"/>
                    <a:gd name="T47" fmla="*/ 7 h 108"/>
                    <a:gd name="T48" fmla="*/ 131 w 162"/>
                    <a:gd name="T49" fmla="*/ 2 h 108"/>
                    <a:gd name="T50" fmla="*/ 115 w 162"/>
                    <a:gd name="T51" fmla="*/ 0 h 108"/>
                    <a:gd name="T52" fmla="*/ 123 w 162"/>
                    <a:gd name="T53" fmla="*/ 14 h 10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2"/>
                    <a:gd name="T82" fmla="*/ 0 h 108"/>
                    <a:gd name="T83" fmla="*/ 162 w 162"/>
                    <a:gd name="T84" fmla="*/ 108 h 10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2" h="108">
                      <a:moveTo>
                        <a:pt x="123" y="14"/>
                      </a:moveTo>
                      <a:lnTo>
                        <a:pt x="126" y="25"/>
                      </a:lnTo>
                      <a:lnTo>
                        <a:pt x="123" y="38"/>
                      </a:lnTo>
                      <a:lnTo>
                        <a:pt x="111" y="56"/>
                      </a:lnTo>
                      <a:lnTo>
                        <a:pt x="96" y="70"/>
                      </a:lnTo>
                      <a:lnTo>
                        <a:pt x="76" y="84"/>
                      </a:lnTo>
                      <a:lnTo>
                        <a:pt x="56" y="92"/>
                      </a:lnTo>
                      <a:lnTo>
                        <a:pt x="32" y="100"/>
                      </a:lnTo>
                      <a:lnTo>
                        <a:pt x="15" y="105"/>
                      </a:lnTo>
                      <a:lnTo>
                        <a:pt x="0" y="108"/>
                      </a:lnTo>
                      <a:lnTo>
                        <a:pt x="41" y="100"/>
                      </a:lnTo>
                      <a:lnTo>
                        <a:pt x="65" y="92"/>
                      </a:lnTo>
                      <a:lnTo>
                        <a:pt x="78" y="87"/>
                      </a:lnTo>
                      <a:lnTo>
                        <a:pt x="94" y="80"/>
                      </a:lnTo>
                      <a:lnTo>
                        <a:pt x="108" y="71"/>
                      </a:lnTo>
                      <a:lnTo>
                        <a:pt x="119" y="64"/>
                      </a:lnTo>
                      <a:lnTo>
                        <a:pt x="130" y="58"/>
                      </a:lnTo>
                      <a:lnTo>
                        <a:pt x="147" y="56"/>
                      </a:lnTo>
                      <a:lnTo>
                        <a:pt x="152" y="60"/>
                      </a:lnTo>
                      <a:lnTo>
                        <a:pt x="153" y="67"/>
                      </a:lnTo>
                      <a:lnTo>
                        <a:pt x="162" y="50"/>
                      </a:lnTo>
                      <a:lnTo>
                        <a:pt x="162" y="32"/>
                      </a:lnTo>
                      <a:lnTo>
                        <a:pt x="155" y="16"/>
                      </a:lnTo>
                      <a:lnTo>
                        <a:pt x="144" y="7"/>
                      </a:lnTo>
                      <a:lnTo>
                        <a:pt x="131" y="2"/>
                      </a:lnTo>
                      <a:lnTo>
                        <a:pt x="115" y="0"/>
                      </a:lnTo>
                      <a:lnTo>
                        <a:pt x="123" y="14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6" name="Freeform 283"/>
                <p:cNvSpPr>
                  <a:spLocks/>
                </p:cNvSpPr>
                <p:nvPr/>
              </p:nvSpPr>
              <p:spPr bwMode="auto">
                <a:xfrm>
                  <a:off x="793" y="111"/>
                  <a:ext cx="187" cy="131"/>
                </a:xfrm>
                <a:custGeom>
                  <a:avLst/>
                  <a:gdLst>
                    <a:gd name="T0" fmla="*/ 24 w 186"/>
                    <a:gd name="T1" fmla="*/ 113 h 129"/>
                    <a:gd name="T2" fmla="*/ 14 w 186"/>
                    <a:gd name="T3" fmla="*/ 105 h 129"/>
                    <a:gd name="T4" fmla="*/ 6 w 186"/>
                    <a:gd name="T5" fmla="*/ 95 h 129"/>
                    <a:gd name="T6" fmla="*/ 3 w 186"/>
                    <a:gd name="T7" fmla="*/ 84 h 129"/>
                    <a:gd name="T8" fmla="*/ 0 w 186"/>
                    <a:gd name="T9" fmla="*/ 70 h 129"/>
                    <a:gd name="T10" fmla="*/ 2 w 186"/>
                    <a:gd name="T11" fmla="*/ 55 h 129"/>
                    <a:gd name="T12" fmla="*/ 7 w 186"/>
                    <a:gd name="T13" fmla="*/ 38 h 129"/>
                    <a:gd name="T14" fmla="*/ 15 w 186"/>
                    <a:gd name="T15" fmla="*/ 24 h 129"/>
                    <a:gd name="T16" fmla="*/ 27 w 186"/>
                    <a:gd name="T17" fmla="*/ 13 h 129"/>
                    <a:gd name="T18" fmla="*/ 40 w 186"/>
                    <a:gd name="T19" fmla="*/ 6 h 129"/>
                    <a:gd name="T20" fmla="*/ 56 w 186"/>
                    <a:gd name="T21" fmla="*/ 1 h 129"/>
                    <a:gd name="T22" fmla="*/ 74 w 186"/>
                    <a:gd name="T23" fmla="*/ 0 h 129"/>
                    <a:gd name="T24" fmla="*/ 89 w 186"/>
                    <a:gd name="T25" fmla="*/ 1 h 129"/>
                    <a:gd name="T26" fmla="*/ 103 w 186"/>
                    <a:gd name="T27" fmla="*/ 4 h 129"/>
                    <a:gd name="T28" fmla="*/ 115 w 186"/>
                    <a:gd name="T29" fmla="*/ 9 h 129"/>
                    <a:gd name="T30" fmla="*/ 128 w 186"/>
                    <a:gd name="T31" fmla="*/ 18 h 129"/>
                    <a:gd name="T32" fmla="*/ 139 w 186"/>
                    <a:gd name="T33" fmla="*/ 29 h 129"/>
                    <a:gd name="T34" fmla="*/ 149 w 186"/>
                    <a:gd name="T35" fmla="*/ 39 h 129"/>
                    <a:gd name="T36" fmla="*/ 156 w 186"/>
                    <a:gd name="T37" fmla="*/ 52 h 129"/>
                    <a:gd name="T38" fmla="*/ 161 w 186"/>
                    <a:gd name="T39" fmla="*/ 64 h 129"/>
                    <a:gd name="T40" fmla="*/ 165 w 186"/>
                    <a:gd name="T41" fmla="*/ 76 h 129"/>
                    <a:gd name="T42" fmla="*/ 172 w 186"/>
                    <a:gd name="T43" fmla="*/ 86 h 129"/>
                    <a:gd name="T44" fmla="*/ 186 w 186"/>
                    <a:gd name="T45" fmla="*/ 92 h 129"/>
                    <a:gd name="T46" fmla="*/ 169 w 186"/>
                    <a:gd name="T47" fmla="*/ 100 h 129"/>
                    <a:gd name="T48" fmla="*/ 158 w 186"/>
                    <a:gd name="T49" fmla="*/ 104 h 129"/>
                    <a:gd name="T50" fmla="*/ 147 w 186"/>
                    <a:gd name="T51" fmla="*/ 110 h 129"/>
                    <a:gd name="T52" fmla="*/ 132 w 186"/>
                    <a:gd name="T53" fmla="*/ 118 h 129"/>
                    <a:gd name="T54" fmla="*/ 116 w 186"/>
                    <a:gd name="T55" fmla="*/ 122 h 129"/>
                    <a:gd name="T56" fmla="*/ 102 w 186"/>
                    <a:gd name="T57" fmla="*/ 126 h 129"/>
                    <a:gd name="T58" fmla="*/ 86 w 186"/>
                    <a:gd name="T59" fmla="*/ 129 h 129"/>
                    <a:gd name="T60" fmla="*/ 70 w 186"/>
                    <a:gd name="T61" fmla="*/ 129 h 129"/>
                    <a:gd name="T62" fmla="*/ 53 w 186"/>
                    <a:gd name="T63" fmla="*/ 125 h 129"/>
                    <a:gd name="T64" fmla="*/ 37 w 186"/>
                    <a:gd name="T65" fmla="*/ 120 h 129"/>
                    <a:gd name="T66" fmla="*/ 24 w 186"/>
                    <a:gd name="T67" fmla="*/ 113 h 12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6"/>
                    <a:gd name="T103" fmla="*/ 0 h 129"/>
                    <a:gd name="T104" fmla="*/ 186 w 186"/>
                    <a:gd name="T105" fmla="*/ 129 h 12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6" h="129">
                      <a:moveTo>
                        <a:pt x="24" y="113"/>
                      </a:moveTo>
                      <a:lnTo>
                        <a:pt x="14" y="105"/>
                      </a:lnTo>
                      <a:lnTo>
                        <a:pt x="6" y="95"/>
                      </a:lnTo>
                      <a:lnTo>
                        <a:pt x="3" y="84"/>
                      </a:lnTo>
                      <a:lnTo>
                        <a:pt x="0" y="70"/>
                      </a:lnTo>
                      <a:lnTo>
                        <a:pt x="2" y="55"/>
                      </a:lnTo>
                      <a:lnTo>
                        <a:pt x="7" y="38"/>
                      </a:lnTo>
                      <a:lnTo>
                        <a:pt x="15" y="24"/>
                      </a:lnTo>
                      <a:lnTo>
                        <a:pt x="27" y="13"/>
                      </a:lnTo>
                      <a:lnTo>
                        <a:pt x="40" y="6"/>
                      </a:lnTo>
                      <a:lnTo>
                        <a:pt x="56" y="1"/>
                      </a:lnTo>
                      <a:lnTo>
                        <a:pt x="74" y="0"/>
                      </a:lnTo>
                      <a:lnTo>
                        <a:pt x="89" y="1"/>
                      </a:lnTo>
                      <a:lnTo>
                        <a:pt x="103" y="4"/>
                      </a:lnTo>
                      <a:lnTo>
                        <a:pt x="115" y="9"/>
                      </a:lnTo>
                      <a:lnTo>
                        <a:pt x="128" y="18"/>
                      </a:lnTo>
                      <a:lnTo>
                        <a:pt x="139" y="29"/>
                      </a:lnTo>
                      <a:lnTo>
                        <a:pt x="149" y="39"/>
                      </a:lnTo>
                      <a:lnTo>
                        <a:pt x="156" y="52"/>
                      </a:lnTo>
                      <a:lnTo>
                        <a:pt x="161" y="64"/>
                      </a:lnTo>
                      <a:lnTo>
                        <a:pt x="165" y="76"/>
                      </a:lnTo>
                      <a:lnTo>
                        <a:pt x="172" y="86"/>
                      </a:lnTo>
                      <a:lnTo>
                        <a:pt x="186" y="92"/>
                      </a:lnTo>
                      <a:lnTo>
                        <a:pt x="169" y="100"/>
                      </a:lnTo>
                      <a:lnTo>
                        <a:pt x="158" y="104"/>
                      </a:lnTo>
                      <a:lnTo>
                        <a:pt x="147" y="110"/>
                      </a:lnTo>
                      <a:lnTo>
                        <a:pt x="132" y="118"/>
                      </a:lnTo>
                      <a:lnTo>
                        <a:pt x="116" y="122"/>
                      </a:lnTo>
                      <a:lnTo>
                        <a:pt x="102" y="126"/>
                      </a:lnTo>
                      <a:lnTo>
                        <a:pt x="86" y="129"/>
                      </a:lnTo>
                      <a:lnTo>
                        <a:pt x="70" y="129"/>
                      </a:lnTo>
                      <a:lnTo>
                        <a:pt x="53" y="125"/>
                      </a:lnTo>
                      <a:lnTo>
                        <a:pt x="37" y="120"/>
                      </a:lnTo>
                      <a:lnTo>
                        <a:pt x="24" y="11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7" name="Freeform 284"/>
                <p:cNvSpPr>
                  <a:spLocks noChangeArrowheads="1"/>
                </p:cNvSpPr>
                <p:nvPr/>
              </p:nvSpPr>
              <p:spPr bwMode="auto">
                <a:xfrm>
                  <a:off x="797" y="139"/>
                  <a:ext cx="165" cy="98"/>
                </a:xfrm>
                <a:custGeom>
                  <a:avLst/>
                  <a:gdLst>
                    <a:gd name="T0" fmla="*/ 14 w 164"/>
                    <a:gd name="T1" fmla="*/ 0 h 100"/>
                    <a:gd name="T2" fmla="*/ 13 w 164"/>
                    <a:gd name="T3" fmla="*/ 16 h 100"/>
                    <a:gd name="T4" fmla="*/ 14 w 164"/>
                    <a:gd name="T5" fmla="*/ 30 h 100"/>
                    <a:gd name="T6" fmla="*/ 17 w 164"/>
                    <a:gd name="T7" fmla="*/ 38 h 100"/>
                    <a:gd name="T8" fmla="*/ 24 w 164"/>
                    <a:gd name="T9" fmla="*/ 46 h 100"/>
                    <a:gd name="T10" fmla="*/ 34 w 164"/>
                    <a:gd name="T11" fmla="*/ 53 h 100"/>
                    <a:gd name="T12" fmla="*/ 43 w 164"/>
                    <a:gd name="T13" fmla="*/ 57 h 100"/>
                    <a:gd name="T14" fmla="*/ 61 w 164"/>
                    <a:gd name="T15" fmla="*/ 63 h 100"/>
                    <a:gd name="T16" fmla="*/ 76 w 164"/>
                    <a:gd name="T17" fmla="*/ 66 h 100"/>
                    <a:gd name="T18" fmla="*/ 97 w 164"/>
                    <a:gd name="T19" fmla="*/ 66 h 100"/>
                    <a:gd name="T20" fmla="*/ 112 w 164"/>
                    <a:gd name="T21" fmla="*/ 67 h 100"/>
                    <a:gd name="T22" fmla="*/ 131 w 164"/>
                    <a:gd name="T23" fmla="*/ 67 h 100"/>
                    <a:gd name="T24" fmla="*/ 145 w 164"/>
                    <a:gd name="T25" fmla="*/ 66 h 100"/>
                    <a:gd name="T26" fmla="*/ 164 w 164"/>
                    <a:gd name="T27" fmla="*/ 67 h 100"/>
                    <a:gd name="T28" fmla="*/ 140 w 164"/>
                    <a:gd name="T29" fmla="*/ 69 h 100"/>
                    <a:gd name="T30" fmla="*/ 115 w 164"/>
                    <a:gd name="T31" fmla="*/ 70 h 100"/>
                    <a:gd name="T32" fmla="*/ 90 w 164"/>
                    <a:gd name="T33" fmla="*/ 69 h 100"/>
                    <a:gd name="T34" fmla="*/ 66 w 164"/>
                    <a:gd name="T35" fmla="*/ 69 h 100"/>
                    <a:gd name="T36" fmla="*/ 54 w 164"/>
                    <a:gd name="T37" fmla="*/ 67 h 100"/>
                    <a:gd name="T38" fmla="*/ 45 w 164"/>
                    <a:gd name="T39" fmla="*/ 66 h 100"/>
                    <a:gd name="T40" fmla="*/ 30 w 164"/>
                    <a:gd name="T41" fmla="*/ 64 h 100"/>
                    <a:gd name="T42" fmla="*/ 27 w 164"/>
                    <a:gd name="T43" fmla="*/ 69 h 100"/>
                    <a:gd name="T44" fmla="*/ 29 w 164"/>
                    <a:gd name="T45" fmla="*/ 74 h 100"/>
                    <a:gd name="T46" fmla="*/ 32 w 164"/>
                    <a:gd name="T47" fmla="*/ 80 h 100"/>
                    <a:gd name="T48" fmla="*/ 36 w 164"/>
                    <a:gd name="T49" fmla="*/ 85 h 100"/>
                    <a:gd name="T50" fmla="*/ 44 w 164"/>
                    <a:gd name="T51" fmla="*/ 90 h 100"/>
                    <a:gd name="T52" fmla="*/ 51 w 164"/>
                    <a:gd name="T53" fmla="*/ 94 h 100"/>
                    <a:gd name="T54" fmla="*/ 59 w 164"/>
                    <a:gd name="T55" fmla="*/ 97 h 100"/>
                    <a:gd name="T56" fmla="*/ 66 w 164"/>
                    <a:gd name="T57" fmla="*/ 100 h 100"/>
                    <a:gd name="T58" fmla="*/ 55 w 164"/>
                    <a:gd name="T59" fmla="*/ 98 h 100"/>
                    <a:gd name="T60" fmla="*/ 43 w 164"/>
                    <a:gd name="T61" fmla="*/ 95 h 100"/>
                    <a:gd name="T62" fmla="*/ 33 w 164"/>
                    <a:gd name="T63" fmla="*/ 91 h 100"/>
                    <a:gd name="T64" fmla="*/ 23 w 164"/>
                    <a:gd name="T65" fmla="*/ 86 h 100"/>
                    <a:gd name="T66" fmla="*/ 17 w 164"/>
                    <a:gd name="T67" fmla="*/ 79 h 100"/>
                    <a:gd name="T68" fmla="*/ 10 w 164"/>
                    <a:gd name="T69" fmla="*/ 74 h 100"/>
                    <a:gd name="T70" fmla="*/ 5 w 164"/>
                    <a:gd name="T71" fmla="*/ 67 h 100"/>
                    <a:gd name="T72" fmla="*/ 2 w 164"/>
                    <a:gd name="T73" fmla="*/ 61 h 100"/>
                    <a:gd name="T74" fmla="*/ 1 w 164"/>
                    <a:gd name="T75" fmla="*/ 52 h 100"/>
                    <a:gd name="T76" fmla="*/ 0 w 164"/>
                    <a:gd name="T77" fmla="*/ 42 h 100"/>
                    <a:gd name="T78" fmla="*/ 1 w 164"/>
                    <a:gd name="T79" fmla="*/ 31 h 100"/>
                    <a:gd name="T80" fmla="*/ 4 w 164"/>
                    <a:gd name="T81" fmla="*/ 18 h 100"/>
                    <a:gd name="T82" fmla="*/ 7 w 164"/>
                    <a:gd name="T83" fmla="*/ 10 h 100"/>
                    <a:gd name="T84" fmla="*/ 14 w 164"/>
                    <a:gd name="T85" fmla="*/ 0 h 10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4"/>
                    <a:gd name="T130" fmla="*/ 0 h 100"/>
                    <a:gd name="T131" fmla="*/ 164 w 164"/>
                    <a:gd name="T132" fmla="*/ 100 h 10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4" h="100">
                      <a:moveTo>
                        <a:pt x="14" y="0"/>
                      </a:moveTo>
                      <a:lnTo>
                        <a:pt x="13" y="16"/>
                      </a:lnTo>
                      <a:lnTo>
                        <a:pt x="14" y="30"/>
                      </a:lnTo>
                      <a:lnTo>
                        <a:pt x="17" y="38"/>
                      </a:lnTo>
                      <a:lnTo>
                        <a:pt x="24" y="46"/>
                      </a:lnTo>
                      <a:lnTo>
                        <a:pt x="34" y="53"/>
                      </a:lnTo>
                      <a:lnTo>
                        <a:pt x="43" y="57"/>
                      </a:lnTo>
                      <a:lnTo>
                        <a:pt x="61" y="63"/>
                      </a:lnTo>
                      <a:lnTo>
                        <a:pt x="76" y="66"/>
                      </a:lnTo>
                      <a:lnTo>
                        <a:pt x="97" y="66"/>
                      </a:lnTo>
                      <a:lnTo>
                        <a:pt x="112" y="67"/>
                      </a:lnTo>
                      <a:lnTo>
                        <a:pt x="131" y="67"/>
                      </a:lnTo>
                      <a:lnTo>
                        <a:pt x="145" y="66"/>
                      </a:lnTo>
                      <a:lnTo>
                        <a:pt x="164" y="67"/>
                      </a:lnTo>
                      <a:lnTo>
                        <a:pt x="140" y="69"/>
                      </a:lnTo>
                      <a:lnTo>
                        <a:pt x="115" y="70"/>
                      </a:lnTo>
                      <a:lnTo>
                        <a:pt x="90" y="69"/>
                      </a:lnTo>
                      <a:lnTo>
                        <a:pt x="66" y="69"/>
                      </a:lnTo>
                      <a:lnTo>
                        <a:pt x="54" y="67"/>
                      </a:lnTo>
                      <a:lnTo>
                        <a:pt x="45" y="66"/>
                      </a:lnTo>
                      <a:lnTo>
                        <a:pt x="30" y="64"/>
                      </a:lnTo>
                      <a:lnTo>
                        <a:pt x="27" y="69"/>
                      </a:lnTo>
                      <a:lnTo>
                        <a:pt x="29" y="74"/>
                      </a:lnTo>
                      <a:lnTo>
                        <a:pt x="32" y="80"/>
                      </a:lnTo>
                      <a:lnTo>
                        <a:pt x="36" y="85"/>
                      </a:lnTo>
                      <a:lnTo>
                        <a:pt x="44" y="90"/>
                      </a:lnTo>
                      <a:lnTo>
                        <a:pt x="51" y="94"/>
                      </a:lnTo>
                      <a:lnTo>
                        <a:pt x="59" y="97"/>
                      </a:lnTo>
                      <a:lnTo>
                        <a:pt x="66" y="100"/>
                      </a:lnTo>
                      <a:lnTo>
                        <a:pt x="55" y="98"/>
                      </a:lnTo>
                      <a:lnTo>
                        <a:pt x="43" y="95"/>
                      </a:lnTo>
                      <a:lnTo>
                        <a:pt x="33" y="91"/>
                      </a:lnTo>
                      <a:lnTo>
                        <a:pt x="23" y="86"/>
                      </a:lnTo>
                      <a:lnTo>
                        <a:pt x="17" y="79"/>
                      </a:lnTo>
                      <a:lnTo>
                        <a:pt x="10" y="74"/>
                      </a:lnTo>
                      <a:lnTo>
                        <a:pt x="5" y="67"/>
                      </a:lnTo>
                      <a:lnTo>
                        <a:pt x="2" y="61"/>
                      </a:lnTo>
                      <a:lnTo>
                        <a:pt x="1" y="52"/>
                      </a:lnTo>
                      <a:lnTo>
                        <a:pt x="0" y="42"/>
                      </a:lnTo>
                      <a:lnTo>
                        <a:pt x="1" y="31"/>
                      </a:lnTo>
                      <a:lnTo>
                        <a:pt x="4" y="18"/>
                      </a:lnTo>
                      <a:lnTo>
                        <a:pt x="7" y="1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8" name="Freeform 285"/>
                <p:cNvSpPr>
                  <a:spLocks/>
                </p:cNvSpPr>
                <p:nvPr/>
              </p:nvSpPr>
              <p:spPr bwMode="auto">
                <a:xfrm>
                  <a:off x="662" y="0"/>
                  <a:ext cx="152" cy="181"/>
                </a:xfrm>
                <a:custGeom>
                  <a:avLst/>
                  <a:gdLst>
                    <a:gd name="T0" fmla="*/ 113 w 151"/>
                    <a:gd name="T1" fmla="*/ 178 h 181"/>
                    <a:gd name="T2" fmla="*/ 95 w 151"/>
                    <a:gd name="T3" fmla="*/ 181 h 181"/>
                    <a:gd name="T4" fmla="*/ 78 w 151"/>
                    <a:gd name="T5" fmla="*/ 180 h 181"/>
                    <a:gd name="T6" fmla="*/ 62 w 151"/>
                    <a:gd name="T7" fmla="*/ 176 h 181"/>
                    <a:gd name="T8" fmla="*/ 46 w 151"/>
                    <a:gd name="T9" fmla="*/ 170 h 181"/>
                    <a:gd name="T10" fmla="*/ 31 w 151"/>
                    <a:gd name="T11" fmla="*/ 162 h 181"/>
                    <a:gd name="T12" fmla="*/ 16 w 151"/>
                    <a:gd name="T13" fmla="*/ 144 h 181"/>
                    <a:gd name="T14" fmla="*/ 8 w 151"/>
                    <a:gd name="T15" fmla="*/ 128 h 181"/>
                    <a:gd name="T16" fmla="*/ 2 w 151"/>
                    <a:gd name="T17" fmla="*/ 110 h 181"/>
                    <a:gd name="T18" fmla="*/ 0 w 151"/>
                    <a:gd name="T19" fmla="*/ 85 h 181"/>
                    <a:gd name="T20" fmla="*/ 2 w 151"/>
                    <a:gd name="T21" fmla="*/ 64 h 181"/>
                    <a:gd name="T22" fmla="*/ 7 w 151"/>
                    <a:gd name="T23" fmla="*/ 47 h 181"/>
                    <a:gd name="T24" fmla="*/ 16 w 151"/>
                    <a:gd name="T25" fmla="*/ 34 h 181"/>
                    <a:gd name="T26" fmla="*/ 24 w 151"/>
                    <a:gd name="T27" fmla="*/ 21 h 181"/>
                    <a:gd name="T28" fmla="*/ 30 w 151"/>
                    <a:gd name="T29" fmla="*/ 10 h 181"/>
                    <a:gd name="T30" fmla="*/ 30 w 151"/>
                    <a:gd name="T31" fmla="*/ 0 h 181"/>
                    <a:gd name="T32" fmla="*/ 43 w 151"/>
                    <a:gd name="T33" fmla="*/ 8 h 181"/>
                    <a:gd name="T34" fmla="*/ 55 w 151"/>
                    <a:gd name="T35" fmla="*/ 11 h 181"/>
                    <a:gd name="T36" fmla="*/ 66 w 151"/>
                    <a:gd name="T37" fmla="*/ 16 h 181"/>
                    <a:gd name="T38" fmla="*/ 82 w 151"/>
                    <a:gd name="T39" fmla="*/ 21 h 181"/>
                    <a:gd name="T40" fmla="*/ 95 w 151"/>
                    <a:gd name="T41" fmla="*/ 22 h 181"/>
                    <a:gd name="T42" fmla="*/ 107 w 151"/>
                    <a:gd name="T43" fmla="*/ 28 h 181"/>
                    <a:gd name="T44" fmla="*/ 122 w 151"/>
                    <a:gd name="T45" fmla="*/ 39 h 181"/>
                    <a:gd name="T46" fmla="*/ 129 w 151"/>
                    <a:gd name="T47" fmla="*/ 49 h 181"/>
                    <a:gd name="T48" fmla="*/ 139 w 151"/>
                    <a:gd name="T49" fmla="*/ 62 h 181"/>
                    <a:gd name="T50" fmla="*/ 145 w 151"/>
                    <a:gd name="T51" fmla="*/ 75 h 181"/>
                    <a:gd name="T52" fmla="*/ 149 w 151"/>
                    <a:gd name="T53" fmla="*/ 88 h 181"/>
                    <a:gd name="T54" fmla="*/ 151 w 151"/>
                    <a:gd name="T55" fmla="*/ 106 h 181"/>
                    <a:gd name="T56" fmla="*/ 149 w 151"/>
                    <a:gd name="T57" fmla="*/ 118 h 181"/>
                    <a:gd name="T58" fmla="*/ 148 w 151"/>
                    <a:gd name="T59" fmla="*/ 131 h 181"/>
                    <a:gd name="T60" fmla="*/ 142 w 151"/>
                    <a:gd name="T61" fmla="*/ 147 h 181"/>
                    <a:gd name="T62" fmla="*/ 134 w 151"/>
                    <a:gd name="T63" fmla="*/ 164 h 181"/>
                    <a:gd name="T64" fmla="*/ 124 w 151"/>
                    <a:gd name="T65" fmla="*/ 172 h 181"/>
                    <a:gd name="T66" fmla="*/ 113 w 151"/>
                    <a:gd name="T67" fmla="*/ 178 h 18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1"/>
                    <a:gd name="T103" fmla="*/ 0 h 181"/>
                    <a:gd name="T104" fmla="*/ 151 w 151"/>
                    <a:gd name="T105" fmla="*/ 181 h 18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1" h="181">
                      <a:moveTo>
                        <a:pt x="113" y="178"/>
                      </a:moveTo>
                      <a:lnTo>
                        <a:pt x="95" y="181"/>
                      </a:lnTo>
                      <a:lnTo>
                        <a:pt x="78" y="180"/>
                      </a:lnTo>
                      <a:lnTo>
                        <a:pt x="62" y="176"/>
                      </a:lnTo>
                      <a:lnTo>
                        <a:pt x="46" y="170"/>
                      </a:lnTo>
                      <a:lnTo>
                        <a:pt x="31" y="162"/>
                      </a:lnTo>
                      <a:lnTo>
                        <a:pt x="16" y="144"/>
                      </a:lnTo>
                      <a:lnTo>
                        <a:pt x="8" y="128"/>
                      </a:lnTo>
                      <a:lnTo>
                        <a:pt x="2" y="110"/>
                      </a:lnTo>
                      <a:lnTo>
                        <a:pt x="0" y="85"/>
                      </a:lnTo>
                      <a:lnTo>
                        <a:pt x="2" y="64"/>
                      </a:lnTo>
                      <a:lnTo>
                        <a:pt x="7" y="47"/>
                      </a:lnTo>
                      <a:lnTo>
                        <a:pt x="16" y="34"/>
                      </a:lnTo>
                      <a:lnTo>
                        <a:pt x="24" y="21"/>
                      </a:lnTo>
                      <a:lnTo>
                        <a:pt x="30" y="10"/>
                      </a:lnTo>
                      <a:lnTo>
                        <a:pt x="30" y="0"/>
                      </a:lnTo>
                      <a:lnTo>
                        <a:pt x="43" y="8"/>
                      </a:lnTo>
                      <a:lnTo>
                        <a:pt x="55" y="11"/>
                      </a:lnTo>
                      <a:lnTo>
                        <a:pt x="66" y="16"/>
                      </a:lnTo>
                      <a:lnTo>
                        <a:pt x="82" y="21"/>
                      </a:lnTo>
                      <a:lnTo>
                        <a:pt x="95" y="22"/>
                      </a:lnTo>
                      <a:lnTo>
                        <a:pt x="107" y="28"/>
                      </a:lnTo>
                      <a:lnTo>
                        <a:pt x="122" y="39"/>
                      </a:lnTo>
                      <a:lnTo>
                        <a:pt x="129" y="49"/>
                      </a:lnTo>
                      <a:lnTo>
                        <a:pt x="139" y="62"/>
                      </a:lnTo>
                      <a:lnTo>
                        <a:pt x="145" y="75"/>
                      </a:lnTo>
                      <a:lnTo>
                        <a:pt x="149" y="88"/>
                      </a:lnTo>
                      <a:lnTo>
                        <a:pt x="151" y="106"/>
                      </a:lnTo>
                      <a:lnTo>
                        <a:pt x="149" y="118"/>
                      </a:lnTo>
                      <a:lnTo>
                        <a:pt x="148" y="131"/>
                      </a:lnTo>
                      <a:lnTo>
                        <a:pt x="142" y="147"/>
                      </a:lnTo>
                      <a:lnTo>
                        <a:pt x="134" y="164"/>
                      </a:lnTo>
                      <a:lnTo>
                        <a:pt x="124" y="172"/>
                      </a:lnTo>
                      <a:lnTo>
                        <a:pt x="113" y="17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9" name="Freeform 286"/>
                <p:cNvSpPr>
                  <a:spLocks noChangeArrowheads="1"/>
                </p:cNvSpPr>
                <p:nvPr/>
              </p:nvSpPr>
              <p:spPr bwMode="auto">
                <a:xfrm>
                  <a:off x="707" y="40"/>
                  <a:ext cx="99" cy="139"/>
                </a:xfrm>
                <a:custGeom>
                  <a:avLst/>
                  <a:gdLst>
                    <a:gd name="T0" fmla="*/ 0 w 99"/>
                    <a:gd name="T1" fmla="*/ 0 h 138"/>
                    <a:gd name="T2" fmla="*/ 11 w 99"/>
                    <a:gd name="T3" fmla="*/ 13 h 138"/>
                    <a:gd name="T4" fmla="*/ 21 w 99"/>
                    <a:gd name="T5" fmla="*/ 32 h 138"/>
                    <a:gd name="T6" fmla="*/ 30 w 99"/>
                    <a:gd name="T7" fmla="*/ 51 h 138"/>
                    <a:gd name="T8" fmla="*/ 38 w 99"/>
                    <a:gd name="T9" fmla="*/ 76 h 138"/>
                    <a:gd name="T10" fmla="*/ 44 w 99"/>
                    <a:gd name="T11" fmla="*/ 101 h 138"/>
                    <a:gd name="T12" fmla="*/ 43 w 99"/>
                    <a:gd name="T13" fmla="*/ 116 h 138"/>
                    <a:gd name="T14" fmla="*/ 41 w 99"/>
                    <a:gd name="T15" fmla="*/ 127 h 138"/>
                    <a:gd name="T16" fmla="*/ 33 w 99"/>
                    <a:gd name="T17" fmla="*/ 133 h 138"/>
                    <a:gd name="T18" fmla="*/ 21 w 99"/>
                    <a:gd name="T19" fmla="*/ 133 h 138"/>
                    <a:gd name="T20" fmla="*/ 36 w 99"/>
                    <a:gd name="T21" fmla="*/ 138 h 138"/>
                    <a:gd name="T22" fmla="*/ 51 w 99"/>
                    <a:gd name="T23" fmla="*/ 138 h 138"/>
                    <a:gd name="T24" fmla="*/ 73 w 99"/>
                    <a:gd name="T25" fmla="*/ 133 h 138"/>
                    <a:gd name="T26" fmla="*/ 81 w 99"/>
                    <a:gd name="T27" fmla="*/ 126 h 138"/>
                    <a:gd name="T28" fmla="*/ 88 w 99"/>
                    <a:gd name="T29" fmla="*/ 120 h 138"/>
                    <a:gd name="T30" fmla="*/ 93 w 99"/>
                    <a:gd name="T31" fmla="*/ 108 h 138"/>
                    <a:gd name="T32" fmla="*/ 97 w 99"/>
                    <a:gd name="T33" fmla="*/ 98 h 138"/>
                    <a:gd name="T34" fmla="*/ 99 w 99"/>
                    <a:gd name="T35" fmla="*/ 85 h 138"/>
                    <a:gd name="T36" fmla="*/ 91 w 99"/>
                    <a:gd name="T37" fmla="*/ 96 h 138"/>
                    <a:gd name="T38" fmla="*/ 80 w 99"/>
                    <a:gd name="T39" fmla="*/ 102 h 138"/>
                    <a:gd name="T40" fmla="*/ 65 w 99"/>
                    <a:gd name="T41" fmla="*/ 105 h 138"/>
                    <a:gd name="T42" fmla="*/ 54 w 99"/>
                    <a:gd name="T43" fmla="*/ 104 h 138"/>
                    <a:gd name="T44" fmla="*/ 48 w 99"/>
                    <a:gd name="T45" fmla="*/ 101 h 138"/>
                    <a:gd name="T46" fmla="*/ 47 w 99"/>
                    <a:gd name="T47" fmla="*/ 89 h 138"/>
                    <a:gd name="T48" fmla="*/ 43 w 99"/>
                    <a:gd name="T49" fmla="*/ 70 h 138"/>
                    <a:gd name="T50" fmla="*/ 36 w 99"/>
                    <a:gd name="T51" fmla="*/ 49 h 138"/>
                    <a:gd name="T52" fmla="*/ 28 w 99"/>
                    <a:gd name="T53" fmla="*/ 36 h 138"/>
                    <a:gd name="T54" fmla="*/ 17 w 99"/>
                    <a:gd name="T55" fmla="*/ 18 h 138"/>
                    <a:gd name="T56" fmla="*/ 0 w 99"/>
                    <a:gd name="T57" fmla="*/ 0 h 13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9"/>
                    <a:gd name="T88" fmla="*/ 0 h 138"/>
                    <a:gd name="T89" fmla="*/ 99 w 99"/>
                    <a:gd name="T90" fmla="*/ 138 h 13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9" h="138">
                      <a:moveTo>
                        <a:pt x="0" y="0"/>
                      </a:moveTo>
                      <a:lnTo>
                        <a:pt x="11" y="13"/>
                      </a:lnTo>
                      <a:lnTo>
                        <a:pt x="21" y="32"/>
                      </a:lnTo>
                      <a:lnTo>
                        <a:pt x="30" y="51"/>
                      </a:lnTo>
                      <a:lnTo>
                        <a:pt x="38" y="76"/>
                      </a:lnTo>
                      <a:lnTo>
                        <a:pt x="44" y="101"/>
                      </a:lnTo>
                      <a:lnTo>
                        <a:pt x="43" y="116"/>
                      </a:lnTo>
                      <a:lnTo>
                        <a:pt x="41" y="127"/>
                      </a:lnTo>
                      <a:lnTo>
                        <a:pt x="33" y="133"/>
                      </a:lnTo>
                      <a:lnTo>
                        <a:pt x="21" y="133"/>
                      </a:lnTo>
                      <a:lnTo>
                        <a:pt x="36" y="138"/>
                      </a:lnTo>
                      <a:lnTo>
                        <a:pt x="51" y="138"/>
                      </a:lnTo>
                      <a:lnTo>
                        <a:pt x="73" y="133"/>
                      </a:lnTo>
                      <a:lnTo>
                        <a:pt x="81" y="126"/>
                      </a:lnTo>
                      <a:lnTo>
                        <a:pt x="88" y="120"/>
                      </a:lnTo>
                      <a:lnTo>
                        <a:pt x="93" y="108"/>
                      </a:lnTo>
                      <a:lnTo>
                        <a:pt x="97" y="98"/>
                      </a:lnTo>
                      <a:lnTo>
                        <a:pt x="99" y="85"/>
                      </a:lnTo>
                      <a:lnTo>
                        <a:pt x="91" y="96"/>
                      </a:lnTo>
                      <a:lnTo>
                        <a:pt x="80" y="102"/>
                      </a:lnTo>
                      <a:lnTo>
                        <a:pt x="65" y="105"/>
                      </a:lnTo>
                      <a:lnTo>
                        <a:pt x="54" y="104"/>
                      </a:lnTo>
                      <a:lnTo>
                        <a:pt x="48" y="101"/>
                      </a:lnTo>
                      <a:lnTo>
                        <a:pt x="47" y="89"/>
                      </a:lnTo>
                      <a:lnTo>
                        <a:pt x="43" y="70"/>
                      </a:lnTo>
                      <a:lnTo>
                        <a:pt x="36" y="49"/>
                      </a:lnTo>
                      <a:lnTo>
                        <a:pt x="28" y="36"/>
                      </a:lnTo>
                      <a:lnTo>
                        <a:pt x="17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0" name="Freeform 287"/>
                <p:cNvSpPr>
                  <a:spLocks/>
                </p:cNvSpPr>
                <p:nvPr/>
              </p:nvSpPr>
              <p:spPr bwMode="auto">
                <a:xfrm>
                  <a:off x="705" y="144"/>
                  <a:ext cx="114" cy="88"/>
                </a:xfrm>
                <a:custGeom>
                  <a:avLst/>
                  <a:gdLst>
                    <a:gd name="T0" fmla="*/ 137 w 273"/>
                    <a:gd name="T1" fmla="*/ 209 h 209"/>
                    <a:gd name="T2" fmla="*/ 273 w 273"/>
                    <a:gd name="T3" fmla="*/ 105 h 209"/>
                    <a:gd name="T4" fmla="*/ 135 w 273"/>
                    <a:gd name="T5" fmla="*/ 1 h 209"/>
                    <a:gd name="T6" fmla="*/ 0 w 273"/>
                    <a:gd name="T7" fmla="*/ 80 h 209"/>
                    <a:gd name="T8" fmla="*/ 135 w 273"/>
                    <a:gd name="T9" fmla="*/ 106 h 209"/>
                    <a:gd name="T10" fmla="*/ 137 w 273"/>
                    <a:gd name="T11" fmla="*/ 209 h 2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3"/>
                    <a:gd name="T19" fmla="*/ 0 h 209"/>
                    <a:gd name="T20" fmla="*/ 273 w 273"/>
                    <a:gd name="T21" fmla="*/ 209 h 2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3" h="209">
                      <a:moveTo>
                        <a:pt x="137" y="209"/>
                      </a:moveTo>
                      <a:cubicBezTo>
                        <a:pt x="212" y="208"/>
                        <a:pt x="273" y="162"/>
                        <a:pt x="273" y="105"/>
                      </a:cubicBezTo>
                      <a:cubicBezTo>
                        <a:pt x="273" y="47"/>
                        <a:pt x="211" y="1"/>
                        <a:pt x="135" y="1"/>
                      </a:cubicBezTo>
                      <a:cubicBezTo>
                        <a:pt x="71" y="0"/>
                        <a:pt x="16" y="33"/>
                        <a:pt x="0" y="80"/>
                      </a:cubicBezTo>
                      <a:lnTo>
                        <a:pt x="135" y="106"/>
                      </a:lnTo>
                      <a:lnTo>
                        <a:pt x="137" y="20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1" name="Freeform 288"/>
                <p:cNvSpPr>
                  <a:spLocks/>
                </p:cNvSpPr>
                <p:nvPr/>
              </p:nvSpPr>
              <p:spPr bwMode="auto">
                <a:xfrm>
                  <a:off x="630" y="121"/>
                  <a:ext cx="155" cy="166"/>
                </a:xfrm>
                <a:custGeom>
                  <a:avLst/>
                  <a:gdLst>
                    <a:gd name="T0" fmla="*/ 64 w 154"/>
                    <a:gd name="T1" fmla="*/ 6 h 166"/>
                    <a:gd name="T2" fmla="*/ 49 w 154"/>
                    <a:gd name="T3" fmla="*/ 14 h 166"/>
                    <a:gd name="T4" fmla="*/ 35 w 154"/>
                    <a:gd name="T5" fmla="*/ 22 h 166"/>
                    <a:gd name="T6" fmla="*/ 24 w 154"/>
                    <a:gd name="T7" fmla="*/ 26 h 166"/>
                    <a:gd name="T8" fmla="*/ 17 w 154"/>
                    <a:gd name="T9" fmla="*/ 35 h 166"/>
                    <a:gd name="T10" fmla="*/ 20 w 154"/>
                    <a:gd name="T11" fmla="*/ 44 h 166"/>
                    <a:gd name="T12" fmla="*/ 11 w 154"/>
                    <a:gd name="T13" fmla="*/ 52 h 166"/>
                    <a:gd name="T14" fmla="*/ 3 w 154"/>
                    <a:gd name="T15" fmla="*/ 60 h 166"/>
                    <a:gd name="T16" fmla="*/ 5 w 154"/>
                    <a:gd name="T17" fmla="*/ 73 h 166"/>
                    <a:gd name="T18" fmla="*/ 5 w 154"/>
                    <a:gd name="T19" fmla="*/ 86 h 166"/>
                    <a:gd name="T20" fmla="*/ 0 w 154"/>
                    <a:gd name="T21" fmla="*/ 106 h 166"/>
                    <a:gd name="T22" fmla="*/ 5 w 154"/>
                    <a:gd name="T23" fmla="*/ 119 h 166"/>
                    <a:gd name="T24" fmla="*/ 19 w 154"/>
                    <a:gd name="T25" fmla="*/ 122 h 166"/>
                    <a:gd name="T26" fmla="*/ 25 w 154"/>
                    <a:gd name="T27" fmla="*/ 139 h 166"/>
                    <a:gd name="T28" fmla="*/ 45 w 154"/>
                    <a:gd name="T29" fmla="*/ 145 h 166"/>
                    <a:gd name="T30" fmla="*/ 51 w 154"/>
                    <a:gd name="T31" fmla="*/ 163 h 166"/>
                    <a:gd name="T32" fmla="*/ 65 w 154"/>
                    <a:gd name="T33" fmla="*/ 166 h 166"/>
                    <a:gd name="T34" fmla="*/ 77 w 154"/>
                    <a:gd name="T35" fmla="*/ 163 h 166"/>
                    <a:gd name="T36" fmla="*/ 87 w 154"/>
                    <a:gd name="T37" fmla="*/ 161 h 166"/>
                    <a:gd name="T38" fmla="*/ 107 w 154"/>
                    <a:gd name="T39" fmla="*/ 161 h 166"/>
                    <a:gd name="T40" fmla="*/ 115 w 154"/>
                    <a:gd name="T41" fmla="*/ 149 h 166"/>
                    <a:gd name="T42" fmla="*/ 122 w 154"/>
                    <a:gd name="T43" fmla="*/ 147 h 166"/>
                    <a:gd name="T44" fmla="*/ 133 w 154"/>
                    <a:gd name="T45" fmla="*/ 141 h 166"/>
                    <a:gd name="T46" fmla="*/ 141 w 154"/>
                    <a:gd name="T47" fmla="*/ 117 h 166"/>
                    <a:gd name="T48" fmla="*/ 151 w 154"/>
                    <a:gd name="T49" fmla="*/ 116 h 166"/>
                    <a:gd name="T50" fmla="*/ 154 w 154"/>
                    <a:gd name="T51" fmla="*/ 100 h 166"/>
                    <a:gd name="T52" fmla="*/ 149 w 154"/>
                    <a:gd name="T53" fmla="*/ 87 h 166"/>
                    <a:gd name="T54" fmla="*/ 154 w 154"/>
                    <a:gd name="T55" fmla="*/ 74 h 166"/>
                    <a:gd name="T56" fmla="*/ 147 w 154"/>
                    <a:gd name="T57" fmla="*/ 61 h 166"/>
                    <a:gd name="T58" fmla="*/ 145 w 154"/>
                    <a:gd name="T59" fmla="*/ 44 h 166"/>
                    <a:gd name="T60" fmla="*/ 140 w 154"/>
                    <a:gd name="T61" fmla="*/ 31 h 166"/>
                    <a:gd name="T62" fmla="*/ 130 w 154"/>
                    <a:gd name="T63" fmla="*/ 27 h 166"/>
                    <a:gd name="T64" fmla="*/ 123 w 154"/>
                    <a:gd name="T65" fmla="*/ 18 h 166"/>
                    <a:gd name="T66" fmla="*/ 113 w 154"/>
                    <a:gd name="T67" fmla="*/ 11 h 166"/>
                    <a:gd name="T68" fmla="*/ 103 w 154"/>
                    <a:gd name="T69" fmla="*/ 11 h 166"/>
                    <a:gd name="T70" fmla="*/ 94 w 154"/>
                    <a:gd name="T71" fmla="*/ 3 h 166"/>
                    <a:gd name="T72" fmla="*/ 83 w 154"/>
                    <a:gd name="T73" fmla="*/ 0 h 16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166"/>
                    <a:gd name="T113" fmla="*/ 154 w 154"/>
                    <a:gd name="T114" fmla="*/ 166 h 16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166">
                      <a:moveTo>
                        <a:pt x="77" y="6"/>
                      </a:moveTo>
                      <a:lnTo>
                        <a:pt x="64" y="6"/>
                      </a:lnTo>
                      <a:lnTo>
                        <a:pt x="55" y="8"/>
                      </a:lnTo>
                      <a:lnTo>
                        <a:pt x="49" y="14"/>
                      </a:lnTo>
                      <a:lnTo>
                        <a:pt x="47" y="21"/>
                      </a:lnTo>
                      <a:lnTo>
                        <a:pt x="35" y="22"/>
                      </a:lnTo>
                      <a:lnTo>
                        <a:pt x="29" y="24"/>
                      </a:lnTo>
                      <a:lnTo>
                        <a:pt x="24" y="26"/>
                      </a:lnTo>
                      <a:lnTo>
                        <a:pt x="19" y="31"/>
                      </a:lnTo>
                      <a:lnTo>
                        <a:pt x="17" y="35"/>
                      </a:lnTo>
                      <a:lnTo>
                        <a:pt x="18" y="41"/>
                      </a:lnTo>
                      <a:lnTo>
                        <a:pt x="20" y="44"/>
                      </a:lnTo>
                      <a:lnTo>
                        <a:pt x="18" y="50"/>
                      </a:lnTo>
                      <a:lnTo>
                        <a:pt x="11" y="52"/>
                      </a:lnTo>
                      <a:lnTo>
                        <a:pt x="6" y="55"/>
                      </a:lnTo>
                      <a:lnTo>
                        <a:pt x="3" y="60"/>
                      </a:lnTo>
                      <a:lnTo>
                        <a:pt x="2" y="67"/>
                      </a:lnTo>
                      <a:lnTo>
                        <a:pt x="5" y="73"/>
                      </a:lnTo>
                      <a:lnTo>
                        <a:pt x="8" y="77"/>
                      </a:lnTo>
                      <a:lnTo>
                        <a:pt x="5" y="86"/>
                      </a:lnTo>
                      <a:lnTo>
                        <a:pt x="1" y="97"/>
                      </a:lnTo>
                      <a:lnTo>
                        <a:pt x="0" y="106"/>
                      </a:lnTo>
                      <a:lnTo>
                        <a:pt x="1" y="114"/>
                      </a:lnTo>
                      <a:lnTo>
                        <a:pt x="5" y="119"/>
                      </a:lnTo>
                      <a:lnTo>
                        <a:pt x="14" y="121"/>
                      </a:lnTo>
                      <a:lnTo>
                        <a:pt x="19" y="122"/>
                      </a:lnTo>
                      <a:lnTo>
                        <a:pt x="20" y="131"/>
                      </a:lnTo>
                      <a:lnTo>
                        <a:pt x="25" y="139"/>
                      </a:lnTo>
                      <a:lnTo>
                        <a:pt x="36" y="144"/>
                      </a:lnTo>
                      <a:lnTo>
                        <a:pt x="45" y="145"/>
                      </a:lnTo>
                      <a:lnTo>
                        <a:pt x="48" y="158"/>
                      </a:lnTo>
                      <a:lnTo>
                        <a:pt x="51" y="163"/>
                      </a:lnTo>
                      <a:lnTo>
                        <a:pt x="56" y="166"/>
                      </a:lnTo>
                      <a:lnTo>
                        <a:pt x="65" y="166"/>
                      </a:lnTo>
                      <a:lnTo>
                        <a:pt x="72" y="166"/>
                      </a:lnTo>
                      <a:lnTo>
                        <a:pt x="77" y="163"/>
                      </a:lnTo>
                      <a:lnTo>
                        <a:pt x="82" y="159"/>
                      </a:lnTo>
                      <a:lnTo>
                        <a:pt x="87" y="161"/>
                      </a:lnTo>
                      <a:lnTo>
                        <a:pt x="98" y="163"/>
                      </a:lnTo>
                      <a:lnTo>
                        <a:pt x="107" y="161"/>
                      </a:lnTo>
                      <a:lnTo>
                        <a:pt x="112" y="155"/>
                      </a:lnTo>
                      <a:lnTo>
                        <a:pt x="115" y="149"/>
                      </a:lnTo>
                      <a:lnTo>
                        <a:pt x="117" y="145"/>
                      </a:lnTo>
                      <a:lnTo>
                        <a:pt x="122" y="147"/>
                      </a:lnTo>
                      <a:lnTo>
                        <a:pt x="127" y="146"/>
                      </a:lnTo>
                      <a:lnTo>
                        <a:pt x="133" y="141"/>
                      </a:lnTo>
                      <a:lnTo>
                        <a:pt x="139" y="130"/>
                      </a:lnTo>
                      <a:lnTo>
                        <a:pt x="141" y="117"/>
                      </a:lnTo>
                      <a:lnTo>
                        <a:pt x="145" y="119"/>
                      </a:lnTo>
                      <a:lnTo>
                        <a:pt x="151" y="116"/>
                      </a:lnTo>
                      <a:lnTo>
                        <a:pt x="153" y="108"/>
                      </a:lnTo>
                      <a:lnTo>
                        <a:pt x="154" y="100"/>
                      </a:lnTo>
                      <a:lnTo>
                        <a:pt x="150" y="92"/>
                      </a:lnTo>
                      <a:lnTo>
                        <a:pt x="149" y="87"/>
                      </a:lnTo>
                      <a:lnTo>
                        <a:pt x="154" y="81"/>
                      </a:lnTo>
                      <a:lnTo>
                        <a:pt x="154" y="74"/>
                      </a:lnTo>
                      <a:lnTo>
                        <a:pt x="151" y="66"/>
                      </a:lnTo>
                      <a:lnTo>
                        <a:pt x="147" y="61"/>
                      </a:lnTo>
                      <a:lnTo>
                        <a:pt x="145" y="53"/>
                      </a:lnTo>
                      <a:lnTo>
                        <a:pt x="145" y="44"/>
                      </a:lnTo>
                      <a:lnTo>
                        <a:pt x="145" y="37"/>
                      </a:lnTo>
                      <a:lnTo>
                        <a:pt x="140" y="31"/>
                      </a:lnTo>
                      <a:lnTo>
                        <a:pt x="134" y="27"/>
                      </a:lnTo>
                      <a:lnTo>
                        <a:pt x="130" y="27"/>
                      </a:lnTo>
                      <a:lnTo>
                        <a:pt x="127" y="27"/>
                      </a:lnTo>
                      <a:lnTo>
                        <a:pt x="123" y="18"/>
                      </a:lnTo>
                      <a:lnTo>
                        <a:pt x="119" y="13"/>
                      </a:lnTo>
                      <a:lnTo>
                        <a:pt x="113" y="11"/>
                      </a:lnTo>
                      <a:lnTo>
                        <a:pt x="108" y="11"/>
                      </a:lnTo>
                      <a:lnTo>
                        <a:pt x="103" y="11"/>
                      </a:lnTo>
                      <a:lnTo>
                        <a:pt x="98" y="6"/>
                      </a:lnTo>
                      <a:lnTo>
                        <a:pt x="94" y="3"/>
                      </a:lnTo>
                      <a:lnTo>
                        <a:pt x="88" y="1"/>
                      </a:lnTo>
                      <a:lnTo>
                        <a:pt x="83" y="0"/>
                      </a:lnTo>
                      <a:lnTo>
                        <a:pt x="77" y="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2" name="Freeform 289"/>
                <p:cNvSpPr>
                  <a:spLocks noChangeArrowheads="1"/>
                </p:cNvSpPr>
                <p:nvPr/>
              </p:nvSpPr>
              <p:spPr bwMode="auto">
                <a:xfrm>
                  <a:off x="643" y="181"/>
                  <a:ext cx="43" cy="15"/>
                </a:xfrm>
                <a:custGeom>
                  <a:avLst/>
                  <a:gdLst>
                    <a:gd name="T0" fmla="*/ 0 w 44"/>
                    <a:gd name="T1" fmla="*/ 16 h 16"/>
                    <a:gd name="T2" fmla="*/ 7 w 44"/>
                    <a:gd name="T3" fmla="*/ 11 h 16"/>
                    <a:gd name="T4" fmla="*/ 14 w 44"/>
                    <a:gd name="T5" fmla="*/ 7 h 16"/>
                    <a:gd name="T6" fmla="*/ 24 w 44"/>
                    <a:gd name="T7" fmla="*/ 5 h 16"/>
                    <a:gd name="T8" fmla="*/ 33 w 44"/>
                    <a:gd name="T9" fmla="*/ 4 h 16"/>
                    <a:gd name="T10" fmla="*/ 44 w 44"/>
                    <a:gd name="T11" fmla="*/ 4 h 16"/>
                    <a:gd name="T12" fmla="*/ 32 w 44"/>
                    <a:gd name="T13" fmla="*/ 1 h 16"/>
                    <a:gd name="T14" fmla="*/ 22 w 44"/>
                    <a:gd name="T15" fmla="*/ 0 h 16"/>
                    <a:gd name="T16" fmla="*/ 12 w 44"/>
                    <a:gd name="T17" fmla="*/ 0 h 16"/>
                    <a:gd name="T18" fmla="*/ 7 w 44"/>
                    <a:gd name="T19" fmla="*/ 3 h 16"/>
                    <a:gd name="T20" fmla="*/ 2 w 44"/>
                    <a:gd name="T21" fmla="*/ 8 h 16"/>
                    <a:gd name="T22" fmla="*/ 0 w 44"/>
                    <a:gd name="T23" fmla="*/ 16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"/>
                    <a:gd name="T37" fmla="*/ 0 h 16"/>
                    <a:gd name="T38" fmla="*/ 44 w 44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" h="16">
                      <a:moveTo>
                        <a:pt x="0" y="16"/>
                      </a:moveTo>
                      <a:lnTo>
                        <a:pt x="7" y="11"/>
                      </a:lnTo>
                      <a:lnTo>
                        <a:pt x="14" y="7"/>
                      </a:lnTo>
                      <a:lnTo>
                        <a:pt x="24" y="5"/>
                      </a:lnTo>
                      <a:lnTo>
                        <a:pt x="33" y="4"/>
                      </a:lnTo>
                      <a:lnTo>
                        <a:pt x="44" y="4"/>
                      </a:lnTo>
                      <a:lnTo>
                        <a:pt x="32" y="1"/>
                      </a:lnTo>
                      <a:lnTo>
                        <a:pt x="22" y="0"/>
                      </a:lnTo>
                      <a:lnTo>
                        <a:pt x="12" y="0"/>
                      </a:lnTo>
                      <a:lnTo>
                        <a:pt x="7" y="3"/>
                      </a:lnTo>
                      <a:lnTo>
                        <a:pt x="2" y="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3" name="Freeform 290"/>
                <p:cNvSpPr>
                  <a:spLocks noChangeArrowheads="1"/>
                </p:cNvSpPr>
                <p:nvPr/>
              </p:nvSpPr>
              <p:spPr bwMode="auto">
                <a:xfrm>
                  <a:off x="652" y="212"/>
                  <a:ext cx="37" cy="28"/>
                </a:xfrm>
                <a:custGeom>
                  <a:avLst/>
                  <a:gdLst>
                    <a:gd name="T0" fmla="*/ 0 w 39"/>
                    <a:gd name="T1" fmla="*/ 28 h 28"/>
                    <a:gd name="T2" fmla="*/ 6 w 39"/>
                    <a:gd name="T3" fmla="*/ 17 h 28"/>
                    <a:gd name="T4" fmla="*/ 14 w 39"/>
                    <a:gd name="T5" fmla="*/ 10 h 28"/>
                    <a:gd name="T6" fmla="*/ 24 w 39"/>
                    <a:gd name="T7" fmla="*/ 4 h 28"/>
                    <a:gd name="T8" fmla="*/ 33 w 39"/>
                    <a:gd name="T9" fmla="*/ 3 h 28"/>
                    <a:gd name="T10" fmla="*/ 39 w 39"/>
                    <a:gd name="T11" fmla="*/ 2 h 28"/>
                    <a:gd name="T12" fmla="*/ 23 w 39"/>
                    <a:gd name="T13" fmla="*/ 0 h 28"/>
                    <a:gd name="T14" fmla="*/ 15 w 39"/>
                    <a:gd name="T15" fmla="*/ 3 h 28"/>
                    <a:gd name="T16" fmla="*/ 10 w 39"/>
                    <a:gd name="T17" fmla="*/ 6 h 28"/>
                    <a:gd name="T18" fmla="*/ 6 w 39"/>
                    <a:gd name="T19" fmla="*/ 11 h 28"/>
                    <a:gd name="T20" fmla="*/ 3 w 39"/>
                    <a:gd name="T21" fmla="*/ 18 h 28"/>
                    <a:gd name="T22" fmla="*/ 0 w 39"/>
                    <a:gd name="T23" fmla="*/ 28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9"/>
                    <a:gd name="T37" fmla="*/ 0 h 28"/>
                    <a:gd name="T38" fmla="*/ 39 w 39"/>
                    <a:gd name="T39" fmla="*/ 28 h 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9" h="28">
                      <a:moveTo>
                        <a:pt x="0" y="28"/>
                      </a:moveTo>
                      <a:lnTo>
                        <a:pt x="6" y="17"/>
                      </a:lnTo>
                      <a:lnTo>
                        <a:pt x="14" y="10"/>
                      </a:lnTo>
                      <a:lnTo>
                        <a:pt x="24" y="4"/>
                      </a:lnTo>
                      <a:lnTo>
                        <a:pt x="33" y="3"/>
                      </a:lnTo>
                      <a:lnTo>
                        <a:pt x="39" y="2"/>
                      </a:lnTo>
                      <a:lnTo>
                        <a:pt x="23" y="0"/>
                      </a:lnTo>
                      <a:lnTo>
                        <a:pt x="15" y="3"/>
                      </a:lnTo>
                      <a:lnTo>
                        <a:pt x="10" y="6"/>
                      </a:lnTo>
                      <a:lnTo>
                        <a:pt x="6" y="11"/>
                      </a:lnTo>
                      <a:lnTo>
                        <a:pt x="3" y="1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4" name="Freeform 291"/>
                <p:cNvSpPr>
                  <a:spLocks noChangeArrowheads="1"/>
                </p:cNvSpPr>
                <p:nvPr/>
              </p:nvSpPr>
              <p:spPr bwMode="auto">
                <a:xfrm>
                  <a:off x="680" y="219"/>
                  <a:ext cx="21" cy="40"/>
                </a:xfrm>
                <a:custGeom>
                  <a:avLst/>
                  <a:gdLst>
                    <a:gd name="T0" fmla="*/ 1 w 21"/>
                    <a:gd name="T1" fmla="*/ 39 h 39"/>
                    <a:gd name="T2" fmla="*/ 5 w 21"/>
                    <a:gd name="T3" fmla="*/ 25 h 39"/>
                    <a:gd name="T4" fmla="*/ 8 w 21"/>
                    <a:gd name="T5" fmla="*/ 17 h 39"/>
                    <a:gd name="T6" fmla="*/ 13 w 21"/>
                    <a:gd name="T7" fmla="*/ 10 h 39"/>
                    <a:gd name="T8" fmla="*/ 16 w 21"/>
                    <a:gd name="T9" fmla="*/ 4 h 39"/>
                    <a:gd name="T10" fmla="*/ 21 w 21"/>
                    <a:gd name="T11" fmla="*/ 0 h 39"/>
                    <a:gd name="T12" fmla="*/ 12 w 21"/>
                    <a:gd name="T13" fmla="*/ 6 h 39"/>
                    <a:gd name="T14" fmla="*/ 4 w 21"/>
                    <a:gd name="T15" fmla="*/ 16 h 39"/>
                    <a:gd name="T16" fmla="*/ 1 w 21"/>
                    <a:gd name="T17" fmla="*/ 22 h 39"/>
                    <a:gd name="T18" fmla="*/ 0 w 21"/>
                    <a:gd name="T19" fmla="*/ 28 h 39"/>
                    <a:gd name="T20" fmla="*/ 1 w 21"/>
                    <a:gd name="T21" fmla="*/ 39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9"/>
                    <a:gd name="T35" fmla="*/ 21 w 21"/>
                    <a:gd name="T36" fmla="*/ 39 h 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9">
                      <a:moveTo>
                        <a:pt x="1" y="39"/>
                      </a:moveTo>
                      <a:lnTo>
                        <a:pt x="5" y="25"/>
                      </a:lnTo>
                      <a:lnTo>
                        <a:pt x="8" y="17"/>
                      </a:lnTo>
                      <a:lnTo>
                        <a:pt x="13" y="10"/>
                      </a:lnTo>
                      <a:lnTo>
                        <a:pt x="16" y="4"/>
                      </a:lnTo>
                      <a:lnTo>
                        <a:pt x="21" y="0"/>
                      </a:lnTo>
                      <a:lnTo>
                        <a:pt x="12" y="6"/>
                      </a:lnTo>
                      <a:lnTo>
                        <a:pt x="4" y="16"/>
                      </a:lnTo>
                      <a:lnTo>
                        <a:pt x="1" y="22"/>
                      </a:lnTo>
                      <a:lnTo>
                        <a:pt x="0" y="28"/>
                      </a:lnTo>
                      <a:lnTo>
                        <a:pt x="1" y="39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5" name="Freeform 292"/>
                <p:cNvSpPr>
                  <a:spLocks noChangeArrowheads="1"/>
                </p:cNvSpPr>
                <p:nvPr/>
              </p:nvSpPr>
              <p:spPr bwMode="auto">
                <a:xfrm>
                  <a:off x="656" y="169"/>
                  <a:ext cx="39" cy="18"/>
                </a:xfrm>
                <a:custGeom>
                  <a:avLst/>
                  <a:gdLst>
                    <a:gd name="T0" fmla="*/ 9 w 38"/>
                    <a:gd name="T1" fmla="*/ 0 h 17"/>
                    <a:gd name="T2" fmla="*/ 16 w 38"/>
                    <a:gd name="T3" fmla="*/ 1 h 17"/>
                    <a:gd name="T4" fmla="*/ 25 w 38"/>
                    <a:gd name="T5" fmla="*/ 3 h 17"/>
                    <a:gd name="T6" fmla="*/ 34 w 38"/>
                    <a:gd name="T7" fmla="*/ 11 h 17"/>
                    <a:gd name="T8" fmla="*/ 38 w 38"/>
                    <a:gd name="T9" fmla="*/ 17 h 17"/>
                    <a:gd name="T10" fmla="*/ 27 w 38"/>
                    <a:gd name="T11" fmla="*/ 8 h 17"/>
                    <a:gd name="T12" fmla="*/ 15 w 38"/>
                    <a:gd name="T13" fmla="*/ 4 h 17"/>
                    <a:gd name="T14" fmla="*/ 7 w 38"/>
                    <a:gd name="T15" fmla="*/ 3 h 17"/>
                    <a:gd name="T16" fmla="*/ 0 w 38"/>
                    <a:gd name="T17" fmla="*/ 2 h 17"/>
                    <a:gd name="T18" fmla="*/ 9 w 38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8"/>
                    <a:gd name="T31" fmla="*/ 0 h 17"/>
                    <a:gd name="T32" fmla="*/ 38 w 38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8" h="17">
                      <a:moveTo>
                        <a:pt x="9" y="0"/>
                      </a:moveTo>
                      <a:lnTo>
                        <a:pt x="16" y="1"/>
                      </a:lnTo>
                      <a:lnTo>
                        <a:pt x="25" y="3"/>
                      </a:lnTo>
                      <a:lnTo>
                        <a:pt x="34" y="11"/>
                      </a:lnTo>
                      <a:lnTo>
                        <a:pt x="38" y="17"/>
                      </a:lnTo>
                      <a:lnTo>
                        <a:pt x="27" y="8"/>
                      </a:lnTo>
                      <a:lnTo>
                        <a:pt x="15" y="4"/>
                      </a:lnTo>
                      <a:lnTo>
                        <a:pt x="7" y="3"/>
                      </a:lnTo>
                      <a:lnTo>
                        <a:pt x="0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6" name="Freeform 293"/>
                <p:cNvSpPr>
                  <a:spLocks noChangeArrowheads="1"/>
                </p:cNvSpPr>
                <p:nvPr/>
              </p:nvSpPr>
              <p:spPr bwMode="auto">
                <a:xfrm>
                  <a:off x="680" y="146"/>
                  <a:ext cx="15" cy="25"/>
                </a:xfrm>
                <a:custGeom>
                  <a:avLst/>
                  <a:gdLst>
                    <a:gd name="T0" fmla="*/ 0 w 15"/>
                    <a:gd name="T1" fmla="*/ 0 h 26"/>
                    <a:gd name="T2" fmla="*/ 9 w 15"/>
                    <a:gd name="T3" fmla="*/ 9 h 26"/>
                    <a:gd name="T4" fmla="*/ 12 w 15"/>
                    <a:gd name="T5" fmla="*/ 16 h 26"/>
                    <a:gd name="T6" fmla="*/ 15 w 15"/>
                    <a:gd name="T7" fmla="*/ 26 h 26"/>
                    <a:gd name="T8" fmla="*/ 15 w 15"/>
                    <a:gd name="T9" fmla="*/ 13 h 26"/>
                    <a:gd name="T10" fmla="*/ 11 w 15"/>
                    <a:gd name="T11" fmla="*/ 4 h 26"/>
                    <a:gd name="T12" fmla="*/ 0 w 15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26"/>
                    <a:gd name="T23" fmla="*/ 15 w 15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26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2" y="16"/>
                      </a:lnTo>
                      <a:lnTo>
                        <a:pt x="15" y="26"/>
                      </a:lnTo>
                      <a:lnTo>
                        <a:pt x="15" y="13"/>
                      </a:lnTo>
                      <a:lnTo>
                        <a:pt x="11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7" name="Freeform 294"/>
                <p:cNvSpPr>
                  <a:spLocks noChangeArrowheads="1"/>
                </p:cNvSpPr>
                <p:nvPr/>
              </p:nvSpPr>
              <p:spPr bwMode="auto">
                <a:xfrm>
                  <a:off x="703" y="224"/>
                  <a:ext cx="7" cy="48"/>
                </a:xfrm>
                <a:custGeom>
                  <a:avLst/>
                  <a:gdLst>
                    <a:gd name="T0" fmla="*/ 5 w 7"/>
                    <a:gd name="T1" fmla="*/ 0 h 49"/>
                    <a:gd name="T2" fmla="*/ 1 w 7"/>
                    <a:gd name="T3" fmla="*/ 12 h 49"/>
                    <a:gd name="T4" fmla="*/ 0 w 7"/>
                    <a:gd name="T5" fmla="*/ 25 h 49"/>
                    <a:gd name="T6" fmla="*/ 2 w 7"/>
                    <a:gd name="T7" fmla="*/ 33 h 49"/>
                    <a:gd name="T8" fmla="*/ 3 w 7"/>
                    <a:gd name="T9" fmla="*/ 43 h 49"/>
                    <a:gd name="T10" fmla="*/ 7 w 7"/>
                    <a:gd name="T11" fmla="*/ 49 h 49"/>
                    <a:gd name="T12" fmla="*/ 5 w 7"/>
                    <a:gd name="T13" fmla="*/ 33 h 49"/>
                    <a:gd name="T14" fmla="*/ 4 w 7"/>
                    <a:gd name="T15" fmla="*/ 13 h 49"/>
                    <a:gd name="T16" fmla="*/ 5 w 7"/>
                    <a:gd name="T17" fmla="*/ 0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49"/>
                    <a:gd name="T29" fmla="*/ 7 w 7"/>
                    <a:gd name="T30" fmla="*/ 49 h 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49">
                      <a:moveTo>
                        <a:pt x="5" y="0"/>
                      </a:moveTo>
                      <a:lnTo>
                        <a:pt x="1" y="12"/>
                      </a:lnTo>
                      <a:lnTo>
                        <a:pt x="0" y="25"/>
                      </a:lnTo>
                      <a:lnTo>
                        <a:pt x="2" y="33"/>
                      </a:lnTo>
                      <a:lnTo>
                        <a:pt x="3" y="43"/>
                      </a:lnTo>
                      <a:lnTo>
                        <a:pt x="7" y="49"/>
                      </a:lnTo>
                      <a:lnTo>
                        <a:pt x="5" y="33"/>
                      </a:lnTo>
                      <a:lnTo>
                        <a:pt x="4" y="1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8" name="Freeform 295"/>
                <p:cNvSpPr>
                  <a:spLocks noChangeArrowheads="1"/>
                </p:cNvSpPr>
                <p:nvPr/>
              </p:nvSpPr>
              <p:spPr bwMode="auto">
                <a:xfrm>
                  <a:off x="727" y="219"/>
                  <a:ext cx="15" cy="38"/>
                </a:xfrm>
                <a:custGeom>
                  <a:avLst/>
                  <a:gdLst>
                    <a:gd name="T0" fmla="*/ 15 w 15"/>
                    <a:gd name="T1" fmla="*/ 38 h 38"/>
                    <a:gd name="T2" fmla="*/ 5 w 15"/>
                    <a:gd name="T3" fmla="*/ 23 h 38"/>
                    <a:gd name="T4" fmla="*/ 2 w 15"/>
                    <a:gd name="T5" fmla="*/ 11 h 38"/>
                    <a:gd name="T6" fmla="*/ 0 w 15"/>
                    <a:gd name="T7" fmla="*/ 0 h 38"/>
                    <a:gd name="T8" fmla="*/ 8 w 15"/>
                    <a:gd name="T9" fmla="*/ 11 h 38"/>
                    <a:gd name="T10" fmla="*/ 12 w 15"/>
                    <a:gd name="T11" fmla="*/ 22 h 38"/>
                    <a:gd name="T12" fmla="*/ 15 w 15"/>
                    <a:gd name="T13" fmla="*/ 38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38"/>
                    <a:gd name="T23" fmla="*/ 15 w 15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38">
                      <a:moveTo>
                        <a:pt x="15" y="38"/>
                      </a:moveTo>
                      <a:lnTo>
                        <a:pt x="5" y="23"/>
                      </a:lnTo>
                      <a:lnTo>
                        <a:pt x="2" y="11"/>
                      </a:lnTo>
                      <a:lnTo>
                        <a:pt x="0" y="0"/>
                      </a:lnTo>
                      <a:lnTo>
                        <a:pt x="8" y="11"/>
                      </a:lnTo>
                      <a:lnTo>
                        <a:pt x="12" y="22"/>
                      </a:lnTo>
                      <a:lnTo>
                        <a:pt x="15" y="38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9" name="Freeform 296"/>
                <p:cNvSpPr>
                  <a:spLocks noChangeArrowheads="1"/>
                </p:cNvSpPr>
                <p:nvPr/>
              </p:nvSpPr>
              <p:spPr bwMode="auto">
                <a:xfrm>
                  <a:off x="733" y="214"/>
                  <a:ext cx="36" cy="20"/>
                </a:xfrm>
                <a:custGeom>
                  <a:avLst/>
                  <a:gdLst>
                    <a:gd name="T0" fmla="*/ 0 w 35"/>
                    <a:gd name="T1" fmla="*/ 0 h 20"/>
                    <a:gd name="T2" fmla="*/ 15 w 35"/>
                    <a:gd name="T3" fmla="*/ 3 h 20"/>
                    <a:gd name="T4" fmla="*/ 22 w 35"/>
                    <a:gd name="T5" fmla="*/ 8 h 20"/>
                    <a:gd name="T6" fmla="*/ 31 w 35"/>
                    <a:gd name="T7" fmla="*/ 15 h 20"/>
                    <a:gd name="T8" fmla="*/ 35 w 35"/>
                    <a:gd name="T9" fmla="*/ 20 h 20"/>
                    <a:gd name="T10" fmla="*/ 30 w 35"/>
                    <a:gd name="T11" fmla="*/ 10 h 20"/>
                    <a:gd name="T12" fmla="*/ 23 w 35"/>
                    <a:gd name="T13" fmla="*/ 3 h 20"/>
                    <a:gd name="T14" fmla="*/ 13 w 35"/>
                    <a:gd name="T15" fmla="*/ 0 h 20"/>
                    <a:gd name="T16" fmla="*/ 0 w 35"/>
                    <a:gd name="T17" fmla="*/ 0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"/>
                    <a:gd name="T28" fmla="*/ 0 h 20"/>
                    <a:gd name="T29" fmla="*/ 35 w 35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" h="20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22" y="8"/>
                      </a:lnTo>
                      <a:lnTo>
                        <a:pt x="31" y="15"/>
                      </a:lnTo>
                      <a:lnTo>
                        <a:pt x="35" y="20"/>
                      </a:lnTo>
                      <a:lnTo>
                        <a:pt x="30" y="10"/>
                      </a:lnTo>
                      <a:lnTo>
                        <a:pt x="23" y="3"/>
                      </a:lnTo>
                      <a:lnTo>
                        <a:pt x="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0" name="Freeform 297"/>
                <p:cNvSpPr>
                  <a:spLocks noChangeArrowheads="1"/>
                </p:cNvSpPr>
                <p:nvPr/>
              </p:nvSpPr>
              <p:spPr bwMode="auto">
                <a:xfrm>
                  <a:off x="735" y="161"/>
                  <a:ext cx="9" cy="18"/>
                </a:xfrm>
                <a:custGeom>
                  <a:avLst/>
                  <a:gdLst>
                    <a:gd name="T0" fmla="*/ 9 w 9"/>
                    <a:gd name="T1" fmla="*/ 0 h 20"/>
                    <a:gd name="T2" fmla="*/ 3 w 9"/>
                    <a:gd name="T3" fmla="*/ 9 h 20"/>
                    <a:gd name="T4" fmla="*/ 0 w 9"/>
                    <a:gd name="T5" fmla="*/ 20 h 20"/>
                    <a:gd name="T6" fmla="*/ 7 w 9"/>
                    <a:gd name="T7" fmla="*/ 11 h 20"/>
                    <a:gd name="T8" fmla="*/ 9 w 9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20"/>
                    <a:gd name="T17" fmla="*/ 9 w 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20">
                      <a:moveTo>
                        <a:pt x="9" y="0"/>
                      </a:moveTo>
                      <a:lnTo>
                        <a:pt x="3" y="9"/>
                      </a:lnTo>
                      <a:lnTo>
                        <a:pt x="0" y="20"/>
                      </a:lnTo>
                      <a:lnTo>
                        <a:pt x="7" y="1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1" name="Freeform 298"/>
                <p:cNvSpPr>
                  <a:spLocks noChangeArrowheads="1"/>
                </p:cNvSpPr>
                <p:nvPr/>
              </p:nvSpPr>
              <p:spPr bwMode="auto">
                <a:xfrm>
                  <a:off x="720" y="149"/>
                  <a:ext cx="4" cy="25"/>
                </a:xfrm>
                <a:custGeom>
                  <a:avLst/>
                  <a:gdLst>
                    <a:gd name="T0" fmla="*/ 3 w 4"/>
                    <a:gd name="T1" fmla="*/ 0 h 27"/>
                    <a:gd name="T2" fmla="*/ 0 w 4"/>
                    <a:gd name="T3" fmla="*/ 8 h 27"/>
                    <a:gd name="T4" fmla="*/ 0 w 4"/>
                    <a:gd name="T5" fmla="*/ 17 h 27"/>
                    <a:gd name="T6" fmla="*/ 2 w 4"/>
                    <a:gd name="T7" fmla="*/ 27 h 27"/>
                    <a:gd name="T8" fmla="*/ 4 w 4"/>
                    <a:gd name="T9" fmla="*/ 14 h 27"/>
                    <a:gd name="T10" fmla="*/ 3 w 4"/>
                    <a:gd name="T11" fmla="*/ 0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7"/>
                    <a:gd name="T20" fmla="*/ 4 w 4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7">
                      <a:moveTo>
                        <a:pt x="3" y="0"/>
                      </a:move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2" y="27"/>
                      </a:lnTo>
                      <a:lnTo>
                        <a:pt x="4" y="1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2" name="Freeform 299"/>
                <p:cNvSpPr>
                  <a:spLocks noChangeArrowheads="1"/>
                </p:cNvSpPr>
                <p:nvPr/>
              </p:nvSpPr>
              <p:spPr bwMode="auto">
                <a:xfrm>
                  <a:off x="744" y="184"/>
                  <a:ext cx="24" cy="5"/>
                </a:xfrm>
                <a:custGeom>
                  <a:avLst/>
                  <a:gdLst>
                    <a:gd name="T0" fmla="*/ 0 w 24"/>
                    <a:gd name="T1" fmla="*/ 6 h 6"/>
                    <a:gd name="T2" fmla="*/ 8 w 24"/>
                    <a:gd name="T3" fmla="*/ 3 h 6"/>
                    <a:gd name="T4" fmla="*/ 16 w 24"/>
                    <a:gd name="T5" fmla="*/ 0 h 6"/>
                    <a:gd name="T6" fmla="*/ 24 w 24"/>
                    <a:gd name="T7" fmla="*/ 1 h 6"/>
                    <a:gd name="T8" fmla="*/ 14 w 24"/>
                    <a:gd name="T9" fmla="*/ 3 h 6"/>
                    <a:gd name="T10" fmla="*/ 0 w 24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6"/>
                    <a:gd name="T20" fmla="*/ 24 w 24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6">
                      <a:moveTo>
                        <a:pt x="0" y="6"/>
                      </a:moveTo>
                      <a:lnTo>
                        <a:pt x="8" y="3"/>
                      </a:lnTo>
                      <a:lnTo>
                        <a:pt x="16" y="0"/>
                      </a:lnTo>
                      <a:lnTo>
                        <a:pt x="24" y="1"/>
                      </a:lnTo>
                      <a:lnTo>
                        <a:pt x="14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3" name="Freeform 300"/>
                <p:cNvSpPr>
                  <a:spLocks noChangeArrowheads="1"/>
                </p:cNvSpPr>
                <p:nvPr/>
              </p:nvSpPr>
              <p:spPr bwMode="auto">
                <a:xfrm>
                  <a:off x="682" y="179"/>
                  <a:ext cx="56" cy="43"/>
                </a:xfrm>
                <a:custGeom>
                  <a:avLst/>
                  <a:gdLst>
                    <a:gd name="T0" fmla="*/ 3 w 57"/>
                    <a:gd name="T1" fmla="*/ 30 h 44"/>
                    <a:gd name="T2" fmla="*/ 9 w 57"/>
                    <a:gd name="T3" fmla="*/ 36 h 44"/>
                    <a:gd name="T4" fmla="*/ 9 w 57"/>
                    <a:gd name="T5" fmla="*/ 30 h 44"/>
                    <a:gd name="T6" fmla="*/ 11 w 57"/>
                    <a:gd name="T7" fmla="*/ 24 h 44"/>
                    <a:gd name="T8" fmla="*/ 13 w 57"/>
                    <a:gd name="T9" fmla="*/ 20 h 44"/>
                    <a:gd name="T10" fmla="*/ 21 w 57"/>
                    <a:gd name="T11" fmla="*/ 16 h 44"/>
                    <a:gd name="T12" fmla="*/ 27 w 57"/>
                    <a:gd name="T13" fmla="*/ 14 h 44"/>
                    <a:gd name="T14" fmla="*/ 34 w 57"/>
                    <a:gd name="T15" fmla="*/ 15 h 44"/>
                    <a:gd name="T16" fmla="*/ 40 w 57"/>
                    <a:gd name="T17" fmla="*/ 16 h 44"/>
                    <a:gd name="T18" fmla="*/ 44 w 57"/>
                    <a:gd name="T19" fmla="*/ 20 h 44"/>
                    <a:gd name="T20" fmla="*/ 45 w 57"/>
                    <a:gd name="T21" fmla="*/ 26 h 44"/>
                    <a:gd name="T22" fmla="*/ 45 w 57"/>
                    <a:gd name="T23" fmla="*/ 33 h 44"/>
                    <a:gd name="T24" fmla="*/ 43 w 57"/>
                    <a:gd name="T25" fmla="*/ 37 h 44"/>
                    <a:gd name="T26" fmla="*/ 39 w 57"/>
                    <a:gd name="T27" fmla="*/ 41 h 44"/>
                    <a:gd name="T28" fmla="*/ 25 w 57"/>
                    <a:gd name="T29" fmla="*/ 42 h 44"/>
                    <a:gd name="T30" fmla="*/ 35 w 57"/>
                    <a:gd name="T31" fmla="*/ 44 h 44"/>
                    <a:gd name="T32" fmla="*/ 42 w 57"/>
                    <a:gd name="T33" fmla="*/ 42 h 44"/>
                    <a:gd name="T34" fmla="*/ 47 w 57"/>
                    <a:gd name="T35" fmla="*/ 40 h 44"/>
                    <a:gd name="T36" fmla="*/ 54 w 57"/>
                    <a:gd name="T37" fmla="*/ 34 h 44"/>
                    <a:gd name="T38" fmla="*/ 56 w 57"/>
                    <a:gd name="T39" fmla="*/ 28 h 44"/>
                    <a:gd name="T40" fmla="*/ 57 w 57"/>
                    <a:gd name="T41" fmla="*/ 23 h 44"/>
                    <a:gd name="T42" fmla="*/ 57 w 57"/>
                    <a:gd name="T43" fmla="*/ 17 h 44"/>
                    <a:gd name="T44" fmla="*/ 54 w 57"/>
                    <a:gd name="T45" fmla="*/ 12 h 44"/>
                    <a:gd name="T46" fmla="*/ 52 w 57"/>
                    <a:gd name="T47" fmla="*/ 9 h 44"/>
                    <a:gd name="T48" fmla="*/ 46 w 57"/>
                    <a:gd name="T49" fmla="*/ 4 h 44"/>
                    <a:gd name="T50" fmla="*/ 41 w 57"/>
                    <a:gd name="T51" fmla="*/ 1 h 44"/>
                    <a:gd name="T52" fmla="*/ 36 w 57"/>
                    <a:gd name="T53" fmla="*/ 0 h 44"/>
                    <a:gd name="T54" fmla="*/ 29 w 57"/>
                    <a:gd name="T55" fmla="*/ 0 h 44"/>
                    <a:gd name="T56" fmla="*/ 22 w 57"/>
                    <a:gd name="T57" fmla="*/ 1 h 44"/>
                    <a:gd name="T58" fmla="*/ 14 w 57"/>
                    <a:gd name="T59" fmla="*/ 3 h 44"/>
                    <a:gd name="T60" fmla="*/ 7 w 57"/>
                    <a:gd name="T61" fmla="*/ 7 h 44"/>
                    <a:gd name="T62" fmla="*/ 4 w 57"/>
                    <a:gd name="T63" fmla="*/ 11 h 44"/>
                    <a:gd name="T64" fmla="*/ 0 w 57"/>
                    <a:gd name="T65" fmla="*/ 18 h 44"/>
                    <a:gd name="T66" fmla="*/ 0 w 57"/>
                    <a:gd name="T67" fmla="*/ 25 h 44"/>
                    <a:gd name="T68" fmla="*/ 3 w 57"/>
                    <a:gd name="T69" fmla="*/ 30 h 4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7"/>
                    <a:gd name="T106" fmla="*/ 0 h 44"/>
                    <a:gd name="T107" fmla="*/ 57 w 57"/>
                    <a:gd name="T108" fmla="*/ 44 h 4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7" h="44">
                      <a:moveTo>
                        <a:pt x="3" y="30"/>
                      </a:moveTo>
                      <a:lnTo>
                        <a:pt x="9" y="36"/>
                      </a:lnTo>
                      <a:lnTo>
                        <a:pt x="9" y="30"/>
                      </a:lnTo>
                      <a:lnTo>
                        <a:pt x="11" y="24"/>
                      </a:lnTo>
                      <a:lnTo>
                        <a:pt x="13" y="20"/>
                      </a:lnTo>
                      <a:lnTo>
                        <a:pt x="21" y="16"/>
                      </a:lnTo>
                      <a:lnTo>
                        <a:pt x="27" y="14"/>
                      </a:lnTo>
                      <a:lnTo>
                        <a:pt x="34" y="15"/>
                      </a:lnTo>
                      <a:lnTo>
                        <a:pt x="40" y="16"/>
                      </a:lnTo>
                      <a:lnTo>
                        <a:pt x="44" y="20"/>
                      </a:lnTo>
                      <a:lnTo>
                        <a:pt x="45" y="26"/>
                      </a:lnTo>
                      <a:lnTo>
                        <a:pt x="45" y="33"/>
                      </a:lnTo>
                      <a:lnTo>
                        <a:pt x="43" y="37"/>
                      </a:lnTo>
                      <a:lnTo>
                        <a:pt x="39" y="41"/>
                      </a:lnTo>
                      <a:lnTo>
                        <a:pt x="25" y="42"/>
                      </a:lnTo>
                      <a:lnTo>
                        <a:pt x="35" y="44"/>
                      </a:lnTo>
                      <a:lnTo>
                        <a:pt x="42" y="42"/>
                      </a:lnTo>
                      <a:lnTo>
                        <a:pt x="47" y="40"/>
                      </a:lnTo>
                      <a:lnTo>
                        <a:pt x="54" y="34"/>
                      </a:lnTo>
                      <a:lnTo>
                        <a:pt x="56" y="28"/>
                      </a:lnTo>
                      <a:lnTo>
                        <a:pt x="57" y="23"/>
                      </a:lnTo>
                      <a:lnTo>
                        <a:pt x="57" y="17"/>
                      </a:lnTo>
                      <a:lnTo>
                        <a:pt x="54" y="12"/>
                      </a:lnTo>
                      <a:lnTo>
                        <a:pt x="52" y="9"/>
                      </a:lnTo>
                      <a:lnTo>
                        <a:pt x="46" y="4"/>
                      </a:lnTo>
                      <a:lnTo>
                        <a:pt x="41" y="1"/>
                      </a:lnTo>
                      <a:lnTo>
                        <a:pt x="36" y="0"/>
                      </a:lnTo>
                      <a:lnTo>
                        <a:pt x="29" y="0"/>
                      </a:lnTo>
                      <a:lnTo>
                        <a:pt x="22" y="1"/>
                      </a:lnTo>
                      <a:lnTo>
                        <a:pt x="14" y="3"/>
                      </a:lnTo>
                      <a:lnTo>
                        <a:pt x="7" y="7"/>
                      </a:lnTo>
                      <a:lnTo>
                        <a:pt x="4" y="11"/>
                      </a:lnTo>
                      <a:lnTo>
                        <a:pt x="0" y="18"/>
                      </a:lnTo>
                      <a:lnTo>
                        <a:pt x="0" y="25"/>
                      </a:lnTo>
                      <a:lnTo>
                        <a:pt x="3" y="3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4" name="Freeform 301"/>
                <p:cNvSpPr>
                  <a:spLocks/>
                </p:cNvSpPr>
                <p:nvPr/>
              </p:nvSpPr>
              <p:spPr bwMode="auto">
                <a:xfrm>
                  <a:off x="673" y="207"/>
                  <a:ext cx="26" cy="25"/>
                </a:xfrm>
                <a:custGeom>
                  <a:avLst/>
                  <a:gdLst>
                    <a:gd name="T0" fmla="*/ 26 w 26"/>
                    <a:gd name="T1" fmla="*/ 0 h 24"/>
                    <a:gd name="T2" fmla="*/ 15 w 26"/>
                    <a:gd name="T3" fmla="*/ 5 h 24"/>
                    <a:gd name="T4" fmla="*/ 6 w 26"/>
                    <a:gd name="T5" fmla="*/ 11 h 24"/>
                    <a:gd name="T6" fmla="*/ 2 w 26"/>
                    <a:gd name="T7" fmla="*/ 18 h 24"/>
                    <a:gd name="T8" fmla="*/ 0 w 26"/>
                    <a:gd name="T9" fmla="*/ 24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4"/>
                    <a:gd name="T17" fmla="*/ 26 w 2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4">
                      <a:moveTo>
                        <a:pt x="26" y="0"/>
                      </a:moveTo>
                      <a:lnTo>
                        <a:pt x="15" y="5"/>
                      </a:lnTo>
                      <a:lnTo>
                        <a:pt x="6" y="11"/>
                      </a:lnTo>
                      <a:lnTo>
                        <a:pt x="2" y="18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5" name="Freeform 302"/>
                <p:cNvSpPr>
                  <a:spLocks/>
                </p:cNvSpPr>
                <p:nvPr/>
              </p:nvSpPr>
              <p:spPr bwMode="auto">
                <a:xfrm>
                  <a:off x="690" y="207"/>
                  <a:ext cx="15" cy="35"/>
                </a:xfrm>
                <a:custGeom>
                  <a:avLst/>
                  <a:gdLst>
                    <a:gd name="T0" fmla="*/ 15 w 15"/>
                    <a:gd name="T1" fmla="*/ 0 h 36"/>
                    <a:gd name="T2" fmla="*/ 5 w 15"/>
                    <a:gd name="T3" fmla="*/ 8 h 36"/>
                    <a:gd name="T4" fmla="*/ 1 w 15"/>
                    <a:gd name="T5" fmla="*/ 15 h 36"/>
                    <a:gd name="T6" fmla="*/ 0 w 15"/>
                    <a:gd name="T7" fmla="*/ 20 h 36"/>
                    <a:gd name="T8" fmla="*/ 0 w 15"/>
                    <a:gd name="T9" fmla="*/ 28 h 36"/>
                    <a:gd name="T10" fmla="*/ 2 w 15"/>
                    <a:gd name="T11" fmla="*/ 36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36"/>
                    <a:gd name="T20" fmla="*/ 15 w 15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36">
                      <a:moveTo>
                        <a:pt x="15" y="0"/>
                      </a:moveTo>
                      <a:lnTo>
                        <a:pt x="5" y="8"/>
                      </a:lnTo>
                      <a:lnTo>
                        <a:pt x="1" y="15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2" y="36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6" name="Freeform 303"/>
                <p:cNvSpPr>
                  <a:spLocks/>
                </p:cNvSpPr>
                <p:nvPr/>
              </p:nvSpPr>
              <p:spPr bwMode="auto">
                <a:xfrm>
                  <a:off x="701" y="207"/>
                  <a:ext cx="9" cy="30"/>
                </a:xfrm>
                <a:custGeom>
                  <a:avLst/>
                  <a:gdLst>
                    <a:gd name="T0" fmla="*/ 9 w 9"/>
                    <a:gd name="T1" fmla="*/ 0 h 29"/>
                    <a:gd name="T2" fmla="*/ 2 w 9"/>
                    <a:gd name="T3" fmla="*/ 7 h 29"/>
                    <a:gd name="T4" fmla="*/ 1 w 9"/>
                    <a:gd name="T5" fmla="*/ 13 h 29"/>
                    <a:gd name="T6" fmla="*/ 0 w 9"/>
                    <a:gd name="T7" fmla="*/ 19 h 29"/>
                    <a:gd name="T8" fmla="*/ 0 w 9"/>
                    <a:gd name="T9" fmla="*/ 26 h 29"/>
                    <a:gd name="T10" fmla="*/ 0 w 9"/>
                    <a:gd name="T11" fmla="*/ 29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29"/>
                    <a:gd name="T20" fmla="*/ 9 w 9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29">
                      <a:moveTo>
                        <a:pt x="9" y="0"/>
                      </a:moveTo>
                      <a:lnTo>
                        <a:pt x="2" y="7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0" y="26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7" name="Oval 304"/>
                <p:cNvSpPr>
                  <a:spLocks noChangeArrowheads="1"/>
                </p:cNvSpPr>
                <p:nvPr/>
              </p:nvSpPr>
              <p:spPr bwMode="auto">
                <a:xfrm>
                  <a:off x="667" y="227"/>
                  <a:ext cx="7" cy="8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8" name="Oval 305"/>
                <p:cNvSpPr>
                  <a:spLocks noChangeArrowheads="1"/>
                </p:cNvSpPr>
                <p:nvPr/>
              </p:nvSpPr>
              <p:spPr bwMode="auto">
                <a:xfrm>
                  <a:off x="686" y="242"/>
                  <a:ext cx="9" cy="8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9" name="Oval 306"/>
                <p:cNvSpPr>
                  <a:spLocks noChangeArrowheads="1"/>
                </p:cNvSpPr>
                <p:nvPr/>
              </p:nvSpPr>
              <p:spPr bwMode="auto">
                <a:xfrm>
                  <a:off x="697" y="234"/>
                  <a:ext cx="7" cy="8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0" name="Freeform 307"/>
                <p:cNvSpPr>
                  <a:spLocks/>
                </p:cNvSpPr>
                <p:nvPr/>
              </p:nvSpPr>
              <p:spPr bwMode="auto">
                <a:xfrm>
                  <a:off x="390" y="542"/>
                  <a:ext cx="320" cy="570"/>
                </a:xfrm>
                <a:custGeom>
                  <a:avLst/>
                  <a:gdLst>
                    <a:gd name="T0" fmla="*/ 0 w 320"/>
                    <a:gd name="T1" fmla="*/ 569 h 569"/>
                    <a:gd name="T2" fmla="*/ 1 w 320"/>
                    <a:gd name="T3" fmla="*/ 542 h 569"/>
                    <a:gd name="T4" fmla="*/ 2 w 320"/>
                    <a:gd name="T5" fmla="*/ 518 h 569"/>
                    <a:gd name="T6" fmla="*/ 5 w 320"/>
                    <a:gd name="T7" fmla="*/ 485 h 569"/>
                    <a:gd name="T8" fmla="*/ 11 w 320"/>
                    <a:gd name="T9" fmla="*/ 456 h 569"/>
                    <a:gd name="T10" fmla="*/ 16 w 320"/>
                    <a:gd name="T11" fmla="*/ 424 h 569"/>
                    <a:gd name="T12" fmla="*/ 26 w 320"/>
                    <a:gd name="T13" fmla="*/ 391 h 569"/>
                    <a:gd name="T14" fmla="*/ 33 w 320"/>
                    <a:gd name="T15" fmla="*/ 366 h 569"/>
                    <a:gd name="T16" fmla="*/ 43 w 320"/>
                    <a:gd name="T17" fmla="*/ 332 h 569"/>
                    <a:gd name="T18" fmla="*/ 56 w 320"/>
                    <a:gd name="T19" fmla="*/ 297 h 569"/>
                    <a:gd name="T20" fmla="*/ 69 w 320"/>
                    <a:gd name="T21" fmla="*/ 267 h 569"/>
                    <a:gd name="T22" fmla="*/ 84 w 320"/>
                    <a:gd name="T23" fmla="*/ 234 h 569"/>
                    <a:gd name="T24" fmla="*/ 99 w 320"/>
                    <a:gd name="T25" fmla="*/ 209 h 569"/>
                    <a:gd name="T26" fmla="*/ 121 w 320"/>
                    <a:gd name="T27" fmla="*/ 174 h 569"/>
                    <a:gd name="T28" fmla="*/ 141 w 320"/>
                    <a:gd name="T29" fmla="*/ 145 h 569"/>
                    <a:gd name="T30" fmla="*/ 159 w 320"/>
                    <a:gd name="T31" fmla="*/ 120 h 569"/>
                    <a:gd name="T32" fmla="*/ 176 w 320"/>
                    <a:gd name="T33" fmla="*/ 96 h 569"/>
                    <a:gd name="T34" fmla="*/ 195 w 320"/>
                    <a:gd name="T35" fmla="*/ 72 h 569"/>
                    <a:gd name="T36" fmla="*/ 219 w 320"/>
                    <a:gd name="T37" fmla="*/ 48 h 569"/>
                    <a:gd name="T38" fmla="*/ 240 w 320"/>
                    <a:gd name="T39" fmla="*/ 25 h 569"/>
                    <a:gd name="T40" fmla="*/ 269 w 320"/>
                    <a:gd name="T41" fmla="*/ 10 h 569"/>
                    <a:gd name="T42" fmla="*/ 301 w 320"/>
                    <a:gd name="T43" fmla="*/ 0 h 569"/>
                    <a:gd name="T44" fmla="*/ 320 w 320"/>
                    <a:gd name="T45" fmla="*/ 0 h 569"/>
                    <a:gd name="T46" fmla="*/ 290 w 320"/>
                    <a:gd name="T47" fmla="*/ 10 h 569"/>
                    <a:gd name="T48" fmla="*/ 258 w 320"/>
                    <a:gd name="T49" fmla="*/ 35 h 569"/>
                    <a:gd name="T50" fmla="*/ 239 w 320"/>
                    <a:gd name="T51" fmla="*/ 56 h 569"/>
                    <a:gd name="T52" fmla="*/ 216 w 320"/>
                    <a:gd name="T53" fmla="*/ 81 h 569"/>
                    <a:gd name="T54" fmla="*/ 189 w 320"/>
                    <a:gd name="T55" fmla="*/ 116 h 569"/>
                    <a:gd name="T56" fmla="*/ 171 w 320"/>
                    <a:gd name="T57" fmla="*/ 141 h 569"/>
                    <a:gd name="T58" fmla="*/ 156 w 320"/>
                    <a:gd name="T59" fmla="*/ 168 h 569"/>
                    <a:gd name="T60" fmla="*/ 136 w 320"/>
                    <a:gd name="T61" fmla="*/ 196 h 569"/>
                    <a:gd name="T62" fmla="*/ 122 w 320"/>
                    <a:gd name="T63" fmla="*/ 221 h 569"/>
                    <a:gd name="T64" fmla="*/ 105 w 320"/>
                    <a:gd name="T65" fmla="*/ 252 h 569"/>
                    <a:gd name="T66" fmla="*/ 89 w 320"/>
                    <a:gd name="T67" fmla="*/ 286 h 569"/>
                    <a:gd name="T68" fmla="*/ 75 w 320"/>
                    <a:gd name="T69" fmla="*/ 319 h 569"/>
                    <a:gd name="T70" fmla="*/ 63 w 320"/>
                    <a:gd name="T71" fmla="*/ 348 h 569"/>
                    <a:gd name="T72" fmla="*/ 57 w 320"/>
                    <a:gd name="T73" fmla="*/ 376 h 569"/>
                    <a:gd name="T74" fmla="*/ 49 w 320"/>
                    <a:gd name="T75" fmla="*/ 409 h 569"/>
                    <a:gd name="T76" fmla="*/ 42 w 320"/>
                    <a:gd name="T77" fmla="*/ 445 h 569"/>
                    <a:gd name="T78" fmla="*/ 38 w 320"/>
                    <a:gd name="T79" fmla="*/ 477 h 569"/>
                    <a:gd name="T80" fmla="*/ 37 w 320"/>
                    <a:gd name="T81" fmla="*/ 507 h 569"/>
                    <a:gd name="T82" fmla="*/ 38 w 320"/>
                    <a:gd name="T83" fmla="*/ 541 h 569"/>
                    <a:gd name="T84" fmla="*/ 41 w 320"/>
                    <a:gd name="T85" fmla="*/ 569 h 569"/>
                    <a:gd name="T86" fmla="*/ 0 w 320"/>
                    <a:gd name="T87" fmla="*/ 569 h 5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0"/>
                    <a:gd name="T133" fmla="*/ 0 h 569"/>
                    <a:gd name="T134" fmla="*/ 320 w 320"/>
                    <a:gd name="T135" fmla="*/ 569 h 56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0" h="569">
                      <a:moveTo>
                        <a:pt x="0" y="569"/>
                      </a:moveTo>
                      <a:lnTo>
                        <a:pt x="1" y="542"/>
                      </a:lnTo>
                      <a:lnTo>
                        <a:pt x="2" y="518"/>
                      </a:lnTo>
                      <a:lnTo>
                        <a:pt x="5" y="485"/>
                      </a:lnTo>
                      <a:lnTo>
                        <a:pt x="11" y="456"/>
                      </a:lnTo>
                      <a:lnTo>
                        <a:pt x="16" y="424"/>
                      </a:lnTo>
                      <a:lnTo>
                        <a:pt x="26" y="391"/>
                      </a:lnTo>
                      <a:lnTo>
                        <a:pt x="33" y="366"/>
                      </a:lnTo>
                      <a:lnTo>
                        <a:pt x="43" y="332"/>
                      </a:lnTo>
                      <a:lnTo>
                        <a:pt x="56" y="297"/>
                      </a:lnTo>
                      <a:lnTo>
                        <a:pt x="69" y="267"/>
                      </a:lnTo>
                      <a:lnTo>
                        <a:pt x="84" y="234"/>
                      </a:lnTo>
                      <a:lnTo>
                        <a:pt x="99" y="209"/>
                      </a:lnTo>
                      <a:lnTo>
                        <a:pt x="121" y="174"/>
                      </a:lnTo>
                      <a:lnTo>
                        <a:pt x="141" y="145"/>
                      </a:lnTo>
                      <a:lnTo>
                        <a:pt x="159" y="120"/>
                      </a:lnTo>
                      <a:lnTo>
                        <a:pt x="176" y="96"/>
                      </a:lnTo>
                      <a:lnTo>
                        <a:pt x="195" y="72"/>
                      </a:lnTo>
                      <a:lnTo>
                        <a:pt x="219" y="48"/>
                      </a:lnTo>
                      <a:lnTo>
                        <a:pt x="240" y="25"/>
                      </a:lnTo>
                      <a:lnTo>
                        <a:pt x="269" y="10"/>
                      </a:lnTo>
                      <a:lnTo>
                        <a:pt x="301" y="0"/>
                      </a:lnTo>
                      <a:lnTo>
                        <a:pt x="320" y="0"/>
                      </a:lnTo>
                      <a:lnTo>
                        <a:pt x="290" y="10"/>
                      </a:lnTo>
                      <a:lnTo>
                        <a:pt x="258" y="35"/>
                      </a:lnTo>
                      <a:lnTo>
                        <a:pt x="239" y="56"/>
                      </a:lnTo>
                      <a:lnTo>
                        <a:pt x="216" y="81"/>
                      </a:lnTo>
                      <a:lnTo>
                        <a:pt x="189" y="116"/>
                      </a:lnTo>
                      <a:lnTo>
                        <a:pt x="171" y="141"/>
                      </a:lnTo>
                      <a:lnTo>
                        <a:pt x="156" y="168"/>
                      </a:lnTo>
                      <a:lnTo>
                        <a:pt x="136" y="196"/>
                      </a:lnTo>
                      <a:lnTo>
                        <a:pt x="122" y="221"/>
                      </a:lnTo>
                      <a:lnTo>
                        <a:pt x="105" y="252"/>
                      </a:lnTo>
                      <a:lnTo>
                        <a:pt x="89" y="286"/>
                      </a:lnTo>
                      <a:lnTo>
                        <a:pt x="75" y="319"/>
                      </a:lnTo>
                      <a:lnTo>
                        <a:pt x="63" y="348"/>
                      </a:lnTo>
                      <a:lnTo>
                        <a:pt x="57" y="376"/>
                      </a:lnTo>
                      <a:lnTo>
                        <a:pt x="49" y="409"/>
                      </a:lnTo>
                      <a:lnTo>
                        <a:pt x="42" y="445"/>
                      </a:lnTo>
                      <a:lnTo>
                        <a:pt x="38" y="477"/>
                      </a:lnTo>
                      <a:lnTo>
                        <a:pt x="37" y="507"/>
                      </a:lnTo>
                      <a:lnTo>
                        <a:pt x="38" y="541"/>
                      </a:lnTo>
                      <a:lnTo>
                        <a:pt x="41" y="569"/>
                      </a:lnTo>
                      <a:lnTo>
                        <a:pt x="0" y="5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1" name="Freeform 308"/>
                <p:cNvSpPr>
                  <a:spLocks/>
                </p:cNvSpPr>
                <p:nvPr/>
              </p:nvSpPr>
              <p:spPr bwMode="auto">
                <a:xfrm>
                  <a:off x="280" y="328"/>
                  <a:ext cx="118" cy="784"/>
                </a:xfrm>
                <a:custGeom>
                  <a:avLst/>
                  <a:gdLst>
                    <a:gd name="T0" fmla="*/ 118 w 118"/>
                    <a:gd name="T1" fmla="*/ 0 h 783"/>
                    <a:gd name="T2" fmla="*/ 82 w 118"/>
                    <a:gd name="T3" fmla="*/ 26 h 783"/>
                    <a:gd name="T4" fmla="*/ 62 w 118"/>
                    <a:gd name="T5" fmla="*/ 37 h 783"/>
                    <a:gd name="T6" fmla="*/ 50 w 118"/>
                    <a:gd name="T7" fmla="*/ 49 h 783"/>
                    <a:gd name="T8" fmla="*/ 35 w 118"/>
                    <a:gd name="T9" fmla="*/ 64 h 783"/>
                    <a:gd name="T10" fmla="*/ 22 w 118"/>
                    <a:gd name="T11" fmla="*/ 86 h 783"/>
                    <a:gd name="T12" fmla="*/ 17 w 118"/>
                    <a:gd name="T13" fmla="*/ 107 h 783"/>
                    <a:gd name="T14" fmla="*/ 15 w 118"/>
                    <a:gd name="T15" fmla="*/ 127 h 783"/>
                    <a:gd name="T16" fmla="*/ 15 w 118"/>
                    <a:gd name="T17" fmla="*/ 161 h 783"/>
                    <a:gd name="T18" fmla="*/ 15 w 118"/>
                    <a:gd name="T19" fmla="*/ 195 h 783"/>
                    <a:gd name="T20" fmla="*/ 19 w 118"/>
                    <a:gd name="T21" fmla="*/ 244 h 783"/>
                    <a:gd name="T22" fmla="*/ 25 w 118"/>
                    <a:gd name="T23" fmla="*/ 287 h 783"/>
                    <a:gd name="T24" fmla="*/ 28 w 118"/>
                    <a:gd name="T25" fmla="*/ 315 h 783"/>
                    <a:gd name="T26" fmla="*/ 32 w 118"/>
                    <a:gd name="T27" fmla="*/ 335 h 783"/>
                    <a:gd name="T28" fmla="*/ 38 w 118"/>
                    <a:gd name="T29" fmla="*/ 359 h 783"/>
                    <a:gd name="T30" fmla="*/ 47 w 118"/>
                    <a:gd name="T31" fmla="*/ 390 h 783"/>
                    <a:gd name="T32" fmla="*/ 54 w 118"/>
                    <a:gd name="T33" fmla="*/ 420 h 783"/>
                    <a:gd name="T34" fmla="*/ 64 w 118"/>
                    <a:gd name="T35" fmla="*/ 450 h 783"/>
                    <a:gd name="T36" fmla="*/ 70 w 118"/>
                    <a:gd name="T37" fmla="*/ 474 h 783"/>
                    <a:gd name="T38" fmla="*/ 79 w 118"/>
                    <a:gd name="T39" fmla="*/ 506 h 783"/>
                    <a:gd name="T40" fmla="*/ 88 w 118"/>
                    <a:gd name="T41" fmla="*/ 544 h 783"/>
                    <a:gd name="T42" fmla="*/ 98 w 118"/>
                    <a:gd name="T43" fmla="*/ 588 h 783"/>
                    <a:gd name="T44" fmla="*/ 105 w 118"/>
                    <a:gd name="T45" fmla="*/ 628 h 783"/>
                    <a:gd name="T46" fmla="*/ 110 w 118"/>
                    <a:gd name="T47" fmla="*/ 660 h 783"/>
                    <a:gd name="T48" fmla="*/ 113 w 118"/>
                    <a:gd name="T49" fmla="*/ 705 h 783"/>
                    <a:gd name="T50" fmla="*/ 116 w 118"/>
                    <a:gd name="T51" fmla="*/ 745 h 783"/>
                    <a:gd name="T52" fmla="*/ 118 w 118"/>
                    <a:gd name="T53" fmla="*/ 783 h 783"/>
                    <a:gd name="T54" fmla="*/ 102 w 118"/>
                    <a:gd name="T55" fmla="*/ 782 h 783"/>
                    <a:gd name="T56" fmla="*/ 104 w 118"/>
                    <a:gd name="T57" fmla="*/ 761 h 783"/>
                    <a:gd name="T58" fmla="*/ 101 w 118"/>
                    <a:gd name="T59" fmla="*/ 732 h 783"/>
                    <a:gd name="T60" fmla="*/ 98 w 118"/>
                    <a:gd name="T61" fmla="*/ 702 h 783"/>
                    <a:gd name="T62" fmla="*/ 97 w 118"/>
                    <a:gd name="T63" fmla="*/ 675 h 783"/>
                    <a:gd name="T64" fmla="*/ 91 w 118"/>
                    <a:gd name="T65" fmla="*/ 634 h 783"/>
                    <a:gd name="T66" fmla="*/ 84 w 118"/>
                    <a:gd name="T67" fmla="*/ 594 h 783"/>
                    <a:gd name="T68" fmla="*/ 74 w 118"/>
                    <a:gd name="T69" fmla="*/ 545 h 783"/>
                    <a:gd name="T70" fmla="*/ 64 w 118"/>
                    <a:gd name="T71" fmla="*/ 510 h 783"/>
                    <a:gd name="T72" fmla="*/ 56 w 118"/>
                    <a:gd name="T73" fmla="*/ 474 h 783"/>
                    <a:gd name="T74" fmla="*/ 45 w 118"/>
                    <a:gd name="T75" fmla="*/ 441 h 783"/>
                    <a:gd name="T76" fmla="*/ 36 w 118"/>
                    <a:gd name="T77" fmla="*/ 407 h 783"/>
                    <a:gd name="T78" fmla="*/ 28 w 118"/>
                    <a:gd name="T79" fmla="*/ 380 h 783"/>
                    <a:gd name="T80" fmla="*/ 21 w 118"/>
                    <a:gd name="T81" fmla="*/ 351 h 783"/>
                    <a:gd name="T82" fmla="*/ 15 w 118"/>
                    <a:gd name="T83" fmla="*/ 323 h 783"/>
                    <a:gd name="T84" fmla="*/ 11 w 118"/>
                    <a:gd name="T85" fmla="*/ 296 h 783"/>
                    <a:gd name="T86" fmla="*/ 7 w 118"/>
                    <a:gd name="T87" fmla="*/ 268 h 783"/>
                    <a:gd name="T88" fmla="*/ 5 w 118"/>
                    <a:gd name="T89" fmla="*/ 238 h 783"/>
                    <a:gd name="T90" fmla="*/ 2 w 118"/>
                    <a:gd name="T91" fmla="*/ 210 h 783"/>
                    <a:gd name="T92" fmla="*/ 0 w 118"/>
                    <a:gd name="T93" fmla="*/ 179 h 783"/>
                    <a:gd name="T94" fmla="*/ 0 w 118"/>
                    <a:gd name="T95" fmla="*/ 151 h 783"/>
                    <a:gd name="T96" fmla="*/ 1 w 118"/>
                    <a:gd name="T97" fmla="*/ 122 h 783"/>
                    <a:gd name="T98" fmla="*/ 5 w 118"/>
                    <a:gd name="T99" fmla="*/ 93 h 783"/>
                    <a:gd name="T100" fmla="*/ 13 w 118"/>
                    <a:gd name="T101" fmla="*/ 74 h 783"/>
                    <a:gd name="T102" fmla="*/ 25 w 118"/>
                    <a:gd name="T103" fmla="*/ 55 h 783"/>
                    <a:gd name="T104" fmla="*/ 43 w 118"/>
                    <a:gd name="T105" fmla="*/ 38 h 783"/>
                    <a:gd name="T106" fmla="*/ 61 w 118"/>
                    <a:gd name="T107" fmla="*/ 26 h 783"/>
                    <a:gd name="T108" fmla="*/ 118 w 118"/>
                    <a:gd name="T109" fmla="*/ 0 h 7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8"/>
                    <a:gd name="T166" fmla="*/ 0 h 783"/>
                    <a:gd name="T167" fmla="*/ 118 w 118"/>
                    <a:gd name="T168" fmla="*/ 783 h 78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8" h="783">
                      <a:moveTo>
                        <a:pt x="118" y="0"/>
                      </a:moveTo>
                      <a:lnTo>
                        <a:pt x="82" y="26"/>
                      </a:lnTo>
                      <a:lnTo>
                        <a:pt x="62" y="37"/>
                      </a:lnTo>
                      <a:lnTo>
                        <a:pt x="50" y="49"/>
                      </a:lnTo>
                      <a:lnTo>
                        <a:pt x="35" y="64"/>
                      </a:lnTo>
                      <a:lnTo>
                        <a:pt x="22" y="86"/>
                      </a:lnTo>
                      <a:lnTo>
                        <a:pt x="17" y="107"/>
                      </a:lnTo>
                      <a:lnTo>
                        <a:pt x="15" y="127"/>
                      </a:lnTo>
                      <a:lnTo>
                        <a:pt x="15" y="161"/>
                      </a:lnTo>
                      <a:lnTo>
                        <a:pt x="15" y="195"/>
                      </a:lnTo>
                      <a:lnTo>
                        <a:pt x="19" y="244"/>
                      </a:lnTo>
                      <a:lnTo>
                        <a:pt x="25" y="287"/>
                      </a:lnTo>
                      <a:lnTo>
                        <a:pt x="28" y="315"/>
                      </a:lnTo>
                      <a:lnTo>
                        <a:pt x="32" y="335"/>
                      </a:lnTo>
                      <a:lnTo>
                        <a:pt x="38" y="359"/>
                      </a:lnTo>
                      <a:lnTo>
                        <a:pt x="47" y="390"/>
                      </a:lnTo>
                      <a:lnTo>
                        <a:pt x="54" y="420"/>
                      </a:lnTo>
                      <a:lnTo>
                        <a:pt x="64" y="450"/>
                      </a:lnTo>
                      <a:lnTo>
                        <a:pt x="70" y="474"/>
                      </a:lnTo>
                      <a:lnTo>
                        <a:pt x="79" y="506"/>
                      </a:lnTo>
                      <a:lnTo>
                        <a:pt x="88" y="544"/>
                      </a:lnTo>
                      <a:lnTo>
                        <a:pt x="98" y="588"/>
                      </a:lnTo>
                      <a:lnTo>
                        <a:pt x="105" y="628"/>
                      </a:lnTo>
                      <a:lnTo>
                        <a:pt x="110" y="660"/>
                      </a:lnTo>
                      <a:lnTo>
                        <a:pt x="113" y="705"/>
                      </a:lnTo>
                      <a:lnTo>
                        <a:pt x="116" y="745"/>
                      </a:lnTo>
                      <a:lnTo>
                        <a:pt x="118" y="783"/>
                      </a:lnTo>
                      <a:lnTo>
                        <a:pt x="102" y="782"/>
                      </a:lnTo>
                      <a:lnTo>
                        <a:pt x="104" y="761"/>
                      </a:lnTo>
                      <a:lnTo>
                        <a:pt x="101" y="732"/>
                      </a:lnTo>
                      <a:lnTo>
                        <a:pt x="98" y="702"/>
                      </a:lnTo>
                      <a:lnTo>
                        <a:pt x="97" y="675"/>
                      </a:lnTo>
                      <a:lnTo>
                        <a:pt x="91" y="634"/>
                      </a:lnTo>
                      <a:lnTo>
                        <a:pt x="84" y="594"/>
                      </a:lnTo>
                      <a:lnTo>
                        <a:pt x="74" y="545"/>
                      </a:lnTo>
                      <a:lnTo>
                        <a:pt x="64" y="510"/>
                      </a:lnTo>
                      <a:lnTo>
                        <a:pt x="56" y="474"/>
                      </a:lnTo>
                      <a:lnTo>
                        <a:pt x="45" y="441"/>
                      </a:lnTo>
                      <a:lnTo>
                        <a:pt x="36" y="407"/>
                      </a:lnTo>
                      <a:lnTo>
                        <a:pt x="28" y="380"/>
                      </a:lnTo>
                      <a:lnTo>
                        <a:pt x="21" y="351"/>
                      </a:lnTo>
                      <a:lnTo>
                        <a:pt x="15" y="323"/>
                      </a:lnTo>
                      <a:lnTo>
                        <a:pt x="11" y="296"/>
                      </a:lnTo>
                      <a:lnTo>
                        <a:pt x="7" y="268"/>
                      </a:lnTo>
                      <a:lnTo>
                        <a:pt x="5" y="238"/>
                      </a:lnTo>
                      <a:lnTo>
                        <a:pt x="2" y="210"/>
                      </a:lnTo>
                      <a:lnTo>
                        <a:pt x="0" y="179"/>
                      </a:lnTo>
                      <a:lnTo>
                        <a:pt x="0" y="151"/>
                      </a:lnTo>
                      <a:lnTo>
                        <a:pt x="1" y="122"/>
                      </a:lnTo>
                      <a:lnTo>
                        <a:pt x="5" y="93"/>
                      </a:lnTo>
                      <a:lnTo>
                        <a:pt x="13" y="74"/>
                      </a:lnTo>
                      <a:lnTo>
                        <a:pt x="25" y="55"/>
                      </a:lnTo>
                      <a:lnTo>
                        <a:pt x="43" y="38"/>
                      </a:lnTo>
                      <a:lnTo>
                        <a:pt x="61" y="26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2" name="Freeform 309"/>
                <p:cNvSpPr>
                  <a:spLocks/>
                </p:cNvSpPr>
                <p:nvPr/>
              </p:nvSpPr>
              <p:spPr bwMode="auto">
                <a:xfrm>
                  <a:off x="-1" y="421"/>
                  <a:ext cx="389" cy="691"/>
                </a:xfrm>
                <a:custGeom>
                  <a:avLst/>
                  <a:gdLst>
                    <a:gd name="T0" fmla="*/ 389 w 389"/>
                    <a:gd name="T1" fmla="*/ 690 h 690"/>
                    <a:gd name="T2" fmla="*/ 388 w 389"/>
                    <a:gd name="T3" fmla="*/ 657 h 690"/>
                    <a:gd name="T4" fmla="*/ 386 w 389"/>
                    <a:gd name="T5" fmla="*/ 629 h 690"/>
                    <a:gd name="T6" fmla="*/ 383 w 389"/>
                    <a:gd name="T7" fmla="*/ 589 h 690"/>
                    <a:gd name="T8" fmla="*/ 376 w 389"/>
                    <a:gd name="T9" fmla="*/ 554 h 690"/>
                    <a:gd name="T10" fmla="*/ 370 w 389"/>
                    <a:gd name="T11" fmla="*/ 514 h 690"/>
                    <a:gd name="T12" fmla="*/ 358 w 389"/>
                    <a:gd name="T13" fmla="*/ 474 h 690"/>
                    <a:gd name="T14" fmla="*/ 349 w 389"/>
                    <a:gd name="T15" fmla="*/ 444 h 690"/>
                    <a:gd name="T16" fmla="*/ 336 w 389"/>
                    <a:gd name="T17" fmla="*/ 403 h 690"/>
                    <a:gd name="T18" fmla="*/ 321 w 389"/>
                    <a:gd name="T19" fmla="*/ 361 h 690"/>
                    <a:gd name="T20" fmla="*/ 305 w 389"/>
                    <a:gd name="T21" fmla="*/ 324 h 690"/>
                    <a:gd name="T22" fmla="*/ 286 w 389"/>
                    <a:gd name="T23" fmla="*/ 285 h 690"/>
                    <a:gd name="T24" fmla="*/ 268 w 389"/>
                    <a:gd name="T25" fmla="*/ 254 h 690"/>
                    <a:gd name="T26" fmla="*/ 243 w 389"/>
                    <a:gd name="T27" fmla="*/ 211 h 690"/>
                    <a:gd name="T28" fmla="*/ 218 w 389"/>
                    <a:gd name="T29" fmla="*/ 176 h 690"/>
                    <a:gd name="T30" fmla="*/ 197 w 389"/>
                    <a:gd name="T31" fmla="*/ 146 h 690"/>
                    <a:gd name="T32" fmla="*/ 176 w 389"/>
                    <a:gd name="T33" fmla="*/ 116 h 690"/>
                    <a:gd name="T34" fmla="*/ 152 w 389"/>
                    <a:gd name="T35" fmla="*/ 88 h 690"/>
                    <a:gd name="T36" fmla="*/ 123 w 389"/>
                    <a:gd name="T37" fmla="*/ 58 h 690"/>
                    <a:gd name="T38" fmla="*/ 97 w 389"/>
                    <a:gd name="T39" fmla="*/ 31 h 690"/>
                    <a:gd name="T40" fmla="*/ 63 w 389"/>
                    <a:gd name="T41" fmla="*/ 12 h 690"/>
                    <a:gd name="T42" fmla="*/ 23 w 389"/>
                    <a:gd name="T43" fmla="*/ 0 h 690"/>
                    <a:gd name="T44" fmla="*/ 0 w 389"/>
                    <a:gd name="T45" fmla="*/ 0 h 690"/>
                    <a:gd name="T46" fmla="*/ 37 w 389"/>
                    <a:gd name="T47" fmla="*/ 12 h 690"/>
                    <a:gd name="T48" fmla="*/ 77 w 389"/>
                    <a:gd name="T49" fmla="*/ 43 h 690"/>
                    <a:gd name="T50" fmla="*/ 99 w 389"/>
                    <a:gd name="T51" fmla="*/ 69 h 690"/>
                    <a:gd name="T52" fmla="*/ 126 w 389"/>
                    <a:gd name="T53" fmla="*/ 98 h 690"/>
                    <a:gd name="T54" fmla="*/ 159 w 389"/>
                    <a:gd name="T55" fmla="*/ 141 h 690"/>
                    <a:gd name="T56" fmla="*/ 182 w 389"/>
                    <a:gd name="T57" fmla="*/ 172 h 690"/>
                    <a:gd name="T58" fmla="*/ 200 w 389"/>
                    <a:gd name="T59" fmla="*/ 204 h 690"/>
                    <a:gd name="T60" fmla="*/ 223 w 389"/>
                    <a:gd name="T61" fmla="*/ 239 h 690"/>
                    <a:gd name="T62" fmla="*/ 242 w 389"/>
                    <a:gd name="T63" fmla="*/ 268 h 690"/>
                    <a:gd name="T64" fmla="*/ 262 w 389"/>
                    <a:gd name="T65" fmla="*/ 306 h 690"/>
                    <a:gd name="T66" fmla="*/ 282 w 389"/>
                    <a:gd name="T67" fmla="*/ 347 h 690"/>
                    <a:gd name="T68" fmla="*/ 298 w 389"/>
                    <a:gd name="T69" fmla="*/ 387 h 690"/>
                    <a:gd name="T70" fmla="*/ 312 w 389"/>
                    <a:gd name="T71" fmla="*/ 422 h 690"/>
                    <a:gd name="T72" fmla="*/ 320 w 389"/>
                    <a:gd name="T73" fmla="*/ 456 h 690"/>
                    <a:gd name="T74" fmla="*/ 330 w 389"/>
                    <a:gd name="T75" fmla="*/ 497 h 690"/>
                    <a:gd name="T76" fmla="*/ 338 w 389"/>
                    <a:gd name="T77" fmla="*/ 540 h 690"/>
                    <a:gd name="T78" fmla="*/ 343 w 389"/>
                    <a:gd name="T79" fmla="*/ 578 h 690"/>
                    <a:gd name="T80" fmla="*/ 344 w 389"/>
                    <a:gd name="T81" fmla="*/ 615 h 690"/>
                    <a:gd name="T82" fmla="*/ 343 w 389"/>
                    <a:gd name="T83" fmla="*/ 656 h 690"/>
                    <a:gd name="T84" fmla="*/ 340 w 389"/>
                    <a:gd name="T85" fmla="*/ 690 h 690"/>
                    <a:gd name="T86" fmla="*/ 389 w 389"/>
                    <a:gd name="T87" fmla="*/ 690 h 6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9"/>
                    <a:gd name="T133" fmla="*/ 0 h 690"/>
                    <a:gd name="T134" fmla="*/ 389 w 389"/>
                    <a:gd name="T135" fmla="*/ 690 h 6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9" h="690">
                      <a:moveTo>
                        <a:pt x="389" y="690"/>
                      </a:moveTo>
                      <a:lnTo>
                        <a:pt x="388" y="657"/>
                      </a:lnTo>
                      <a:lnTo>
                        <a:pt x="386" y="629"/>
                      </a:lnTo>
                      <a:lnTo>
                        <a:pt x="383" y="589"/>
                      </a:lnTo>
                      <a:lnTo>
                        <a:pt x="376" y="554"/>
                      </a:lnTo>
                      <a:lnTo>
                        <a:pt x="370" y="514"/>
                      </a:lnTo>
                      <a:lnTo>
                        <a:pt x="358" y="474"/>
                      </a:lnTo>
                      <a:lnTo>
                        <a:pt x="349" y="444"/>
                      </a:lnTo>
                      <a:lnTo>
                        <a:pt x="336" y="403"/>
                      </a:lnTo>
                      <a:lnTo>
                        <a:pt x="321" y="361"/>
                      </a:lnTo>
                      <a:lnTo>
                        <a:pt x="305" y="324"/>
                      </a:lnTo>
                      <a:lnTo>
                        <a:pt x="286" y="285"/>
                      </a:lnTo>
                      <a:lnTo>
                        <a:pt x="268" y="254"/>
                      </a:lnTo>
                      <a:lnTo>
                        <a:pt x="243" y="211"/>
                      </a:lnTo>
                      <a:lnTo>
                        <a:pt x="218" y="176"/>
                      </a:lnTo>
                      <a:lnTo>
                        <a:pt x="197" y="146"/>
                      </a:lnTo>
                      <a:lnTo>
                        <a:pt x="176" y="116"/>
                      </a:lnTo>
                      <a:lnTo>
                        <a:pt x="152" y="88"/>
                      </a:lnTo>
                      <a:lnTo>
                        <a:pt x="123" y="58"/>
                      </a:lnTo>
                      <a:lnTo>
                        <a:pt x="97" y="31"/>
                      </a:lnTo>
                      <a:lnTo>
                        <a:pt x="63" y="12"/>
                      </a:lnTo>
                      <a:lnTo>
                        <a:pt x="23" y="0"/>
                      </a:lnTo>
                      <a:lnTo>
                        <a:pt x="0" y="0"/>
                      </a:lnTo>
                      <a:lnTo>
                        <a:pt x="37" y="12"/>
                      </a:lnTo>
                      <a:lnTo>
                        <a:pt x="77" y="43"/>
                      </a:lnTo>
                      <a:lnTo>
                        <a:pt x="99" y="69"/>
                      </a:lnTo>
                      <a:lnTo>
                        <a:pt x="126" y="98"/>
                      </a:lnTo>
                      <a:lnTo>
                        <a:pt x="159" y="141"/>
                      </a:lnTo>
                      <a:lnTo>
                        <a:pt x="182" y="172"/>
                      </a:lnTo>
                      <a:lnTo>
                        <a:pt x="200" y="204"/>
                      </a:lnTo>
                      <a:lnTo>
                        <a:pt x="223" y="239"/>
                      </a:lnTo>
                      <a:lnTo>
                        <a:pt x="242" y="268"/>
                      </a:lnTo>
                      <a:lnTo>
                        <a:pt x="262" y="306"/>
                      </a:lnTo>
                      <a:lnTo>
                        <a:pt x="282" y="347"/>
                      </a:lnTo>
                      <a:lnTo>
                        <a:pt x="298" y="387"/>
                      </a:lnTo>
                      <a:lnTo>
                        <a:pt x="312" y="422"/>
                      </a:lnTo>
                      <a:lnTo>
                        <a:pt x="320" y="456"/>
                      </a:lnTo>
                      <a:lnTo>
                        <a:pt x="330" y="497"/>
                      </a:lnTo>
                      <a:lnTo>
                        <a:pt x="338" y="540"/>
                      </a:lnTo>
                      <a:lnTo>
                        <a:pt x="343" y="578"/>
                      </a:lnTo>
                      <a:lnTo>
                        <a:pt x="344" y="615"/>
                      </a:lnTo>
                      <a:lnTo>
                        <a:pt x="343" y="656"/>
                      </a:lnTo>
                      <a:lnTo>
                        <a:pt x="340" y="690"/>
                      </a:lnTo>
                      <a:lnTo>
                        <a:pt x="389" y="6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3" name="Freeform 310"/>
                <p:cNvSpPr>
                  <a:spLocks/>
                </p:cNvSpPr>
                <p:nvPr/>
              </p:nvSpPr>
              <p:spPr bwMode="auto">
                <a:xfrm>
                  <a:off x="435" y="250"/>
                  <a:ext cx="180" cy="136"/>
                </a:xfrm>
                <a:custGeom>
                  <a:avLst/>
                  <a:gdLst>
                    <a:gd name="T0" fmla="*/ 5 w 179"/>
                    <a:gd name="T1" fmla="*/ 102 h 135"/>
                    <a:gd name="T2" fmla="*/ 0 w 179"/>
                    <a:gd name="T3" fmla="*/ 86 h 135"/>
                    <a:gd name="T4" fmla="*/ 0 w 179"/>
                    <a:gd name="T5" fmla="*/ 74 h 135"/>
                    <a:gd name="T6" fmla="*/ 4 w 179"/>
                    <a:gd name="T7" fmla="*/ 61 h 135"/>
                    <a:gd name="T8" fmla="*/ 8 w 179"/>
                    <a:gd name="T9" fmla="*/ 48 h 135"/>
                    <a:gd name="T10" fmla="*/ 16 w 179"/>
                    <a:gd name="T11" fmla="*/ 36 h 135"/>
                    <a:gd name="T12" fmla="*/ 26 w 179"/>
                    <a:gd name="T13" fmla="*/ 24 h 135"/>
                    <a:gd name="T14" fmla="*/ 38 w 179"/>
                    <a:gd name="T15" fmla="*/ 15 h 135"/>
                    <a:gd name="T16" fmla="*/ 54 w 179"/>
                    <a:gd name="T17" fmla="*/ 7 h 135"/>
                    <a:gd name="T18" fmla="*/ 70 w 179"/>
                    <a:gd name="T19" fmla="*/ 3 h 135"/>
                    <a:gd name="T20" fmla="*/ 90 w 179"/>
                    <a:gd name="T21" fmla="*/ 0 h 135"/>
                    <a:gd name="T22" fmla="*/ 110 w 179"/>
                    <a:gd name="T23" fmla="*/ 3 h 135"/>
                    <a:gd name="T24" fmla="*/ 128 w 179"/>
                    <a:gd name="T25" fmla="*/ 7 h 135"/>
                    <a:gd name="T26" fmla="*/ 151 w 179"/>
                    <a:gd name="T27" fmla="*/ 8 h 135"/>
                    <a:gd name="T28" fmla="*/ 166 w 179"/>
                    <a:gd name="T29" fmla="*/ 8 h 135"/>
                    <a:gd name="T30" fmla="*/ 179 w 179"/>
                    <a:gd name="T31" fmla="*/ 4 h 135"/>
                    <a:gd name="T32" fmla="*/ 170 w 179"/>
                    <a:gd name="T33" fmla="*/ 17 h 135"/>
                    <a:gd name="T34" fmla="*/ 166 w 179"/>
                    <a:gd name="T35" fmla="*/ 24 h 135"/>
                    <a:gd name="T36" fmla="*/ 165 w 179"/>
                    <a:gd name="T37" fmla="*/ 36 h 135"/>
                    <a:gd name="T38" fmla="*/ 165 w 179"/>
                    <a:gd name="T39" fmla="*/ 50 h 135"/>
                    <a:gd name="T40" fmla="*/ 162 w 179"/>
                    <a:gd name="T41" fmla="*/ 71 h 135"/>
                    <a:gd name="T42" fmla="*/ 157 w 179"/>
                    <a:gd name="T43" fmla="*/ 84 h 135"/>
                    <a:gd name="T44" fmla="*/ 152 w 179"/>
                    <a:gd name="T45" fmla="*/ 94 h 135"/>
                    <a:gd name="T46" fmla="*/ 141 w 179"/>
                    <a:gd name="T47" fmla="*/ 109 h 135"/>
                    <a:gd name="T48" fmla="*/ 130 w 179"/>
                    <a:gd name="T49" fmla="*/ 119 h 135"/>
                    <a:gd name="T50" fmla="*/ 117 w 179"/>
                    <a:gd name="T51" fmla="*/ 127 h 135"/>
                    <a:gd name="T52" fmla="*/ 102 w 179"/>
                    <a:gd name="T53" fmla="*/ 132 h 135"/>
                    <a:gd name="T54" fmla="*/ 88 w 179"/>
                    <a:gd name="T55" fmla="*/ 135 h 135"/>
                    <a:gd name="T56" fmla="*/ 74 w 179"/>
                    <a:gd name="T57" fmla="*/ 135 h 135"/>
                    <a:gd name="T58" fmla="*/ 59 w 179"/>
                    <a:gd name="T59" fmla="*/ 135 h 135"/>
                    <a:gd name="T60" fmla="*/ 39 w 179"/>
                    <a:gd name="T61" fmla="*/ 134 h 135"/>
                    <a:gd name="T62" fmla="*/ 24 w 179"/>
                    <a:gd name="T63" fmla="*/ 127 h 135"/>
                    <a:gd name="T64" fmla="*/ 11 w 179"/>
                    <a:gd name="T65" fmla="*/ 114 h 135"/>
                    <a:gd name="T66" fmla="*/ 5 w 179"/>
                    <a:gd name="T67" fmla="*/ 102 h 1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9"/>
                    <a:gd name="T103" fmla="*/ 0 h 135"/>
                    <a:gd name="T104" fmla="*/ 179 w 179"/>
                    <a:gd name="T105" fmla="*/ 135 h 1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9" h="135">
                      <a:moveTo>
                        <a:pt x="5" y="102"/>
                      </a:moveTo>
                      <a:lnTo>
                        <a:pt x="0" y="86"/>
                      </a:lnTo>
                      <a:lnTo>
                        <a:pt x="0" y="74"/>
                      </a:lnTo>
                      <a:lnTo>
                        <a:pt x="4" y="61"/>
                      </a:lnTo>
                      <a:lnTo>
                        <a:pt x="8" y="48"/>
                      </a:lnTo>
                      <a:lnTo>
                        <a:pt x="16" y="36"/>
                      </a:lnTo>
                      <a:lnTo>
                        <a:pt x="26" y="24"/>
                      </a:lnTo>
                      <a:lnTo>
                        <a:pt x="38" y="15"/>
                      </a:lnTo>
                      <a:lnTo>
                        <a:pt x="54" y="7"/>
                      </a:lnTo>
                      <a:lnTo>
                        <a:pt x="70" y="3"/>
                      </a:lnTo>
                      <a:lnTo>
                        <a:pt x="90" y="0"/>
                      </a:lnTo>
                      <a:lnTo>
                        <a:pt x="110" y="3"/>
                      </a:lnTo>
                      <a:lnTo>
                        <a:pt x="128" y="7"/>
                      </a:lnTo>
                      <a:lnTo>
                        <a:pt x="151" y="8"/>
                      </a:lnTo>
                      <a:lnTo>
                        <a:pt x="166" y="8"/>
                      </a:lnTo>
                      <a:lnTo>
                        <a:pt x="179" y="4"/>
                      </a:lnTo>
                      <a:lnTo>
                        <a:pt x="170" y="17"/>
                      </a:lnTo>
                      <a:lnTo>
                        <a:pt x="166" y="24"/>
                      </a:lnTo>
                      <a:lnTo>
                        <a:pt x="165" y="36"/>
                      </a:lnTo>
                      <a:lnTo>
                        <a:pt x="165" y="50"/>
                      </a:lnTo>
                      <a:lnTo>
                        <a:pt x="162" y="71"/>
                      </a:lnTo>
                      <a:lnTo>
                        <a:pt x="157" y="84"/>
                      </a:lnTo>
                      <a:lnTo>
                        <a:pt x="152" y="94"/>
                      </a:lnTo>
                      <a:lnTo>
                        <a:pt x="141" y="109"/>
                      </a:lnTo>
                      <a:lnTo>
                        <a:pt x="130" y="119"/>
                      </a:lnTo>
                      <a:lnTo>
                        <a:pt x="117" y="127"/>
                      </a:lnTo>
                      <a:lnTo>
                        <a:pt x="102" y="132"/>
                      </a:lnTo>
                      <a:lnTo>
                        <a:pt x="88" y="135"/>
                      </a:lnTo>
                      <a:lnTo>
                        <a:pt x="74" y="135"/>
                      </a:lnTo>
                      <a:lnTo>
                        <a:pt x="59" y="135"/>
                      </a:lnTo>
                      <a:lnTo>
                        <a:pt x="39" y="134"/>
                      </a:lnTo>
                      <a:lnTo>
                        <a:pt x="24" y="127"/>
                      </a:lnTo>
                      <a:lnTo>
                        <a:pt x="11" y="114"/>
                      </a:lnTo>
                      <a:lnTo>
                        <a:pt x="5" y="10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4" name="Freeform 311"/>
                <p:cNvSpPr>
                  <a:spLocks/>
                </p:cNvSpPr>
                <p:nvPr/>
              </p:nvSpPr>
              <p:spPr bwMode="auto">
                <a:xfrm>
                  <a:off x="441" y="257"/>
                  <a:ext cx="150" cy="123"/>
                </a:xfrm>
                <a:custGeom>
                  <a:avLst/>
                  <a:gdLst>
                    <a:gd name="T0" fmla="*/ 150 w 150"/>
                    <a:gd name="T1" fmla="*/ 19 h 123"/>
                    <a:gd name="T2" fmla="*/ 131 w 150"/>
                    <a:gd name="T3" fmla="*/ 36 h 123"/>
                    <a:gd name="T4" fmla="*/ 104 w 150"/>
                    <a:gd name="T5" fmla="*/ 55 h 123"/>
                    <a:gd name="T6" fmla="*/ 82 w 150"/>
                    <a:gd name="T7" fmla="*/ 66 h 123"/>
                    <a:gd name="T8" fmla="*/ 68 w 150"/>
                    <a:gd name="T9" fmla="*/ 74 h 123"/>
                    <a:gd name="T10" fmla="*/ 59 w 150"/>
                    <a:gd name="T11" fmla="*/ 78 h 123"/>
                    <a:gd name="T12" fmla="*/ 59 w 150"/>
                    <a:gd name="T13" fmla="*/ 84 h 123"/>
                    <a:gd name="T14" fmla="*/ 69 w 150"/>
                    <a:gd name="T15" fmla="*/ 87 h 123"/>
                    <a:gd name="T16" fmla="*/ 82 w 150"/>
                    <a:gd name="T17" fmla="*/ 92 h 123"/>
                    <a:gd name="T18" fmla="*/ 96 w 150"/>
                    <a:gd name="T19" fmla="*/ 100 h 123"/>
                    <a:gd name="T20" fmla="*/ 105 w 150"/>
                    <a:gd name="T21" fmla="*/ 108 h 123"/>
                    <a:gd name="T22" fmla="*/ 113 w 150"/>
                    <a:gd name="T23" fmla="*/ 116 h 123"/>
                    <a:gd name="T24" fmla="*/ 97 w 150"/>
                    <a:gd name="T25" fmla="*/ 119 h 123"/>
                    <a:gd name="T26" fmla="*/ 76 w 150"/>
                    <a:gd name="T27" fmla="*/ 122 h 123"/>
                    <a:gd name="T28" fmla="*/ 52 w 150"/>
                    <a:gd name="T29" fmla="*/ 123 h 123"/>
                    <a:gd name="T30" fmla="*/ 36 w 150"/>
                    <a:gd name="T31" fmla="*/ 120 h 123"/>
                    <a:gd name="T32" fmla="*/ 20 w 150"/>
                    <a:gd name="T33" fmla="*/ 114 h 123"/>
                    <a:gd name="T34" fmla="*/ 7 w 150"/>
                    <a:gd name="T35" fmla="*/ 103 h 123"/>
                    <a:gd name="T36" fmla="*/ 3 w 150"/>
                    <a:gd name="T37" fmla="*/ 91 h 123"/>
                    <a:gd name="T38" fmla="*/ 1 w 150"/>
                    <a:gd name="T39" fmla="*/ 78 h 123"/>
                    <a:gd name="T40" fmla="*/ 0 w 150"/>
                    <a:gd name="T41" fmla="*/ 66 h 123"/>
                    <a:gd name="T42" fmla="*/ 4 w 150"/>
                    <a:gd name="T43" fmla="*/ 51 h 123"/>
                    <a:gd name="T44" fmla="*/ 10 w 150"/>
                    <a:gd name="T45" fmla="*/ 38 h 123"/>
                    <a:gd name="T46" fmla="*/ 20 w 150"/>
                    <a:gd name="T47" fmla="*/ 28 h 123"/>
                    <a:gd name="T48" fmla="*/ 33 w 150"/>
                    <a:gd name="T49" fmla="*/ 15 h 123"/>
                    <a:gd name="T50" fmla="*/ 42 w 150"/>
                    <a:gd name="T51" fmla="*/ 8 h 123"/>
                    <a:gd name="T52" fmla="*/ 57 w 150"/>
                    <a:gd name="T53" fmla="*/ 2 h 123"/>
                    <a:gd name="T54" fmla="*/ 72 w 150"/>
                    <a:gd name="T55" fmla="*/ 0 h 123"/>
                    <a:gd name="T56" fmla="*/ 74 w 150"/>
                    <a:gd name="T57" fmla="*/ 14 h 123"/>
                    <a:gd name="T58" fmla="*/ 73 w 150"/>
                    <a:gd name="T59" fmla="*/ 26 h 123"/>
                    <a:gd name="T60" fmla="*/ 73 w 150"/>
                    <a:gd name="T61" fmla="*/ 38 h 123"/>
                    <a:gd name="T62" fmla="*/ 72 w 150"/>
                    <a:gd name="T63" fmla="*/ 50 h 123"/>
                    <a:gd name="T64" fmla="*/ 69 w 150"/>
                    <a:gd name="T65" fmla="*/ 59 h 123"/>
                    <a:gd name="T66" fmla="*/ 63 w 150"/>
                    <a:gd name="T67" fmla="*/ 68 h 123"/>
                    <a:gd name="T68" fmla="*/ 90 w 150"/>
                    <a:gd name="T69" fmla="*/ 58 h 123"/>
                    <a:gd name="T70" fmla="*/ 105 w 150"/>
                    <a:gd name="T71" fmla="*/ 50 h 123"/>
                    <a:gd name="T72" fmla="*/ 125 w 150"/>
                    <a:gd name="T73" fmla="*/ 38 h 123"/>
                    <a:gd name="T74" fmla="*/ 150 w 150"/>
                    <a:gd name="T75" fmla="*/ 19 h 12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50"/>
                    <a:gd name="T115" fmla="*/ 0 h 123"/>
                    <a:gd name="T116" fmla="*/ 150 w 150"/>
                    <a:gd name="T117" fmla="*/ 123 h 12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50" h="123">
                      <a:moveTo>
                        <a:pt x="150" y="19"/>
                      </a:moveTo>
                      <a:lnTo>
                        <a:pt x="131" y="36"/>
                      </a:lnTo>
                      <a:lnTo>
                        <a:pt x="104" y="55"/>
                      </a:lnTo>
                      <a:lnTo>
                        <a:pt x="82" y="66"/>
                      </a:lnTo>
                      <a:lnTo>
                        <a:pt x="68" y="74"/>
                      </a:lnTo>
                      <a:lnTo>
                        <a:pt x="59" y="78"/>
                      </a:lnTo>
                      <a:lnTo>
                        <a:pt x="59" y="84"/>
                      </a:lnTo>
                      <a:lnTo>
                        <a:pt x="69" y="87"/>
                      </a:lnTo>
                      <a:lnTo>
                        <a:pt x="82" y="92"/>
                      </a:lnTo>
                      <a:lnTo>
                        <a:pt x="96" y="100"/>
                      </a:lnTo>
                      <a:lnTo>
                        <a:pt x="105" y="108"/>
                      </a:lnTo>
                      <a:lnTo>
                        <a:pt x="113" y="116"/>
                      </a:lnTo>
                      <a:lnTo>
                        <a:pt x="97" y="119"/>
                      </a:lnTo>
                      <a:lnTo>
                        <a:pt x="76" y="122"/>
                      </a:lnTo>
                      <a:lnTo>
                        <a:pt x="52" y="123"/>
                      </a:lnTo>
                      <a:lnTo>
                        <a:pt x="36" y="120"/>
                      </a:lnTo>
                      <a:lnTo>
                        <a:pt x="20" y="114"/>
                      </a:lnTo>
                      <a:lnTo>
                        <a:pt x="7" y="103"/>
                      </a:lnTo>
                      <a:lnTo>
                        <a:pt x="3" y="91"/>
                      </a:lnTo>
                      <a:lnTo>
                        <a:pt x="1" y="78"/>
                      </a:lnTo>
                      <a:lnTo>
                        <a:pt x="0" y="66"/>
                      </a:lnTo>
                      <a:lnTo>
                        <a:pt x="4" y="51"/>
                      </a:lnTo>
                      <a:lnTo>
                        <a:pt x="10" y="38"/>
                      </a:lnTo>
                      <a:lnTo>
                        <a:pt x="20" y="28"/>
                      </a:lnTo>
                      <a:lnTo>
                        <a:pt x="33" y="15"/>
                      </a:lnTo>
                      <a:lnTo>
                        <a:pt x="42" y="8"/>
                      </a:lnTo>
                      <a:lnTo>
                        <a:pt x="57" y="2"/>
                      </a:lnTo>
                      <a:lnTo>
                        <a:pt x="72" y="0"/>
                      </a:lnTo>
                      <a:lnTo>
                        <a:pt x="74" y="14"/>
                      </a:lnTo>
                      <a:lnTo>
                        <a:pt x="73" y="26"/>
                      </a:lnTo>
                      <a:lnTo>
                        <a:pt x="73" y="38"/>
                      </a:lnTo>
                      <a:lnTo>
                        <a:pt x="72" y="50"/>
                      </a:lnTo>
                      <a:lnTo>
                        <a:pt x="69" y="59"/>
                      </a:lnTo>
                      <a:lnTo>
                        <a:pt x="63" y="68"/>
                      </a:lnTo>
                      <a:lnTo>
                        <a:pt x="90" y="58"/>
                      </a:lnTo>
                      <a:lnTo>
                        <a:pt x="105" y="50"/>
                      </a:lnTo>
                      <a:lnTo>
                        <a:pt x="125" y="38"/>
                      </a:lnTo>
                      <a:lnTo>
                        <a:pt x="150" y="19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5" name="Freeform 312"/>
                <p:cNvSpPr>
                  <a:spLocks/>
                </p:cNvSpPr>
                <p:nvPr/>
              </p:nvSpPr>
              <p:spPr bwMode="auto">
                <a:xfrm>
                  <a:off x="263" y="174"/>
                  <a:ext cx="144" cy="174"/>
                </a:xfrm>
                <a:custGeom>
                  <a:avLst/>
                  <a:gdLst>
                    <a:gd name="T0" fmla="*/ 111 w 144"/>
                    <a:gd name="T1" fmla="*/ 164 h 173"/>
                    <a:gd name="T2" fmla="*/ 121 w 144"/>
                    <a:gd name="T3" fmla="*/ 160 h 173"/>
                    <a:gd name="T4" fmla="*/ 133 w 144"/>
                    <a:gd name="T5" fmla="*/ 151 h 173"/>
                    <a:gd name="T6" fmla="*/ 140 w 144"/>
                    <a:gd name="T7" fmla="*/ 135 h 173"/>
                    <a:gd name="T8" fmla="*/ 144 w 144"/>
                    <a:gd name="T9" fmla="*/ 121 h 173"/>
                    <a:gd name="T10" fmla="*/ 144 w 144"/>
                    <a:gd name="T11" fmla="*/ 106 h 173"/>
                    <a:gd name="T12" fmla="*/ 144 w 144"/>
                    <a:gd name="T13" fmla="*/ 89 h 173"/>
                    <a:gd name="T14" fmla="*/ 140 w 144"/>
                    <a:gd name="T15" fmla="*/ 71 h 173"/>
                    <a:gd name="T16" fmla="*/ 131 w 144"/>
                    <a:gd name="T17" fmla="*/ 55 h 173"/>
                    <a:gd name="T18" fmla="*/ 122 w 144"/>
                    <a:gd name="T19" fmla="*/ 43 h 173"/>
                    <a:gd name="T20" fmla="*/ 111 w 144"/>
                    <a:gd name="T21" fmla="*/ 36 h 173"/>
                    <a:gd name="T22" fmla="*/ 96 w 144"/>
                    <a:gd name="T23" fmla="*/ 28 h 173"/>
                    <a:gd name="T24" fmla="*/ 77 w 144"/>
                    <a:gd name="T25" fmla="*/ 22 h 173"/>
                    <a:gd name="T26" fmla="*/ 59 w 144"/>
                    <a:gd name="T27" fmla="*/ 19 h 173"/>
                    <a:gd name="T28" fmla="*/ 41 w 144"/>
                    <a:gd name="T29" fmla="*/ 18 h 173"/>
                    <a:gd name="T30" fmla="*/ 24 w 144"/>
                    <a:gd name="T31" fmla="*/ 17 h 173"/>
                    <a:gd name="T32" fmla="*/ 15 w 144"/>
                    <a:gd name="T33" fmla="*/ 10 h 173"/>
                    <a:gd name="T34" fmla="*/ 5 w 144"/>
                    <a:gd name="T35" fmla="*/ 0 h 173"/>
                    <a:gd name="T36" fmla="*/ 8 w 144"/>
                    <a:gd name="T37" fmla="*/ 17 h 173"/>
                    <a:gd name="T38" fmla="*/ 10 w 144"/>
                    <a:gd name="T39" fmla="*/ 30 h 173"/>
                    <a:gd name="T40" fmla="*/ 8 w 144"/>
                    <a:gd name="T41" fmla="*/ 46 h 173"/>
                    <a:gd name="T42" fmla="*/ 7 w 144"/>
                    <a:gd name="T43" fmla="*/ 60 h 173"/>
                    <a:gd name="T44" fmla="*/ 4 w 144"/>
                    <a:gd name="T45" fmla="*/ 71 h 173"/>
                    <a:gd name="T46" fmla="*/ 2 w 144"/>
                    <a:gd name="T47" fmla="*/ 84 h 173"/>
                    <a:gd name="T48" fmla="*/ 0 w 144"/>
                    <a:gd name="T49" fmla="*/ 103 h 173"/>
                    <a:gd name="T50" fmla="*/ 3 w 144"/>
                    <a:gd name="T51" fmla="*/ 120 h 173"/>
                    <a:gd name="T52" fmla="*/ 8 w 144"/>
                    <a:gd name="T53" fmla="*/ 137 h 173"/>
                    <a:gd name="T54" fmla="*/ 19 w 144"/>
                    <a:gd name="T55" fmla="*/ 150 h 173"/>
                    <a:gd name="T56" fmla="*/ 32 w 144"/>
                    <a:gd name="T57" fmla="*/ 160 h 173"/>
                    <a:gd name="T58" fmla="*/ 44 w 144"/>
                    <a:gd name="T59" fmla="*/ 166 h 173"/>
                    <a:gd name="T60" fmla="*/ 58 w 144"/>
                    <a:gd name="T61" fmla="*/ 169 h 173"/>
                    <a:gd name="T62" fmla="*/ 80 w 144"/>
                    <a:gd name="T63" fmla="*/ 173 h 173"/>
                    <a:gd name="T64" fmla="*/ 96 w 144"/>
                    <a:gd name="T65" fmla="*/ 171 h 173"/>
                    <a:gd name="T66" fmla="*/ 111 w 144"/>
                    <a:gd name="T67" fmla="*/ 164 h 1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4"/>
                    <a:gd name="T103" fmla="*/ 0 h 173"/>
                    <a:gd name="T104" fmla="*/ 144 w 144"/>
                    <a:gd name="T105" fmla="*/ 173 h 1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4" h="173">
                      <a:moveTo>
                        <a:pt x="111" y="164"/>
                      </a:moveTo>
                      <a:lnTo>
                        <a:pt x="121" y="160"/>
                      </a:lnTo>
                      <a:lnTo>
                        <a:pt x="133" y="151"/>
                      </a:lnTo>
                      <a:lnTo>
                        <a:pt x="140" y="135"/>
                      </a:lnTo>
                      <a:lnTo>
                        <a:pt x="144" y="121"/>
                      </a:lnTo>
                      <a:lnTo>
                        <a:pt x="144" y="106"/>
                      </a:lnTo>
                      <a:lnTo>
                        <a:pt x="144" y="89"/>
                      </a:lnTo>
                      <a:lnTo>
                        <a:pt x="140" y="71"/>
                      </a:lnTo>
                      <a:lnTo>
                        <a:pt x="131" y="55"/>
                      </a:lnTo>
                      <a:lnTo>
                        <a:pt x="122" y="43"/>
                      </a:lnTo>
                      <a:lnTo>
                        <a:pt x="111" y="36"/>
                      </a:lnTo>
                      <a:lnTo>
                        <a:pt x="96" y="28"/>
                      </a:lnTo>
                      <a:lnTo>
                        <a:pt x="77" y="22"/>
                      </a:lnTo>
                      <a:lnTo>
                        <a:pt x="59" y="19"/>
                      </a:lnTo>
                      <a:lnTo>
                        <a:pt x="41" y="18"/>
                      </a:lnTo>
                      <a:lnTo>
                        <a:pt x="24" y="17"/>
                      </a:lnTo>
                      <a:lnTo>
                        <a:pt x="15" y="10"/>
                      </a:lnTo>
                      <a:lnTo>
                        <a:pt x="5" y="0"/>
                      </a:lnTo>
                      <a:lnTo>
                        <a:pt x="8" y="17"/>
                      </a:lnTo>
                      <a:lnTo>
                        <a:pt x="10" y="30"/>
                      </a:lnTo>
                      <a:lnTo>
                        <a:pt x="8" y="46"/>
                      </a:lnTo>
                      <a:lnTo>
                        <a:pt x="7" y="60"/>
                      </a:lnTo>
                      <a:lnTo>
                        <a:pt x="4" y="71"/>
                      </a:lnTo>
                      <a:lnTo>
                        <a:pt x="2" y="84"/>
                      </a:lnTo>
                      <a:lnTo>
                        <a:pt x="0" y="103"/>
                      </a:lnTo>
                      <a:lnTo>
                        <a:pt x="3" y="120"/>
                      </a:lnTo>
                      <a:lnTo>
                        <a:pt x="8" y="137"/>
                      </a:lnTo>
                      <a:lnTo>
                        <a:pt x="19" y="150"/>
                      </a:lnTo>
                      <a:lnTo>
                        <a:pt x="32" y="160"/>
                      </a:lnTo>
                      <a:lnTo>
                        <a:pt x="44" y="166"/>
                      </a:lnTo>
                      <a:lnTo>
                        <a:pt x="58" y="169"/>
                      </a:lnTo>
                      <a:lnTo>
                        <a:pt x="80" y="173"/>
                      </a:lnTo>
                      <a:lnTo>
                        <a:pt x="96" y="171"/>
                      </a:lnTo>
                      <a:lnTo>
                        <a:pt x="111" y="16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6" name="Freeform 313"/>
                <p:cNvSpPr>
                  <a:spLocks noChangeArrowheads="1"/>
                </p:cNvSpPr>
                <p:nvPr/>
              </p:nvSpPr>
              <p:spPr bwMode="auto">
                <a:xfrm>
                  <a:off x="280" y="209"/>
                  <a:ext cx="110" cy="129"/>
                </a:xfrm>
                <a:custGeom>
                  <a:avLst/>
                  <a:gdLst>
                    <a:gd name="T0" fmla="*/ 9 w 109"/>
                    <a:gd name="T1" fmla="*/ 0 h 129"/>
                    <a:gd name="T2" fmla="*/ 17 w 109"/>
                    <a:gd name="T3" fmla="*/ 19 h 129"/>
                    <a:gd name="T4" fmla="*/ 27 w 109"/>
                    <a:gd name="T5" fmla="*/ 36 h 129"/>
                    <a:gd name="T6" fmla="*/ 35 w 109"/>
                    <a:gd name="T7" fmla="*/ 48 h 129"/>
                    <a:gd name="T8" fmla="*/ 57 w 109"/>
                    <a:gd name="T9" fmla="*/ 66 h 129"/>
                    <a:gd name="T10" fmla="*/ 68 w 109"/>
                    <a:gd name="T11" fmla="*/ 69 h 129"/>
                    <a:gd name="T12" fmla="*/ 76 w 109"/>
                    <a:gd name="T13" fmla="*/ 64 h 129"/>
                    <a:gd name="T14" fmla="*/ 84 w 109"/>
                    <a:gd name="T15" fmla="*/ 57 h 129"/>
                    <a:gd name="T16" fmla="*/ 95 w 109"/>
                    <a:gd name="T17" fmla="*/ 46 h 129"/>
                    <a:gd name="T18" fmla="*/ 104 w 109"/>
                    <a:gd name="T19" fmla="*/ 33 h 129"/>
                    <a:gd name="T20" fmla="*/ 108 w 109"/>
                    <a:gd name="T21" fmla="*/ 52 h 129"/>
                    <a:gd name="T22" fmla="*/ 109 w 109"/>
                    <a:gd name="T23" fmla="*/ 71 h 129"/>
                    <a:gd name="T24" fmla="*/ 109 w 109"/>
                    <a:gd name="T25" fmla="*/ 83 h 129"/>
                    <a:gd name="T26" fmla="*/ 107 w 109"/>
                    <a:gd name="T27" fmla="*/ 99 h 129"/>
                    <a:gd name="T28" fmla="*/ 104 w 109"/>
                    <a:gd name="T29" fmla="*/ 116 h 129"/>
                    <a:gd name="T30" fmla="*/ 102 w 109"/>
                    <a:gd name="T31" fmla="*/ 123 h 129"/>
                    <a:gd name="T32" fmla="*/ 92 w 109"/>
                    <a:gd name="T33" fmla="*/ 129 h 129"/>
                    <a:gd name="T34" fmla="*/ 72 w 109"/>
                    <a:gd name="T35" fmla="*/ 129 h 129"/>
                    <a:gd name="T36" fmla="*/ 56 w 109"/>
                    <a:gd name="T37" fmla="*/ 129 h 129"/>
                    <a:gd name="T38" fmla="*/ 32 w 109"/>
                    <a:gd name="T39" fmla="*/ 122 h 129"/>
                    <a:gd name="T40" fmla="*/ 18 w 109"/>
                    <a:gd name="T41" fmla="*/ 111 h 129"/>
                    <a:gd name="T42" fmla="*/ 6 w 109"/>
                    <a:gd name="T43" fmla="*/ 99 h 129"/>
                    <a:gd name="T44" fmla="*/ 0 w 109"/>
                    <a:gd name="T45" fmla="*/ 81 h 129"/>
                    <a:gd name="T46" fmla="*/ 45 w 109"/>
                    <a:gd name="T47" fmla="*/ 77 h 129"/>
                    <a:gd name="T48" fmla="*/ 56 w 109"/>
                    <a:gd name="T49" fmla="*/ 71 h 129"/>
                    <a:gd name="T50" fmla="*/ 42 w 109"/>
                    <a:gd name="T51" fmla="*/ 61 h 129"/>
                    <a:gd name="T52" fmla="*/ 29 w 109"/>
                    <a:gd name="T53" fmla="*/ 45 h 129"/>
                    <a:gd name="T54" fmla="*/ 19 w 109"/>
                    <a:gd name="T55" fmla="*/ 26 h 129"/>
                    <a:gd name="T56" fmla="*/ 9 w 109"/>
                    <a:gd name="T57" fmla="*/ 0 h 1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9"/>
                    <a:gd name="T88" fmla="*/ 0 h 129"/>
                    <a:gd name="T89" fmla="*/ 109 w 109"/>
                    <a:gd name="T90" fmla="*/ 129 h 1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9" h="129">
                      <a:moveTo>
                        <a:pt x="9" y="0"/>
                      </a:moveTo>
                      <a:lnTo>
                        <a:pt x="17" y="19"/>
                      </a:lnTo>
                      <a:lnTo>
                        <a:pt x="27" y="36"/>
                      </a:lnTo>
                      <a:lnTo>
                        <a:pt x="35" y="48"/>
                      </a:lnTo>
                      <a:lnTo>
                        <a:pt x="57" y="66"/>
                      </a:lnTo>
                      <a:lnTo>
                        <a:pt x="68" y="69"/>
                      </a:lnTo>
                      <a:lnTo>
                        <a:pt x="76" y="64"/>
                      </a:lnTo>
                      <a:lnTo>
                        <a:pt x="84" y="57"/>
                      </a:lnTo>
                      <a:lnTo>
                        <a:pt x="95" y="46"/>
                      </a:lnTo>
                      <a:lnTo>
                        <a:pt x="104" y="33"/>
                      </a:lnTo>
                      <a:lnTo>
                        <a:pt x="108" y="52"/>
                      </a:lnTo>
                      <a:lnTo>
                        <a:pt x="109" y="71"/>
                      </a:lnTo>
                      <a:lnTo>
                        <a:pt x="109" y="83"/>
                      </a:lnTo>
                      <a:lnTo>
                        <a:pt x="107" y="99"/>
                      </a:lnTo>
                      <a:lnTo>
                        <a:pt x="104" y="116"/>
                      </a:lnTo>
                      <a:lnTo>
                        <a:pt x="102" y="123"/>
                      </a:lnTo>
                      <a:lnTo>
                        <a:pt x="92" y="129"/>
                      </a:lnTo>
                      <a:lnTo>
                        <a:pt x="72" y="129"/>
                      </a:lnTo>
                      <a:lnTo>
                        <a:pt x="56" y="129"/>
                      </a:lnTo>
                      <a:lnTo>
                        <a:pt x="32" y="122"/>
                      </a:lnTo>
                      <a:lnTo>
                        <a:pt x="18" y="111"/>
                      </a:lnTo>
                      <a:lnTo>
                        <a:pt x="6" y="99"/>
                      </a:lnTo>
                      <a:lnTo>
                        <a:pt x="0" y="81"/>
                      </a:lnTo>
                      <a:lnTo>
                        <a:pt x="45" y="77"/>
                      </a:lnTo>
                      <a:lnTo>
                        <a:pt x="56" y="71"/>
                      </a:lnTo>
                      <a:lnTo>
                        <a:pt x="42" y="61"/>
                      </a:lnTo>
                      <a:lnTo>
                        <a:pt x="29" y="45"/>
                      </a:lnTo>
                      <a:lnTo>
                        <a:pt x="19" y="2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7" name="Freeform 314"/>
                <p:cNvSpPr>
                  <a:spLocks/>
                </p:cNvSpPr>
                <p:nvPr/>
              </p:nvSpPr>
              <p:spPr bwMode="auto">
                <a:xfrm>
                  <a:off x="304" y="358"/>
                  <a:ext cx="142" cy="197"/>
                </a:xfrm>
                <a:custGeom>
                  <a:avLst/>
                  <a:gdLst>
                    <a:gd name="T0" fmla="*/ 72 w 142"/>
                    <a:gd name="T1" fmla="*/ 0 h 197"/>
                    <a:gd name="T2" fmla="*/ 98 w 142"/>
                    <a:gd name="T3" fmla="*/ 7 h 197"/>
                    <a:gd name="T4" fmla="*/ 118 w 142"/>
                    <a:gd name="T5" fmla="*/ 27 h 197"/>
                    <a:gd name="T6" fmla="*/ 133 w 142"/>
                    <a:gd name="T7" fmla="*/ 51 h 197"/>
                    <a:gd name="T8" fmla="*/ 137 w 142"/>
                    <a:gd name="T9" fmla="*/ 66 h 197"/>
                    <a:gd name="T10" fmla="*/ 141 w 142"/>
                    <a:gd name="T11" fmla="*/ 81 h 197"/>
                    <a:gd name="T12" fmla="*/ 142 w 142"/>
                    <a:gd name="T13" fmla="*/ 98 h 197"/>
                    <a:gd name="T14" fmla="*/ 140 w 142"/>
                    <a:gd name="T15" fmla="*/ 115 h 197"/>
                    <a:gd name="T16" fmla="*/ 131 w 142"/>
                    <a:gd name="T17" fmla="*/ 133 h 197"/>
                    <a:gd name="T18" fmla="*/ 120 w 142"/>
                    <a:gd name="T19" fmla="*/ 146 h 197"/>
                    <a:gd name="T20" fmla="*/ 109 w 142"/>
                    <a:gd name="T21" fmla="*/ 158 h 197"/>
                    <a:gd name="T22" fmla="*/ 87 w 142"/>
                    <a:gd name="T23" fmla="*/ 174 h 197"/>
                    <a:gd name="T24" fmla="*/ 72 w 142"/>
                    <a:gd name="T25" fmla="*/ 186 h 197"/>
                    <a:gd name="T26" fmla="*/ 70 w 142"/>
                    <a:gd name="T27" fmla="*/ 197 h 197"/>
                    <a:gd name="T28" fmla="*/ 63 w 142"/>
                    <a:gd name="T29" fmla="*/ 185 h 197"/>
                    <a:gd name="T30" fmla="*/ 54 w 142"/>
                    <a:gd name="T31" fmla="*/ 174 h 197"/>
                    <a:gd name="T32" fmla="*/ 42 w 142"/>
                    <a:gd name="T33" fmla="*/ 162 h 197"/>
                    <a:gd name="T34" fmla="*/ 25 w 142"/>
                    <a:gd name="T35" fmla="*/ 149 h 197"/>
                    <a:gd name="T36" fmla="*/ 14 w 142"/>
                    <a:gd name="T37" fmla="*/ 133 h 197"/>
                    <a:gd name="T38" fmla="*/ 5 w 142"/>
                    <a:gd name="T39" fmla="*/ 119 h 197"/>
                    <a:gd name="T40" fmla="*/ 0 w 142"/>
                    <a:gd name="T41" fmla="*/ 98 h 197"/>
                    <a:gd name="T42" fmla="*/ 1 w 142"/>
                    <a:gd name="T43" fmla="*/ 79 h 197"/>
                    <a:gd name="T44" fmla="*/ 4 w 142"/>
                    <a:gd name="T45" fmla="*/ 62 h 197"/>
                    <a:gd name="T46" fmla="*/ 12 w 142"/>
                    <a:gd name="T47" fmla="*/ 44 h 197"/>
                    <a:gd name="T48" fmla="*/ 21 w 142"/>
                    <a:gd name="T49" fmla="*/ 28 h 197"/>
                    <a:gd name="T50" fmla="*/ 34 w 142"/>
                    <a:gd name="T51" fmla="*/ 14 h 197"/>
                    <a:gd name="T52" fmla="*/ 49 w 142"/>
                    <a:gd name="T53" fmla="*/ 4 h 197"/>
                    <a:gd name="T54" fmla="*/ 72 w 142"/>
                    <a:gd name="T55" fmla="*/ 0 h 19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2"/>
                    <a:gd name="T85" fmla="*/ 0 h 197"/>
                    <a:gd name="T86" fmla="*/ 142 w 142"/>
                    <a:gd name="T87" fmla="*/ 197 h 19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2" h="197">
                      <a:moveTo>
                        <a:pt x="72" y="0"/>
                      </a:moveTo>
                      <a:lnTo>
                        <a:pt x="98" y="7"/>
                      </a:lnTo>
                      <a:lnTo>
                        <a:pt x="118" y="27"/>
                      </a:lnTo>
                      <a:lnTo>
                        <a:pt x="133" y="51"/>
                      </a:lnTo>
                      <a:lnTo>
                        <a:pt x="137" y="66"/>
                      </a:lnTo>
                      <a:lnTo>
                        <a:pt x="141" y="81"/>
                      </a:lnTo>
                      <a:lnTo>
                        <a:pt x="142" y="98"/>
                      </a:lnTo>
                      <a:lnTo>
                        <a:pt x="140" y="115"/>
                      </a:lnTo>
                      <a:lnTo>
                        <a:pt x="131" y="133"/>
                      </a:lnTo>
                      <a:lnTo>
                        <a:pt x="120" y="146"/>
                      </a:lnTo>
                      <a:lnTo>
                        <a:pt x="109" y="158"/>
                      </a:lnTo>
                      <a:lnTo>
                        <a:pt x="87" y="174"/>
                      </a:lnTo>
                      <a:lnTo>
                        <a:pt x="72" y="186"/>
                      </a:lnTo>
                      <a:lnTo>
                        <a:pt x="70" y="197"/>
                      </a:lnTo>
                      <a:lnTo>
                        <a:pt x="63" y="185"/>
                      </a:lnTo>
                      <a:lnTo>
                        <a:pt x="54" y="174"/>
                      </a:lnTo>
                      <a:lnTo>
                        <a:pt x="42" y="162"/>
                      </a:lnTo>
                      <a:lnTo>
                        <a:pt x="25" y="149"/>
                      </a:lnTo>
                      <a:lnTo>
                        <a:pt x="14" y="133"/>
                      </a:lnTo>
                      <a:lnTo>
                        <a:pt x="5" y="119"/>
                      </a:lnTo>
                      <a:lnTo>
                        <a:pt x="0" y="98"/>
                      </a:lnTo>
                      <a:lnTo>
                        <a:pt x="1" y="79"/>
                      </a:lnTo>
                      <a:lnTo>
                        <a:pt x="4" y="62"/>
                      </a:lnTo>
                      <a:lnTo>
                        <a:pt x="12" y="44"/>
                      </a:lnTo>
                      <a:lnTo>
                        <a:pt x="21" y="28"/>
                      </a:lnTo>
                      <a:lnTo>
                        <a:pt x="34" y="14"/>
                      </a:lnTo>
                      <a:lnTo>
                        <a:pt x="49" y="4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8" name="Freeform 315"/>
                <p:cNvSpPr>
                  <a:spLocks noChangeArrowheads="1"/>
                </p:cNvSpPr>
                <p:nvPr/>
              </p:nvSpPr>
              <p:spPr bwMode="auto">
                <a:xfrm>
                  <a:off x="327" y="365"/>
                  <a:ext cx="118" cy="171"/>
                </a:xfrm>
                <a:custGeom>
                  <a:avLst/>
                  <a:gdLst>
                    <a:gd name="T0" fmla="*/ 118 w 118"/>
                    <a:gd name="T1" fmla="*/ 81 h 172"/>
                    <a:gd name="T2" fmla="*/ 92 w 118"/>
                    <a:gd name="T3" fmla="*/ 79 h 172"/>
                    <a:gd name="T4" fmla="*/ 82 w 118"/>
                    <a:gd name="T5" fmla="*/ 79 h 172"/>
                    <a:gd name="T6" fmla="*/ 64 w 118"/>
                    <a:gd name="T7" fmla="*/ 75 h 172"/>
                    <a:gd name="T8" fmla="*/ 56 w 118"/>
                    <a:gd name="T9" fmla="*/ 70 h 172"/>
                    <a:gd name="T10" fmla="*/ 52 w 118"/>
                    <a:gd name="T11" fmla="*/ 80 h 172"/>
                    <a:gd name="T12" fmla="*/ 52 w 118"/>
                    <a:gd name="T13" fmla="*/ 95 h 172"/>
                    <a:gd name="T14" fmla="*/ 50 w 118"/>
                    <a:gd name="T15" fmla="*/ 122 h 172"/>
                    <a:gd name="T16" fmla="*/ 50 w 118"/>
                    <a:gd name="T17" fmla="*/ 147 h 172"/>
                    <a:gd name="T18" fmla="*/ 48 w 118"/>
                    <a:gd name="T19" fmla="*/ 172 h 172"/>
                    <a:gd name="T20" fmla="*/ 47 w 118"/>
                    <a:gd name="T21" fmla="*/ 139 h 172"/>
                    <a:gd name="T22" fmla="*/ 48 w 118"/>
                    <a:gd name="T23" fmla="*/ 108 h 172"/>
                    <a:gd name="T24" fmla="*/ 48 w 118"/>
                    <a:gd name="T25" fmla="*/ 88 h 172"/>
                    <a:gd name="T26" fmla="*/ 47 w 118"/>
                    <a:gd name="T27" fmla="*/ 69 h 172"/>
                    <a:gd name="T28" fmla="*/ 45 w 118"/>
                    <a:gd name="T29" fmla="*/ 58 h 172"/>
                    <a:gd name="T30" fmla="*/ 40 w 118"/>
                    <a:gd name="T31" fmla="*/ 46 h 172"/>
                    <a:gd name="T32" fmla="*/ 30 w 118"/>
                    <a:gd name="T33" fmla="*/ 39 h 172"/>
                    <a:gd name="T34" fmla="*/ 21 w 118"/>
                    <a:gd name="T35" fmla="*/ 37 h 172"/>
                    <a:gd name="T36" fmla="*/ 10 w 118"/>
                    <a:gd name="T37" fmla="*/ 37 h 172"/>
                    <a:gd name="T38" fmla="*/ 0 w 118"/>
                    <a:gd name="T39" fmla="*/ 37 h 172"/>
                    <a:gd name="T40" fmla="*/ 9 w 118"/>
                    <a:gd name="T41" fmla="*/ 21 h 172"/>
                    <a:gd name="T42" fmla="*/ 22 w 118"/>
                    <a:gd name="T43" fmla="*/ 9 h 172"/>
                    <a:gd name="T44" fmla="*/ 40 w 118"/>
                    <a:gd name="T45" fmla="*/ 1 h 172"/>
                    <a:gd name="T46" fmla="*/ 56 w 118"/>
                    <a:gd name="T47" fmla="*/ 0 h 172"/>
                    <a:gd name="T48" fmla="*/ 70 w 118"/>
                    <a:gd name="T49" fmla="*/ 7 h 172"/>
                    <a:gd name="T50" fmla="*/ 83 w 118"/>
                    <a:gd name="T51" fmla="*/ 16 h 172"/>
                    <a:gd name="T52" fmla="*/ 90 w 118"/>
                    <a:gd name="T53" fmla="*/ 25 h 172"/>
                    <a:gd name="T54" fmla="*/ 118 w 118"/>
                    <a:gd name="T55" fmla="*/ 81 h 17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18"/>
                    <a:gd name="T85" fmla="*/ 0 h 172"/>
                    <a:gd name="T86" fmla="*/ 118 w 118"/>
                    <a:gd name="T87" fmla="*/ 172 h 17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18" h="172">
                      <a:moveTo>
                        <a:pt x="118" y="81"/>
                      </a:moveTo>
                      <a:lnTo>
                        <a:pt x="92" y="79"/>
                      </a:lnTo>
                      <a:lnTo>
                        <a:pt x="82" y="79"/>
                      </a:lnTo>
                      <a:lnTo>
                        <a:pt x="64" y="75"/>
                      </a:lnTo>
                      <a:lnTo>
                        <a:pt x="56" y="70"/>
                      </a:lnTo>
                      <a:lnTo>
                        <a:pt x="52" y="80"/>
                      </a:lnTo>
                      <a:lnTo>
                        <a:pt x="52" y="95"/>
                      </a:lnTo>
                      <a:lnTo>
                        <a:pt x="50" y="122"/>
                      </a:lnTo>
                      <a:lnTo>
                        <a:pt x="50" y="147"/>
                      </a:lnTo>
                      <a:lnTo>
                        <a:pt x="48" y="172"/>
                      </a:lnTo>
                      <a:lnTo>
                        <a:pt x="47" y="139"/>
                      </a:lnTo>
                      <a:lnTo>
                        <a:pt x="48" y="108"/>
                      </a:lnTo>
                      <a:lnTo>
                        <a:pt x="48" y="88"/>
                      </a:lnTo>
                      <a:lnTo>
                        <a:pt x="47" y="69"/>
                      </a:lnTo>
                      <a:lnTo>
                        <a:pt x="45" y="58"/>
                      </a:lnTo>
                      <a:lnTo>
                        <a:pt x="40" y="46"/>
                      </a:lnTo>
                      <a:lnTo>
                        <a:pt x="30" y="39"/>
                      </a:lnTo>
                      <a:lnTo>
                        <a:pt x="21" y="37"/>
                      </a:lnTo>
                      <a:lnTo>
                        <a:pt x="10" y="37"/>
                      </a:lnTo>
                      <a:lnTo>
                        <a:pt x="0" y="37"/>
                      </a:lnTo>
                      <a:lnTo>
                        <a:pt x="9" y="21"/>
                      </a:lnTo>
                      <a:lnTo>
                        <a:pt x="22" y="9"/>
                      </a:lnTo>
                      <a:lnTo>
                        <a:pt x="40" y="1"/>
                      </a:lnTo>
                      <a:lnTo>
                        <a:pt x="56" y="0"/>
                      </a:lnTo>
                      <a:lnTo>
                        <a:pt x="70" y="7"/>
                      </a:lnTo>
                      <a:lnTo>
                        <a:pt x="83" y="16"/>
                      </a:lnTo>
                      <a:lnTo>
                        <a:pt x="90" y="25"/>
                      </a:lnTo>
                      <a:lnTo>
                        <a:pt x="118" y="81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9" name="Freeform 316"/>
                <p:cNvSpPr>
                  <a:spLocks/>
                </p:cNvSpPr>
                <p:nvPr/>
              </p:nvSpPr>
              <p:spPr bwMode="auto">
                <a:xfrm>
                  <a:off x="396" y="335"/>
                  <a:ext cx="200" cy="131"/>
                </a:xfrm>
                <a:custGeom>
                  <a:avLst/>
                  <a:gdLst>
                    <a:gd name="T0" fmla="*/ 125 w 201"/>
                    <a:gd name="T1" fmla="*/ 16 h 129"/>
                    <a:gd name="T2" fmla="*/ 138 w 201"/>
                    <a:gd name="T3" fmla="*/ 26 h 129"/>
                    <a:gd name="T4" fmla="*/ 151 w 201"/>
                    <a:gd name="T5" fmla="*/ 35 h 129"/>
                    <a:gd name="T6" fmla="*/ 160 w 201"/>
                    <a:gd name="T7" fmla="*/ 46 h 129"/>
                    <a:gd name="T8" fmla="*/ 165 w 201"/>
                    <a:gd name="T9" fmla="*/ 55 h 129"/>
                    <a:gd name="T10" fmla="*/ 169 w 201"/>
                    <a:gd name="T11" fmla="*/ 69 h 129"/>
                    <a:gd name="T12" fmla="*/ 171 w 201"/>
                    <a:gd name="T13" fmla="*/ 81 h 129"/>
                    <a:gd name="T14" fmla="*/ 174 w 201"/>
                    <a:gd name="T15" fmla="*/ 93 h 129"/>
                    <a:gd name="T16" fmla="*/ 185 w 201"/>
                    <a:gd name="T17" fmla="*/ 106 h 129"/>
                    <a:gd name="T18" fmla="*/ 201 w 201"/>
                    <a:gd name="T19" fmla="*/ 117 h 129"/>
                    <a:gd name="T20" fmla="*/ 177 w 201"/>
                    <a:gd name="T21" fmla="*/ 123 h 129"/>
                    <a:gd name="T22" fmla="*/ 159 w 201"/>
                    <a:gd name="T23" fmla="*/ 127 h 129"/>
                    <a:gd name="T24" fmla="*/ 140 w 201"/>
                    <a:gd name="T25" fmla="*/ 129 h 129"/>
                    <a:gd name="T26" fmla="*/ 121 w 201"/>
                    <a:gd name="T27" fmla="*/ 129 h 129"/>
                    <a:gd name="T28" fmla="*/ 101 w 201"/>
                    <a:gd name="T29" fmla="*/ 127 h 129"/>
                    <a:gd name="T30" fmla="*/ 81 w 201"/>
                    <a:gd name="T31" fmla="*/ 123 h 129"/>
                    <a:gd name="T32" fmla="*/ 63 w 201"/>
                    <a:gd name="T33" fmla="*/ 117 h 129"/>
                    <a:gd name="T34" fmla="*/ 48 w 201"/>
                    <a:gd name="T35" fmla="*/ 109 h 129"/>
                    <a:gd name="T36" fmla="*/ 35 w 201"/>
                    <a:gd name="T37" fmla="*/ 101 h 129"/>
                    <a:gd name="T38" fmla="*/ 24 w 201"/>
                    <a:gd name="T39" fmla="*/ 91 h 129"/>
                    <a:gd name="T40" fmla="*/ 13 w 201"/>
                    <a:gd name="T41" fmla="*/ 80 h 129"/>
                    <a:gd name="T42" fmla="*/ 6 w 201"/>
                    <a:gd name="T43" fmla="*/ 64 h 129"/>
                    <a:gd name="T44" fmla="*/ 1 w 201"/>
                    <a:gd name="T45" fmla="*/ 51 h 129"/>
                    <a:gd name="T46" fmla="*/ 0 w 201"/>
                    <a:gd name="T47" fmla="*/ 36 h 129"/>
                    <a:gd name="T48" fmla="*/ 5 w 201"/>
                    <a:gd name="T49" fmla="*/ 24 h 129"/>
                    <a:gd name="T50" fmla="*/ 10 w 201"/>
                    <a:gd name="T51" fmla="*/ 16 h 129"/>
                    <a:gd name="T52" fmla="*/ 17 w 201"/>
                    <a:gd name="T53" fmla="*/ 8 h 129"/>
                    <a:gd name="T54" fmla="*/ 32 w 201"/>
                    <a:gd name="T55" fmla="*/ 2 h 129"/>
                    <a:gd name="T56" fmla="*/ 50 w 201"/>
                    <a:gd name="T57" fmla="*/ 0 h 129"/>
                    <a:gd name="T58" fmla="*/ 72 w 201"/>
                    <a:gd name="T59" fmla="*/ 1 h 129"/>
                    <a:gd name="T60" fmla="*/ 91 w 201"/>
                    <a:gd name="T61" fmla="*/ 4 h 129"/>
                    <a:gd name="T62" fmla="*/ 110 w 201"/>
                    <a:gd name="T63" fmla="*/ 9 h 129"/>
                    <a:gd name="T64" fmla="*/ 125 w 201"/>
                    <a:gd name="T65" fmla="*/ 16 h 1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1"/>
                    <a:gd name="T100" fmla="*/ 0 h 129"/>
                    <a:gd name="T101" fmla="*/ 201 w 201"/>
                    <a:gd name="T102" fmla="*/ 129 h 1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1" h="129">
                      <a:moveTo>
                        <a:pt x="125" y="16"/>
                      </a:moveTo>
                      <a:lnTo>
                        <a:pt x="138" y="26"/>
                      </a:lnTo>
                      <a:lnTo>
                        <a:pt x="151" y="35"/>
                      </a:lnTo>
                      <a:lnTo>
                        <a:pt x="160" y="46"/>
                      </a:lnTo>
                      <a:lnTo>
                        <a:pt x="165" y="55"/>
                      </a:lnTo>
                      <a:lnTo>
                        <a:pt x="169" y="69"/>
                      </a:lnTo>
                      <a:lnTo>
                        <a:pt x="171" y="81"/>
                      </a:lnTo>
                      <a:lnTo>
                        <a:pt x="174" y="93"/>
                      </a:lnTo>
                      <a:lnTo>
                        <a:pt x="185" y="106"/>
                      </a:lnTo>
                      <a:lnTo>
                        <a:pt x="201" y="117"/>
                      </a:lnTo>
                      <a:lnTo>
                        <a:pt x="177" y="123"/>
                      </a:lnTo>
                      <a:lnTo>
                        <a:pt x="159" y="127"/>
                      </a:lnTo>
                      <a:lnTo>
                        <a:pt x="140" y="129"/>
                      </a:lnTo>
                      <a:lnTo>
                        <a:pt x="121" y="129"/>
                      </a:lnTo>
                      <a:lnTo>
                        <a:pt x="101" y="127"/>
                      </a:lnTo>
                      <a:lnTo>
                        <a:pt x="81" y="123"/>
                      </a:lnTo>
                      <a:lnTo>
                        <a:pt x="63" y="117"/>
                      </a:lnTo>
                      <a:lnTo>
                        <a:pt x="48" y="109"/>
                      </a:lnTo>
                      <a:lnTo>
                        <a:pt x="35" y="101"/>
                      </a:lnTo>
                      <a:lnTo>
                        <a:pt x="24" y="91"/>
                      </a:lnTo>
                      <a:lnTo>
                        <a:pt x="13" y="80"/>
                      </a:lnTo>
                      <a:lnTo>
                        <a:pt x="6" y="64"/>
                      </a:lnTo>
                      <a:lnTo>
                        <a:pt x="1" y="51"/>
                      </a:lnTo>
                      <a:lnTo>
                        <a:pt x="0" y="36"/>
                      </a:lnTo>
                      <a:lnTo>
                        <a:pt x="5" y="24"/>
                      </a:lnTo>
                      <a:lnTo>
                        <a:pt x="10" y="16"/>
                      </a:lnTo>
                      <a:lnTo>
                        <a:pt x="17" y="8"/>
                      </a:lnTo>
                      <a:lnTo>
                        <a:pt x="32" y="2"/>
                      </a:lnTo>
                      <a:lnTo>
                        <a:pt x="50" y="0"/>
                      </a:lnTo>
                      <a:lnTo>
                        <a:pt x="72" y="1"/>
                      </a:lnTo>
                      <a:lnTo>
                        <a:pt x="91" y="4"/>
                      </a:lnTo>
                      <a:lnTo>
                        <a:pt x="110" y="9"/>
                      </a:lnTo>
                      <a:lnTo>
                        <a:pt x="125" y="1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0" name="Freeform 317"/>
                <p:cNvSpPr>
                  <a:spLocks noChangeArrowheads="1"/>
                </p:cNvSpPr>
                <p:nvPr/>
              </p:nvSpPr>
              <p:spPr bwMode="auto">
                <a:xfrm>
                  <a:off x="402" y="340"/>
                  <a:ext cx="163" cy="108"/>
                </a:xfrm>
                <a:custGeom>
                  <a:avLst/>
                  <a:gdLst>
                    <a:gd name="T0" fmla="*/ 40 w 163"/>
                    <a:gd name="T1" fmla="*/ 14 h 109"/>
                    <a:gd name="T2" fmla="*/ 36 w 163"/>
                    <a:gd name="T3" fmla="*/ 25 h 109"/>
                    <a:gd name="T4" fmla="*/ 39 w 163"/>
                    <a:gd name="T5" fmla="*/ 38 h 109"/>
                    <a:gd name="T6" fmla="*/ 51 w 163"/>
                    <a:gd name="T7" fmla="*/ 57 h 109"/>
                    <a:gd name="T8" fmla="*/ 66 w 163"/>
                    <a:gd name="T9" fmla="*/ 71 h 109"/>
                    <a:gd name="T10" fmla="*/ 86 w 163"/>
                    <a:gd name="T11" fmla="*/ 85 h 109"/>
                    <a:gd name="T12" fmla="*/ 107 w 163"/>
                    <a:gd name="T13" fmla="*/ 93 h 109"/>
                    <a:gd name="T14" fmla="*/ 130 w 163"/>
                    <a:gd name="T15" fmla="*/ 101 h 109"/>
                    <a:gd name="T16" fmla="*/ 148 w 163"/>
                    <a:gd name="T17" fmla="*/ 105 h 109"/>
                    <a:gd name="T18" fmla="*/ 163 w 163"/>
                    <a:gd name="T19" fmla="*/ 109 h 109"/>
                    <a:gd name="T20" fmla="*/ 121 w 163"/>
                    <a:gd name="T21" fmla="*/ 101 h 109"/>
                    <a:gd name="T22" fmla="*/ 98 w 163"/>
                    <a:gd name="T23" fmla="*/ 93 h 109"/>
                    <a:gd name="T24" fmla="*/ 85 w 163"/>
                    <a:gd name="T25" fmla="*/ 88 h 109"/>
                    <a:gd name="T26" fmla="*/ 69 w 163"/>
                    <a:gd name="T27" fmla="*/ 81 h 109"/>
                    <a:gd name="T28" fmla="*/ 54 w 163"/>
                    <a:gd name="T29" fmla="*/ 72 h 109"/>
                    <a:gd name="T30" fmla="*/ 44 w 163"/>
                    <a:gd name="T31" fmla="*/ 64 h 109"/>
                    <a:gd name="T32" fmla="*/ 32 w 163"/>
                    <a:gd name="T33" fmla="*/ 59 h 109"/>
                    <a:gd name="T34" fmla="*/ 16 w 163"/>
                    <a:gd name="T35" fmla="*/ 57 h 109"/>
                    <a:gd name="T36" fmla="*/ 10 w 163"/>
                    <a:gd name="T37" fmla="*/ 61 h 109"/>
                    <a:gd name="T38" fmla="*/ 9 w 163"/>
                    <a:gd name="T39" fmla="*/ 67 h 109"/>
                    <a:gd name="T40" fmla="*/ 1 w 163"/>
                    <a:gd name="T41" fmla="*/ 51 h 109"/>
                    <a:gd name="T42" fmla="*/ 0 w 163"/>
                    <a:gd name="T43" fmla="*/ 33 h 109"/>
                    <a:gd name="T44" fmla="*/ 7 w 163"/>
                    <a:gd name="T45" fmla="*/ 17 h 109"/>
                    <a:gd name="T46" fmla="*/ 19 w 163"/>
                    <a:gd name="T47" fmla="*/ 8 h 109"/>
                    <a:gd name="T48" fmla="*/ 32 w 163"/>
                    <a:gd name="T49" fmla="*/ 3 h 109"/>
                    <a:gd name="T50" fmla="*/ 47 w 163"/>
                    <a:gd name="T51" fmla="*/ 0 h 109"/>
                    <a:gd name="T52" fmla="*/ 40 w 163"/>
                    <a:gd name="T53" fmla="*/ 14 h 10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3"/>
                    <a:gd name="T82" fmla="*/ 0 h 109"/>
                    <a:gd name="T83" fmla="*/ 163 w 163"/>
                    <a:gd name="T84" fmla="*/ 109 h 10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3" h="109">
                      <a:moveTo>
                        <a:pt x="40" y="14"/>
                      </a:moveTo>
                      <a:lnTo>
                        <a:pt x="36" y="25"/>
                      </a:lnTo>
                      <a:lnTo>
                        <a:pt x="39" y="38"/>
                      </a:lnTo>
                      <a:lnTo>
                        <a:pt x="51" y="57"/>
                      </a:lnTo>
                      <a:lnTo>
                        <a:pt x="66" y="71"/>
                      </a:lnTo>
                      <a:lnTo>
                        <a:pt x="86" y="85"/>
                      </a:lnTo>
                      <a:lnTo>
                        <a:pt x="107" y="93"/>
                      </a:lnTo>
                      <a:lnTo>
                        <a:pt x="130" y="101"/>
                      </a:lnTo>
                      <a:lnTo>
                        <a:pt x="148" y="105"/>
                      </a:lnTo>
                      <a:lnTo>
                        <a:pt x="163" y="109"/>
                      </a:lnTo>
                      <a:lnTo>
                        <a:pt x="121" y="101"/>
                      </a:lnTo>
                      <a:lnTo>
                        <a:pt x="98" y="93"/>
                      </a:lnTo>
                      <a:lnTo>
                        <a:pt x="85" y="88"/>
                      </a:lnTo>
                      <a:lnTo>
                        <a:pt x="69" y="81"/>
                      </a:lnTo>
                      <a:lnTo>
                        <a:pt x="54" y="72"/>
                      </a:lnTo>
                      <a:lnTo>
                        <a:pt x="44" y="64"/>
                      </a:lnTo>
                      <a:lnTo>
                        <a:pt x="32" y="59"/>
                      </a:lnTo>
                      <a:lnTo>
                        <a:pt x="16" y="57"/>
                      </a:lnTo>
                      <a:lnTo>
                        <a:pt x="10" y="61"/>
                      </a:lnTo>
                      <a:lnTo>
                        <a:pt x="9" y="67"/>
                      </a:lnTo>
                      <a:lnTo>
                        <a:pt x="1" y="51"/>
                      </a:lnTo>
                      <a:lnTo>
                        <a:pt x="0" y="33"/>
                      </a:lnTo>
                      <a:lnTo>
                        <a:pt x="7" y="17"/>
                      </a:lnTo>
                      <a:lnTo>
                        <a:pt x="19" y="8"/>
                      </a:lnTo>
                      <a:lnTo>
                        <a:pt x="32" y="3"/>
                      </a:lnTo>
                      <a:lnTo>
                        <a:pt x="47" y="0"/>
                      </a:lnTo>
                      <a:lnTo>
                        <a:pt x="40" y="14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1" name="Freeform 318"/>
                <p:cNvSpPr>
                  <a:spLocks/>
                </p:cNvSpPr>
                <p:nvPr/>
              </p:nvSpPr>
              <p:spPr bwMode="auto">
                <a:xfrm>
                  <a:off x="194" y="272"/>
                  <a:ext cx="187" cy="131"/>
                </a:xfrm>
                <a:custGeom>
                  <a:avLst/>
                  <a:gdLst>
                    <a:gd name="T0" fmla="*/ 162 w 186"/>
                    <a:gd name="T1" fmla="*/ 114 h 129"/>
                    <a:gd name="T2" fmla="*/ 172 w 186"/>
                    <a:gd name="T3" fmla="*/ 106 h 129"/>
                    <a:gd name="T4" fmla="*/ 180 w 186"/>
                    <a:gd name="T5" fmla="*/ 95 h 129"/>
                    <a:gd name="T6" fmla="*/ 184 w 186"/>
                    <a:gd name="T7" fmla="*/ 84 h 129"/>
                    <a:gd name="T8" fmla="*/ 186 w 186"/>
                    <a:gd name="T9" fmla="*/ 71 h 129"/>
                    <a:gd name="T10" fmla="*/ 185 w 186"/>
                    <a:gd name="T11" fmla="*/ 56 h 129"/>
                    <a:gd name="T12" fmla="*/ 180 w 186"/>
                    <a:gd name="T13" fmla="*/ 38 h 129"/>
                    <a:gd name="T14" fmla="*/ 172 w 186"/>
                    <a:gd name="T15" fmla="*/ 25 h 129"/>
                    <a:gd name="T16" fmla="*/ 159 w 186"/>
                    <a:gd name="T17" fmla="*/ 13 h 129"/>
                    <a:gd name="T18" fmla="*/ 146 w 186"/>
                    <a:gd name="T19" fmla="*/ 7 h 129"/>
                    <a:gd name="T20" fmla="*/ 131 w 186"/>
                    <a:gd name="T21" fmla="*/ 2 h 129"/>
                    <a:gd name="T22" fmla="*/ 112 w 186"/>
                    <a:gd name="T23" fmla="*/ 0 h 129"/>
                    <a:gd name="T24" fmla="*/ 98 w 186"/>
                    <a:gd name="T25" fmla="*/ 2 h 129"/>
                    <a:gd name="T26" fmla="*/ 83 w 186"/>
                    <a:gd name="T27" fmla="*/ 5 h 129"/>
                    <a:gd name="T28" fmla="*/ 71 w 186"/>
                    <a:gd name="T29" fmla="*/ 10 h 129"/>
                    <a:gd name="T30" fmla="*/ 58 w 186"/>
                    <a:gd name="T31" fmla="*/ 19 h 129"/>
                    <a:gd name="T32" fmla="*/ 48 w 186"/>
                    <a:gd name="T33" fmla="*/ 29 h 129"/>
                    <a:gd name="T34" fmla="*/ 37 w 186"/>
                    <a:gd name="T35" fmla="*/ 40 h 129"/>
                    <a:gd name="T36" fmla="*/ 31 w 186"/>
                    <a:gd name="T37" fmla="*/ 52 h 129"/>
                    <a:gd name="T38" fmla="*/ 26 w 186"/>
                    <a:gd name="T39" fmla="*/ 64 h 129"/>
                    <a:gd name="T40" fmla="*/ 22 w 186"/>
                    <a:gd name="T41" fmla="*/ 76 h 129"/>
                    <a:gd name="T42" fmla="*/ 15 w 186"/>
                    <a:gd name="T43" fmla="*/ 87 h 129"/>
                    <a:gd name="T44" fmla="*/ 0 w 186"/>
                    <a:gd name="T45" fmla="*/ 93 h 129"/>
                    <a:gd name="T46" fmla="*/ 18 w 186"/>
                    <a:gd name="T47" fmla="*/ 101 h 129"/>
                    <a:gd name="T48" fmla="*/ 28 w 186"/>
                    <a:gd name="T49" fmla="*/ 104 h 129"/>
                    <a:gd name="T50" fmla="*/ 39 w 186"/>
                    <a:gd name="T51" fmla="*/ 111 h 129"/>
                    <a:gd name="T52" fmla="*/ 54 w 186"/>
                    <a:gd name="T53" fmla="*/ 118 h 129"/>
                    <a:gd name="T54" fmla="*/ 70 w 186"/>
                    <a:gd name="T55" fmla="*/ 123 h 129"/>
                    <a:gd name="T56" fmla="*/ 85 w 186"/>
                    <a:gd name="T57" fmla="*/ 127 h 129"/>
                    <a:gd name="T58" fmla="*/ 101 w 186"/>
                    <a:gd name="T59" fmla="*/ 129 h 129"/>
                    <a:gd name="T60" fmla="*/ 117 w 186"/>
                    <a:gd name="T61" fmla="*/ 129 h 129"/>
                    <a:gd name="T62" fmla="*/ 134 w 186"/>
                    <a:gd name="T63" fmla="*/ 126 h 129"/>
                    <a:gd name="T64" fmla="*/ 149 w 186"/>
                    <a:gd name="T65" fmla="*/ 121 h 129"/>
                    <a:gd name="T66" fmla="*/ 162 w 186"/>
                    <a:gd name="T67" fmla="*/ 114 h 12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6"/>
                    <a:gd name="T103" fmla="*/ 0 h 129"/>
                    <a:gd name="T104" fmla="*/ 186 w 186"/>
                    <a:gd name="T105" fmla="*/ 129 h 12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6" h="129">
                      <a:moveTo>
                        <a:pt x="162" y="114"/>
                      </a:moveTo>
                      <a:lnTo>
                        <a:pt x="172" y="106"/>
                      </a:lnTo>
                      <a:lnTo>
                        <a:pt x="180" y="95"/>
                      </a:lnTo>
                      <a:lnTo>
                        <a:pt x="184" y="84"/>
                      </a:lnTo>
                      <a:lnTo>
                        <a:pt x="186" y="71"/>
                      </a:lnTo>
                      <a:lnTo>
                        <a:pt x="185" y="56"/>
                      </a:lnTo>
                      <a:lnTo>
                        <a:pt x="180" y="38"/>
                      </a:lnTo>
                      <a:lnTo>
                        <a:pt x="172" y="25"/>
                      </a:lnTo>
                      <a:lnTo>
                        <a:pt x="159" y="13"/>
                      </a:lnTo>
                      <a:lnTo>
                        <a:pt x="146" y="7"/>
                      </a:lnTo>
                      <a:lnTo>
                        <a:pt x="131" y="2"/>
                      </a:lnTo>
                      <a:lnTo>
                        <a:pt x="112" y="0"/>
                      </a:lnTo>
                      <a:lnTo>
                        <a:pt x="98" y="2"/>
                      </a:lnTo>
                      <a:lnTo>
                        <a:pt x="83" y="5"/>
                      </a:lnTo>
                      <a:lnTo>
                        <a:pt x="71" y="10"/>
                      </a:lnTo>
                      <a:lnTo>
                        <a:pt x="58" y="19"/>
                      </a:lnTo>
                      <a:lnTo>
                        <a:pt x="48" y="29"/>
                      </a:lnTo>
                      <a:lnTo>
                        <a:pt x="37" y="40"/>
                      </a:lnTo>
                      <a:lnTo>
                        <a:pt x="31" y="52"/>
                      </a:lnTo>
                      <a:lnTo>
                        <a:pt x="26" y="64"/>
                      </a:lnTo>
                      <a:lnTo>
                        <a:pt x="22" y="76"/>
                      </a:lnTo>
                      <a:lnTo>
                        <a:pt x="15" y="87"/>
                      </a:lnTo>
                      <a:lnTo>
                        <a:pt x="0" y="93"/>
                      </a:lnTo>
                      <a:lnTo>
                        <a:pt x="18" y="101"/>
                      </a:lnTo>
                      <a:lnTo>
                        <a:pt x="28" y="104"/>
                      </a:lnTo>
                      <a:lnTo>
                        <a:pt x="39" y="111"/>
                      </a:lnTo>
                      <a:lnTo>
                        <a:pt x="54" y="118"/>
                      </a:lnTo>
                      <a:lnTo>
                        <a:pt x="70" y="123"/>
                      </a:lnTo>
                      <a:lnTo>
                        <a:pt x="85" y="127"/>
                      </a:lnTo>
                      <a:lnTo>
                        <a:pt x="101" y="129"/>
                      </a:lnTo>
                      <a:lnTo>
                        <a:pt x="117" y="129"/>
                      </a:lnTo>
                      <a:lnTo>
                        <a:pt x="134" y="126"/>
                      </a:lnTo>
                      <a:lnTo>
                        <a:pt x="149" y="121"/>
                      </a:lnTo>
                      <a:lnTo>
                        <a:pt x="162" y="11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2" name="Freeform 319"/>
                <p:cNvSpPr>
                  <a:spLocks noChangeArrowheads="1"/>
                </p:cNvSpPr>
                <p:nvPr/>
              </p:nvSpPr>
              <p:spPr bwMode="auto">
                <a:xfrm>
                  <a:off x="214" y="300"/>
                  <a:ext cx="165" cy="101"/>
                </a:xfrm>
                <a:custGeom>
                  <a:avLst/>
                  <a:gdLst>
                    <a:gd name="T0" fmla="*/ 150 w 164"/>
                    <a:gd name="T1" fmla="*/ 0 h 101"/>
                    <a:gd name="T2" fmla="*/ 151 w 164"/>
                    <a:gd name="T3" fmla="*/ 17 h 101"/>
                    <a:gd name="T4" fmla="*/ 150 w 164"/>
                    <a:gd name="T5" fmla="*/ 31 h 101"/>
                    <a:gd name="T6" fmla="*/ 147 w 164"/>
                    <a:gd name="T7" fmla="*/ 38 h 101"/>
                    <a:gd name="T8" fmla="*/ 139 w 164"/>
                    <a:gd name="T9" fmla="*/ 47 h 101"/>
                    <a:gd name="T10" fmla="*/ 129 w 164"/>
                    <a:gd name="T11" fmla="*/ 53 h 101"/>
                    <a:gd name="T12" fmla="*/ 120 w 164"/>
                    <a:gd name="T13" fmla="*/ 58 h 101"/>
                    <a:gd name="T14" fmla="*/ 103 w 164"/>
                    <a:gd name="T15" fmla="*/ 63 h 101"/>
                    <a:gd name="T16" fmla="*/ 87 w 164"/>
                    <a:gd name="T17" fmla="*/ 66 h 101"/>
                    <a:gd name="T18" fmla="*/ 66 w 164"/>
                    <a:gd name="T19" fmla="*/ 67 h 101"/>
                    <a:gd name="T20" fmla="*/ 52 w 164"/>
                    <a:gd name="T21" fmla="*/ 68 h 101"/>
                    <a:gd name="T22" fmla="*/ 32 w 164"/>
                    <a:gd name="T23" fmla="*/ 68 h 101"/>
                    <a:gd name="T24" fmla="*/ 19 w 164"/>
                    <a:gd name="T25" fmla="*/ 67 h 101"/>
                    <a:gd name="T26" fmla="*/ 0 w 164"/>
                    <a:gd name="T27" fmla="*/ 68 h 101"/>
                    <a:gd name="T28" fmla="*/ 23 w 164"/>
                    <a:gd name="T29" fmla="*/ 70 h 101"/>
                    <a:gd name="T30" fmla="*/ 48 w 164"/>
                    <a:gd name="T31" fmla="*/ 71 h 101"/>
                    <a:gd name="T32" fmla="*/ 73 w 164"/>
                    <a:gd name="T33" fmla="*/ 70 h 101"/>
                    <a:gd name="T34" fmla="*/ 98 w 164"/>
                    <a:gd name="T35" fmla="*/ 69 h 101"/>
                    <a:gd name="T36" fmla="*/ 109 w 164"/>
                    <a:gd name="T37" fmla="*/ 68 h 101"/>
                    <a:gd name="T38" fmla="*/ 119 w 164"/>
                    <a:gd name="T39" fmla="*/ 66 h 101"/>
                    <a:gd name="T40" fmla="*/ 133 w 164"/>
                    <a:gd name="T41" fmla="*/ 64 h 101"/>
                    <a:gd name="T42" fmla="*/ 137 w 164"/>
                    <a:gd name="T43" fmla="*/ 69 h 101"/>
                    <a:gd name="T44" fmla="*/ 135 w 164"/>
                    <a:gd name="T45" fmla="*/ 75 h 101"/>
                    <a:gd name="T46" fmla="*/ 132 w 164"/>
                    <a:gd name="T47" fmla="*/ 81 h 101"/>
                    <a:gd name="T48" fmla="*/ 127 w 164"/>
                    <a:gd name="T49" fmla="*/ 86 h 101"/>
                    <a:gd name="T50" fmla="*/ 119 w 164"/>
                    <a:gd name="T51" fmla="*/ 91 h 101"/>
                    <a:gd name="T52" fmla="*/ 112 w 164"/>
                    <a:gd name="T53" fmla="*/ 94 h 101"/>
                    <a:gd name="T54" fmla="*/ 104 w 164"/>
                    <a:gd name="T55" fmla="*/ 98 h 101"/>
                    <a:gd name="T56" fmla="*/ 98 w 164"/>
                    <a:gd name="T57" fmla="*/ 101 h 101"/>
                    <a:gd name="T58" fmla="*/ 108 w 164"/>
                    <a:gd name="T59" fmla="*/ 99 h 101"/>
                    <a:gd name="T60" fmla="*/ 121 w 164"/>
                    <a:gd name="T61" fmla="*/ 96 h 101"/>
                    <a:gd name="T62" fmla="*/ 130 w 164"/>
                    <a:gd name="T63" fmla="*/ 92 h 101"/>
                    <a:gd name="T64" fmla="*/ 140 w 164"/>
                    <a:gd name="T65" fmla="*/ 86 h 101"/>
                    <a:gd name="T66" fmla="*/ 147 w 164"/>
                    <a:gd name="T67" fmla="*/ 80 h 101"/>
                    <a:gd name="T68" fmla="*/ 153 w 164"/>
                    <a:gd name="T69" fmla="*/ 75 h 101"/>
                    <a:gd name="T70" fmla="*/ 158 w 164"/>
                    <a:gd name="T71" fmla="*/ 68 h 101"/>
                    <a:gd name="T72" fmla="*/ 161 w 164"/>
                    <a:gd name="T73" fmla="*/ 61 h 101"/>
                    <a:gd name="T74" fmla="*/ 163 w 164"/>
                    <a:gd name="T75" fmla="*/ 53 h 101"/>
                    <a:gd name="T76" fmla="*/ 164 w 164"/>
                    <a:gd name="T77" fmla="*/ 43 h 101"/>
                    <a:gd name="T78" fmla="*/ 162 w 164"/>
                    <a:gd name="T79" fmla="*/ 32 h 101"/>
                    <a:gd name="T80" fmla="*/ 160 w 164"/>
                    <a:gd name="T81" fmla="*/ 19 h 101"/>
                    <a:gd name="T82" fmla="*/ 156 w 164"/>
                    <a:gd name="T83" fmla="*/ 10 h 101"/>
                    <a:gd name="T84" fmla="*/ 150 w 164"/>
                    <a:gd name="T85" fmla="*/ 0 h 10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4"/>
                    <a:gd name="T130" fmla="*/ 0 h 101"/>
                    <a:gd name="T131" fmla="*/ 164 w 164"/>
                    <a:gd name="T132" fmla="*/ 101 h 10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4" h="101">
                      <a:moveTo>
                        <a:pt x="150" y="0"/>
                      </a:moveTo>
                      <a:lnTo>
                        <a:pt x="151" y="17"/>
                      </a:lnTo>
                      <a:lnTo>
                        <a:pt x="150" y="31"/>
                      </a:lnTo>
                      <a:lnTo>
                        <a:pt x="147" y="38"/>
                      </a:lnTo>
                      <a:lnTo>
                        <a:pt x="139" y="47"/>
                      </a:lnTo>
                      <a:lnTo>
                        <a:pt x="129" y="53"/>
                      </a:lnTo>
                      <a:lnTo>
                        <a:pt x="120" y="58"/>
                      </a:lnTo>
                      <a:lnTo>
                        <a:pt x="103" y="63"/>
                      </a:lnTo>
                      <a:lnTo>
                        <a:pt x="87" y="66"/>
                      </a:lnTo>
                      <a:lnTo>
                        <a:pt x="66" y="67"/>
                      </a:lnTo>
                      <a:lnTo>
                        <a:pt x="52" y="68"/>
                      </a:lnTo>
                      <a:lnTo>
                        <a:pt x="32" y="68"/>
                      </a:lnTo>
                      <a:lnTo>
                        <a:pt x="19" y="67"/>
                      </a:lnTo>
                      <a:lnTo>
                        <a:pt x="0" y="68"/>
                      </a:lnTo>
                      <a:lnTo>
                        <a:pt x="23" y="70"/>
                      </a:lnTo>
                      <a:lnTo>
                        <a:pt x="48" y="71"/>
                      </a:lnTo>
                      <a:lnTo>
                        <a:pt x="73" y="70"/>
                      </a:lnTo>
                      <a:lnTo>
                        <a:pt x="98" y="69"/>
                      </a:lnTo>
                      <a:lnTo>
                        <a:pt x="109" y="68"/>
                      </a:lnTo>
                      <a:lnTo>
                        <a:pt x="119" y="66"/>
                      </a:lnTo>
                      <a:lnTo>
                        <a:pt x="133" y="64"/>
                      </a:lnTo>
                      <a:lnTo>
                        <a:pt x="137" y="69"/>
                      </a:lnTo>
                      <a:lnTo>
                        <a:pt x="135" y="75"/>
                      </a:lnTo>
                      <a:lnTo>
                        <a:pt x="132" y="81"/>
                      </a:lnTo>
                      <a:lnTo>
                        <a:pt x="127" y="86"/>
                      </a:lnTo>
                      <a:lnTo>
                        <a:pt x="119" y="91"/>
                      </a:lnTo>
                      <a:lnTo>
                        <a:pt x="112" y="94"/>
                      </a:lnTo>
                      <a:lnTo>
                        <a:pt x="104" y="98"/>
                      </a:lnTo>
                      <a:lnTo>
                        <a:pt x="98" y="101"/>
                      </a:lnTo>
                      <a:lnTo>
                        <a:pt x="108" y="99"/>
                      </a:lnTo>
                      <a:lnTo>
                        <a:pt x="121" y="96"/>
                      </a:lnTo>
                      <a:lnTo>
                        <a:pt x="130" y="92"/>
                      </a:lnTo>
                      <a:lnTo>
                        <a:pt x="140" y="86"/>
                      </a:lnTo>
                      <a:lnTo>
                        <a:pt x="147" y="80"/>
                      </a:lnTo>
                      <a:lnTo>
                        <a:pt x="153" y="75"/>
                      </a:lnTo>
                      <a:lnTo>
                        <a:pt x="158" y="68"/>
                      </a:lnTo>
                      <a:lnTo>
                        <a:pt x="161" y="61"/>
                      </a:lnTo>
                      <a:lnTo>
                        <a:pt x="163" y="53"/>
                      </a:lnTo>
                      <a:lnTo>
                        <a:pt x="164" y="43"/>
                      </a:lnTo>
                      <a:lnTo>
                        <a:pt x="162" y="32"/>
                      </a:lnTo>
                      <a:lnTo>
                        <a:pt x="160" y="19"/>
                      </a:lnTo>
                      <a:lnTo>
                        <a:pt x="156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3" name="Freeform 320"/>
                <p:cNvSpPr>
                  <a:spLocks/>
                </p:cNvSpPr>
                <p:nvPr/>
              </p:nvSpPr>
              <p:spPr bwMode="auto">
                <a:xfrm>
                  <a:off x="362" y="161"/>
                  <a:ext cx="150" cy="181"/>
                </a:xfrm>
                <a:custGeom>
                  <a:avLst/>
                  <a:gdLst>
                    <a:gd name="T0" fmla="*/ 37 w 151"/>
                    <a:gd name="T1" fmla="*/ 177 h 181"/>
                    <a:gd name="T2" fmla="*/ 55 w 151"/>
                    <a:gd name="T3" fmla="*/ 181 h 181"/>
                    <a:gd name="T4" fmla="*/ 72 w 151"/>
                    <a:gd name="T5" fmla="*/ 180 h 181"/>
                    <a:gd name="T6" fmla="*/ 88 w 151"/>
                    <a:gd name="T7" fmla="*/ 175 h 181"/>
                    <a:gd name="T8" fmla="*/ 104 w 151"/>
                    <a:gd name="T9" fmla="*/ 170 h 181"/>
                    <a:gd name="T10" fmla="*/ 119 w 151"/>
                    <a:gd name="T11" fmla="*/ 162 h 181"/>
                    <a:gd name="T12" fmla="*/ 134 w 151"/>
                    <a:gd name="T13" fmla="*/ 144 h 181"/>
                    <a:gd name="T14" fmla="*/ 142 w 151"/>
                    <a:gd name="T15" fmla="*/ 127 h 181"/>
                    <a:gd name="T16" fmla="*/ 148 w 151"/>
                    <a:gd name="T17" fmla="*/ 109 h 181"/>
                    <a:gd name="T18" fmla="*/ 151 w 151"/>
                    <a:gd name="T19" fmla="*/ 84 h 181"/>
                    <a:gd name="T20" fmla="*/ 149 w 151"/>
                    <a:gd name="T21" fmla="*/ 64 h 181"/>
                    <a:gd name="T22" fmla="*/ 143 w 151"/>
                    <a:gd name="T23" fmla="*/ 47 h 181"/>
                    <a:gd name="T24" fmla="*/ 134 w 151"/>
                    <a:gd name="T25" fmla="*/ 34 h 181"/>
                    <a:gd name="T26" fmla="*/ 126 w 151"/>
                    <a:gd name="T27" fmla="*/ 21 h 181"/>
                    <a:gd name="T28" fmla="*/ 121 w 151"/>
                    <a:gd name="T29" fmla="*/ 10 h 181"/>
                    <a:gd name="T30" fmla="*/ 121 w 151"/>
                    <a:gd name="T31" fmla="*/ 0 h 181"/>
                    <a:gd name="T32" fmla="*/ 108 w 151"/>
                    <a:gd name="T33" fmla="*/ 7 h 181"/>
                    <a:gd name="T34" fmla="*/ 96 w 151"/>
                    <a:gd name="T35" fmla="*/ 11 h 181"/>
                    <a:gd name="T36" fmla="*/ 84 w 151"/>
                    <a:gd name="T37" fmla="*/ 16 h 181"/>
                    <a:gd name="T38" fmla="*/ 68 w 151"/>
                    <a:gd name="T39" fmla="*/ 20 h 181"/>
                    <a:gd name="T40" fmla="*/ 56 w 151"/>
                    <a:gd name="T41" fmla="*/ 22 h 181"/>
                    <a:gd name="T42" fmla="*/ 43 w 151"/>
                    <a:gd name="T43" fmla="*/ 28 h 181"/>
                    <a:gd name="T44" fmla="*/ 29 w 151"/>
                    <a:gd name="T45" fmla="*/ 39 h 181"/>
                    <a:gd name="T46" fmla="*/ 21 w 151"/>
                    <a:gd name="T47" fmla="*/ 48 h 181"/>
                    <a:gd name="T48" fmla="*/ 11 w 151"/>
                    <a:gd name="T49" fmla="*/ 62 h 181"/>
                    <a:gd name="T50" fmla="*/ 5 w 151"/>
                    <a:gd name="T51" fmla="*/ 75 h 181"/>
                    <a:gd name="T52" fmla="*/ 1 w 151"/>
                    <a:gd name="T53" fmla="*/ 88 h 181"/>
                    <a:gd name="T54" fmla="*/ 0 w 151"/>
                    <a:gd name="T55" fmla="*/ 106 h 181"/>
                    <a:gd name="T56" fmla="*/ 1 w 151"/>
                    <a:gd name="T57" fmla="*/ 118 h 181"/>
                    <a:gd name="T58" fmla="*/ 3 w 151"/>
                    <a:gd name="T59" fmla="*/ 131 h 181"/>
                    <a:gd name="T60" fmla="*/ 8 w 151"/>
                    <a:gd name="T61" fmla="*/ 146 h 181"/>
                    <a:gd name="T62" fmla="*/ 17 w 151"/>
                    <a:gd name="T63" fmla="*/ 163 h 181"/>
                    <a:gd name="T64" fmla="*/ 26 w 151"/>
                    <a:gd name="T65" fmla="*/ 172 h 181"/>
                    <a:gd name="T66" fmla="*/ 37 w 151"/>
                    <a:gd name="T67" fmla="*/ 177 h 18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1"/>
                    <a:gd name="T103" fmla="*/ 0 h 181"/>
                    <a:gd name="T104" fmla="*/ 151 w 151"/>
                    <a:gd name="T105" fmla="*/ 181 h 18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1" h="181">
                      <a:moveTo>
                        <a:pt x="37" y="177"/>
                      </a:moveTo>
                      <a:lnTo>
                        <a:pt x="55" y="181"/>
                      </a:lnTo>
                      <a:lnTo>
                        <a:pt x="72" y="180"/>
                      </a:lnTo>
                      <a:lnTo>
                        <a:pt x="88" y="175"/>
                      </a:lnTo>
                      <a:lnTo>
                        <a:pt x="104" y="170"/>
                      </a:lnTo>
                      <a:lnTo>
                        <a:pt x="119" y="162"/>
                      </a:lnTo>
                      <a:lnTo>
                        <a:pt x="134" y="144"/>
                      </a:lnTo>
                      <a:lnTo>
                        <a:pt x="142" y="127"/>
                      </a:lnTo>
                      <a:lnTo>
                        <a:pt x="148" y="109"/>
                      </a:lnTo>
                      <a:lnTo>
                        <a:pt x="151" y="84"/>
                      </a:lnTo>
                      <a:lnTo>
                        <a:pt x="149" y="64"/>
                      </a:lnTo>
                      <a:lnTo>
                        <a:pt x="143" y="47"/>
                      </a:lnTo>
                      <a:lnTo>
                        <a:pt x="134" y="34"/>
                      </a:lnTo>
                      <a:lnTo>
                        <a:pt x="126" y="21"/>
                      </a:lnTo>
                      <a:lnTo>
                        <a:pt x="121" y="10"/>
                      </a:lnTo>
                      <a:lnTo>
                        <a:pt x="121" y="0"/>
                      </a:lnTo>
                      <a:lnTo>
                        <a:pt x="108" y="7"/>
                      </a:lnTo>
                      <a:lnTo>
                        <a:pt x="96" y="11"/>
                      </a:lnTo>
                      <a:lnTo>
                        <a:pt x="84" y="16"/>
                      </a:lnTo>
                      <a:lnTo>
                        <a:pt x="68" y="20"/>
                      </a:lnTo>
                      <a:lnTo>
                        <a:pt x="56" y="22"/>
                      </a:lnTo>
                      <a:lnTo>
                        <a:pt x="43" y="28"/>
                      </a:lnTo>
                      <a:lnTo>
                        <a:pt x="29" y="39"/>
                      </a:lnTo>
                      <a:lnTo>
                        <a:pt x="21" y="48"/>
                      </a:lnTo>
                      <a:lnTo>
                        <a:pt x="11" y="62"/>
                      </a:lnTo>
                      <a:lnTo>
                        <a:pt x="5" y="75"/>
                      </a:lnTo>
                      <a:lnTo>
                        <a:pt x="1" y="88"/>
                      </a:lnTo>
                      <a:lnTo>
                        <a:pt x="0" y="106"/>
                      </a:lnTo>
                      <a:lnTo>
                        <a:pt x="1" y="118"/>
                      </a:lnTo>
                      <a:lnTo>
                        <a:pt x="3" y="131"/>
                      </a:lnTo>
                      <a:lnTo>
                        <a:pt x="8" y="146"/>
                      </a:lnTo>
                      <a:lnTo>
                        <a:pt x="17" y="163"/>
                      </a:lnTo>
                      <a:lnTo>
                        <a:pt x="26" y="172"/>
                      </a:lnTo>
                      <a:lnTo>
                        <a:pt x="37" y="17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4" name="Freeform 321"/>
                <p:cNvSpPr>
                  <a:spLocks noChangeArrowheads="1"/>
                </p:cNvSpPr>
                <p:nvPr/>
              </p:nvSpPr>
              <p:spPr bwMode="auto">
                <a:xfrm>
                  <a:off x="370" y="202"/>
                  <a:ext cx="97" cy="139"/>
                </a:xfrm>
                <a:custGeom>
                  <a:avLst/>
                  <a:gdLst>
                    <a:gd name="T0" fmla="*/ 98 w 98"/>
                    <a:gd name="T1" fmla="*/ 0 h 137"/>
                    <a:gd name="T2" fmla="*/ 88 w 98"/>
                    <a:gd name="T3" fmla="*/ 13 h 137"/>
                    <a:gd name="T4" fmla="*/ 78 w 98"/>
                    <a:gd name="T5" fmla="*/ 31 h 137"/>
                    <a:gd name="T6" fmla="*/ 68 w 98"/>
                    <a:gd name="T7" fmla="*/ 51 h 137"/>
                    <a:gd name="T8" fmla="*/ 60 w 98"/>
                    <a:gd name="T9" fmla="*/ 76 h 137"/>
                    <a:gd name="T10" fmla="*/ 54 w 98"/>
                    <a:gd name="T11" fmla="*/ 100 h 137"/>
                    <a:gd name="T12" fmla="*/ 55 w 98"/>
                    <a:gd name="T13" fmla="*/ 116 h 137"/>
                    <a:gd name="T14" fmla="*/ 57 w 98"/>
                    <a:gd name="T15" fmla="*/ 127 h 137"/>
                    <a:gd name="T16" fmla="*/ 66 w 98"/>
                    <a:gd name="T17" fmla="*/ 132 h 137"/>
                    <a:gd name="T18" fmla="*/ 78 w 98"/>
                    <a:gd name="T19" fmla="*/ 132 h 137"/>
                    <a:gd name="T20" fmla="*/ 63 w 98"/>
                    <a:gd name="T21" fmla="*/ 137 h 137"/>
                    <a:gd name="T22" fmla="*/ 47 w 98"/>
                    <a:gd name="T23" fmla="*/ 137 h 137"/>
                    <a:gd name="T24" fmla="*/ 25 w 98"/>
                    <a:gd name="T25" fmla="*/ 132 h 137"/>
                    <a:gd name="T26" fmla="*/ 17 w 98"/>
                    <a:gd name="T27" fmla="*/ 126 h 137"/>
                    <a:gd name="T28" fmla="*/ 10 w 98"/>
                    <a:gd name="T29" fmla="*/ 119 h 137"/>
                    <a:gd name="T30" fmla="*/ 5 w 98"/>
                    <a:gd name="T31" fmla="*/ 107 h 137"/>
                    <a:gd name="T32" fmla="*/ 1 w 98"/>
                    <a:gd name="T33" fmla="*/ 97 h 137"/>
                    <a:gd name="T34" fmla="*/ 0 w 98"/>
                    <a:gd name="T35" fmla="*/ 84 h 137"/>
                    <a:gd name="T36" fmla="*/ 8 w 98"/>
                    <a:gd name="T37" fmla="*/ 96 h 137"/>
                    <a:gd name="T38" fmla="*/ 18 w 98"/>
                    <a:gd name="T39" fmla="*/ 102 h 137"/>
                    <a:gd name="T40" fmla="*/ 34 w 98"/>
                    <a:gd name="T41" fmla="*/ 105 h 137"/>
                    <a:gd name="T42" fmla="*/ 44 w 98"/>
                    <a:gd name="T43" fmla="*/ 104 h 137"/>
                    <a:gd name="T44" fmla="*/ 51 w 98"/>
                    <a:gd name="T45" fmla="*/ 100 h 137"/>
                    <a:gd name="T46" fmla="*/ 51 w 98"/>
                    <a:gd name="T47" fmla="*/ 89 h 137"/>
                    <a:gd name="T48" fmla="*/ 55 w 98"/>
                    <a:gd name="T49" fmla="*/ 69 h 137"/>
                    <a:gd name="T50" fmla="*/ 63 w 98"/>
                    <a:gd name="T51" fmla="*/ 49 h 137"/>
                    <a:gd name="T52" fmla="*/ 70 w 98"/>
                    <a:gd name="T53" fmla="*/ 36 h 137"/>
                    <a:gd name="T54" fmla="*/ 81 w 98"/>
                    <a:gd name="T55" fmla="*/ 18 h 137"/>
                    <a:gd name="T56" fmla="*/ 98 w 98"/>
                    <a:gd name="T57" fmla="*/ 0 h 13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8"/>
                    <a:gd name="T88" fmla="*/ 0 h 137"/>
                    <a:gd name="T89" fmla="*/ 98 w 98"/>
                    <a:gd name="T90" fmla="*/ 137 h 13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8" h="137">
                      <a:moveTo>
                        <a:pt x="98" y="0"/>
                      </a:moveTo>
                      <a:lnTo>
                        <a:pt x="88" y="13"/>
                      </a:lnTo>
                      <a:lnTo>
                        <a:pt x="78" y="31"/>
                      </a:lnTo>
                      <a:lnTo>
                        <a:pt x="68" y="51"/>
                      </a:lnTo>
                      <a:lnTo>
                        <a:pt x="60" y="76"/>
                      </a:lnTo>
                      <a:lnTo>
                        <a:pt x="54" y="100"/>
                      </a:lnTo>
                      <a:lnTo>
                        <a:pt x="55" y="116"/>
                      </a:lnTo>
                      <a:lnTo>
                        <a:pt x="57" y="127"/>
                      </a:lnTo>
                      <a:lnTo>
                        <a:pt x="66" y="132"/>
                      </a:lnTo>
                      <a:lnTo>
                        <a:pt x="78" y="132"/>
                      </a:lnTo>
                      <a:lnTo>
                        <a:pt x="63" y="137"/>
                      </a:lnTo>
                      <a:lnTo>
                        <a:pt x="47" y="137"/>
                      </a:lnTo>
                      <a:lnTo>
                        <a:pt x="25" y="132"/>
                      </a:lnTo>
                      <a:lnTo>
                        <a:pt x="17" y="126"/>
                      </a:lnTo>
                      <a:lnTo>
                        <a:pt x="10" y="119"/>
                      </a:lnTo>
                      <a:lnTo>
                        <a:pt x="5" y="107"/>
                      </a:lnTo>
                      <a:lnTo>
                        <a:pt x="1" y="97"/>
                      </a:lnTo>
                      <a:lnTo>
                        <a:pt x="0" y="84"/>
                      </a:lnTo>
                      <a:lnTo>
                        <a:pt x="8" y="96"/>
                      </a:lnTo>
                      <a:lnTo>
                        <a:pt x="18" y="102"/>
                      </a:lnTo>
                      <a:lnTo>
                        <a:pt x="34" y="105"/>
                      </a:lnTo>
                      <a:lnTo>
                        <a:pt x="44" y="104"/>
                      </a:lnTo>
                      <a:lnTo>
                        <a:pt x="51" y="100"/>
                      </a:lnTo>
                      <a:lnTo>
                        <a:pt x="51" y="89"/>
                      </a:lnTo>
                      <a:lnTo>
                        <a:pt x="55" y="69"/>
                      </a:lnTo>
                      <a:lnTo>
                        <a:pt x="63" y="49"/>
                      </a:lnTo>
                      <a:lnTo>
                        <a:pt x="70" y="36"/>
                      </a:lnTo>
                      <a:lnTo>
                        <a:pt x="81" y="18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5" name="Freeform 322"/>
                <p:cNvSpPr>
                  <a:spLocks/>
                </p:cNvSpPr>
                <p:nvPr/>
              </p:nvSpPr>
              <p:spPr bwMode="auto">
                <a:xfrm>
                  <a:off x="353" y="305"/>
                  <a:ext cx="114" cy="88"/>
                </a:xfrm>
                <a:custGeom>
                  <a:avLst/>
                  <a:gdLst>
                    <a:gd name="T0" fmla="*/ 272 w 272"/>
                    <a:gd name="T1" fmla="*/ 80 h 209"/>
                    <a:gd name="T2" fmla="*/ 138 w 272"/>
                    <a:gd name="T3" fmla="*/ 0 h 209"/>
                    <a:gd name="T4" fmla="*/ 0 w 272"/>
                    <a:gd name="T5" fmla="*/ 104 h 209"/>
                    <a:gd name="T6" fmla="*/ 138 w 272"/>
                    <a:gd name="T7" fmla="*/ 209 h 209"/>
                    <a:gd name="T8" fmla="*/ 139 w 272"/>
                    <a:gd name="T9" fmla="*/ 208 h 209"/>
                    <a:gd name="T10" fmla="*/ 138 w 272"/>
                    <a:gd name="T11" fmla="*/ 105 h 209"/>
                    <a:gd name="T12" fmla="*/ 272 w 272"/>
                    <a:gd name="T13" fmla="*/ 80 h 20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2"/>
                    <a:gd name="T22" fmla="*/ 0 h 209"/>
                    <a:gd name="T23" fmla="*/ 272 w 272"/>
                    <a:gd name="T24" fmla="*/ 209 h 20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2" h="209">
                      <a:moveTo>
                        <a:pt x="272" y="80"/>
                      </a:moveTo>
                      <a:cubicBezTo>
                        <a:pt x="257" y="33"/>
                        <a:pt x="201" y="0"/>
                        <a:pt x="138" y="0"/>
                      </a:cubicBezTo>
                      <a:cubicBezTo>
                        <a:pt x="61" y="0"/>
                        <a:pt x="0" y="46"/>
                        <a:pt x="0" y="104"/>
                      </a:cubicBezTo>
                      <a:cubicBezTo>
                        <a:pt x="0" y="162"/>
                        <a:pt x="61" y="209"/>
                        <a:pt x="138" y="209"/>
                      </a:cubicBezTo>
                      <a:cubicBezTo>
                        <a:pt x="138" y="208"/>
                        <a:pt x="139" y="208"/>
                        <a:pt x="139" y="208"/>
                      </a:cubicBezTo>
                      <a:lnTo>
                        <a:pt x="138" y="105"/>
                      </a:lnTo>
                      <a:lnTo>
                        <a:pt x="272" y="8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6" name="Freeform 323"/>
                <p:cNvSpPr>
                  <a:spLocks/>
                </p:cNvSpPr>
                <p:nvPr/>
              </p:nvSpPr>
              <p:spPr bwMode="auto">
                <a:xfrm>
                  <a:off x="390" y="282"/>
                  <a:ext cx="153" cy="166"/>
                </a:xfrm>
                <a:custGeom>
                  <a:avLst/>
                  <a:gdLst>
                    <a:gd name="T0" fmla="*/ 90 w 155"/>
                    <a:gd name="T1" fmla="*/ 6 h 166"/>
                    <a:gd name="T2" fmla="*/ 106 w 155"/>
                    <a:gd name="T3" fmla="*/ 14 h 166"/>
                    <a:gd name="T4" fmla="*/ 119 w 155"/>
                    <a:gd name="T5" fmla="*/ 22 h 166"/>
                    <a:gd name="T6" fmla="*/ 131 w 155"/>
                    <a:gd name="T7" fmla="*/ 26 h 166"/>
                    <a:gd name="T8" fmla="*/ 137 w 155"/>
                    <a:gd name="T9" fmla="*/ 34 h 166"/>
                    <a:gd name="T10" fmla="*/ 134 w 155"/>
                    <a:gd name="T11" fmla="*/ 44 h 166"/>
                    <a:gd name="T12" fmla="*/ 143 w 155"/>
                    <a:gd name="T13" fmla="*/ 52 h 166"/>
                    <a:gd name="T14" fmla="*/ 151 w 155"/>
                    <a:gd name="T15" fmla="*/ 60 h 166"/>
                    <a:gd name="T16" fmla="*/ 149 w 155"/>
                    <a:gd name="T17" fmla="*/ 72 h 166"/>
                    <a:gd name="T18" fmla="*/ 149 w 155"/>
                    <a:gd name="T19" fmla="*/ 85 h 166"/>
                    <a:gd name="T20" fmla="*/ 155 w 155"/>
                    <a:gd name="T21" fmla="*/ 106 h 166"/>
                    <a:gd name="T22" fmla="*/ 149 w 155"/>
                    <a:gd name="T23" fmla="*/ 118 h 166"/>
                    <a:gd name="T24" fmla="*/ 135 w 155"/>
                    <a:gd name="T25" fmla="*/ 122 h 166"/>
                    <a:gd name="T26" fmla="*/ 130 w 155"/>
                    <a:gd name="T27" fmla="*/ 139 h 166"/>
                    <a:gd name="T28" fmla="*/ 109 w 155"/>
                    <a:gd name="T29" fmla="*/ 145 h 166"/>
                    <a:gd name="T30" fmla="*/ 103 w 155"/>
                    <a:gd name="T31" fmla="*/ 163 h 166"/>
                    <a:gd name="T32" fmla="*/ 89 w 155"/>
                    <a:gd name="T33" fmla="*/ 166 h 166"/>
                    <a:gd name="T34" fmla="*/ 77 w 155"/>
                    <a:gd name="T35" fmla="*/ 163 h 166"/>
                    <a:gd name="T36" fmla="*/ 67 w 155"/>
                    <a:gd name="T37" fmla="*/ 161 h 166"/>
                    <a:gd name="T38" fmla="*/ 48 w 155"/>
                    <a:gd name="T39" fmla="*/ 160 h 166"/>
                    <a:gd name="T40" fmla="*/ 39 w 155"/>
                    <a:gd name="T41" fmla="*/ 149 h 166"/>
                    <a:gd name="T42" fmla="*/ 33 w 155"/>
                    <a:gd name="T43" fmla="*/ 146 h 166"/>
                    <a:gd name="T44" fmla="*/ 21 w 155"/>
                    <a:gd name="T45" fmla="*/ 141 h 166"/>
                    <a:gd name="T46" fmla="*/ 13 w 155"/>
                    <a:gd name="T47" fmla="*/ 117 h 166"/>
                    <a:gd name="T48" fmla="*/ 3 w 155"/>
                    <a:gd name="T49" fmla="*/ 115 h 166"/>
                    <a:gd name="T50" fmla="*/ 1 w 155"/>
                    <a:gd name="T51" fmla="*/ 100 h 166"/>
                    <a:gd name="T52" fmla="*/ 5 w 155"/>
                    <a:gd name="T53" fmla="*/ 87 h 166"/>
                    <a:gd name="T54" fmla="*/ 0 w 155"/>
                    <a:gd name="T55" fmla="*/ 73 h 166"/>
                    <a:gd name="T56" fmla="*/ 8 w 155"/>
                    <a:gd name="T57" fmla="*/ 60 h 166"/>
                    <a:gd name="T58" fmla="*/ 9 w 155"/>
                    <a:gd name="T59" fmla="*/ 44 h 166"/>
                    <a:gd name="T60" fmla="*/ 14 w 155"/>
                    <a:gd name="T61" fmla="*/ 30 h 166"/>
                    <a:gd name="T62" fmla="*/ 25 w 155"/>
                    <a:gd name="T63" fmla="*/ 26 h 166"/>
                    <a:gd name="T64" fmla="*/ 31 w 155"/>
                    <a:gd name="T65" fmla="*/ 18 h 166"/>
                    <a:gd name="T66" fmla="*/ 41 w 155"/>
                    <a:gd name="T67" fmla="*/ 10 h 166"/>
                    <a:gd name="T68" fmla="*/ 52 w 155"/>
                    <a:gd name="T69" fmla="*/ 11 h 166"/>
                    <a:gd name="T70" fmla="*/ 61 w 155"/>
                    <a:gd name="T71" fmla="*/ 3 h 166"/>
                    <a:gd name="T72" fmla="*/ 72 w 155"/>
                    <a:gd name="T73" fmla="*/ 0 h 16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5"/>
                    <a:gd name="T112" fmla="*/ 0 h 166"/>
                    <a:gd name="T113" fmla="*/ 155 w 155"/>
                    <a:gd name="T114" fmla="*/ 166 h 16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5" h="166">
                      <a:moveTo>
                        <a:pt x="77" y="5"/>
                      </a:moveTo>
                      <a:lnTo>
                        <a:pt x="90" y="6"/>
                      </a:lnTo>
                      <a:lnTo>
                        <a:pt x="100" y="8"/>
                      </a:lnTo>
                      <a:lnTo>
                        <a:pt x="106" y="14"/>
                      </a:lnTo>
                      <a:lnTo>
                        <a:pt x="108" y="21"/>
                      </a:lnTo>
                      <a:lnTo>
                        <a:pt x="119" y="22"/>
                      </a:lnTo>
                      <a:lnTo>
                        <a:pt x="126" y="23"/>
                      </a:lnTo>
                      <a:lnTo>
                        <a:pt x="131" y="26"/>
                      </a:lnTo>
                      <a:lnTo>
                        <a:pt x="136" y="31"/>
                      </a:lnTo>
                      <a:lnTo>
                        <a:pt x="137" y="34"/>
                      </a:lnTo>
                      <a:lnTo>
                        <a:pt x="137" y="40"/>
                      </a:lnTo>
                      <a:lnTo>
                        <a:pt x="134" y="44"/>
                      </a:lnTo>
                      <a:lnTo>
                        <a:pt x="137" y="49"/>
                      </a:lnTo>
                      <a:lnTo>
                        <a:pt x="143" y="52"/>
                      </a:lnTo>
                      <a:lnTo>
                        <a:pt x="149" y="54"/>
                      </a:lnTo>
                      <a:lnTo>
                        <a:pt x="151" y="60"/>
                      </a:lnTo>
                      <a:lnTo>
                        <a:pt x="152" y="67"/>
                      </a:lnTo>
                      <a:lnTo>
                        <a:pt x="149" y="72"/>
                      </a:lnTo>
                      <a:lnTo>
                        <a:pt x="146" y="77"/>
                      </a:lnTo>
                      <a:lnTo>
                        <a:pt x="149" y="85"/>
                      </a:lnTo>
                      <a:lnTo>
                        <a:pt x="154" y="97"/>
                      </a:lnTo>
                      <a:lnTo>
                        <a:pt x="155" y="106"/>
                      </a:lnTo>
                      <a:lnTo>
                        <a:pt x="153" y="114"/>
                      </a:lnTo>
                      <a:lnTo>
                        <a:pt x="149" y="118"/>
                      </a:lnTo>
                      <a:lnTo>
                        <a:pt x="141" y="120"/>
                      </a:lnTo>
                      <a:lnTo>
                        <a:pt x="135" y="122"/>
                      </a:lnTo>
                      <a:lnTo>
                        <a:pt x="134" y="131"/>
                      </a:lnTo>
                      <a:lnTo>
                        <a:pt x="130" y="139"/>
                      </a:lnTo>
                      <a:lnTo>
                        <a:pt x="119" y="143"/>
                      </a:lnTo>
                      <a:lnTo>
                        <a:pt x="109" y="145"/>
                      </a:lnTo>
                      <a:lnTo>
                        <a:pt x="107" y="157"/>
                      </a:lnTo>
                      <a:lnTo>
                        <a:pt x="103" y="163"/>
                      </a:lnTo>
                      <a:lnTo>
                        <a:pt x="98" y="165"/>
                      </a:lnTo>
                      <a:lnTo>
                        <a:pt x="89" y="166"/>
                      </a:lnTo>
                      <a:lnTo>
                        <a:pt x="83" y="165"/>
                      </a:lnTo>
                      <a:lnTo>
                        <a:pt x="77" y="163"/>
                      </a:lnTo>
                      <a:lnTo>
                        <a:pt x="72" y="159"/>
                      </a:lnTo>
                      <a:lnTo>
                        <a:pt x="67" y="161"/>
                      </a:lnTo>
                      <a:lnTo>
                        <a:pt x="56" y="162"/>
                      </a:lnTo>
                      <a:lnTo>
                        <a:pt x="48" y="160"/>
                      </a:lnTo>
                      <a:lnTo>
                        <a:pt x="43" y="155"/>
                      </a:lnTo>
                      <a:lnTo>
                        <a:pt x="39" y="149"/>
                      </a:lnTo>
                      <a:lnTo>
                        <a:pt x="37" y="144"/>
                      </a:lnTo>
                      <a:lnTo>
                        <a:pt x="33" y="146"/>
                      </a:lnTo>
                      <a:lnTo>
                        <a:pt x="27" y="146"/>
                      </a:lnTo>
                      <a:lnTo>
                        <a:pt x="21" y="141"/>
                      </a:lnTo>
                      <a:lnTo>
                        <a:pt x="16" y="130"/>
                      </a:lnTo>
                      <a:lnTo>
                        <a:pt x="13" y="117"/>
                      </a:lnTo>
                      <a:lnTo>
                        <a:pt x="9" y="118"/>
                      </a:lnTo>
                      <a:lnTo>
                        <a:pt x="3" y="115"/>
                      </a:lnTo>
                      <a:lnTo>
                        <a:pt x="1" y="108"/>
                      </a:lnTo>
                      <a:lnTo>
                        <a:pt x="1" y="100"/>
                      </a:lnTo>
                      <a:lnTo>
                        <a:pt x="4" y="92"/>
                      </a:lnTo>
                      <a:lnTo>
                        <a:pt x="5" y="87"/>
                      </a:lnTo>
                      <a:lnTo>
                        <a:pt x="1" y="81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8" y="60"/>
                      </a:lnTo>
                      <a:lnTo>
                        <a:pt x="9" y="52"/>
                      </a:lnTo>
                      <a:lnTo>
                        <a:pt x="9" y="44"/>
                      </a:lnTo>
                      <a:lnTo>
                        <a:pt x="10" y="37"/>
                      </a:lnTo>
                      <a:lnTo>
                        <a:pt x="14" y="30"/>
                      </a:lnTo>
                      <a:lnTo>
                        <a:pt x="20" y="27"/>
                      </a:lnTo>
                      <a:lnTo>
                        <a:pt x="25" y="26"/>
                      </a:lnTo>
                      <a:lnTo>
                        <a:pt x="28" y="26"/>
                      </a:lnTo>
                      <a:lnTo>
                        <a:pt x="31" y="18"/>
                      </a:lnTo>
                      <a:lnTo>
                        <a:pt x="35" y="12"/>
                      </a:lnTo>
                      <a:lnTo>
                        <a:pt x="41" y="10"/>
                      </a:lnTo>
                      <a:lnTo>
                        <a:pt x="47" y="10"/>
                      </a:lnTo>
                      <a:lnTo>
                        <a:pt x="52" y="11"/>
                      </a:lnTo>
                      <a:lnTo>
                        <a:pt x="57" y="6"/>
                      </a:lnTo>
                      <a:lnTo>
                        <a:pt x="61" y="3"/>
                      </a:lnTo>
                      <a:lnTo>
                        <a:pt x="67" y="1"/>
                      </a:lnTo>
                      <a:lnTo>
                        <a:pt x="72" y="0"/>
                      </a:lnTo>
                      <a:lnTo>
                        <a:pt x="77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7" name="Freeform 324"/>
                <p:cNvSpPr>
                  <a:spLocks noChangeArrowheads="1"/>
                </p:cNvSpPr>
                <p:nvPr/>
              </p:nvSpPr>
              <p:spPr bwMode="auto">
                <a:xfrm>
                  <a:off x="488" y="343"/>
                  <a:ext cx="45" cy="15"/>
                </a:xfrm>
                <a:custGeom>
                  <a:avLst/>
                  <a:gdLst>
                    <a:gd name="T0" fmla="*/ 45 w 45"/>
                    <a:gd name="T1" fmla="*/ 16 h 16"/>
                    <a:gd name="T2" fmla="*/ 38 w 45"/>
                    <a:gd name="T3" fmla="*/ 12 h 16"/>
                    <a:gd name="T4" fmla="*/ 31 w 45"/>
                    <a:gd name="T5" fmla="*/ 8 h 16"/>
                    <a:gd name="T6" fmla="*/ 21 w 45"/>
                    <a:gd name="T7" fmla="*/ 6 h 16"/>
                    <a:gd name="T8" fmla="*/ 11 w 45"/>
                    <a:gd name="T9" fmla="*/ 5 h 16"/>
                    <a:gd name="T10" fmla="*/ 0 w 45"/>
                    <a:gd name="T11" fmla="*/ 5 h 16"/>
                    <a:gd name="T12" fmla="*/ 13 w 45"/>
                    <a:gd name="T13" fmla="*/ 2 h 16"/>
                    <a:gd name="T14" fmla="*/ 22 w 45"/>
                    <a:gd name="T15" fmla="*/ 0 h 16"/>
                    <a:gd name="T16" fmla="*/ 33 w 45"/>
                    <a:gd name="T17" fmla="*/ 1 h 16"/>
                    <a:gd name="T18" fmla="*/ 38 w 45"/>
                    <a:gd name="T19" fmla="*/ 4 h 16"/>
                    <a:gd name="T20" fmla="*/ 42 w 45"/>
                    <a:gd name="T21" fmla="*/ 8 h 16"/>
                    <a:gd name="T22" fmla="*/ 45 w 45"/>
                    <a:gd name="T23" fmla="*/ 16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5"/>
                    <a:gd name="T37" fmla="*/ 0 h 16"/>
                    <a:gd name="T38" fmla="*/ 45 w 45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5" h="16">
                      <a:moveTo>
                        <a:pt x="45" y="16"/>
                      </a:moveTo>
                      <a:lnTo>
                        <a:pt x="38" y="12"/>
                      </a:lnTo>
                      <a:lnTo>
                        <a:pt x="31" y="8"/>
                      </a:lnTo>
                      <a:lnTo>
                        <a:pt x="21" y="6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13" y="2"/>
                      </a:lnTo>
                      <a:lnTo>
                        <a:pt x="22" y="0"/>
                      </a:lnTo>
                      <a:lnTo>
                        <a:pt x="33" y="1"/>
                      </a:lnTo>
                      <a:lnTo>
                        <a:pt x="38" y="4"/>
                      </a:lnTo>
                      <a:lnTo>
                        <a:pt x="42" y="8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8" name="Freeform 325"/>
                <p:cNvSpPr>
                  <a:spLocks noChangeArrowheads="1"/>
                </p:cNvSpPr>
                <p:nvPr/>
              </p:nvSpPr>
              <p:spPr bwMode="auto">
                <a:xfrm>
                  <a:off x="484" y="373"/>
                  <a:ext cx="39" cy="28"/>
                </a:xfrm>
                <a:custGeom>
                  <a:avLst/>
                  <a:gdLst>
                    <a:gd name="T0" fmla="*/ 38 w 38"/>
                    <a:gd name="T1" fmla="*/ 27 h 27"/>
                    <a:gd name="T2" fmla="*/ 32 w 38"/>
                    <a:gd name="T3" fmla="*/ 16 h 27"/>
                    <a:gd name="T4" fmla="*/ 24 w 38"/>
                    <a:gd name="T5" fmla="*/ 10 h 27"/>
                    <a:gd name="T6" fmla="*/ 14 w 38"/>
                    <a:gd name="T7" fmla="*/ 3 h 27"/>
                    <a:gd name="T8" fmla="*/ 5 w 38"/>
                    <a:gd name="T9" fmla="*/ 3 h 27"/>
                    <a:gd name="T10" fmla="*/ 0 w 38"/>
                    <a:gd name="T11" fmla="*/ 1 h 27"/>
                    <a:gd name="T12" fmla="*/ 15 w 38"/>
                    <a:gd name="T13" fmla="*/ 0 h 27"/>
                    <a:gd name="T14" fmla="*/ 23 w 38"/>
                    <a:gd name="T15" fmla="*/ 3 h 27"/>
                    <a:gd name="T16" fmla="*/ 28 w 38"/>
                    <a:gd name="T17" fmla="*/ 6 h 27"/>
                    <a:gd name="T18" fmla="*/ 32 w 38"/>
                    <a:gd name="T19" fmla="*/ 10 h 27"/>
                    <a:gd name="T20" fmla="*/ 35 w 38"/>
                    <a:gd name="T21" fmla="*/ 18 h 27"/>
                    <a:gd name="T22" fmla="*/ 38 w 38"/>
                    <a:gd name="T23" fmla="*/ 27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8"/>
                    <a:gd name="T37" fmla="*/ 0 h 27"/>
                    <a:gd name="T38" fmla="*/ 38 w 38"/>
                    <a:gd name="T39" fmla="*/ 27 h 2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8" h="27">
                      <a:moveTo>
                        <a:pt x="38" y="27"/>
                      </a:moveTo>
                      <a:lnTo>
                        <a:pt x="32" y="16"/>
                      </a:lnTo>
                      <a:lnTo>
                        <a:pt x="24" y="10"/>
                      </a:lnTo>
                      <a:lnTo>
                        <a:pt x="14" y="3"/>
                      </a:lnTo>
                      <a:lnTo>
                        <a:pt x="5" y="3"/>
                      </a:lnTo>
                      <a:lnTo>
                        <a:pt x="0" y="1"/>
                      </a:lnTo>
                      <a:lnTo>
                        <a:pt x="15" y="0"/>
                      </a:lnTo>
                      <a:lnTo>
                        <a:pt x="23" y="3"/>
                      </a:lnTo>
                      <a:lnTo>
                        <a:pt x="28" y="6"/>
                      </a:lnTo>
                      <a:lnTo>
                        <a:pt x="32" y="10"/>
                      </a:lnTo>
                      <a:lnTo>
                        <a:pt x="35" y="18"/>
                      </a:lnTo>
                      <a:lnTo>
                        <a:pt x="38" y="27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9" name="Freeform 326"/>
                <p:cNvSpPr>
                  <a:spLocks noChangeArrowheads="1"/>
                </p:cNvSpPr>
                <p:nvPr/>
              </p:nvSpPr>
              <p:spPr bwMode="auto">
                <a:xfrm>
                  <a:off x="475" y="381"/>
                  <a:ext cx="21" cy="40"/>
                </a:xfrm>
                <a:custGeom>
                  <a:avLst/>
                  <a:gdLst>
                    <a:gd name="T0" fmla="*/ 20 w 21"/>
                    <a:gd name="T1" fmla="*/ 40 h 40"/>
                    <a:gd name="T2" fmla="*/ 16 w 21"/>
                    <a:gd name="T3" fmla="*/ 26 h 40"/>
                    <a:gd name="T4" fmla="*/ 12 w 21"/>
                    <a:gd name="T5" fmla="*/ 18 h 40"/>
                    <a:gd name="T6" fmla="*/ 8 w 21"/>
                    <a:gd name="T7" fmla="*/ 10 h 40"/>
                    <a:gd name="T8" fmla="*/ 4 w 21"/>
                    <a:gd name="T9" fmla="*/ 5 h 40"/>
                    <a:gd name="T10" fmla="*/ 0 w 21"/>
                    <a:gd name="T11" fmla="*/ 0 h 40"/>
                    <a:gd name="T12" fmla="*/ 9 w 21"/>
                    <a:gd name="T13" fmla="*/ 6 h 40"/>
                    <a:gd name="T14" fmla="*/ 16 w 21"/>
                    <a:gd name="T15" fmla="*/ 16 h 40"/>
                    <a:gd name="T16" fmla="*/ 20 w 21"/>
                    <a:gd name="T17" fmla="*/ 23 h 40"/>
                    <a:gd name="T18" fmla="*/ 21 w 21"/>
                    <a:gd name="T19" fmla="*/ 28 h 40"/>
                    <a:gd name="T20" fmla="*/ 20 w 21"/>
                    <a:gd name="T21" fmla="*/ 40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40"/>
                    <a:gd name="T35" fmla="*/ 21 w 21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40">
                      <a:moveTo>
                        <a:pt x="20" y="40"/>
                      </a:moveTo>
                      <a:lnTo>
                        <a:pt x="16" y="26"/>
                      </a:lnTo>
                      <a:lnTo>
                        <a:pt x="12" y="18"/>
                      </a:lnTo>
                      <a:lnTo>
                        <a:pt x="8" y="10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9" y="6"/>
                      </a:lnTo>
                      <a:lnTo>
                        <a:pt x="16" y="16"/>
                      </a:lnTo>
                      <a:lnTo>
                        <a:pt x="20" y="23"/>
                      </a:lnTo>
                      <a:lnTo>
                        <a:pt x="21" y="28"/>
                      </a:lnTo>
                      <a:lnTo>
                        <a:pt x="20" y="4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0" name="Freeform 327"/>
                <p:cNvSpPr>
                  <a:spLocks noChangeArrowheads="1"/>
                </p:cNvSpPr>
                <p:nvPr/>
              </p:nvSpPr>
              <p:spPr bwMode="auto">
                <a:xfrm>
                  <a:off x="480" y="330"/>
                  <a:ext cx="37" cy="18"/>
                </a:xfrm>
                <a:custGeom>
                  <a:avLst/>
                  <a:gdLst>
                    <a:gd name="T0" fmla="*/ 29 w 39"/>
                    <a:gd name="T1" fmla="*/ 0 h 17"/>
                    <a:gd name="T2" fmla="*/ 23 w 39"/>
                    <a:gd name="T3" fmla="*/ 1 h 17"/>
                    <a:gd name="T4" fmla="*/ 13 w 39"/>
                    <a:gd name="T5" fmla="*/ 4 h 17"/>
                    <a:gd name="T6" fmla="*/ 4 w 39"/>
                    <a:gd name="T7" fmla="*/ 12 h 17"/>
                    <a:gd name="T8" fmla="*/ 0 w 39"/>
                    <a:gd name="T9" fmla="*/ 17 h 17"/>
                    <a:gd name="T10" fmla="*/ 11 w 39"/>
                    <a:gd name="T11" fmla="*/ 9 h 17"/>
                    <a:gd name="T12" fmla="*/ 23 w 39"/>
                    <a:gd name="T13" fmla="*/ 4 h 17"/>
                    <a:gd name="T14" fmla="*/ 31 w 39"/>
                    <a:gd name="T15" fmla="*/ 4 h 17"/>
                    <a:gd name="T16" fmla="*/ 39 w 39"/>
                    <a:gd name="T17" fmla="*/ 2 h 17"/>
                    <a:gd name="T18" fmla="*/ 29 w 39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9"/>
                    <a:gd name="T31" fmla="*/ 0 h 17"/>
                    <a:gd name="T32" fmla="*/ 39 w 39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9" h="17">
                      <a:moveTo>
                        <a:pt x="29" y="0"/>
                      </a:moveTo>
                      <a:lnTo>
                        <a:pt x="23" y="1"/>
                      </a:lnTo>
                      <a:lnTo>
                        <a:pt x="13" y="4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11" y="9"/>
                      </a:lnTo>
                      <a:lnTo>
                        <a:pt x="23" y="4"/>
                      </a:lnTo>
                      <a:lnTo>
                        <a:pt x="31" y="4"/>
                      </a:lnTo>
                      <a:lnTo>
                        <a:pt x="39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1" name="Freeform 328"/>
                <p:cNvSpPr>
                  <a:spLocks noChangeArrowheads="1"/>
                </p:cNvSpPr>
                <p:nvPr/>
              </p:nvSpPr>
              <p:spPr bwMode="auto">
                <a:xfrm>
                  <a:off x="480" y="307"/>
                  <a:ext cx="15" cy="28"/>
                </a:xfrm>
                <a:custGeom>
                  <a:avLst/>
                  <a:gdLst>
                    <a:gd name="T0" fmla="*/ 15 w 15"/>
                    <a:gd name="T1" fmla="*/ 0 h 26"/>
                    <a:gd name="T2" fmla="*/ 5 w 15"/>
                    <a:gd name="T3" fmla="*/ 8 h 26"/>
                    <a:gd name="T4" fmla="*/ 3 w 15"/>
                    <a:gd name="T5" fmla="*/ 16 h 26"/>
                    <a:gd name="T6" fmla="*/ 0 w 15"/>
                    <a:gd name="T7" fmla="*/ 26 h 26"/>
                    <a:gd name="T8" fmla="*/ 0 w 15"/>
                    <a:gd name="T9" fmla="*/ 13 h 26"/>
                    <a:gd name="T10" fmla="*/ 4 w 15"/>
                    <a:gd name="T11" fmla="*/ 4 h 26"/>
                    <a:gd name="T12" fmla="*/ 15 w 15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26"/>
                    <a:gd name="T23" fmla="*/ 15 w 15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26">
                      <a:moveTo>
                        <a:pt x="15" y="0"/>
                      </a:moveTo>
                      <a:lnTo>
                        <a:pt x="5" y="8"/>
                      </a:lnTo>
                      <a:lnTo>
                        <a:pt x="3" y="16"/>
                      </a:lnTo>
                      <a:lnTo>
                        <a:pt x="0" y="26"/>
                      </a:lnTo>
                      <a:lnTo>
                        <a:pt x="0" y="13"/>
                      </a:lnTo>
                      <a:lnTo>
                        <a:pt x="4" y="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2" name="Freeform 329"/>
                <p:cNvSpPr>
                  <a:spLocks noChangeArrowheads="1"/>
                </p:cNvSpPr>
                <p:nvPr/>
              </p:nvSpPr>
              <p:spPr bwMode="auto">
                <a:xfrm>
                  <a:off x="463" y="386"/>
                  <a:ext cx="7" cy="50"/>
                </a:xfrm>
                <a:custGeom>
                  <a:avLst/>
                  <a:gdLst>
                    <a:gd name="T0" fmla="*/ 2 w 7"/>
                    <a:gd name="T1" fmla="*/ 0 h 49"/>
                    <a:gd name="T2" fmla="*/ 6 w 7"/>
                    <a:gd name="T3" fmla="*/ 11 h 49"/>
                    <a:gd name="T4" fmla="*/ 7 w 7"/>
                    <a:gd name="T5" fmla="*/ 24 h 49"/>
                    <a:gd name="T6" fmla="*/ 6 w 7"/>
                    <a:gd name="T7" fmla="*/ 33 h 49"/>
                    <a:gd name="T8" fmla="*/ 4 w 7"/>
                    <a:gd name="T9" fmla="*/ 43 h 49"/>
                    <a:gd name="T10" fmla="*/ 0 w 7"/>
                    <a:gd name="T11" fmla="*/ 49 h 49"/>
                    <a:gd name="T12" fmla="*/ 2 w 7"/>
                    <a:gd name="T13" fmla="*/ 32 h 49"/>
                    <a:gd name="T14" fmla="*/ 3 w 7"/>
                    <a:gd name="T15" fmla="*/ 13 h 49"/>
                    <a:gd name="T16" fmla="*/ 2 w 7"/>
                    <a:gd name="T17" fmla="*/ 0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49"/>
                    <a:gd name="T29" fmla="*/ 7 w 7"/>
                    <a:gd name="T30" fmla="*/ 49 h 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49">
                      <a:moveTo>
                        <a:pt x="2" y="0"/>
                      </a:moveTo>
                      <a:lnTo>
                        <a:pt x="6" y="11"/>
                      </a:lnTo>
                      <a:lnTo>
                        <a:pt x="7" y="24"/>
                      </a:lnTo>
                      <a:lnTo>
                        <a:pt x="6" y="33"/>
                      </a:lnTo>
                      <a:lnTo>
                        <a:pt x="4" y="43"/>
                      </a:lnTo>
                      <a:lnTo>
                        <a:pt x="0" y="49"/>
                      </a:lnTo>
                      <a:lnTo>
                        <a:pt x="2" y="32"/>
                      </a:lnTo>
                      <a:lnTo>
                        <a:pt x="3" y="1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3" name="Freeform 330"/>
                <p:cNvSpPr>
                  <a:spLocks noChangeArrowheads="1"/>
                </p:cNvSpPr>
                <p:nvPr/>
              </p:nvSpPr>
              <p:spPr bwMode="auto">
                <a:xfrm>
                  <a:off x="432" y="381"/>
                  <a:ext cx="17" cy="38"/>
                </a:xfrm>
                <a:custGeom>
                  <a:avLst/>
                  <a:gdLst>
                    <a:gd name="T0" fmla="*/ 0 w 16"/>
                    <a:gd name="T1" fmla="*/ 38 h 38"/>
                    <a:gd name="T2" fmla="*/ 10 w 16"/>
                    <a:gd name="T3" fmla="*/ 22 h 38"/>
                    <a:gd name="T4" fmla="*/ 13 w 16"/>
                    <a:gd name="T5" fmla="*/ 10 h 38"/>
                    <a:gd name="T6" fmla="*/ 16 w 16"/>
                    <a:gd name="T7" fmla="*/ 0 h 38"/>
                    <a:gd name="T8" fmla="*/ 8 w 16"/>
                    <a:gd name="T9" fmla="*/ 11 h 38"/>
                    <a:gd name="T10" fmla="*/ 3 w 16"/>
                    <a:gd name="T11" fmla="*/ 21 h 38"/>
                    <a:gd name="T12" fmla="*/ 0 w 16"/>
                    <a:gd name="T13" fmla="*/ 38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38"/>
                    <a:gd name="T23" fmla="*/ 16 w 16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38">
                      <a:moveTo>
                        <a:pt x="0" y="38"/>
                      </a:moveTo>
                      <a:lnTo>
                        <a:pt x="10" y="22"/>
                      </a:lnTo>
                      <a:lnTo>
                        <a:pt x="13" y="10"/>
                      </a:lnTo>
                      <a:lnTo>
                        <a:pt x="16" y="0"/>
                      </a:lnTo>
                      <a:lnTo>
                        <a:pt x="8" y="11"/>
                      </a:lnTo>
                      <a:lnTo>
                        <a:pt x="3" y="2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4" name="Freeform 331"/>
                <p:cNvSpPr>
                  <a:spLocks noChangeArrowheads="1"/>
                </p:cNvSpPr>
                <p:nvPr/>
              </p:nvSpPr>
              <p:spPr bwMode="auto">
                <a:xfrm>
                  <a:off x="407" y="376"/>
                  <a:ext cx="36" cy="20"/>
                </a:xfrm>
                <a:custGeom>
                  <a:avLst/>
                  <a:gdLst>
                    <a:gd name="T0" fmla="*/ 36 w 36"/>
                    <a:gd name="T1" fmla="*/ 0 h 21"/>
                    <a:gd name="T2" fmla="*/ 20 w 36"/>
                    <a:gd name="T3" fmla="*/ 3 h 21"/>
                    <a:gd name="T4" fmla="*/ 13 w 36"/>
                    <a:gd name="T5" fmla="*/ 9 h 21"/>
                    <a:gd name="T6" fmla="*/ 5 w 36"/>
                    <a:gd name="T7" fmla="*/ 16 h 21"/>
                    <a:gd name="T8" fmla="*/ 0 w 36"/>
                    <a:gd name="T9" fmla="*/ 21 h 21"/>
                    <a:gd name="T10" fmla="*/ 5 w 36"/>
                    <a:gd name="T11" fmla="*/ 10 h 21"/>
                    <a:gd name="T12" fmla="*/ 13 w 36"/>
                    <a:gd name="T13" fmla="*/ 3 h 21"/>
                    <a:gd name="T14" fmla="*/ 22 w 36"/>
                    <a:gd name="T15" fmla="*/ 0 h 21"/>
                    <a:gd name="T16" fmla="*/ 36 w 36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"/>
                    <a:gd name="T28" fmla="*/ 0 h 21"/>
                    <a:gd name="T29" fmla="*/ 36 w 36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" h="21">
                      <a:moveTo>
                        <a:pt x="36" y="0"/>
                      </a:moveTo>
                      <a:lnTo>
                        <a:pt x="20" y="3"/>
                      </a:lnTo>
                      <a:lnTo>
                        <a:pt x="13" y="9"/>
                      </a:lnTo>
                      <a:lnTo>
                        <a:pt x="5" y="16"/>
                      </a:lnTo>
                      <a:lnTo>
                        <a:pt x="0" y="21"/>
                      </a:lnTo>
                      <a:lnTo>
                        <a:pt x="5" y="10"/>
                      </a:lnTo>
                      <a:lnTo>
                        <a:pt x="13" y="3"/>
                      </a:lnTo>
                      <a:lnTo>
                        <a:pt x="22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5" name="Freeform 332"/>
                <p:cNvSpPr>
                  <a:spLocks noChangeArrowheads="1"/>
                </p:cNvSpPr>
                <p:nvPr/>
              </p:nvSpPr>
              <p:spPr bwMode="auto">
                <a:xfrm>
                  <a:off x="430" y="320"/>
                  <a:ext cx="9" cy="23"/>
                </a:xfrm>
                <a:custGeom>
                  <a:avLst/>
                  <a:gdLst>
                    <a:gd name="T0" fmla="*/ 0 w 9"/>
                    <a:gd name="T1" fmla="*/ 0 h 21"/>
                    <a:gd name="T2" fmla="*/ 6 w 9"/>
                    <a:gd name="T3" fmla="*/ 9 h 21"/>
                    <a:gd name="T4" fmla="*/ 9 w 9"/>
                    <a:gd name="T5" fmla="*/ 21 h 21"/>
                    <a:gd name="T6" fmla="*/ 3 w 9"/>
                    <a:gd name="T7" fmla="*/ 12 h 21"/>
                    <a:gd name="T8" fmla="*/ 0 w 9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21"/>
                    <a:gd name="T17" fmla="*/ 9 w 9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21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9" y="21"/>
                      </a:lnTo>
                      <a:lnTo>
                        <a:pt x="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6" name="Freeform 333"/>
                <p:cNvSpPr>
                  <a:spLocks noChangeArrowheads="1"/>
                </p:cNvSpPr>
                <p:nvPr/>
              </p:nvSpPr>
              <p:spPr bwMode="auto">
                <a:xfrm>
                  <a:off x="452" y="310"/>
                  <a:ext cx="2" cy="25"/>
                </a:xfrm>
                <a:custGeom>
                  <a:avLst/>
                  <a:gdLst>
                    <a:gd name="T0" fmla="*/ 0 w 3"/>
                    <a:gd name="T1" fmla="*/ 0 h 26"/>
                    <a:gd name="T2" fmla="*/ 3 w 3"/>
                    <a:gd name="T3" fmla="*/ 8 h 26"/>
                    <a:gd name="T4" fmla="*/ 3 w 3"/>
                    <a:gd name="T5" fmla="*/ 17 h 26"/>
                    <a:gd name="T6" fmla="*/ 2 w 3"/>
                    <a:gd name="T7" fmla="*/ 26 h 26"/>
                    <a:gd name="T8" fmla="*/ 0 w 3"/>
                    <a:gd name="T9" fmla="*/ 14 h 26"/>
                    <a:gd name="T10" fmla="*/ 0 w 3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26"/>
                    <a:gd name="T20" fmla="*/ 3 w 3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26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7"/>
                      </a:lnTo>
                      <a:lnTo>
                        <a:pt x="2" y="26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7" name="Freeform 334"/>
                <p:cNvSpPr>
                  <a:spLocks noChangeArrowheads="1"/>
                </p:cNvSpPr>
                <p:nvPr/>
              </p:nvSpPr>
              <p:spPr bwMode="auto">
                <a:xfrm>
                  <a:off x="407" y="345"/>
                  <a:ext cx="22" cy="5"/>
                </a:xfrm>
                <a:custGeom>
                  <a:avLst/>
                  <a:gdLst>
                    <a:gd name="T0" fmla="*/ 24 w 24"/>
                    <a:gd name="T1" fmla="*/ 7 h 7"/>
                    <a:gd name="T2" fmla="*/ 16 w 24"/>
                    <a:gd name="T3" fmla="*/ 3 h 7"/>
                    <a:gd name="T4" fmla="*/ 8 w 24"/>
                    <a:gd name="T5" fmla="*/ 0 h 7"/>
                    <a:gd name="T6" fmla="*/ 0 w 24"/>
                    <a:gd name="T7" fmla="*/ 2 h 7"/>
                    <a:gd name="T8" fmla="*/ 10 w 24"/>
                    <a:gd name="T9" fmla="*/ 4 h 7"/>
                    <a:gd name="T10" fmla="*/ 24 w 24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7"/>
                    <a:gd name="T20" fmla="*/ 24 w 2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7">
                      <a:moveTo>
                        <a:pt x="24" y="7"/>
                      </a:moveTo>
                      <a:lnTo>
                        <a:pt x="16" y="3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10" y="4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8" name="Freeform 335"/>
                <p:cNvSpPr>
                  <a:spLocks noChangeArrowheads="1"/>
                </p:cNvSpPr>
                <p:nvPr/>
              </p:nvSpPr>
              <p:spPr bwMode="auto">
                <a:xfrm>
                  <a:off x="437" y="340"/>
                  <a:ext cx="56" cy="43"/>
                </a:xfrm>
                <a:custGeom>
                  <a:avLst/>
                  <a:gdLst>
                    <a:gd name="T0" fmla="*/ 54 w 56"/>
                    <a:gd name="T1" fmla="*/ 31 h 44"/>
                    <a:gd name="T2" fmla="*/ 48 w 56"/>
                    <a:gd name="T3" fmla="*/ 37 h 44"/>
                    <a:gd name="T4" fmla="*/ 47 w 56"/>
                    <a:gd name="T5" fmla="*/ 30 h 44"/>
                    <a:gd name="T6" fmla="*/ 46 w 56"/>
                    <a:gd name="T7" fmla="*/ 25 h 44"/>
                    <a:gd name="T8" fmla="*/ 43 w 56"/>
                    <a:gd name="T9" fmla="*/ 20 h 44"/>
                    <a:gd name="T10" fmla="*/ 36 w 56"/>
                    <a:gd name="T11" fmla="*/ 17 h 44"/>
                    <a:gd name="T12" fmla="*/ 29 w 56"/>
                    <a:gd name="T13" fmla="*/ 15 h 44"/>
                    <a:gd name="T14" fmla="*/ 22 w 56"/>
                    <a:gd name="T15" fmla="*/ 15 h 44"/>
                    <a:gd name="T16" fmla="*/ 16 w 56"/>
                    <a:gd name="T17" fmla="*/ 17 h 44"/>
                    <a:gd name="T18" fmla="*/ 12 w 56"/>
                    <a:gd name="T19" fmla="*/ 21 h 44"/>
                    <a:gd name="T20" fmla="*/ 11 w 56"/>
                    <a:gd name="T21" fmla="*/ 26 h 44"/>
                    <a:gd name="T22" fmla="*/ 12 w 56"/>
                    <a:gd name="T23" fmla="*/ 34 h 44"/>
                    <a:gd name="T24" fmla="*/ 13 w 56"/>
                    <a:gd name="T25" fmla="*/ 38 h 44"/>
                    <a:gd name="T26" fmla="*/ 18 w 56"/>
                    <a:gd name="T27" fmla="*/ 42 h 44"/>
                    <a:gd name="T28" fmla="*/ 32 w 56"/>
                    <a:gd name="T29" fmla="*/ 43 h 44"/>
                    <a:gd name="T30" fmla="*/ 21 w 56"/>
                    <a:gd name="T31" fmla="*/ 44 h 44"/>
                    <a:gd name="T32" fmla="*/ 14 w 56"/>
                    <a:gd name="T33" fmla="*/ 43 h 44"/>
                    <a:gd name="T34" fmla="*/ 9 w 56"/>
                    <a:gd name="T35" fmla="*/ 41 h 44"/>
                    <a:gd name="T36" fmla="*/ 2 w 56"/>
                    <a:gd name="T37" fmla="*/ 35 h 44"/>
                    <a:gd name="T38" fmla="*/ 1 w 56"/>
                    <a:gd name="T39" fmla="*/ 29 h 44"/>
                    <a:gd name="T40" fmla="*/ 0 w 56"/>
                    <a:gd name="T41" fmla="*/ 24 h 44"/>
                    <a:gd name="T42" fmla="*/ 0 w 56"/>
                    <a:gd name="T43" fmla="*/ 18 h 44"/>
                    <a:gd name="T44" fmla="*/ 2 w 56"/>
                    <a:gd name="T45" fmla="*/ 13 h 44"/>
                    <a:gd name="T46" fmla="*/ 5 w 56"/>
                    <a:gd name="T47" fmla="*/ 9 h 44"/>
                    <a:gd name="T48" fmla="*/ 11 w 56"/>
                    <a:gd name="T49" fmla="*/ 5 h 44"/>
                    <a:gd name="T50" fmla="*/ 15 w 56"/>
                    <a:gd name="T51" fmla="*/ 2 h 44"/>
                    <a:gd name="T52" fmla="*/ 20 w 56"/>
                    <a:gd name="T53" fmla="*/ 0 h 44"/>
                    <a:gd name="T54" fmla="*/ 28 w 56"/>
                    <a:gd name="T55" fmla="*/ 0 h 44"/>
                    <a:gd name="T56" fmla="*/ 35 w 56"/>
                    <a:gd name="T57" fmla="*/ 1 h 44"/>
                    <a:gd name="T58" fmla="*/ 42 w 56"/>
                    <a:gd name="T59" fmla="*/ 3 h 44"/>
                    <a:gd name="T60" fmla="*/ 49 w 56"/>
                    <a:gd name="T61" fmla="*/ 8 h 44"/>
                    <a:gd name="T62" fmla="*/ 53 w 56"/>
                    <a:gd name="T63" fmla="*/ 12 h 44"/>
                    <a:gd name="T64" fmla="*/ 56 w 56"/>
                    <a:gd name="T65" fmla="*/ 18 h 44"/>
                    <a:gd name="T66" fmla="*/ 56 w 56"/>
                    <a:gd name="T67" fmla="*/ 25 h 44"/>
                    <a:gd name="T68" fmla="*/ 54 w 56"/>
                    <a:gd name="T69" fmla="*/ 31 h 4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6"/>
                    <a:gd name="T106" fmla="*/ 0 h 44"/>
                    <a:gd name="T107" fmla="*/ 56 w 56"/>
                    <a:gd name="T108" fmla="*/ 44 h 4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6" h="44">
                      <a:moveTo>
                        <a:pt x="54" y="31"/>
                      </a:moveTo>
                      <a:lnTo>
                        <a:pt x="48" y="37"/>
                      </a:lnTo>
                      <a:lnTo>
                        <a:pt x="47" y="30"/>
                      </a:lnTo>
                      <a:lnTo>
                        <a:pt x="46" y="25"/>
                      </a:lnTo>
                      <a:lnTo>
                        <a:pt x="43" y="20"/>
                      </a:lnTo>
                      <a:lnTo>
                        <a:pt x="36" y="17"/>
                      </a:lnTo>
                      <a:lnTo>
                        <a:pt x="29" y="15"/>
                      </a:lnTo>
                      <a:lnTo>
                        <a:pt x="22" y="15"/>
                      </a:lnTo>
                      <a:lnTo>
                        <a:pt x="16" y="17"/>
                      </a:lnTo>
                      <a:lnTo>
                        <a:pt x="12" y="21"/>
                      </a:lnTo>
                      <a:lnTo>
                        <a:pt x="11" y="26"/>
                      </a:lnTo>
                      <a:lnTo>
                        <a:pt x="12" y="34"/>
                      </a:lnTo>
                      <a:lnTo>
                        <a:pt x="13" y="38"/>
                      </a:lnTo>
                      <a:lnTo>
                        <a:pt x="18" y="42"/>
                      </a:lnTo>
                      <a:lnTo>
                        <a:pt x="32" y="43"/>
                      </a:lnTo>
                      <a:lnTo>
                        <a:pt x="21" y="44"/>
                      </a:lnTo>
                      <a:lnTo>
                        <a:pt x="14" y="43"/>
                      </a:lnTo>
                      <a:lnTo>
                        <a:pt x="9" y="41"/>
                      </a:lnTo>
                      <a:lnTo>
                        <a:pt x="2" y="35"/>
                      </a:lnTo>
                      <a:lnTo>
                        <a:pt x="1" y="29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2" y="13"/>
                      </a:lnTo>
                      <a:lnTo>
                        <a:pt x="5" y="9"/>
                      </a:lnTo>
                      <a:lnTo>
                        <a:pt x="11" y="5"/>
                      </a:lnTo>
                      <a:lnTo>
                        <a:pt x="15" y="2"/>
                      </a:lnTo>
                      <a:lnTo>
                        <a:pt x="20" y="0"/>
                      </a:lnTo>
                      <a:lnTo>
                        <a:pt x="28" y="0"/>
                      </a:lnTo>
                      <a:lnTo>
                        <a:pt x="35" y="1"/>
                      </a:lnTo>
                      <a:lnTo>
                        <a:pt x="42" y="3"/>
                      </a:lnTo>
                      <a:lnTo>
                        <a:pt x="49" y="8"/>
                      </a:lnTo>
                      <a:lnTo>
                        <a:pt x="53" y="12"/>
                      </a:lnTo>
                      <a:lnTo>
                        <a:pt x="56" y="18"/>
                      </a:lnTo>
                      <a:lnTo>
                        <a:pt x="56" y="25"/>
                      </a:lnTo>
                      <a:lnTo>
                        <a:pt x="54" y="31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9" name="Freeform 336"/>
                <p:cNvSpPr>
                  <a:spLocks/>
                </p:cNvSpPr>
                <p:nvPr/>
              </p:nvSpPr>
              <p:spPr bwMode="auto">
                <a:xfrm>
                  <a:off x="476" y="368"/>
                  <a:ext cx="24" cy="25"/>
                </a:xfrm>
                <a:custGeom>
                  <a:avLst/>
                  <a:gdLst>
                    <a:gd name="T0" fmla="*/ 0 w 25"/>
                    <a:gd name="T1" fmla="*/ 0 h 25"/>
                    <a:gd name="T2" fmla="*/ 11 w 25"/>
                    <a:gd name="T3" fmla="*/ 5 h 25"/>
                    <a:gd name="T4" fmla="*/ 19 w 25"/>
                    <a:gd name="T5" fmla="*/ 12 h 25"/>
                    <a:gd name="T6" fmla="*/ 24 w 25"/>
                    <a:gd name="T7" fmla="*/ 19 h 25"/>
                    <a:gd name="T8" fmla="*/ 25 w 25"/>
                    <a:gd name="T9" fmla="*/ 25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5"/>
                    <a:gd name="T17" fmla="*/ 25 w 2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5">
                      <a:moveTo>
                        <a:pt x="0" y="0"/>
                      </a:moveTo>
                      <a:lnTo>
                        <a:pt x="11" y="5"/>
                      </a:lnTo>
                      <a:lnTo>
                        <a:pt x="19" y="12"/>
                      </a:lnTo>
                      <a:lnTo>
                        <a:pt x="24" y="19"/>
                      </a:lnTo>
                      <a:lnTo>
                        <a:pt x="25" y="25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0" name="Freeform 337"/>
                <p:cNvSpPr>
                  <a:spLocks/>
                </p:cNvSpPr>
                <p:nvPr/>
              </p:nvSpPr>
              <p:spPr bwMode="auto">
                <a:xfrm>
                  <a:off x="469" y="368"/>
                  <a:ext cx="15" cy="38"/>
                </a:xfrm>
                <a:custGeom>
                  <a:avLst/>
                  <a:gdLst>
                    <a:gd name="T0" fmla="*/ 0 w 15"/>
                    <a:gd name="T1" fmla="*/ 0 h 37"/>
                    <a:gd name="T2" fmla="*/ 10 w 15"/>
                    <a:gd name="T3" fmla="*/ 9 h 37"/>
                    <a:gd name="T4" fmla="*/ 15 w 15"/>
                    <a:gd name="T5" fmla="*/ 15 h 37"/>
                    <a:gd name="T6" fmla="*/ 15 w 15"/>
                    <a:gd name="T7" fmla="*/ 21 h 37"/>
                    <a:gd name="T8" fmla="*/ 15 w 15"/>
                    <a:gd name="T9" fmla="*/ 29 h 37"/>
                    <a:gd name="T10" fmla="*/ 14 w 15"/>
                    <a:gd name="T11" fmla="*/ 37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37"/>
                    <a:gd name="T20" fmla="*/ 15 w 15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37">
                      <a:moveTo>
                        <a:pt x="0" y="0"/>
                      </a:moveTo>
                      <a:lnTo>
                        <a:pt x="10" y="9"/>
                      </a:lnTo>
                      <a:lnTo>
                        <a:pt x="15" y="15"/>
                      </a:lnTo>
                      <a:lnTo>
                        <a:pt x="15" y="21"/>
                      </a:lnTo>
                      <a:lnTo>
                        <a:pt x="15" y="29"/>
                      </a:lnTo>
                      <a:lnTo>
                        <a:pt x="14" y="37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1" name="Freeform 338"/>
                <p:cNvSpPr>
                  <a:spLocks/>
                </p:cNvSpPr>
                <p:nvPr/>
              </p:nvSpPr>
              <p:spPr bwMode="auto">
                <a:xfrm>
                  <a:off x="465" y="368"/>
                  <a:ext cx="7" cy="30"/>
                </a:xfrm>
                <a:custGeom>
                  <a:avLst/>
                  <a:gdLst>
                    <a:gd name="T0" fmla="*/ 0 w 8"/>
                    <a:gd name="T1" fmla="*/ 0 h 28"/>
                    <a:gd name="T2" fmla="*/ 6 w 8"/>
                    <a:gd name="T3" fmla="*/ 7 h 28"/>
                    <a:gd name="T4" fmla="*/ 7 w 8"/>
                    <a:gd name="T5" fmla="*/ 13 h 28"/>
                    <a:gd name="T6" fmla="*/ 8 w 8"/>
                    <a:gd name="T7" fmla="*/ 18 h 28"/>
                    <a:gd name="T8" fmla="*/ 8 w 8"/>
                    <a:gd name="T9" fmla="*/ 26 h 28"/>
                    <a:gd name="T10" fmla="*/ 8 w 8"/>
                    <a:gd name="T11" fmla="*/ 28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28"/>
                    <a:gd name="T20" fmla="*/ 8 w 8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28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7" y="13"/>
                      </a:lnTo>
                      <a:lnTo>
                        <a:pt x="8" y="18"/>
                      </a:lnTo>
                      <a:lnTo>
                        <a:pt x="8" y="26"/>
                      </a:lnTo>
                      <a:lnTo>
                        <a:pt x="8" y="28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2" name="Oval 339"/>
                <p:cNvSpPr>
                  <a:spLocks noChangeArrowheads="1"/>
                </p:cNvSpPr>
                <p:nvPr/>
              </p:nvSpPr>
              <p:spPr bwMode="auto">
                <a:xfrm>
                  <a:off x="497" y="388"/>
                  <a:ext cx="9" cy="10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3" name="Oval 340"/>
                <p:cNvSpPr>
                  <a:spLocks noChangeArrowheads="1"/>
                </p:cNvSpPr>
                <p:nvPr/>
              </p:nvSpPr>
              <p:spPr bwMode="auto">
                <a:xfrm>
                  <a:off x="478" y="403"/>
                  <a:ext cx="7" cy="10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4" name="Oval 341"/>
                <p:cNvSpPr>
                  <a:spLocks noChangeArrowheads="1"/>
                </p:cNvSpPr>
                <p:nvPr/>
              </p:nvSpPr>
              <p:spPr bwMode="auto">
                <a:xfrm>
                  <a:off x="467" y="396"/>
                  <a:ext cx="7" cy="8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5" name="Freeform 342"/>
                <p:cNvSpPr>
                  <a:spLocks/>
                </p:cNvSpPr>
                <p:nvPr/>
              </p:nvSpPr>
              <p:spPr bwMode="auto">
                <a:xfrm>
                  <a:off x="388" y="741"/>
                  <a:ext cx="238" cy="370"/>
                </a:xfrm>
                <a:custGeom>
                  <a:avLst/>
                  <a:gdLst>
                    <a:gd name="T0" fmla="*/ 237 w 237"/>
                    <a:gd name="T1" fmla="*/ 371 h 371"/>
                    <a:gd name="T2" fmla="*/ 236 w 237"/>
                    <a:gd name="T3" fmla="*/ 354 h 371"/>
                    <a:gd name="T4" fmla="*/ 235 w 237"/>
                    <a:gd name="T5" fmla="*/ 338 h 371"/>
                    <a:gd name="T6" fmla="*/ 232 w 237"/>
                    <a:gd name="T7" fmla="*/ 316 h 371"/>
                    <a:gd name="T8" fmla="*/ 229 w 237"/>
                    <a:gd name="T9" fmla="*/ 298 h 371"/>
                    <a:gd name="T10" fmla="*/ 225 w 237"/>
                    <a:gd name="T11" fmla="*/ 276 h 371"/>
                    <a:gd name="T12" fmla="*/ 217 w 237"/>
                    <a:gd name="T13" fmla="*/ 255 h 371"/>
                    <a:gd name="T14" fmla="*/ 212 w 237"/>
                    <a:gd name="T15" fmla="*/ 239 h 371"/>
                    <a:gd name="T16" fmla="*/ 204 w 237"/>
                    <a:gd name="T17" fmla="*/ 216 h 371"/>
                    <a:gd name="T18" fmla="*/ 196 w 237"/>
                    <a:gd name="T19" fmla="*/ 194 h 371"/>
                    <a:gd name="T20" fmla="*/ 186 w 237"/>
                    <a:gd name="T21" fmla="*/ 174 h 371"/>
                    <a:gd name="T22" fmla="*/ 174 w 237"/>
                    <a:gd name="T23" fmla="*/ 153 h 371"/>
                    <a:gd name="T24" fmla="*/ 163 w 237"/>
                    <a:gd name="T25" fmla="*/ 137 h 371"/>
                    <a:gd name="T26" fmla="*/ 148 w 237"/>
                    <a:gd name="T27" fmla="*/ 114 h 371"/>
                    <a:gd name="T28" fmla="*/ 133 w 237"/>
                    <a:gd name="T29" fmla="*/ 94 h 371"/>
                    <a:gd name="T30" fmla="*/ 119 w 237"/>
                    <a:gd name="T31" fmla="*/ 78 h 371"/>
                    <a:gd name="T32" fmla="*/ 107 w 237"/>
                    <a:gd name="T33" fmla="*/ 63 h 371"/>
                    <a:gd name="T34" fmla="*/ 92 w 237"/>
                    <a:gd name="T35" fmla="*/ 47 h 371"/>
                    <a:gd name="T36" fmla="*/ 75 w 237"/>
                    <a:gd name="T37" fmla="*/ 31 h 371"/>
                    <a:gd name="T38" fmla="*/ 59 w 237"/>
                    <a:gd name="T39" fmla="*/ 16 h 371"/>
                    <a:gd name="T40" fmla="*/ 38 w 237"/>
                    <a:gd name="T41" fmla="*/ 7 h 371"/>
                    <a:gd name="T42" fmla="*/ 14 w 237"/>
                    <a:gd name="T43" fmla="*/ 0 h 371"/>
                    <a:gd name="T44" fmla="*/ 0 w 237"/>
                    <a:gd name="T45" fmla="*/ 0 h 371"/>
                    <a:gd name="T46" fmla="*/ 22 w 237"/>
                    <a:gd name="T47" fmla="*/ 7 h 371"/>
                    <a:gd name="T48" fmla="*/ 46 w 237"/>
                    <a:gd name="T49" fmla="*/ 23 h 371"/>
                    <a:gd name="T50" fmla="*/ 60 w 237"/>
                    <a:gd name="T51" fmla="*/ 37 h 371"/>
                    <a:gd name="T52" fmla="*/ 77 w 237"/>
                    <a:gd name="T53" fmla="*/ 53 h 371"/>
                    <a:gd name="T54" fmla="*/ 97 w 237"/>
                    <a:gd name="T55" fmla="*/ 76 h 371"/>
                    <a:gd name="T56" fmla="*/ 110 w 237"/>
                    <a:gd name="T57" fmla="*/ 92 h 371"/>
                    <a:gd name="T58" fmla="*/ 122 w 237"/>
                    <a:gd name="T59" fmla="*/ 110 h 371"/>
                    <a:gd name="T60" fmla="*/ 136 w 237"/>
                    <a:gd name="T61" fmla="*/ 128 h 371"/>
                    <a:gd name="T62" fmla="*/ 147 w 237"/>
                    <a:gd name="T63" fmla="*/ 144 h 371"/>
                    <a:gd name="T64" fmla="*/ 159 w 237"/>
                    <a:gd name="T65" fmla="*/ 165 h 371"/>
                    <a:gd name="T66" fmla="*/ 171 w 237"/>
                    <a:gd name="T67" fmla="*/ 186 h 371"/>
                    <a:gd name="T68" fmla="*/ 181 w 237"/>
                    <a:gd name="T69" fmla="*/ 208 h 371"/>
                    <a:gd name="T70" fmla="*/ 190 w 237"/>
                    <a:gd name="T71" fmla="*/ 227 h 371"/>
                    <a:gd name="T72" fmla="*/ 194 w 237"/>
                    <a:gd name="T73" fmla="*/ 245 h 371"/>
                    <a:gd name="T74" fmla="*/ 200 w 237"/>
                    <a:gd name="T75" fmla="*/ 267 h 371"/>
                    <a:gd name="T76" fmla="*/ 206 w 237"/>
                    <a:gd name="T77" fmla="*/ 290 h 371"/>
                    <a:gd name="T78" fmla="*/ 209 w 237"/>
                    <a:gd name="T79" fmla="*/ 311 h 371"/>
                    <a:gd name="T80" fmla="*/ 209 w 237"/>
                    <a:gd name="T81" fmla="*/ 331 h 371"/>
                    <a:gd name="T82" fmla="*/ 209 w 237"/>
                    <a:gd name="T83" fmla="*/ 353 h 371"/>
                    <a:gd name="T84" fmla="*/ 206 w 237"/>
                    <a:gd name="T85" fmla="*/ 371 h 371"/>
                    <a:gd name="T86" fmla="*/ 237 w 237"/>
                    <a:gd name="T87" fmla="*/ 371 h 37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7"/>
                    <a:gd name="T133" fmla="*/ 0 h 371"/>
                    <a:gd name="T134" fmla="*/ 237 w 237"/>
                    <a:gd name="T135" fmla="*/ 371 h 37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7" h="371">
                      <a:moveTo>
                        <a:pt x="237" y="371"/>
                      </a:moveTo>
                      <a:lnTo>
                        <a:pt x="236" y="354"/>
                      </a:lnTo>
                      <a:lnTo>
                        <a:pt x="235" y="338"/>
                      </a:lnTo>
                      <a:lnTo>
                        <a:pt x="232" y="316"/>
                      </a:lnTo>
                      <a:lnTo>
                        <a:pt x="229" y="298"/>
                      </a:lnTo>
                      <a:lnTo>
                        <a:pt x="225" y="276"/>
                      </a:lnTo>
                      <a:lnTo>
                        <a:pt x="217" y="255"/>
                      </a:lnTo>
                      <a:lnTo>
                        <a:pt x="212" y="239"/>
                      </a:lnTo>
                      <a:lnTo>
                        <a:pt x="204" y="216"/>
                      </a:lnTo>
                      <a:lnTo>
                        <a:pt x="196" y="194"/>
                      </a:lnTo>
                      <a:lnTo>
                        <a:pt x="186" y="174"/>
                      </a:lnTo>
                      <a:lnTo>
                        <a:pt x="174" y="153"/>
                      </a:lnTo>
                      <a:lnTo>
                        <a:pt x="163" y="137"/>
                      </a:lnTo>
                      <a:lnTo>
                        <a:pt x="148" y="114"/>
                      </a:lnTo>
                      <a:lnTo>
                        <a:pt x="133" y="94"/>
                      </a:lnTo>
                      <a:lnTo>
                        <a:pt x="119" y="78"/>
                      </a:lnTo>
                      <a:lnTo>
                        <a:pt x="107" y="63"/>
                      </a:lnTo>
                      <a:lnTo>
                        <a:pt x="92" y="47"/>
                      </a:lnTo>
                      <a:lnTo>
                        <a:pt x="75" y="31"/>
                      </a:lnTo>
                      <a:lnTo>
                        <a:pt x="59" y="16"/>
                      </a:lnTo>
                      <a:lnTo>
                        <a:pt x="38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22" y="7"/>
                      </a:lnTo>
                      <a:lnTo>
                        <a:pt x="46" y="23"/>
                      </a:lnTo>
                      <a:lnTo>
                        <a:pt x="60" y="37"/>
                      </a:lnTo>
                      <a:lnTo>
                        <a:pt x="77" y="53"/>
                      </a:lnTo>
                      <a:lnTo>
                        <a:pt x="97" y="76"/>
                      </a:lnTo>
                      <a:lnTo>
                        <a:pt x="110" y="92"/>
                      </a:lnTo>
                      <a:lnTo>
                        <a:pt x="122" y="110"/>
                      </a:lnTo>
                      <a:lnTo>
                        <a:pt x="136" y="128"/>
                      </a:lnTo>
                      <a:lnTo>
                        <a:pt x="147" y="144"/>
                      </a:lnTo>
                      <a:lnTo>
                        <a:pt x="159" y="165"/>
                      </a:lnTo>
                      <a:lnTo>
                        <a:pt x="171" y="186"/>
                      </a:lnTo>
                      <a:lnTo>
                        <a:pt x="181" y="208"/>
                      </a:lnTo>
                      <a:lnTo>
                        <a:pt x="190" y="227"/>
                      </a:lnTo>
                      <a:lnTo>
                        <a:pt x="194" y="245"/>
                      </a:lnTo>
                      <a:lnTo>
                        <a:pt x="200" y="267"/>
                      </a:lnTo>
                      <a:lnTo>
                        <a:pt x="206" y="290"/>
                      </a:lnTo>
                      <a:lnTo>
                        <a:pt x="209" y="311"/>
                      </a:lnTo>
                      <a:lnTo>
                        <a:pt x="209" y="331"/>
                      </a:lnTo>
                      <a:lnTo>
                        <a:pt x="209" y="353"/>
                      </a:lnTo>
                      <a:lnTo>
                        <a:pt x="206" y="371"/>
                      </a:lnTo>
                      <a:lnTo>
                        <a:pt x="237" y="3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6" name="Freeform 343"/>
                <p:cNvSpPr>
                  <a:spLocks/>
                </p:cNvSpPr>
                <p:nvPr/>
              </p:nvSpPr>
              <p:spPr bwMode="auto">
                <a:xfrm>
                  <a:off x="619" y="602"/>
                  <a:ext cx="22" cy="509"/>
                </a:xfrm>
                <a:custGeom>
                  <a:avLst/>
                  <a:gdLst>
                    <a:gd name="T0" fmla="*/ 0 w 22"/>
                    <a:gd name="T1" fmla="*/ 0 h 510"/>
                    <a:gd name="T2" fmla="*/ 5 w 22"/>
                    <a:gd name="T3" fmla="*/ 144 h 510"/>
                    <a:gd name="T4" fmla="*/ 6 w 22"/>
                    <a:gd name="T5" fmla="*/ 177 h 510"/>
                    <a:gd name="T6" fmla="*/ 5 w 22"/>
                    <a:gd name="T7" fmla="*/ 205 h 510"/>
                    <a:gd name="T8" fmla="*/ 5 w 22"/>
                    <a:gd name="T9" fmla="*/ 241 h 510"/>
                    <a:gd name="T10" fmla="*/ 4 w 22"/>
                    <a:gd name="T11" fmla="*/ 275 h 510"/>
                    <a:gd name="T12" fmla="*/ 5 w 22"/>
                    <a:gd name="T13" fmla="*/ 313 h 510"/>
                    <a:gd name="T14" fmla="*/ 6 w 22"/>
                    <a:gd name="T15" fmla="*/ 353 h 510"/>
                    <a:gd name="T16" fmla="*/ 7 w 22"/>
                    <a:gd name="T17" fmla="*/ 381 h 510"/>
                    <a:gd name="T18" fmla="*/ 6 w 22"/>
                    <a:gd name="T19" fmla="*/ 409 h 510"/>
                    <a:gd name="T20" fmla="*/ 6 w 22"/>
                    <a:gd name="T21" fmla="*/ 430 h 510"/>
                    <a:gd name="T22" fmla="*/ 4 w 22"/>
                    <a:gd name="T23" fmla="*/ 459 h 510"/>
                    <a:gd name="T24" fmla="*/ 2 w 22"/>
                    <a:gd name="T25" fmla="*/ 485 h 510"/>
                    <a:gd name="T26" fmla="*/ 1 w 22"/>
                    <a:gd name="T27" fmla="*/ 510 h 510"/>
                    <a:gd name="T28" fmla="*/ 12 w 22"/>
                    <a:gd name="T29" fmla="*/ 510 h 510"/>
                    <a:gd name="T30" fmla="*/ 11 w 22"/>
                    <a:gd name="T31" fmla="*/ 496 h 510"/>
                    <a:gd name="T32" fmla="*/ 13 w 22"/>
                    <a:gd name="T33" fmla="*/ 477 h 510"/>
                    <a:gd name="T34" fmla="*/ 15 w 22"/>
                    <a:gd name="T35" fmla="*/ 457 h 510"/>
                    <a:gd name="T36" fmla="*/ 16 w 22"/>
                    <a:gd name="T37" fmla="*/ 440 h 510"/>
                    <a:gd name="T38" fmla="*/ 16 w 22"/>
                    <a:gd name="T39" fmla="*/ 414 h 510"/>
                    <a:gd name="T40" fmla="*/ 18 w 22"/>
                    <a:gd name="T41" fmla="*/ 380 h 510"/>
                    <a:gd name="T42" fmla="*/ 19 w 22"/>
                    <a:gd name="T43" fmla="*/ 344 h 510"/>
                    <a:gd name="T44" fmla="*/ 18 w 22"/>
                    <a:gd name="T45" fmla="*/ 310 h 510"/>
                    <a:gd name="T46" fmla="*/ 17 w 22"/>
                    <a:gd name="T47" fmla="*/ 281 h 510"/>
                    <a:gd name="T48" fmla="*/ 18 w 22"/>
                    <a:gd name="T49" fmla="*/ 259 h 510"/>
                    <a:gd name="T50" fmla="*/ 18 w 22"/>
                    <a:gd name="T51" fmla="*/ 233 h 510"/>
                    <a:gd name="T52" fmla="*/ 18 w 22"/>
                    <a:gd name="T53" fmla="*/ 203 h 510"/>
                    <a:gd name="T54" fmla="*/ 21 w 22"/>
                    <a:gd name="T55" fmla="*/ 175 h 510"/>
                    <a:gd name="T56" fmla="*/ 21 w 22"/>
                    <a:gd name="T57" fmla="*/ 149 h 510"/>
                    <a:gd name="T58" fmla="*/ 22 w 22"/>
                    <a:gd name="T59" fmla="*/ 15 h 510"/>
                    <a:gd name="T60" fmla="*/ 0 w 22"/>
                    <a:gd name="T61" fmla="*/ 0 h 51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2"/>
                    <a:gd name="T94" fmla="*/ 0 h 510"/>
                    <a:gd name="T95" fmla="*/ 22 w 22"/>
                    <a:gd name="T96" fmla="*/ 510 h 51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2" h="510">
                      <a:moveTo>
                        <a:pt x="0" y="0"/>
                      </a:moveTo>
                      <a:lnTo>
                        <a:pt x="5" y="144"/>
                      </a:lnTo>
                      <a:lnTo>
                        <a:pt x="6" y="177"/>
                      </a:lnTo>
                      <a:lnTo>
                        <a:pt x="5" y="205"/>
                      </a:lnTo>
                      <a:lnTo>
                        <a:pt x="5" y="241"/>
                      </a:lnTo>
                      <a:lnTo>
                        <a:pt x="4" y="275"/>
                      </a:lnTo>
                      <a:lnTo>
                        <a:pt x="5" y="313"/>
                      </a:lnTo>
                      <a:lnTo>
                        <a:pt x="6" y="353"/>
                      </a:lnTo>
                      <a:lnTo>
                        <a:pt x="7" y="381"/>
                      </a:lnTo>
                      <a:lnTo>
                        <a:pt x="6" y="409"/>
                      </a:lnTo>
                      <a:lnTo>
                        <a:pt x="6" y="430"/>
                      </a:lnTo>
                      <a:lnTo>
                        <a:pt x="4" y="459"/>
                      </a:lnTo>
                      <a:lnTo>
                        <a:pt x="2" y="485"/>
                      </a:lnTo>
                      <a:lnTo>
                        <a:pt x="1" y="510"/>
                      </a:lnTo>
                      <a:lnTo>
                        <a:pt x="12" y="510"/>
                      </a:lnTo>
                      <a:lnTo>
                        <a:pt x="11" y="496"/>
                      </a:lnTo>
                      <a:lnTo>
                        <a:pt x="13" y="477"/>
                      </a:lnTo>
                      <a:lnTo>
                        <a:pt x="15" y="457"/>
                      </a:lnTo>
                      <a:lnTo>
                        <a:pt x="16" y="440"/>
                      </a:lnTo>
                      <a:lnTo>
                        <a:pt x="16" y="414"/>
                      </a:lnTo>
                      <a:lnTo>
                        <a:pt x="18" y="380"/>
                      </a:lnTo>
                      <a:lnTo>
                        <a:pt x="19" y="344"/>
                      </a:lnTo>
                      <a:lnTo>
                        <a:pt x="18" y="310"/>
                      </a:lnTo>
                      <a:lnTo>
                        <a:pt x="17" y="281"/>
                      </a:lnTo>
                      <a:lnTo>
                        <a:pt x="18" y="259"/>
                      </a:lnTo>
                      <a:lnTo>
                        <a:pt x="18" y="233"/>
                      </a:lnTo>
                      <a:lnTo>
                        <a:pt x="18" y="203"/>
                      </a:lnTo>
                      <a:lnTo>
                        <a:pt x="21" y="175"/>
                      </a:lnTo>
                      <a:lnTo>
                        <a:pt x="21" y="149"/>
                      </a:lnTo>
                      <a:lnTo>
                        <a:pt x="22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7" name="Freeform 344"/>
                <p:cNvSpPr>
                  <a:spLocks/>
                </p:cNvSpPr>
                <p:nvPr/>
              </p:nvSpPr>
              <p:spPr bwMode="auto">
                <a:xfrm>
                  <a:off x="626" y="663"/>
                  <a:ext cx="288" cy="449"/>
                </a:xfrm>
                <a:custGeom>
                  <a:avLst/>
                  <a:gdLst>
                    <a:gd name="T0" fmla="*/ 0 w 287"/>
                    <a:gd name="T1" fmla="*/ 449 h 449"/>
                    <a:gd name="T2" fmla="*/ 1 w 287"/>
                    <a:gd name="T3" fmla="*/ 428 h 449"/>
                    <a:gd name="T4" fmla="*/ 2 w 287"/>
                    <a:gd name="T5" fmla="*/ 409 h 449"/>
                    <a:gd name="T6" fmla="*/ 5 w 287"/>
                    <a:gd name="T7" fmla="*/ 383 h 449"/>
                    <a:gd name="T8" fmla="*/ 10 w 287"/>
                    <a:gd name="T9" fmla="*/ 360 h 449"/>
                    <a:gd name="T10" fmla="*/ 15 w 287"/>
                    <a:gd name="T11" fmla="*/ 334 h 449"/>
                    <a:gd name="T12" fmla="*/ 23 w 287"/>
                    <a:gd name="T13" fmla="*/ 308 h 449"/>
                    <a:gd name="T14" fmla="*/ 30 w 287"/>
                    <a:gd name="T15" fmla="*/ 288 h 449"/>
                    <a:gd name="T16" fmla="*/ 39 w 287"/>
                    <a:gd name="T17" fmla="*/ 261 h 449"/>
                    <a:gd name="T18" fmla="*/ 50 w 287"/>
                    <a:gd name="T19" fmla="*/ 235 h 449"/>
                    <a:gd name="T20" fmla="*/ 62 w 287"/>
                    <a:gd name="T21" fmla="*/ 210 h 449"/>
                    <a:gd name="T22" fmla="*/ 76 w 287"/>
                    <a:gd name="T23" fmla="*/ 185 h 449"/>
                    <a:gd name="T24" fmla="*/ 89 w 287"/>
                    <a:gd name="T25" fmla="*/ 165 h 449"/>
                    <a:gd name="T26" fmla="*/ 108 w 287"/>
                    <a:gd name="T27" fmla="*/ 137 h 449"/>
                    <a:gd name="T28" fmla="*/ 126 w 287"/>
                    <a:gd name="T29" fmla="*/ 114 h 449"/>
                    <a:gd name="T30" fmla="*/ 142 w 287"/>
                    <a:gd name="T31" fmla="*/ 94 h 449"/>
                    <a:gd name="T32" fmla="*/ 157 w 287"/>
                    <a:gd name="T33" fmla="*/ 75 h 449"/>
                    <a:gd name="T34" fmla="*/ 175 w 287"/>
                    <a:gd name="T35" fmla="*/ 56 h 449"/>
                    <a:gd name="T36" fmla="*/ 196 w 287"/>
                    <a:gd name="T37" fmla="*/ 38 h 449"/>
                    <a:gd name="T38" fmla="*/ 215 w 287"/>
                    <a:gd name="T39" fmla="*/ 20 h 449"/>
                    <a:gd name="T40" fmla="*/ 241 w 287"/>
                    <a:gd name="T41" fmla="*/ 7 h 449"/>
                    <a:gd name="T42" fmla="*/ 270 w 287"/>
                    <a:gd name="T43" fmla="*/ 0 h 449"/>
                    <a:gd name="T44" fmla="*/ 287 w 287"/>
                    <a:gd name="T45" fmla="*/ 0 h 449"/>
                    <a:gd name="T46" fmla="*/ 260 w 287"/>
                    <a:gd name="T47" fmla="*/ 7 h 449"/>
                    <a:gd name="T48" fmla="*/ 231 w 287"/>
                    <a:gd name="T49" fmla="*/ 28 h 449"/>
                    <a:gd name="T50" fmla="*/ 214 w 287"/>
                    <a:gd name="T51" fmla="*/ 45 h 449"/>
                    <a:gd name="T52" fmla="*/ 194 w 287"/>
                    <a:gd name="T53" fmla="*/ 63 h 449"/>
                    <a:gd name="T54" fmla="*/ 169 w 287"/>
                    <a:gd name="T55" fmla="*/ 91 h 449"/>
                    <a:gd name="T56" fmla="*/ 153 w 287"/>
                    <a:gd name="T57" fmla="*/ 111 h 449"/>
                    <a:gd name="T58" fmla="*/ 139 w 287"/>
                    <a:gd name="T59" fmla="*/ 132 h 449"/>
                    <a:gd name="T60" fmla="*/ 122 w 287"/>
                    <a:gd name="T61" fmla="*/ 155 h 449"/>
                    <a:gd name="T62" fmla="*/ 109 w 287"/>
                    <a:gd name="T63" fmla="*/ 174 h 449"/>
                    <a:gd name="T64" fmla="*/ 94 w 287"/>
                    <a:gd name="T65" fmla="*/ 199 h 449"/>
                    <a:gd name="T66" fmla="*/ 79 w 287"/>
                    <a:gd name="T67" fmla="*/ 226 h 449"/>
                    <a:gd name="T68" fmla="*/ 67 w 287"/>
                    <a:gd name="T69" fmla="*/ 251 h 449"/>
                    <a:gd name="T70" fmla="*/ 57 w 287"/>
                    <a:gd name="T71" fmla="*/ 274 h 449"/>
                    <a:gd name="T72" fmla="*/ 51 w 287"/>
                    <a:gd name="T73" fmla="*/ 297 h 449"/>
                    <a:gd name="T74" fmla="*/ 44 w 287"/>
                    <a:gd name="T75" fmla="*/ 323 h 449"/>
                    <a:gd name="T76" fmla="*/ 38 w 287"/>
                    <a:gd name="T77" fmla="*/ 351 h 449"/>
                    <a:gd name="T78" fmla="*/ 34 w 287"/>
                    <a:gd name="T79" fmla="*/ 376 h 449"/>
                    <a:gd name="T80" fmla="*/ 33 w 287"/>
                    <a:gd name="T81" fmla="*/ 400 h 449"/>
                    <a:gd name="T82" fmla="*/ 34 w 287"/>
                    <a:gd name="T83" fmla="*/ 427 h 449"/>
                    <a:gd name="T84" fmla="*/ 36 w 287"/>
                    <a:gd name="T85" fmla="*/ 449 h 449"/>
                    <a:gd name="T86" fmla="*/ 0 w 287"/>
                    <a:gd name="T87" fmla="*/ 449 h 44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87"/>
                    <a:gd name="T133" fmla="*/ 0 h 449"/>
                    <a:gd name="T134" fmla="*/ 287 w 287"/>
                    <a:gd name="T135" fmla="*/ 449 h 44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87" h="449">
                      <a:moveTo>
                        <a:pt x="0" y="449"/>
                      </a:moveTo>
                      <a:lnTo>
                        <a:pt x="1" y="428"/>
                      </a:lnTo>
                      <a:lnTo>
                        <a:pt x="2" y="409"/>
                      </a:lnTo>
                      <a:lnTo>
                        <a:pt x="5" y="383"/>
                      </a:lnTo>
                      <a:lnTo>
                        <a:pt x="10" y="360"/>
                      </a:lnTo>
                      <a:lnTo>
                        <a:pt x="15" y="334"/>
                      </a:lnTo>
                      <a:lnTo>
                        <a:pt x="23" y="308"/>
                      </a:lnTo>
                      <a:lnTo>
                        <a:pt x="30" y="288"/>
                      </a:lnTo>
                      <a:lnTo>
                        <a:pt x="39" y="261"/>
                      </a:lnTo>
                      <a:lnTo>
                        <a:pt x="50" y="235"/>
                      </a:lnTo>
                      <a:lnTo>
                        <a:pt x="62" y="210"/>
                      </a:lnTo>
                      <a:lnTo>
                        <a:pt x="76" y="185"/>
                      </a:lnTo>
                      <a:lnTo>
                        <a:pt x="89" y="165"/>
                      </a:lnTo>
                      <a:lnTo>
                        <a:pt x="108" y="137"/>
                      </a:lnTo>
                      <a:lnTo>
                        <a:pt x="126" y="114"/>
                      </a:lnTo>
                      <a:lnTo>
                        <a:pt x="142" y="94"/>
                      </a:lnTo>
                      <a:lnTo>
                        <a:pt x="157" y="75"/>
                      </a:lnTo>
                      <a:lnTo>
                        <a:pt x="175" y="56"/>
                      </a:lnTo>
                      <a:lnTo>
                        <a:pt x="196" y="38"/>
                      </a:lnTo>
                      <a:lnTo>
                        <a:pt x="215" y="20"/>
                      </a:lnTo>
                      <a:lnTo>
                        <a:pt x="241" y="7"/>
                      </a:lnTo>
                      <a:lnTo>
                        <a:pt x="270" y="0"/>
                      </a:lnTo>
                      <a:lnTo>
                        <a:pt x="287" y="0"/>
                      </a:lnTo>
                      <a:lnTo>
                        <a:pt x="260" y="7"/>
                      </a:lnTo>
                      <a:lnTo>
                        <a:pt x="231" y="28"/>
                      </a:lnTo>
                      <a:lnTo>
                        <a:pt x="214" y="45"/>
                      </a:lnTo>
                      <a:lnTo>
                        <a:pt x="194" y="63"/>
                      </a:lnTo>
                      <a:lnTo>
                        <a:pt x="169" y="91"/>
                      </a:lnTo>
                      <a:lnTo>
                        <a:pt x="153" y="111"/>
                      </a:lnTo>
                      <a:lnTo>
                        <a:pt x="139" y="132"/>
                      </a:lnTo>
                      <a:lnTo>
                        <a:pt x="122" y="155"/>
                      </a:lnTo>
                      <a:lnTo>
                        <a:pt x="109" y="174"/>
                      </a:lnTo>
                      <a:lnTo>
                        <a:pt x="94" y="199"/>
                      </a:lnTo>
                      <a:lnTo>
                        <a:pt x="79" y="226"/>
                      </a:lnTo>
                      <a:lnTo>
                        <a:pt x="67" y="251"/>
                      </a:lnTo>
                      <a:lnTo>
                        <a:pt x="57" y="274"/>
                      </a:lnTo>
                      <a:lnTo>
                        <a:pt x="51" y="297"/>
                      </a:lnTo>
                      <a:lnTo>
                        <a:pt x="44" y="323"/>
                      </a:lnTo>
                      <a:lnTo>
                        <a:pt x="38" y="351"/>
                      </a:lnTo>
                      <a:lnTo>
                        <a:pt x="34" y="376"/>
                      </a:lnTo>
                      <a:lnTo>
                        <a:pt x="33" y="400"/>
                      </a:lnTo>
                      <a:lnTo>
                        <a:pt x="34" y="427"/>
                      </a:lnTo>
                      <a:lnTo>
                        <a:pt x="36" y="449"/>
                      </a:lnTo>
                      <a:lnTo>
                        <a:pt x="0" y="4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8" name="Freeform 345"/>
                <p:cNvSpPr>
                  <a:spLocks/>
                </p:cNvSpPr>
                <p:nvPr/>
              </p:nvSpPr>
              <p:spPr bwMode="auto">
                <a:xfrm>
                  <a:off x="454" y="537"/>
                  <a:ext cx="152" cy="113"/>
                </a:xfrm>
                <a:custGeom>
                  <a:avLst/>
                  <a:gdLst>
                    <a:gd name="T0" fmla="*/ 148 w 152"/>
                    <a:gd name="T1" fmla="*/ 86 h 114"/>
                    <a:gd name="T2" fmla="*/ 152 w 152"/>
                    <a:gd name="T3" fmla="*/ 74 h 114"/>
                    <a:gd name="T4" fmla="*/ 152 w 152"/>
                    <a:gd name="T5" fmla="*/ 62 h 114"/>
                    <a:gd name="T6" fmla="*/ 149 w 152"/>
                    <a:gd name="T7" fmla="*/ 52 h 114"/>
                    <a:gd name="T8" fmla="*/ 145 w 152"/>
                    <a:gd name="T9" fmla="*/ 40 h 114"/>
                    <a:gd name="T10" fmla="*/ 138 w 152"/>
                    <a:gd name="T11" fmla="*/ 30 h 114"/>
                    <a:gd name="T12" fmla="*/ 130 w 152"/>
                    <a:gd name="T13" fmla="*/ 20 h 114"/>
                    <a:gd name="T14" fmla="*/ 120 w 152"/>
                    <a:gd name="T15" fmla="*/ 13 h 114"/>
                    <a:gd name="T16" fmla="*/ 106 w 152"/>
                    <a:gd name="T17" fmla="*/ 5 h 114"/>
                    <a:gd name="T18" fmla="*/ 92 w 152"/>
                    <a:gd name="T19" fmla="*/ 3 h 114"/>
                    <a:gd name="T20" fmla="*/ 76 w 152"/>
                    <a:gd name="T21" fmla="*/ 0 h 114"/>
                    <a:gd name="T22" fmla="*/ 58 w 152"/>
                    <a:gd name="T23" fmla="*/ 3 h 114"/>
                    <a:gd name="T24" fmla="*/ 43 w 152"/>
                    <a:gd name="T25" fmla="*/ 5 h 114"/>
                    <a:gd name="T26" fmla="*/ 24 w 152"/>
                    <a:gd name="T27" fmla="*/ 7 h 114"/>
                    <a:gd name="T28" fmla="*/ 11 w 152"/>
                    <a:gd name="T29" fmla="*/ 7 h 114"/>
                    <a:gd name="T30" fmla="*/ 0 w 152"/>
                    <a:gd name="T31" fmla="*/ 3 h 114"/>
                    <a:gd name="T32" fmla="*/ 8 w 152"/>
                    <a:gd name="T33" fmla="*/ 14 h 114"/>
                    <a:gd name="T34" fmla="*/ 11 w 152"/>
                    <a:gd name="T35" fmla="*/ 20 h 114"/>
                    <a:gd name="T36" fmla="*/ 12 w 152"/>
                    <a:gd name="T37" fmla="*/ 31 h 114"/>
                    <a:gd name="T38" fmla="*/ 12 w 152"/>
                    <a:gd name="T39" fmla="*/ 43 h 114"/>
                    <a:gd name="T40" fmla="*/ 15 w 152"/>
                    <a:gd name="T41" fmla="*/ 60 h 114"/>
                    <a:gd name="T42" fmla="*/ 19 w 152"/>
                    <a:gd name="T43" fmla="*/ 71 h 114"/>
                    <a:gd name="T44" fmla="*/ 23 w 152"/>
                    <a:gd name="T45" fmla="*/ 80 h 114"/>
                    <a:gd name="T46" fmla="*/ 32 w 152"/>
                    <a:gd name="T47" fmla="*/ 92 h 114"/>
                    <a:gd name="T48" fmla="*/ 42 w 152"/>
                    <a:gd name="T49" fmla="*/ 101 h 114"/>
                    <a:gd name="T50" fmla="*/ 53 w 152"/>
                    <a:gd name="T51" fmla="*/ 108 h 114"/>
                    <a:gd name="T52" fmla="*/ 65 w 152"/>
                    <a:gd name="T53" fmla="*/ 112 h 114"/>
                    <a:gd name="T54" fmla="*/ 77 w 152"/>
                    <a:gd name="T55" fmla="*/ 114 h 114"/>
                    <a:gd name="T56" fmla="*/ 89 w 152"/>
                    <a:gd name="T57" fmla="*/ 114 h 114"/>
                    <a:gd name="T58" fmla="*/ 102 w 152"/>
                    <a:gd name="T59" fmla="*/ 114 h 114"/>
                    <a:gd name="T60" fmla="*/ 119 w 152"/>
                    <a:gd name="T61" fmla="*/ 114 h 114"/>
                    <a:gd name="T62" fmla="*/ 132 w 152"/>
                    <a:gd name="T63" fmla="*/ 107 h 114"/>
                    <a:gd name="T64" fmla="*/ 143 w 152"/>
                    <a:gd name="T65" fmla="*/ 97 h 114"/>
                    <a:gd name="T66" fmla="*/ 148 w 152"/>
                    <a:gd name="T67" fmla="*/ 86 h 11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2"/>
                    <a:gd name="T103" fmla="*/ 0 h 114"/>
                    <a:gd name="T104" fmla="*/ 152 w 152"/>
                    <a:gd name="T105" fmla="*/ 114 h 11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2" h="114">
                      <a:moveTo>
                        <a:pt x="148" y="86"/>
                      </a:moveTo>
                      <a:lnTo>
                        <a:pt x="152" y="74"/>
                      </a:lnTo>
                      <a:lnTo>
                        <a:pt x="152" y="62"/>
                      </a:lnTo>
                      <a:lnTo>
                        <a:pt x="149" y="52"/>
                      </a:lnTo>
                      <a:lnTo>
                        <a:pt x="145" y="40"/>
                      </a:lnTo>
                      <a:lnTo>
                        <a:pt x="138" y="30"/>
                      </a:lnTo>
                      <a:lnTo>
                        <a:pt x="130" y="20"/>
                      </a:lnTo>
                      <a:lnTo>
                        <a:pt x="120" y="13"/>
                      </a:lnTo>
                      <a:lnTo>
                        <a:pt x="106" y="5"/>
                      </a:lnTo>
                      <a:lnTo>
                        <a:pt x="92" y="3"/>
                      </a:lnTo>
                      <a:lnTo>
                        <a:pt x="76" y="0"/>
                      </a:lnTo>
                      <a:lnTo>
                        <a:pt x="58" y="3"/>
                      </a:lnTo>
                      <a:lnTo>
                        <a:pt x="43" y="5"/>
                      </a:lnTo>
                      <a:lnTo>
                        <a:pt x="24" y="7"/>
                      </a:lnTo>
                      <a:lnTo>
                        <a:pt x="11" y="7"/>
                      </a:lnTo>
                      <a:lnTo>
                        <a:pt x="0" y="3"/>
                      </a:lnTo>
                      <a:lnTo>
                        <a:pt x="8" y="14"/>
                      </a:lnTo>
                      <a:lnTo>
                        <a:pt x="11" y="20"/>
                      </a:lnTo>
                      <a:lnTo>
                        <a:pt x="12" y="31"/>
                      </a:lnTo>
                      <a:lnTo>
                        <a:pt x="12" y="43"/>
                      </a:lnTo>
                      <a:lnTo>
                        <a:pt x="15" y="60"/>
                      </a:lnTo>
                      <a:lnTo>
                        <a:pt x="19" y="71"/>
                      </a:lnTo>
                      <a:lnTo>
                        <a:pt x="23" y="80"/>
                      </a:lnTo>
                      <a:lnTo>
                        <a:pt x="32" y="92"/>
                      </a:lnTo>
                      <a:lnTo>
                        <a:pt x="42" y="101"/>
                      </a:lnTo>
                      <a:lnTo>
                        <a:pt x="53" y="108"/>
                      </a:lnTo>
                      <a:lnTo>
                        <a:pt x="65" y="112"/>
                      </a:lnTo>
                      <a:lnTo>
                        <a:pt x="77" y="114"/>
                      </a:lnTo>
                      <a:lnTo>
                        <a:pt x="89" y="114"/>
                      </a:lnTo>
                      <a:lnTo>
                        <a:pt x="102" y="114"/>
                      </a:lnTo>
                      <a:lnTo>
                        <a:pt x="119" y="114"/>
                      </a:lnTo>
                      <a:lnTo>
                        <a:pt x="132" y="107"/>
                      </a:lnTo>
                      <a:lnTo>
                        <a:pt x="143" y="97"/>
                      </a:lnTo>
                      <a:lnTo>
                        <a:pt x="148" y="8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9" name="Freeform 346"/>
                <p:cNvSpPr>
                  <a:spLocks/>
                </p:cNvSpPr>
                <p:nvPr/>
              </p:nvSpPr>
              <p:spPr bwMode="auto">
                <a:xfrm>
                  <a:off x="473" y="544"/>
                  <a:ext cx="127" cy="103"/>
                </a:xfrm>
                <a:custGeom>
                  <a:avLst/>
                  <a:gdLst>
                    <a:gd name="T0" fmla="*/ 0 w 128"/>
                    <a:gd name="T1" fmla="*/ 16 h 104"/>
                    <a:gd name="T2" fmla="*/ 16 w 128"/>
                    <a:gd name="T3" fmla="*/ 30 h 104"/>
                    <a:gd name="T4" fmla="*/ 39 w 128"/>
                    <a:gd name="T5" fmla="*/ 47 h 104"/>
                    <a:gd name="T6" fmla="*/ 58 w 128"/>
                    <a:gd name="T7" fmla="*/ 56 h 104"/>
                    <a:gd name="T8" fmla="*/ 70 w 128"/>
                    <a:gd name="T9" fmla="*/ 62 h 104"/>
                    <a:gd name="T10" fmla="*/ 79 w 128"/>
                    <a:gd name="T11" fmla="*/ 66 h 104"/>
                    <a:gd name="T12" fmla="*/ 78 w 128"/>
                    <a:gd name="T13" fmla="*/ 71 h 104"/>
                    <a:gd name="T14" fmla="*/ 69 w 128"/>
                    <a:gd name="T15" fmla="*/ 74 h 104"/>
                    <a:gd name="T16" fmla="*/ 59 w 128"/>
                    <a:gd name="T17" fmla="*/ 78 h 104"/>
                    <a:gd name="T18" fmla="*/ 47 w 128"/>
                    <a:gd name="T19" fmla="*/ 85 h 104"/>
                    <a:gd name="T20" fmla="*/ 38 w 128"/>
                    <a:gd name="T21" fmla="*/ 91 h 104"/>
                    <a:gd name="T22" fmla="*/ 32 w 128"/>
                    <a:gd name="T23" fmla="*/ 98 h 104"/>
                    <a:gd name="T24" fmla="*/ 46 w 128"/>
                    <a:gd name="T25" fmla="*/ 100 h 104"/>
                    <a:gd name="T26" fmla="*/ 64 w 128"/>
                    <a:gd name="T27" fmla="*/ 103 h 104"/>
                    <a:gd name="T28" fmla="*/ 84 w 128"/>
                    <a:gd name="T29" fmla="*/ 104 h 104"/>
                    <a:gd name="T30" fmla="*/ 98 w 128"/>
                    <a:gd name="T31" fmla="*/ 102 h 104"/>
                    <a:gd name="T32" fmla="*/ 111 w 128"/>
                    <a:gd name="T33" fmla="*/ 96 h 104"/>
                    <a:gd name="T34" fmla="*/ 122 w 128"/>
                    <a:gd name="T35" fmla="*/ 87 h 104"/>
                    <a:gd name="T36" fmla="*/ 125 w 128"/>
                    <a:gd name="T37" fmla="*/ 77 h 104"/>
                    <a:gd name="T38" fmla="*/ 127 w 128"/>
                    <a:gd name="T39" fmla="*/ 67 h 104"/>
                    <a:gd name="T40" fmla="*/ 128 w 128"/>
                    <a:gd name="T41" fmla="*/ 56 h 104"/>
                    <a:gd name="T42" fmla="*/ 125 w 128"/>
                    <a:gd name="T43" fmla="*/ 44 h 104"/>
                    <a:gd name="T44" fmla="*/ 119 w 128"/>
                    <a:gd name="T45" fmla="*/ 32 h 104"/>
                    <a:gd name="T46" fmla="*/ 110 w 128"/>
                    <a:gd name="T47" fmla="*/ 23 h 104"/>
                    <a:gd name="T48" fmla="*/ 100 w 128"/>
                    <a:gd name="T49" fmla="*/ 13 h 104"/>
                    <a:gd name="T50" fmla="*/ 92 w 128"/>
                    <a:gd name="T51" fmla="*/ 7 h 104"/>
                    <a:gd name="T52" fmla="*/ 79 w 128"/>
                    <a:gd name="T53" fmla="*/ 2 h 104"/>
                    <a:gd name="T54" fmla="*/ 67 w 128"/>
                    <a:gd name="T55" fmla="*/ 0 h 104"/>
                    <a:gd name="T56" fmla="*/ 65 w 128"/>
                    <a:gd name="T57" fmla="*/ 11 h 104"/>
                    <a:gd name="T58" fmla="*/ 66 w 128"/>
                    <a:gd name="T59" fmla="*/ 22 h 104"/>
                    <a:gd name="T60" fmla="*/ 66 w 128"/>
                    <a:gd name="T61" fmla="*/ 32 h 104"/>
                    <a:gd name="T62" fmla="*/ 67 w 128"/>
                    <a:gd name="T63" fmla="*/ 42 h 104"/>
                    <a:gd name="T64" fmla="*/ 69 w 128"/>
                    <a:gd name="T65" fmla="*/ 50 h 104"/>
                    <a:gd name="T66" fmla="*/ 74 w 128"/>
                    <a:gd name="T67" fmla="*/ 58 h 104"/>
                    <a:gd name="T68" fmla="*/ 52 w 128"/>
                    <a:gd name="T69" fmla="*/ 49 h 104"/>
                    <a:gd name="T70" fmla="*/ 38 w 128"/>
                    <a:gd name="T71" fmla="*/ 42 h 104"/>
                    <a:gd name="T72" fmla="*/ 22 w 128"/>
                    <a:gd name="T73" fmla="*/ 32 h 104"/>
                    <a:gd name="T74" fmla="*/ 0 w 128"/>
                    <a:gd name="T75" fmla="*/ 16 h 10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28"/>
                    <a:gd name="T115" fmla="*/ 0 h 104"/>
                    <a:gd name="T116" fmla="*/ 128 w 128"/>
                    <a:gd name="T117" fmla="*/ 104 h 10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28" h="104">
                      <a:moveTo>
                        <a:pt x="0" y="16"/>
                      </a:moveTo>
                      <a:lnTo>
                        <a:pt x="16" y="30"/>
                      </a:lnTo>
                      <a:lnTo>
                        <a:pt x="39" y="47"/>
                      </a:lnTo>
                      <a:lnTo>
                        <a:pt x="58" y="56"/>
                      </a:lnTo>
                      <a:lnTo>
                        <a:pt x="70" y="62"/>
                      </a:lnTo>
                      <a:lnTo>
                        <a:pt x="79" y="66"/>
                      </a:lnTo>
                      <a:lnTo>
                        <a:pt x="78" y="71"/>
                      </a:lnTo>
                      <a:lnTo>
                        <a:pt x="69" y="74"/>
                      </a:lnTo>
                      <a:lnTo>
                        <a:pt x="59" y="78"/>
                      </a:lnTo>
                      <a:lnTo>
                        <a:pt x="47" y="85"/>
                      </a:lnTo>
                      <a:lnTo>
                        <a:pt x="38" y="91"/>
                      </a:lnTo>
                      <a:lnTo>
                        <a:pt x="32" y="98"/>
                      </a:lnTo>
                      <a:lnTo>
                        <a:pt x="46" y="100"/>
                      </a:lnTo>
                      <a:lnTo>
                        <a:pt x="64" y="103"/>
                      </a:lnTo>
                      <a:lnTo>
                        <a:pt x="84" y="104"/>
                      </a:lnTo>
                      <a:lnTo>
                        <a:pt x="98" y="102"/>
                      </a:lnTo>
                      <a:lnTo>
                        <a:pt x="111" y="96"/>
                      </a:lnTo>
                      <a:lnTo>
                        <a:pt x="122" y="87"/>
                      </a:lnTo>
                      <a:lnTo>
                        <a:pt x="125" y="77"/>
                      </a:lnTo>
                      <a:lnTo>
                        <a:pt x="127" y="67"/>
                      </a:lnTo>
                      <a:lnTo>
                        <a:pt x="128" y="56"/>
                      </a:lnTo>
                      <a:lnTo>
                        <a:pt x="125" y="44"/>
                      </a:lnTo>
                      <a:lnTo>
                        <a:pt x="119" y="32"/>
                      </a:lnTo>
                      <a:lnTo>
                        <a:pt x="110" y="23"/>
                      </a:lnTo>
                      <a:lnTo>
                        <a:pt x="100" y="13"/>
                      </a:lnTo>
                      <a:lnTo>
                        <a:pt x="92" y="7"/>
                      </a:lnTo>
                      <a:lnTo>
                        <a:pt x="79" y="2"/>
                      </a:lnTo>
                      <a:lnTo>
                        <a:pt x="67" y="0"/>
                      </a:lnTo>
                      <a:lnTo>
                        <a:pt x="65" y="11"/>
                      </a:lnTo>
                      <a:lnTo>
                        <a:pt x="66" y="22"/>
                      </a:lnTo>
                      <a:lnTo>
                        <a:pt x="66" y="32"/>
                      </a:lnTo>
                      <a:lnTo>
                        <a:pt x="67" y="42"/>
                      </a:lnTo>
                      <a:lnTo>
                        <a:pt x="69" y="50"/>
                      </a:lnTo>
                      <a:lnTo>
                        <a:pt x="74" y="58"/>
                      </a:lnTo>
                      <a:lnTo>
                        <a:pt x="52" y="49"/>
                      </a:lnTo>
                      <a:lnTo>
                        <a:pt x="38" y="42"/>
                      </a:lnTo>
                      <a:lnTo>
                        <a:pt x="22" y="32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0" name="Freeform 347"/>
                <p:cNvSpPr>
                  <a:spLocks/>
                </p:cNvSpPr>
                <p:nvPr/>
              </p:nvSpPr>
              <p:spPr bwMode="auto">
                <a:xfrm>
                  <a:off x="630" y="471"/>
                  <a:ext cx="122" cy="149"/>
                </a:xfrm>
                <a:custGeom>
                  <a:avLst/>
                  <a:gdLst>
                    <a:gd name="T0" fmla="*/ 28 w 122"/>
                    <a:gd name="T1" fmla="*/ 140 h 147"/>
                    <a:gd name="T2" fmla="*/ 19 w 122"/>
                    <a:gd name="T3" fmla="*/ 137 h 147"/>
                    <a:gd name="T4" fmla="*/ 9 w 122"/>
                    <a:gd name="T5" fmla="*/ 129 h 147"/>
                    <a:gd name="T6" fmla="*/ 3 w 122"/>
                    <a:gd name="T7" fmla="*/ 116 h 147"/>
                    <a:gd name="T8" fmla="*/ 0 w 122"/>
                    <a:gd name="T9" fmla="*/ 103 h 147"/>
                    <a:gd name="T10" fmla="*/ 0 w 122"/>
                    <a:gd name="T11" fmla="*/ 90 h 147"/>
                    <a:gd name="T12" fmla="*/ 0 w 122"/>
                    <a:gd name="T13" fmla="*/ 76 h 147"/>
                    <a:gd name="T14" fmla="*/ 3 w 122"/>
                    <a:gd name="T15" fmla="*/ 61 h 147"/>
                    <a:gd name="T16" fmla="*/ 10 w 122"/>
                    <a:gd name="T17" fmla="*/ 47 h 147"/>
                    <a:gd name="T18" fmla="*/ 18 w 122"/>
                    <a:gd name="T19" fmla="*/ 37 h 147"/>
                    <a:gd name="T20" fmla="*/ 28 w 122"/>
                    <a:gd name="T21" fmla="*/ 31 h 147"/>
                    <a:gd name="T22" fmla="*/ 40 w 122"/>
                    <a:gd name="T23" fmla="*/ 24 h 147"/>
                    <a:gd name="T24" fmla="*/ 57 w 122"/>
                    <a:gd name="T25" fmla="*/ 19 h 147"/>
                    <a:gd name="T26" fmla="*/ 72 w 122"/>
                    <a:gd name="T27" fmla="*/ 17 h 147"/>
                    <a:gd name="T28" fmla="*/ 87 w 122"/>
                    <a:gd name="T29" fmla="*/ 15 h 147"/>
                    <a:gd name="T30" fmla="*/ 102 w 122"/>
                    <a:gd name="T31" fmla="*/ 14 h 147"/>
                    <a:gd name="T32" fmla="*/ 110 w 122"/>
                    <a:gd name="T33" fmla="*/ 9 h 147"/>
                    <a:gd name="T34" fmla="*/ 118 w 122"/>
                    <a:gd name="T35" fmla="*/ 0 h 147"/>
                    <a:gd name="T36" fmla="*/ 115 w 122"/>
                    <a:gd name="T37" fmla="*/ 14 h 147"/>
                    <a:gd name="T38" fmla="*/ 114 w 122"/>
                    <a:gd name="T39" fmla="*/ 26 h 147"/>
                    <a:gd name="T40" fmla="*/ 116 w 122"/>
                    <a:gd name="T41" fmla="*/ 39 h 147"/>
                    <a:gd name="T42" fmla="*/ 117 w 122"/>
                    <a:gd name="T43" fmla="*/ 52 h 147"/>
                    <a:gd name="T44" fmla="*/ 119 w 122"/>
                    <a:gd name="T45" fmla="*/ 60 h 147"/>
                    <a:gd name="T46" fmla="*/ 120 w 122"/>
                    <a:gd name="T47" fmla="*/ 72 h 147"/>
                    <a:gd name="T48" fmla="*/ 122 w 122"/>
                    <a:gd name="T49" fmla="*/ 88 h 147"/>
                    <a:gd name="T50" fmla="*/ 120 w 122"/>
                    <a:gd name="T51" fmla="*/ 102 h 147"/>
                    <a:gd name="T52" fmla="*/ 115 w 122"/>
                    <a:gd name="T53" fmla="*/ 117 h 147"/>
                    <a:gd name="T54" fmla="*/ 106 w 122"/>
                    <a:gd name="T55" fmla="*/ 128 h 147"/>
                    <a:gd name="T56" fmla="*/ 95 w 122"/>
                    <a:gd name="T57" fmla="*/ 136 h 147"/>
                    <a:gd name="T58" fmla="*/ 85 w 122"/>
                    <a:gd name="T59" fmla="*/ 141 h 147"/>
                    <a:gd name="T60" fmla="*/ 73 w 122"/>
                    <a:gd name="T61" fmla="*/ 144 h 147"/>
                    <a:gd name="T62" fmla="*/ 54 w 122"/>
                    <a:gd name="T63" fmla="*/ 147 h 147"/>
                    <a:gd name="T64" fmla="*/ 40 w 122"/>
                    <a:gd name="T65" fmla="*/ 146 h 147"/>
                    <a:gd name="T66" fmla="*/ 28 w 122"/>
                    <a:gd name="T67" fmla="*/ 140 h 1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2"/>
                    <a:gd name="T103" fmla="*/ 0 h 147"/>
                    <a:gd name="T104" fmla="*/ 122 w 122"/>
                    <a:gd name="T105" fmla="*/ 147 h 1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2" h="147">
                      <a:moveTo>
                        <a:pt x="28" y="140"/>
                      </a:moveTo>
                      <a:lnTo>
                        <a:pt x="19" y="137"/>
                      </a:lnTo>
                      <a:lnTo>
                        <a:pt x="9" y="129"/>
                      </a:lnTo>
                      <a:lnTo>
                        <a:pt x="3" y="116"/>
                      </a:lnTo>
                      <a:lnTo>
                        <a:pt x="0" y="103"/>
                      </a:lnTo>
                      <a:lnTo>
                        <a:pt x="0" y="90"/>
                      </a:lnTo>
                      <a:lnTo>
                        <a:pt x="0" y="76"/>
                      </a:lnTo>
                      <a:lnTo>
                        <a:pt x="3" y="61"/>
                      </a:lnTo>
                      <a:lnTo>
                        <a:pt x="10" y="47"/>
                      </a:lnTo>
                      <a:lnTo>
                        <a:pt x="18" y="37"/>
                      </a:lnTo>
                      <a:lnTo>
                        <a:pt x="28" y="31"/>
                      </a:lnTo>
                      <a:lnTo>
                        <a:pt x="40" y="24"/>
                      </a:lnTo>
                      <a:lnTo>
                        <a:pt x="57" y="19"/>
                      </a:lnTo>
                      <a:lnTo>
                        <a:pt x="72" y="17"/>
                      </a:lnTo>
                      <a:lnTo>
                        <a:pt x="87" y="15"/>
                      </a:lnTo>
                      <a:lnTo>
                        <a:pt x="102" y="14"/>
                      </a:lnTo>
                      <a:lnTo>
                        <a:pt x="110" y="9"/>
                      </a:lnTo>
                      <a:lnTo>
                        <a:pt x="118" y="0"/>
                      </a:lnTo>
                      <a:lnTo>
                        <a:pt x="115" y="14"/>
                      </a:lnTo>
                      <a:lnTo>
                        <a:pt x="114" y="26"/>
                      </a:lnTo>
                      <a:lnTo>
                        <a:pt x="116" y="39"/>
                      </a:lnTo>
                      <a:lnTo>
                        <a:pt x="117" y="52"/>
                      </a:lnTo>
                      <a:lnTo>
                        <a:pt x="119" y="60"/>
                      </a:lnTo>
                      <a:lnTo>
                        <a:pt x="120" y="72"/>
                      </a:lnTo>
                      <a:lnTo>
                        <a:pt x="122" y="88"/>
                      </a:lnTo>
                      <a:lnTo>
                        <a:pt x="120" y="102"/>
                      </a:lnTo>
                      <a:lnTo>
                        <a:pt x="115" y="117"/>
                      </a:lnTo>
                      <a:lnTo>
                        <a:pt x="106" y="128"/>
                      </a:lnTo>
                      <a:lnTo>
                        <a:pt x="95" y="136"/>
                      </a:lnTo>
                      <a:lnTo>
                        <a:pt x="85" y="141"/>
                      </a:lnTo>
                      <a:lnTo>
                        <a:pt x="73" y="144"/>
                      </a:lnTo>
                      <a:lnTo>
                        <a:pt x="54" y="147"/>
                      </a:lnTo>
                      <a:lnTo>
                        <a:pt x="40" y="146"/>
                      </a:lnTo>
                      <a:lnTo>
                        <a:pt x="28" y="14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1" name="Freeform 348"/>
                <p:cNvSpPr>
                  <a:spLocks noChangeArrowheads="1"/>
                </p:cNvSpPr>
                <p:nvPr/>
              </p:nvSpPr>
              <p:spPr bwMode="auto">
                <a:xfrm>
                  <a:off x="645" y="502"/>
                  <a:ext cx="94" cy="111"/>
                </a:xfrm>
                <a:custGeom>
                  <a:avLst/>
                  <a:gdLst>
                    <a:gd name="T0" fmla="*/ 86 w 93"/>
                    <a:gd name="T1" fmla="*/ 0 h 110"/>
                    <a:gd name="T2" fmla="*/ 79 w 93"/>
                    <a:gd name="T3" fmla="*/ 16 h 110"/>
                    <a:gd name="T4" fmla="*/ 70 w 93"/>
                    <a:gd name="T5" fmla="*/ 31 h 110"/>
                    <a:gd name="T6" fmla="*/ 63 w 93"/>
                    <a:gd name="T7" fmla="*/ 40 h 110"/>
                    <a:gd name="T8" fmla="*/ 44 w 93"/>
                    <a:gd name="T9" fmla="*/ 56 h 110"/>
                    <a:gd name="T10" fmla="*/ 35 w 93"/>
                    <a:gd name="T11" fmla="*/ 59 h 110"/>
                    <a:gd name="T12" fmla="*/ 28 w 93"/>
                    <a:gd name="T13" fmla="*/ 54 h 110"/>
                    <a:gd name="T14" fmla="*/ 22 w 93"/>
                    <a:gd name="T15" fmla="*/ 48 h 110"/>
                    <a:gd name="T16" fmla="*/ 12 w 93"/>
                    <a:gd name="T17" fmla="*/ 39 h 110"/>
                    <a:gd name="T18" fmla="*/ 4 w 93"/>
                    <a:gd name="T19" fmla="*/ 28 h 110"/>
                    <a:gd name="T20" fmla="*/ 1 w 93"/>
                    <a:gd name="T21" fmla="*/ 45 h 110"/>
                    <a:gd name="T22" fmla="*/ 0 w 93"/>
                    <a:gd name="T23" fmla="*/ 60 h 110"/>
                    <a:gd name="T24" fmla="*/ 0 w 93"/>
                    <a:gd name="T25" fmla="*/ 71 h 110"/>
                    <a:gd name="T26" fmla="*/ 2 w 93"/>
                    <a:gd name="T27" fmla="*/ 84 h 110"/>
                    <a:gd name="T28" fmla="*/ 4 w 93"/>
                    <a:gd name="T29" fmla="*/ 99 h 110"/>
                    <a:gd name="T30" fmla="*/ 7 w 93"/>
                    <a:gd name="T31" fmla="*/ 104 h 110"/>
                    <a:gd name="T32" fmla="*/ 15 w 93"/>
                    <a:gd name="T33" fmla="*/ 110 h 110"/>
                    <a:gd name="T34" fmla="*/ 32 w 93"/>
                    <a:gd name="T35" fmla="*/ 110 h 110"/>
                    <a:gd name="T36" fmla="*/ 45 w 93"/>
                    <a:gd name="T37" fmla="*/ 110 h 110"/>
                    <a:gd name="T38" fmla="*/ 65 w 93"/>
                    <a:gd name="T39" fmla="*/ 104 h 110"/>
                    <a:gd name="T40" fmla="*/ 78 w 93"/>
                    <a:gd name="T41" fmla="*/ 94 h 110"/>
                    <a:gd name="T42" fmla="*/ 87 w 93"/>
                    <a:gd name="T43" fmla="*/ 84 h 110"/>
                    <a:gd name="T44" fmla="*/ 93 w 93"/>
                    <a:gd name="T45" fmla="*/ 69 h 110"/>
                    <a:gd name="T46" fmla="*/ 55 w 93"/>
                    <a:gd name="T47" fmla="*/ 65 h 110"/>
                    <a:gd name="T48" fmla="*/ 45 w 93"/>
                    <a:gd name="T49" fmla="*/ 60 h 110"/>
                    <a:gd name="T50" fmla="*/ 57 w 93"/>
                    <a:gd name="T51" fmla="*/ 52 h 110"/>
                    <a:gd name="T52" fmla="*/ 68 w 93"/>
                    <a:gd name="T53" fmla="*/ 38 h 110"/>
                    <a:gd name="T54" fmla="*/ 77 w 93"/>
                    <a:gd name="T55" fmla="*/ 22 h 110"/>
                    <a:gd name="T56" fmla="*/ 86 w 93"/>
                    <a:gd name="T57" fmla="*/ 0 h 11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3"/>
                    <a:gd name="T88" fmla="*/ 0 h 110"/>
                    <a:gd name="T89" fmla="*/ 93 w 93"/>
                    <a:gd name="T90" fmla="*/ 110 h 11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3" h="110">
                      <a:moveTo>
                        <a:pt x="86" y="0"/>
                      </a:moveTo>
                      <a:lnTo>
                        <a:pt x="79" y="16"/>
                      </a:lnTo>
                      <a:lnTo>
                        <a:pt x="70" y="31"/>
                      </a:lnTo>
                      <a:lnTo>
                        <a:pt x="63" y="40"/>
                      </a:lnTo>
                      <a:lnTo>
                        <a:pt x="44" y="56"/>
                      </a:lnTo>
                      <a:lnTo>
                        <a:pt x="35" y="59"/>
                      </a:lnTo>
                      <a:lnTo>
                        <a:pt x="28" y="54"/>
                      </a:lnTo>
                      <a:lnTo>
                        <a:pt x="22" y="48"/>
                      </a:lnTo>
                      <a:lnTo>
                        <a:pt x="12" y="39"/>
                      </a:lnTo>
                      <a:lnTo>
                        <a:pt x="4" y="28"/>
                      </a:lnTo>
                      <a:lnTo>
                        <a:pt x="1" y="45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2" y="84"/>
                      </a:lnTo>
                      <a:lnTo>
                        <a:pt x="4" y="99"/>
                      </a:lnTo>
                      <a:lnTo>
                        <a:pt x="7" y="104"/>
                      </a:lnTo>
                      <a:lnTo>
                        <a:pt x="15" y="110"/>
                      </a:lnTo>
                      <a:lnTo>
                        <a:pt x="32" y="110"/>
                      </a:lnTo>
                      <a:lnTo>
                        <a:pt x="45" y="110"/>
                      </a:lnTo>
                      <a:lnTo>
                        <a:pt x="65" y="104"/>
                      </a:lnTo>
                      <a:lnTo>
                        <a:pt x="78" y="94"/>
                      </a:lnTo>
                      <a:lnTo>
                        <a:pt x="87" y="84"/>
                      </a:lnTo>
                      <a:lnTo>
                        <a:pt x="93" y="69"/>
                      </a:lnTo>
                      <a:lnTo>
                        <a:pt x="55" y="65"/>
                      </a:lnTo>
                      <a:lnTo>
                        <a:pt x="45" y="60"/>
                      </a:lnTo>
                      <a:lnTo>
                        <a:pt x="57" y="52"/>
                      </a:lnTo>
                      <a:lnTo>
                        <a:pt x="68" y="38"/>
                      </a:lnTo>
                      <a:lnTo>
                        <a:pt x="77" y="22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2" name="Freeform 349"/>
                <p:cNvSpPr>
                  <a:spLocks/>
                </p:cNvSpPr>
                <p:nvPr/>
              </p:nvSpPr>
              <p:spPr bwMode="auto">
                <a:xfrm>
                  <a:off x="596" y="630"/>
                  <a:ext cx="120" cy="166"/>
                </a:xfrm>
                <a:custGeom>
                  <a:avLst/>
                  <a:gdLst>
                    <a:gd name="T0" fmla="*/ 60 w 121"/>
                    <a:gd name="T1" fmla="*/ 0 h 167"/>
                    <a:gd name="T2" fmla="*/ 38 w 121"/>
                    <a:gd name="T3" fmla="*/ 6 h 167"/>
                    <a:gd name="T4" fmla="*/ 21 w 121"/>
                    <a:gd name="T5" fmla="*/ 22 h 167"/>
                    <a:gd name="T6" fmla="*/ 8 w 121"/>
                    <a:gd name="T7" fmla="*/ 43 h 167"/>
                    <a:gd name="T8" fmla="*/ 5 w 121"/>
                    <a:gd name="T9" fmla="*/ 55 h 167"/>
                    <a:gd name="T10" fmla="*/ 2 w 121"/>
                    <a:gd name="T11" fmla="*/ 68 h 167"/>
                    <a:gd name="T12" fmla="*/ 0 w 121"/>
                    <a:gd name="T13" fmla="*/ 83 h 167"/>
                    <a:gd name="T14" fmla="*/ 3 w 121"/>
                    <a:gd name="T15" fmla="*/ 97 h 167"/>
                    <a:gd name="T16" fmla="*/ 10 w 121"/>
                    <a:gd name="T17" fmla="*/ 113 h 167"/>
                    <a:gd name="T18" fmla="*/ 19 w 121"/>
                    <a:gd name="T19" fmla="*/ 124 h 167"/>
                    <a:gd name="T20" fmla="*/ 29 w 121"/>
                    <a:gd name="T21" fmla="*/ 134 h 167"/>
                    <a:gd name="T22" fmla="*/ 48 w 121"/>
                    <a:gd name="T23" fmla="*/ 147 h 167"/>
                    <a:gd name="T24" fmla="*/ 60 w 121"/>
                    <a:gd name="T25" fmla="*/ 157 h 167"/>
                    <a:gd name="T26" fmla="*/ 62 w 121"/>
                    <a:gd name="T27" fmla="*/ 167 h 167"/>
                    <a:gd name="T28" fmla="*/ 68 w 121"/>
                    <a:gd name="T29" fmla="*/ 156 h 167"/>
                    <a:gd name="T30" fmla="*/ 75 w 121"/>
                    <a:gd name="T31" fmla="*/ 147 h 167"/>
                    <a:gd name="T32" fmla="*/ 86 w 121"/>
                    <a:gd name="T33" fmla="*/ 137 h 167"/>
                    <a:gd name="T34" fmla="*/ 100 w 121"/>
                    <a:gd name="T35" fmla="*/ 126 h 167"/>
                    <a:gd name="T36" fmla="*/ 110 w 121"/>
                    <a:gd name="T37" fmla="*/ 113 h 167"/>
                    <a:gd name="T38" fmla="*/ 118 w 121"/>
                    <a:gd name="T39" fmla="*/ 101 h 167"/>
                    <a:gd name="T40" fmla="*/ 121 w 121"/>
                    <a:gd name="T41" fmla="*/ 82 h 167"/>
                    <a:gd name="T42" fmla="*/ 120 w 121"/>
                    <a:gd name="T43" fmla="*/ 66 h 167"/>
                    <a:gd name="T44" fmla="*/ 118 w 121"/>
                    <a:gd name="T45" fmla="*/ 52 h 167"/>
                    <a:gd name="T46" fmla="*/ 111 w 121"/>
                    <a:gd name="T47" fmla="*/ 37 h 167"/>
                    <a:gd name="T48" fmla="*/ 103 w 121"/>
                    <a:gd name="T49" fmla="*/ 23 h 167"/>
                    <a:gd name="T50" fmla="*/ 93 w 121"/>
                    <a:gd name="T51" fmla="*/ 11 h 167"/>
                    <a:gd name="T52" fmla="*/ 80 w 121"/>
                    <a:gd name="T53" fmla="*/ 2 h 167"/>
                    <a:gd name="T54" fmla="*/ 60 w 121"/>
                    <a:gd name="T55" fmla="*/ 0 h 16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1"/>
                    <a:gd name="T85" fmla="*/ 0 h 167"/>
                    <a:gd name="T86" fmla="*/ 121 w 121"/>
                    <a:gd name="T87" fmla="*/ 167 h 16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1" h="167">
                      <a:moveTo>
                        <a:pt x="60" y="0"/>
                      </a:moveTo>
                      <a:lnTo>
                        <a:pt x="38" y="6"/>
                      </a:lnTo>
                      <a:lnTo>
                        <a:pt x="21" y="22"/>
                      </a:lnTo>
                      <a:lnTo>
                        <a:pt x="8" y="43"/>
                      </a:lnTo>
                      <a:lnTo>
                        <a:pt x="5" y="55"/>
                      </a:lnTo>
                      <a:lnTo>
                        <a:pt x="2" y="68"/>
                      </a:lnTo>
                      <a:lnTo>
                        <a:pt x="0" y="83"/>
                      </a:lnTo>
                      <a:lnTo>
                        <a:pt x="3" y="97"/>
                      </a:lnTo>
                      <a:lnTo>
                        <a:pt x="10" y="113"/>
                      </a:lnTo>
                      <a:lnTo>
                        <a:pt x="19" y="124"/>
                      </a:lnTo>
                      <a:lnTo>
                        <a:pt x="29" y="134"/>
                      </a:lnTo>
                      <a:lnTo>
                        <a:pt x="48" y="147"/>
                      </a:lnTo>
                      <a:lnTo>
                        <a:pt x="60" y="157"/>
                      </a:lnTo>
                      <a:lnTo>
                        <a:pt x="62" y="167"/>
                      </a:lnTo>
                      <a:lnTo>
                        <a:pt x="68" y="156"/>
                      </a:lnTo>
                      <a:lnTo>
                        <a:pt x="75" y="147"/>
                      </a:lnTo>
                      <a:lnTo>
                        <a:pt x="86" y="137"/>
                      </a:lnTo>
                      <a:lnTo>
                        <a:pt x="100" y="126"/>
                      </a:lnTo>
                      <a:lnTo>
                        <a:pt x="110" y="113"/>
                      </a:lnTo>
                      <a:lnTo>
                        <a:pt x="118" y="101"/>
                      </a:lnTo>
                      <a:lnTo>
                        <a:pt x="121" y="82"/>
                      </a:lnTo>
                      <a:lnTo>
                        <a:pt x="120" y="66"/>
                      </a:lnTo>
                      <a:lnTo>
                        <a:pt x="118" y="52"/>
                      </a:lnTo>
                      <a:lnTo>
                        <a:pt x="111" y="37"/>
                      </a:lnTo>
                      <a:lnTo>
                        <a:pt x="103" y="23"/>
                      </a:lnTo>
                      <a:lnTo>
                        <a:pt x="93" y="11"/>
                      </a:lnTo>
                      <a:lnTo>
                        <a:pt x="80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3" name="Freeform 350"/>
                <p:cNvSpPr>
                  <a:spLocks noChangeArrowheads="1"/>
                </p:cNvSpPr>
                <p:nvPr/>
              </p:nvSpPr>
              <p:spPr bwMode="auto">
                <a:xfrm>
                  <a:off x="598" y="635"/>
                  <a:ext cx="101" cy="146"/>
                </a:xfrm>
                <a:custGeom>
                  <a:avLst/>
                  <a:gdLst>
                    <a:gd name="T0" fmla="*/ 0 w 100"/>
                    <a:gd name="T1" fmla="*/ 68 h 146"/>
                    <a:gd name="T2" fmla="*/ 22 w 100"/>
                    <a:gd name="T3" fmla="*/ 67 h 146"/>
                    <a:gd name="T4" fmla="*/ 30 w 100"/>
                    <a:gd name="T5" fmla="*/ 67 h 146"/>
                    <a:gd name="T6" fmla="*/ 46 w 100"/>
                    <a:gd name="T7" fmla="*/ 63 h 146"/>
                    <a:gd name="T8" fmla="*/ 53 w 100"/>
                    <a:gd name="T9" fmla="*/ 59 h 146"/>
                    <a:gd name="T10" fmla="*/ 56 w 100"/>
                    <a:gd name="T11" fmla="*/ 67 h 146"/>
                    <a:gd name="T12" fmla="*/ 56 w 100"/>
                    <a:gd name="T13" fmla="*/ 80 h 146"/>
                    <a:gd name="T14" fmla="*/ 58 w 100"/>
                    <a:gd name="T15" fmla="*/ 103 h 146"/>
                    <a:gd name="T16" fmla="*/ 57 w 100"/>
                    <a:gd name="T17" fmla="*/ 124 h 146"/>
                    <a:gd name="T18" fmla="*/ 59 w 100"/>
                    <a:gd name="T19" fmla="*/ 146 h 146"/>
                    <a:gd name="T20" fmla="*/ 60 w 100"/>
                    <a:gd name="T21" fmla="*/ 118 h 146"/>
                    <a:gd name="T22" fmla="*/ 59 w 100"/>
                    <a:gd name="T23" fmla="*/ 91 h 146"/>
                    <a:gd name="T24" fmla="*/ 59 w 100"/>
                    <a:gd name="T25" fmla="*/ 74 h 146"/>
                    <a:gd name="T26" fmla="*/ 60 w 100"/>
                    <a:gd name="T27" fmla="*/ 58 h 146"/>
                    <a:gd name="T28" fmla="*/ 61 w 100"/>
                    <a:gd name="T29" fmla="*/ 49 h 146"/>
                    <a:gd name="T30" fmla="*/ 65 w 100"/>
                    <a:gd name="T31" fmla="*/ 38 h 146"/>
                    <a:gd name="T32" fmla="*/ 74 w 100"/>
                    <a:gd name="T33" fmla="*/ 33 h 146"/>
                    <a:gd name="T34" fmla="*/ 82 w 100"/>
                    <a:gd name="T35" fmla="*/ 31 h 146"/>
                    <a:gd name="T36" fmla="*/ 92 w 100"/>
                    <a:gd name="T37" fmla="*/ 31 h 146"/>
                    <a:gd name="T38" fmla="*/ 100 w 100"/>
                    <a:gd name="T39" fmla="*/ 31 h 146"/>
                    <a:gd name="T40" fmla="*/ 92 w 100"/>
                    <a:gd name="T41" fmla="*/ 17 h 146"/>
                    <a:gd name="T42" fmla="*/ 81 w 100"/>
                    <a:gd name="T43" fmla="*/ 7 h 146"/>
                    <a:gd name="T44" fmla="*/ 65 w 100"/>
                    <a:gd name="T45" fmla="*/ 1 h 146"/>
                    <a:gd name="T46" fmla="*/ 53 w 100"/>
                    <a:gd name="T47" fmla="*/ 0 h 146"/>
                    <a:gd name="T48" fmla="*/ 40 w 100"/>
                    <a:gd name="T49" fmla="*/ 5 h 146"/>
                    <a:gd name="T50" fmla="*/ 29 w 100"/>
                    <a:gd name="T51" fmla="*/ 13 h 146"/>
                    <a:gd name="T52" fmla="*/ 23 w 100"/>
                    <a:gd name="T53" fmla="*/ 21 h 146"/>
                    <a:gd name="T54" fmla="*/ 0 w 100"/>
                    <a:gd name="T55" fmla="*/ 68 h 1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00"/>
                    <a:gd name="T85" fmla="*/ 0 h 146"/>
                    <a:gd name="T86" fmla="*/ 100 w 100"/>
                    <a:gd name="T87" fmla="*/ 146 h 1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00" h="146">
                      <a:moveTo>
                        <a:pt x="0" y="68"/>
                      </a:moveTo>
                      <a:lnTo>
                        <a:pt x="22" y="67"/>
                      </a:lnTo>
                      <a:lnTo>
                        <a:pt x="30" y="67"/>
                      </a:lnTo>
                      <a:lnTo>
                        <a:pt x="46" y="63"/>
                      </a:lnTo>
                      <a:lnTo>
                        <a:pt x="53" y="59"/>
                      </a:lnTo>
                      <a:lnTo>
                        <a:pt x="56" y="67"/>
                      </a:lnTo>
                      <a:lnTo>
                        <a:pt x="56" y="80"/>
                      </a:lnTo>
                      <a:lnTo>
                        <a:pt x="58" y="103"/>
                      </a:lnTo>
                      <a:lnTo>
                        <a:pt x="57" y="124"/>
                      </a:lnTo>
                      <a:lnTo>
                        <a:pt x="59" y="146"/>
                      </a:lnTo>
                      <a:lnTo>
                        <a:pt x="60" y="118"/>
                      </a:lnTo>
                      <a:lnTo>
                        <a:pt x="59" y="91"/>
                      </a:lnTo>
                      <a:lnTo>
                        <a:pt x="59" y="74"/>
                      </a:lnTo>
                      <a:lnTo>
                        <a:pt x="60" y="58"/>
                      </a:lnTo>
                      <a:lnTo>
                        <a:pt x="61" y="49"/>
                      </a:lnTo>
                      <a:lnTo>
                        <a:pt x="65" y="38"/>
                      </a:lnTo>
                      <a:lnTo>
                        <a:pt x="74" y="33"/>
                      </a:lnTo>
                      <a:lnTo>
                        <a:pt x="82" y="31"/>
                      </a:lnTo>
                      <a:lnTo>
                        <a:pt x="92" y="31"/>
                      </a:lnTo>
                      <a:lnTo>
                        <a:pt x="100" y="31"/>
                      </a:lnTo>
                      <a:lnTo>
                        <a:pt x="92" y="17"/>
                      </a:lnTo>
                      <a:lnTo>
                        <a:pt x="81" y="7"/>
                      </a:lnTo>
                      <a:lnTo>
                        <a:pt x="65" y="1"/>
                      </a:lnTo>
                      <a:lnTo>
                        <a:pt x="53" y="0"/>
                      </a:lnTo>
                      <a:lnTo>
                        <a:pt x="40" y="5"/>
                      </a:lnTo>
                      <a:lnTo>
                        <a:pt x="29" y="13"/>
                      </a:lnTo>
                      <a:lnTo>
                        <a:pt x="23" y="21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4" name="Freeform 351"/>
                <p:cNvSpPr>
                  <a:spLocks/>
                </p:cNvSpPr>
                <p:nvPr/>
              </p:nvSpPr>
              <p:spPr bwMode="auto">
                <a:xfrm>
                  <a:off x="469" y="612"/>
                  <a:ext cx="170" cy="106"/>
                </a:xfrm>
                <a:custGeom>
                  <a:avLst/>
                  <a:gdLst>
                    <a:gd name="T0" fmla="*/ 65 w 171"/>
                    <a:gd name="T1" fmla="*/ 13 h 108"/>
                    <a:gd name="T2" fmla="*/ 54 w 171"/>
                    <a:gd name="T3" fmla="*/ 20 h 108"/>
                    <a:gd name="T4" fmla="*/ 43 w 171"/>
                    <a:gd name="T5" fmla="*/ 28 h 108"/>
                    <a:gd name="T6" fmla="*/ 35 w 171"/>
                    <a:gd name="T7" fmla="*/ 38 h 108"/>
                    <a:gd name="T8" fmla="*/ 31 w 171"/>
                    <a:gd name="T9" fmla="*/ 46 h 108"/>
                    <a:gd name="T10" fmla="*/ 28 w 171"/>
                    <a:gd name="T11" fmla="*/ 58 h 108"/>
                    <a:gd name="T12" fmla="*/ 26 w 171"/>
                    <a:gd name="T13" fmla="*/ 68 h 108"/>
                    <a:gd name="T14" fmla="*/ 24 w 171"/>
                    <a:gd name="T15" fmla="*/ 78 h 108"/>
                    <a:gd name="T16" fmla="*/ 14 w 171"/>
                    <a:gd name="T17" fmla="*/ 89 h 108"/>
                    <a:gd name="T18" fmla="*/ 0 w 171"/>
                    <a:gd name="T19" fmla="*/ 99 h 108"/>
                    <a:gd name="T20" fmla="*/ 21 w 171"/>
                    <a:gd name="T21" fmla="*/ 104 h 108"/>
                    <a:gd name="T22" fmla="*/ 36 w 171"/>
                    <a:gd name="T23" fmla="*/ 107 h 108"/>
                    <a:gd name="T24" fmla="*/ 52 w 171"/>
                    <a:gd name="T25" fmla="*/ 108 h 108"/>
                    <a:gd name="T26" fmla="*/ 68 w 171"/>
                    <a:gd name="T27" fmla="*/ 108 h 108"/>
                    <a:gd name="T28" fmla="*/ 86 w 171"/>
                    <a:gd name="T29" fmla="*/ 107 h 108"/>
                    <a:gd name="T30" fmla="*/ 102 w 171"/>
                    <a:gd name="T31" fmla="*/ 104 h 108"/>
                    <a:gd name="T32" fmla="*/ 118 w 171"/>
                    <a:gd name="T33" fmla="*/ 99 h 108"/>
                    <a:gd name="T34" fmla="*/ 130 w 171"/>
                    <a:gd name="T35" fmla="*/ 91 h 108"/>
                    <a:gd name="T36" fmla="*/ 142 w 171"/>
                    <a:gd name="T37" fmla="*/ 84 h 108"/>
                    <a:gd name="T38" fmla="*/ 151 w 171"/>
                    <a:gd name="T39" fmla="*/ 76 h 108"/>
                    <a:gd name="T40" fmla="*/ 160 w 171"/>
                    <a:gd name="T41" fmla="*/ 67 h 108"/>
                    <a:gd name="T42" fmla="*/ 166 w 171"/>
                    <a:gd name="T43" fmla="*/ 54 h 108"/>
                    <a:gd name="T44" fmla="*/ 170 w 171"/>
                    <a:gd name="T45" fmla="*/ 43 h 108"/>
                    <a:gd name="T46" fmla="*/ 171 w 171"/>
                    <a:gd name="T47" fmla="*/ 29 h 108"/>
                    <a:gd name="T48" fmla="*/ 167 w 171"/>
                    <a:gd name="T49" fmla="*/ 19 h 108"/>
                    <a:gd name="T50" fmla="*/ 163 w 171"/>
                    <a:gd name="T51" fmla="*/ 12 h 108"/>
                    <a:gd name="T52" fmla="*/ 157 w 171"/>
                    <a:gd name="T53" fmla="*/ 6 h 108"/>
                    <a:gd name="T54" fmla="*/ 144 w 171"/>
                    <a:gd name="T55" fmla="*/ 1 h 108"/>
                    <a:gd name="T56" fmla="*/ 129 w 171"/>
                    <a:gd name="T57" fmla="*/ 0 h 108"/>
                    <a:gd name="T58" fmla="*/ 110 w 171"/>
                    <a:gd name="T59" fmla="*/ 0 h 108"/>
                    <a:gd name="T60" fmla="*/ 94 w 171"/>
                    <a:gd name="T61" fmla="*/ 2 h 108"/>
                    <a:gd name="T62" fmla="*/ 78 w 171"/>
                    <a:gd name="T63" fmla="*/ 7 h 108"/>
                    <a:gd name="T64" fmla="*/ 65 w 171"/>
                    <a:gd name="T65" fmla="*/ 13 h 1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1"/>
                    <a:gd name="T100" fmla="*/ 0 h 108"/>
                    <a:gd name="T101" fmla="*/ 171 w 171"/>
                    <a:gd name="T102" fmla="*/ 108 h 1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1" h="108">
                      <a:moveTo>
                        <a:pt x="65" y="13"/>
                      </a:moveTo>
                      <a:lnTo>
                        <a:pt x="54" y="20"/>
                      </a:lnTo>
                      <a:lnTo>
                        <a:pt x="43" y="28"/>
                      </a:lnTo>
                      <a:lnTo>
                        <a:pt x="35" y="38"/>
                      </a:lnTo>
                      <a:lnTo>
                        <a:pt x="31" y="46"/>
                      </a:lnTo>
                      <a:lnTo>
                        <a:pt x="28" y="58"/>
                      </a:lnTo>
                      <a:lnTo>
                        <a:pt x="26" y="68"/>
                      </a:lnTo>
                      <a:lnTo>
                        <a:pt x="24" y="78"/>
                      </a:lnTo>
                      <a:lnTo>
                        <a:pt x="14" y="89"/>
                      </a:lnTo>
                      <a:lnTo>
                        <a:pt x="0" y="99"/>
                      </a:lnTo>
                      <a:lnTo>
                        <a:pt x="21" y="104"/>
                      </a:lnTo>
                      <a:lnTo>
                        <a:pt x="36" y="107"/>
                      </a:lnTo>
                      <a:lnTo>
                        <a:pt x="52" y="108"/>
                      </a:lnTo>
                      <a:lnTo>
                        <a:pt x="68" y="108"/>
                      </a:lnTo>
                      <a:lnTo>
                        <a:pt x="86" y="107"/>
                      </a:lnTo>
                      <a:lnTo>
                        <a:pt x="102" y="104"/>
                      </a:lnTo>
                      <a:lnTo>
                        <a:pt x="118" y="99"/>
                      </a:lnTo>
                      <a:lnTo>
                        <a:pt x="130" y="91"/>
                      </a:lnTo>
                      <a:lnTo>
                        <a:pt x="142" y="84"/>
                      </a:lnTo>
                      <a:lnTo>
                        <a:pt x="151" y="76"/>
                      </a:lnTo>
                      <a:lnTo>
                        <a:pt x="160" y="67"/>
                      </a:lnTo>
                      <a:lnTo>
                        <a:pt x="166" y="54"/>
                      </a:lnTo>
                      <a:lnTo>
                        <a:pt x="170" y="43"/>
                      </a:lnTo>
                      <a:lnTo>
                        <a:pt x="171" y="29"/>
                      </a:lnTo>
                      <a:lnTo>
                        <a:pt x="167" y="19"/>
                      </a:lnTo>
                      <a:lnTo>
                        <a:pt x="163" y="12"/>
                      </a:lnTo>
                      <a:lnTo>
                        <a:pt x="157" y="6"/>
                      </a:lnTo>
                      <a:lnTo>
                        <a:pt x="144" y="1"/>
                      </a:lnTo>
                      <a:lnTo>
                        <a:pt x="129" y="0"/>
                      </a:lnTo>
                      <a:lnTo>
                        <a:pt x="110" y="0"/>
                      </a:lnTo>
                      <a:lnTo>
                        <a:pt x="94" y="2"/>
                      </a:lnTo>
                      <a:lnTo>
                        <a:pt x="78" y="7"/>
                      </a:lnTo>
                      <a:lnTo>
                        <a:pt x="65" y="1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5" name="Freeform 352"/>
                <p:cNvSpPr>
                  <a:spLocks noChangeArrowheads="1"/>
                </p:cNvSpPr>
                <p:nvPr/>
              </p:nvSpPr>
              <p:spPr bwMode="auto">
                <a:xfrm>
                  <a:off x="497" y="612"/>
                  <a:ext cx="137" cy="93"/>
                </a:xfrm>
                <a:custGeom>
                  <a:avLst/>
                  <a:gdLst>
                    <a:gd name="T0" fmla="*/ 104 w 138"/>
                    <a:gd name="T1" fmla="*/ 11 h 92"/>
                    <a:gd name="T2" fmla="*/ 107 w 138"/>
                    <a:gd name="T3" fmla="*/ 21 h 92"/>
                    <a:gd name="T4" fmla="*/ 105 w 138"/>
                    <a:gd name="T5" fmla="*/ 32 h 92"/>
                    <a:gd name="T6" fmla="*/ 95 w 138"/>
                    <a:gd name="T7" fmla="*/ 48 h 92"/>
                    <a:gd name="T8" fmla="*/ 82 w 138"/>
                    <a:gd name="T9" fmla="*/ 60 h 92"/>
                    <a:gd name="T10" fmla="*/ 65 w 138"/>
                    <a:gd name="T11" fmla="*/ 71 h 92"/>
                    <a:gd name="T12" fmla="*/ 47 w 138"/>
                    <a:gd name="T13" fmla="*/ 79 h 92"/>
                    <a:gd name="T14" fmla="*/ 27 w 138"/>
                    <a:gd name="T15" fmla="*/ 85 h 92"/>
                    <a:gd name="T16" fmla="*/ 12 w 138"/>
                    <a:gd name="T17" fmla="*/ 89 h 92"/>
                    <a:gd name="T18" fmla="*/ 0 w 138"/>
                    <a:gd name="T19" fmla="*/ 92 h 92"/>
                    <a:gd name="T20" fmla="*/ 35 w 138"/>
                    <a:gd name="T21" fmla="*/ 85 h 92"/>
                    <a:gd name="T22" fmla="*/ 55 w 138"/>
                    <a:gd name="T23" fmla="*/ 79 h 92"/>
                    <a:gd name="T24" fmla="*/ 66 w 138"/>
                    <a:gd name="T25" fmla="*/ 74 h 92"/>
                    <a:gd name="T26" fmla="*/ 80 w 138"/>
                    <a:gd name="T27" fmla="*/ 68 h 92"/>
                    <a:gd name="T28" fmla="*/ 92 w 138"/>
                    <a:gd name="T29" fmla="*/ 60 h 92"/>
                    <a:gd name="T30" fmla="*/ 101 w 138"/>
                    <a:gd name="T31" fmla="*/ 54 h 92"/>
                    <a:gd name="T32" fmla="*/ 110 w 138"/>
                    <a:gd name="T33" fmla="*/ 49 h 92"/>
                    <a:gd name="T34" fmla="*/ 124 w 138"/>
                    <a:gd name="T35" fmla="*/ 48 h 92"/>
                    <a:gd name="T36" fmla="*/ 130 w 138"/>
                    <a:gd name="T37" fmla="*/ 51 h 92"/>
                    <a:gd name="T38" fmla="*/ 130 w 138"/>
                    <a:gd name="T39" fmla="*/ 56 h 92"/>
                    <a:gd name="T40" fmla="*/ 137 w 138"/>
                    <a:gd name="T41" fmla="*/ 42 h 92"/>
                    <a:gd name="T42" fmla="*/ 138 w 138"/>
                    <a:gd name="T43" fmla="*/ 27 h 92"/>
                    <a:gd name="T44" fmla="*/ 132 w 138"/>
                    <a:gd name="T45" fmla="*/ 14 h 92"/>
                    <a:gd name="T46" fmla="*/ 122 w 138"/>
                    <a:gd name="T47" fmla="*/ 6 h 92"/>
                    <a:gd name="T48" fmla="*/ 111 w 138"/>
                    <a:gd name="T49" fmla="*/ 2 h 92"/>
                    <a:gd name="T50" fmla="*/ 98 w 138"/>
                    <a:gd name="T51" fmla="*/ 0 h 92"/>
                    <a:gd name="T52" fmla="*/ 104 w 138"/>
                    <a:gd name="T53" fmla="*/ 1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8"/>
                    <a:gd name="T82" fmla="*/ 0 h 92"/>
                    <a:gd name="T83" fmla="*/ 138 w 138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8" h="92">
                      <a:moveTo>
                        <a:pt x="104" y="11"/>
                      </a:moveTo>
                      <a:lnTo>
                        <a:pt x="107" y="21"/>
                      </a:lnTo>
                      <a:lnTo>
                        <a:pt x="105" y="32"/>
                      </a:lnTo>
                      <a:lnTo>
                        <a:pt x="95" y="48"/>
                      </a:lnTo>
                      <a:lnTo>
                        <a:pt x="82" y="60"/>
                      </a:lnTo>
                      <a:lnTo>
                        <a:pt x="65" y="71"/>
                      </a:lnTo>
                      <a:lnTo>
                        <a:pt x="47" y="79"/>
                      </a:lnTo>
                      <a:lnTo>
                        <a:pt x="27" y="85"/>
                      </a:lnTo>
                      <a:lnTo>
                        <a:pt x="12" y="89"/>
                      </a:lnTo>
                      <a:lnTo>
                        <a:pt x="0" y="92"/>
                      </a:lnTo>
                      <a:lnTo>
                        <a:pt x="35" y="85"/>
                      </a:lnTo>
                      <a:lnTo>
                        <a:pt x="55" y="79"/>
                      </a:lnTo>
                      <a:lnTo>
                        <a:pt x="66" y="74"/>
                      </a:lnTo>
                      <a:lnTo>
                        <a:pt x="80" y="68"/>
                      </a:lnTo>
                      <a:lnTo>
                        <a:pt x="92" y="60"/>
                      </a:lnTo>
                      <a:lnTo>
                        <a:pt x="101" y="54"/>
                      </a:lnTo>
                      <a:lnTo>
                        <a:pt x="110" y="49"/>
                      </a:lnTo>
                      <a:lnTo>
                        <a:pt x="124" y="48"/>
                      </a:lnTo>
                      <a:lnTo>
                        <a:pt x="130" y="51"/>
                      </a:lnTo>
                      <a:lnTo>
                        <a:pt x="130" y="56"/>
                      </a:lnTo>
                      <a:lnTo>
                        <a:pt x="137" y="42"/>
                      </a:lnTo>
                      <a:lnTo>
                        <a:pt x="138" y="27"/>
                      </a:lnTo>
                      <a:lnTo>
                        <a:pt x="132" y="14"/>
                      </a:lnTo>
                      <a:lnTo>
                        <a:pt x="122" y="6"/>
                      </a:lnTo>
                      <a:lnTo>
                        <a:pt x="111" y="2"/>
                      </a:lnTo>
                      <a:lnTo>
                        <a:pt x="98" y="0"/>
                      </a:lnTo>
                      <a:lnTo>
                        <a:pt x="104" y="11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6" name="Freeform 353"/>
                <p:cNvSpPr>
                  <a:spLocks/>
                </p:cNvSpPr>
                <p:nvPr/>
              </p:nvSpPr>
              <p:spPr bwMode="auto">
                <a:xfrm>
                  <a:off x="652" y="557"/>
                  <a:ext cx="159" cy="108"/>
                </a:xfrm>
                <a:custGeom>
                  <a:avLst/>
                  <a:gdLst>
                    <a:gd name="T0" fmla="*/ 21 w 159"/>
                    <a:gd name="T1" fmla="*/ 96 h 109"/>
                    <a:gd name="T2" fmla="*/ 12 w 159"/>
                    <a:gd name="T3" fmla="*/ 89 h 109"/>
                    <a:gd name="T4" fmla="*/ 5 w 159"/>
                    <a:gd name="T5" fmla="*/ 80 h 109"/>
                    <a:gd name="T6" fmla="*/ 3 w 159"/>
                    <a:gd name="T7" fmla="*/ 71 h 109"/>
                    <a:gd name="T8" fmla="*/ 0 w 159"/>
                    <a:gd name="T9" fmla="*/ 60 h 109"/>
                    <a:gd name="T10" fmla="*/ 2 w 159"/>
                    <a:gd name="T11" fmla="*/ 47 h 109"/>
                    <a:gd name="T12" fmla="*/ 6 w 159"/>
                    <a:gd name="T13" fmla="*/ 32 h 109"/>
                    <a:gd name="T14" fmla="*/ 13 w 159"/>
                    <a:gd name="T15" fmla="*/ 20 h 109"/>
                    <a:gd name="T16" fmla="*/ 23 w 159"/>
                    <a:gd name="T17" fmla="*/ 11 h 109"/>
                    <a:gd name="T18" fmla="*/ 34 w 159"/>
                    <a:gd name="T19" fmla="*/ 5 h 109"/>
                    <a:gd name="T20" fmla="*/ 48 w 159"/>
                    <a:gd name="T21" fmla="*/ 1 h 109"/>
                    <a:gd name="T22" fmla="*/ 64 w 159"/>
                    <a:gd name="T23" fmla="*/ 0 h 109"/>
                    <a:gd name="T24" fmla="*/ 76 w 159"/>
                    <a:gd name="T25" fmla="*/ 1 h 109"/>
                    <a:gd name="T26" fmla="*/ 88 w 159"/>
                    <a:gd name="T27" fmla="*/ 4 h 109"/>
                    <a:gd name="T28" fmla="*/ 99 w 159"/>
                    <a:gd name="T29" fmla="*/ 8 h 109"/>
                    <a:gd name="T30" fmla="*/ 110 w 159"/>
                    <a:gd name="T31" fmla="*/ 16 h 109"/>
                    <a:gd name="T32" fmla="*/ 118 w 159"/>
                    <a:gd name="T33" fmla="*/ 24 h 109"/>
                    <a:gd name="T34" fmla="*/ 127 w 159"/>
                    <a:gd name="T35" fmla="*/ 34 h 109"/>
                    <a:gd name="T36" fmla="*/ 133 w 159"/>
                    <a:gd name="T37" fmla="*/ 44 h 109"/>
                    <a:gd name="T38" fmla="*/ 137 w 159"/>
                    <a:gd name="T39" fmla="*/ 54 h 109"/>
                    <a:gd name="T40" fmla="*/ 141 w 159"/>
                    <a:gd name="T41" fmla="*/ 64 h 109"/>
                    <a:gd name="T42" fmla="*/ 146 w 159"/>
                    <a:gd name="T43" fmla="*/ 73 h 109"/>
                    <a:gd name="T44" fmla="*/ 159 w 159"/>
                    <a:gd name="T45" fmla="*/ 79 h 109"/>
                    <a:gd name="T46" fmla="*/ 144 w 159"/>
                    <a:gd name="T47" fmla="*/ 85 h 109"/>
                    <a:gd name="T48" fmla="*/ 135 w 159"/>
                    <a:gd name="T49" fmla="*/ 88 h 109"/>
                    <a:gd name="T50" fmla="*/ 126 w 159"/>
                    <a:gd name="T51" fmla="*/ 94 h 109"/>
                    <a:gd name="T52" fmla="*/ 113 w 159"/>
                    <a:gd name="T53" fmla="*/ 100 h 109"/>
                    <a:gd name="T54" fmla="*/ 99 w 159"/>
                    <a:gd name="T55" fmla="*/ 104 h 109"/>
                    <a:gd name="T56" fmla="*/ 87 w 159"/>
                    <a:gd name="T57" fmla="*/ 107 h 109"/>
                    <a:gd name="T58" fmla="*/ 73 w 159"/>
                    <a:gd name="T59" fmla="*/ 109 h 109"/>
                    <a:gd name="T60" fmla="*/ 60 w 159"/>
                    <a:gd name="T61" fmla="*/ 109 h 109"/>
                    <a:gd name="T62" fmla="*/ 46 w 159"/>
                    <a:gd name="T63" fmla="*/ 106 h 109"/>
                    <a:gd name="T64" fmla="*/ 32 w 159"/>
                    <a:gd name="T65" fmla="*/ 102 h 109"/>
                    <a:gd name="T66" fmla="*/ 21 w 159"/>
                    <a:gd name="T67" fmla="*/ 96 h 10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9"/>
                    <a:gd name="T103" fmla="*/ 0 h 109"/>
                    <a:gd name="T104" fmla="*/ 159 w 159"/>
                    <a:gd name="T105" fmla="*/ 109 h 10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9" h="109">
                      <a:moveTo>
                        <a:pt x="21" y="96"/>
                      </a:moveTo>
                      <a:lnTo>
                        <a:pt x="12" y="89"/>
                      </a:lnTo>
                      <a:lnTo>
                        <a:pt x="5" y="80"/>
                      </a:lnTo>
                      <a:lnTo>
                        <a:pt x="3" y="71"/>
                      </a:lnTo>
                      <a:lnTo>
                        <a:pt x="0" y="60"/>
                      </a:lnTo>
                      <a:lnTo>
                        <a:pt x="2" y="47"/>
                      </a:lnTo>
                      <a:lnTo>
                        <a:pt x="6" y="32"/>
                      </a:lnTo>
                      <a:lnTo>
                        <a:pt x="13" y="20"/>
                      </a:lnTo>
                      <a:lnTo>
                        <a:pt x="23" y="11"/>
                      </a:lnTo>
                      <a:lnTo>
                        <a:pt x="34" y="5"/>
                      </a:lnTo>
                      <a:lnTo>
                        <a:pt x="48" y="1"/>
                      </a:lnTo>
                      <a:lnTo>
                        <a:pt x="64" y="0"/>
                      </a:lnTo>
                      <a:lnTo>
                        <a:pt x="76" y="1"/>
                      </a:lnTo>
                      <a:lnTo>
                        <a:pt x="88" y="4"/>
                      </a:lnTo>
                      <a:lnTo>
                        <a:pt x="99" y="8"/>
                      </a:lnTo>
                      <a:lnTo>
                        <a:pt x="110" y="16"/>
                      </a:lnTo>
                      <a:lnTo>
                        <a:pt x="118" y="24"/>
                      </a:lnTo>
                      <a:lnTo>
                        <a:pt x="127" y="34"/>
                      </a:lnTo>
                      <a:lnTo>
                        <a:pt x="133" y="44"/>
                      </a:lnTo>
                      <a:lnTo>
                        <a:pt x="137" y="54"/>
                      </a:lnTo>
                      <a:lnTo>
                        <a:pt x="141" y="64"/>
                      </a:lnTo>
                      <a:lnTo>
                        <a:pt x="146" y="73"/>
                      </a:lnTo>
                      <a:lnTo>
                        <a:pt x="159" y="79"/>
                      </a:lnTo>
                      <a:lnTo>
                        <a:pt x="144" y="85"/>
                      </a:lnTo>
                      <a:lnTo>
                        <a:pt x="135" y="88"/>
                      </a:lnTo>
                      <a:lnTo>
                        <a:pt x="126" y="94"/>
                      </a:lnTo>
                      <a:lnTo>
                        <a:pt x="113" y="100"/>
                      </a:lnTo>
                      <a:lnTo>
                        <a:pt x="99" y="104"/>
                      </a:lnTo>
                      <a:lnTo>
                        <a:pt x="87" y="107"/>
                      </a:lnTo>
                      <a:lnTo>
                        <a:pt x="73" y="109"/>
                      </a:lnTo>
                      <a:lnTo>
                        <a:pt x="60" y="109"/>
                      </a:lnTo>
                      <a:lnTo>
                        <a:pt x="46" y="106"/>
                      </a:lnTo>
                      <a:lnTo>
                        <a:pt x="32" y="102"/>
                      </a:lnTo>
                      <a:lnTo>
                        <a:pt x="21" y="9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7" name="Freeform 354"/>
                <p:cNvSpPr>
                  <a:spLocks noChangeArrowheads="1"/>
                </p:cNvSpPr>
                <p:nvPr/>
              </p:nvSpPr>
              <p:spPr bwMode="auto">
                <a:xfrm>
                  <a:off x="654" y="580"/>
                  <a:ext cx="139" cy="86"/>
                </a:xfrm>
                <a:custGeom>
                  <a:avLst/>
                  <a:gdLst>
                    <a:gd name="T0" fmla="*/ 12 w 139"/>
                    <a:gd name="T1" fmla="*/ 0 h 85"/>
                    <a:gd name="T2" fmla="*/ 11 w 139"/>
                    <a:gd name="T3" fmla="*/ 14 h 85"/>
                    <a:gd name="T4" fmla="*/ 12 w 139"/>
                    <a:gd name="T5" fmla="*/ 26 h 85"/>
                    <a:gd name="T6" fmla="*/ 14 w 139"/>
                    <a:gd name="T7" fmla="*/ 32 h 85"/>
                    <a:gd name="T8" fmla="*/ 20 w 139"/>
                    <a:gd name="T9" fmla="*/ 39 h 85"/>
                    <a:gd name="T10" fmla="*/ 29 w 139"/>
                    <a:gd name="T11" fmla="*/ 45 h 85"/>
                    <a:gd name="T12" fmla="*/ 37 w 139"/>
                    <a:gd name="T13" fmla="*/ 49 h 85"/>
                    <a:gd name="T14" fmla="*/ 51 w 139"/>
                    <a:gd name="T15" fmla="*/ 53 h 85"/>
                    <a:gd name="T16" fmla="*/ 65 w 139"/>
                    <a:gd name="T17" fmla="*/ 56 h 85"/>
                    <a:gd name="T18" fmla="*/ 83 w 139"/>
                    <a:gd name="T19" fmla="*/ 57 h 85"/>
                    <a:gd name="T20" fmla="*/ 95 w 139"/>
                    <a:gd name="T21" fmla="*/ 57 h 85"/>
                    <a:gd name="T22" fmla="*/ 111 w 139"/>
                    <a:gd name="T23" fmla="*/ 57 h 85"/>
                    <a:gd name="T24" fmla="*/ 123 w 139"/>
                    <a:gd name="T25" fmla="*/ 57 h 85"/>
                    <a:gd name="T26" fmla="*/ 139 w 139"/>
                    <a:gd name="T27" fmla="*/ 57 h 85"/>
                    <a:gd name="T28" fmla="*/ 119 w 139"/>
                    <a:gd name="T29" fmla="*/ 59 h 85"/>
                    <a:gd name="T30" fmla="*/ 98 w 139"/>
                    <a:gd name="T31" fmla="*/ 60 h 85"/>
                    <a:gd name="T32" fmla="*/ 77 w 139"/>
                    <a:gd name="T33" fmla="*/ 59 h 85"/>
                    <a:gd name="T34" fmla="*/ 56 w 139"/>
                    <a:gd name="T35" fmla="*/ 58 h 85"/>
                    <a:gd name="T36" fmla="*/ 46 w 139"/>
                    <a:gd name="T37" fmla="*/ 57 h 85"/>
                    <a:gd name="T38" fmla="*/ 38 w 139"/>
                    <a:gd name="T39" fmla="*/ 56 h 85"/>
                    <a:gd name="T40" fmla="*/ 26 w 139"/>
                    <a:gd name="T41" fmla="*/ 54 h 85"/>
                    <a:gd name="T42" fmla="*/ 23 w 139"/>
                    <a:gd name="T43" fmla="*/ 58 h 85"/>
                    <a:gd name="T44" fmla="*/ 24 w 139"/>
                    <a:gd name="T45" fmla="*/ 63 h 85"/>
                    <a:gd name="T46" fmla="*/ 27 w 139"/>
                    <a:gd name="T47" fmla="*/ 68 h 85"/>
                    <a:gd name="T48" fmla="*/ 31 w 139"/>
                    <a:gd name="T49" fmla="*/ 72 h 85"/>
                    <a:gd name="T50" fmla="*/ 37 w 139"/>
                    <a:gd name="T51" fmla="*/ 76 h 85"/>
                    <a:gd name="T52" fmla="*/ 44 w 139"/>
                    <a:gd name="T53" fmla="*/ 79 h 85"/>
                    <a:gd name="T54" fmla="*/ 50 w 139"/>
                    <a:gd name="T55" fmla="*/ 83 h 85"/>
                    <a:gd name="T56" fmla="*/ 56 w 139"/>
                    <a:gd name="T57" fmla="*/ 85 h 85"/>
                    <a:gd name="T58" fmla="*/ 47 w 139"/>
                    <a:gd name="T59" fmla="*/ 83 h 85"/>
                    <a:gd name="T60" fmla="*/ 36 w 139"/>
                    <a:gd name="T61" fmla="*/ 81 h 85"/>
                    <a:gd name="T62" fmla="*/ 28 w 139"/>
                    <a:gd name="T63" fmla="*/ 78 h 85"/>
                    <a:gd name="T64" fmla="*/ 20 w 139"/>
                    <a:gd name="T65" fmla="*/ 73 h 85"/>
                    <a:gd name="T66" fmla="*/ 14 w 139"/>
                    <a:gd name="T67" fmla="*/ 67 h 85"/>
                    <a:gd name="T68" fmla="*/ 9 w 139"/>
                    <a:gd name="T69" fmla="*/ 63 h 85"/>
                    <a:gd name="T70" fmla="*/ 5 w 139"/>
                    <a:gd name="T71" fmla="*/ 57 h 85"/>
                    <a:gd name="T72" fmla="*/ 2 w 139"/>
                    <a:gd name="T73" fmla="*/ 52 h 85"/>
                    <a:gd name="T74" fmla="*/ 0 w 139"/>
                    <a:gd name="T75" fmla="*/ 44 h 85"/>
                    <a:gd name="T76" fmla="*/ 0 w 139"/>
                    <a:gd name="T77" fmla="*/ 36 h 85"/>
                    <a:gd name="T78" fmla="*/ 1 w 139"/>
                    <a:gd name="T79" fmla="*/ 27 h 85"/>
                    <a:gd name="T80" fmla="*/ 3 w 139"/>
                    <a:gd name="T81" fmla="*/ 16 h 85"/>
                    <a:gd name="T82" fmla="*/ 6 w 139"/>
                    <a:gd name="T83" fmla="*/ 9 h 85"/>
                    <a:gd name="T84" fmla="*/ 12 w 139"/>
                    <a:gd name="T85" fmla="*/ 0 h 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9"/>
                    <a:gd name="T130" fmla="*/ 0 h 85"/>
                    <a:gd name="T131" fmla="*/ 139 w 139"/>
                    <a:gd name="T132" fmla="*/ 85 h 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9" h="85">
                      <a:moveTo>
                        <a:pt x="12" y="0"/>
                      </a:moveTo>
                      <a:lnTo>
                        <a:pt x="11" y="14"/>
                      </a:lnTo>
                      <a:lnTo>
                        <a:pt x="12" y="26"/>
                      </a:lnTo>
                      <a:lnTo>
                        <a:pt x="14" y="32"/>
                      </a:lnTo>
                      <a:lnTo>
                        <a:pt x="20" y="39"/>
                      </a:lnTo>
                      <a:lnTo>
                        <a:pt x="29" y="45"/>
                      </a:lnTo>
                      <a:lnTo>
                        <a:pt x="37" y="49"/>
                      </a:lnTo>
                      <a:lnTo>
                        <a:pt x="51" y="53"/>
                      </a:lnTo>
                      <a:lnTo>
                        <a:pt x="65" y="56"/>
                      </a:lnTo>
                      <a:lnTo>
                        <a:pt x="83" y="57"/>
                      </a:lnTo>
                      <a:lnTo>
                        <a:pt x="95" y="57"/>
                      </a:lnTo>
                      <a:lnTo>
                        <a:pt x="111" y="57"/>
                      </a:lnTo>
                      <a:lnTo>
                        <a:pt x="123" y="57"/>
                      </a:lnTo>
                      <a:lnTo>
                        <a:pt x="139" y="57"/>
                      </a:lnTo>
                      <a:lnTo>
                        <a:pt x="119" y="59"/>
                      </a:lnTo>
                      <a:lnTo>
                        <a:pt x="98" y="60"/>
                      </a:lnTo>
                      <a:lnTo>
                        <a:pt x="77" y="59"/>
                      </a:lnTo>
                      <a:lnTo>
                        <a:pt x="56" y="58"/>
                      </a:lnTo>
                      <a:lnTo>
                        <a:pt x="46" y="57"/>
                      </a:lnTo>
                      <a:lnTo>
                        <a:pt x="38" y="56"/>
                      </a:lnTo>
                      <a:lnTo>
                        <a:pt x="26" y="54"/>
                      </a:lnTo>
                      <a:lnTo>
                        <a:pt x="23" y="58"/>
                      </a:lnTo>
                      <a:lnTo>
                        <a:pt x="24" y="63"/>
                      </a:lnTo>
                      <a:lnTo>
                        <a:pt x="27" y="68"/>
                      </a:lnTo>
                      <a:lnTo>
                        <a:pt x="31" y="72"/>
                      </a:lnTo>
                      <a:lnTo>
                        <a:pt x="37" y="76"/>
                      </a:lnTo>
                      <a:lnTo>
                        <a:pt x="44" y="79"/>
                      </a:lnTo>
                      <a:lnTo>
                        <a:pt x="50" y="83"/>
                      </a:lnTo>
                      <a:lnTo>
                        <a:pt x="56" y="85"/>
                      </a:lnTo>
                      <a:lnTo>
                        <a:pt x="47" y="83"/>
                      </a:lnTo>
                      <a:lnTo>
                        <a:pt x="36" y="81"/>
                      </a:lnTo>
                      <a:lnTo>
                        <a:pt x="28" y="78"/>
                      </a:lnTo>
                      <a:lnTo>
                        <a:pt x="20" y="73"/>
                      </a:lnTo>
                      <a:lnTo>
                        <a:pt x="14" y="67"/>
                      </a:lnTo>
                      <a:lnTo>
                        <a:pt x="9" y="63"/>
                      </a:lnTo>
                      <a:lnTo>
                        <a:pt x="5" y="57"/>
                      </a:lnTo>
                      <a:lnTo>
                        <a:pt x="2" y="52"/>
                      </a:lnTo>
                      <a:lnTo>
                        <a:pt x="0" y="44"/>
                      </a:lnTo>
                      <a:lnTo>
                        <a:pt x="0" y="36"/>
                      </a:lnTo>
                      <a:lnTo>
                        <a:pt x="1" y="27"/>
                      </a:lnTo>
                      <a:lnTo>
                        <a:pt x="3" y="16"/>
                      </a:lnTo>
                      <a:lnTo>
                        <a:pt x="6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8" name="Freeform 355"/>
                <p:cNvSpPr>
                  <a:spLocks/>
                </p:cNvSpPr>
                <p:nvPr/>
              </p:nvSpPr>
              <p:spPr bwMode="auto">
                <a:xfrm>
                  <a:off x="540" y="461"/>
                  <a:ext cx="129" cy="156"/>
                </a:xfrm>
                <a:custGeom>
                  <a:avLst/>
                  <a:gdLst>
                    <a:gd name="T0" fmla="*/ 96 w 128"/>
                    <a:gd name="T1" fmla="*/ 151 h 154"/>
                    <a:gd name="T2" fmla="*/ 81 w 128"/>
                    <a:gd name="T3" fmla="*/ 154 h 154"/>
                    <a:gd name="T4" fmla="*/ 66 w 128"/>
                    <a:gd name="T5" fmla="*/ 153 h 154"/>
                    <a:gd name="T6" fmla="*/ 53 w 128"/>
                    <a:gd name="T7" fmla="*/ 149 h 154"/>
                    <a:gd name="T8" fmla="*/ 39 w 128"/>
                    <a:gd name="T9" fmla="*/ 144 h 154"/>
                    <a:gd name="T10" fmla="*/ 26 w 128"/>
                    <a:gd name="T11" fmla="*/ 137 h 154"/>
                    <a:gd name="T12" fmla="*/ 14 w 128"/>
                    <a:gd name="T13" fmla="*/ 122 h 154"/>
                    <a:gd name="T14" fmla="*/ 7 w 128"/>
                    <a:gd name="T15" fmla="*/ 108 h 154"/>
                    <a:gd name="T16" fmla="*/ 2 w 128"/>
                    <a:gd name="T17" fmla="*/ 93 h 154"/>
                    <a:gd name="T18" fmla="*/ 0 w 128"/>
                    <a:gd name="T19" fmla="*/ 72 h 154"/>
                    <a:gd name="T20" fmla="*/ 1 w 128"/>
                    <a:gd name="T21" fmla="*/ 55 h 154"/>
                    <a:gd name="T22" fmla="*/ 6 w 128"/>
                    <a:gd name="T23" fmla="*/ 40 h 154"/>
                    <a:gd name="T24" fmla="*/ 14 w 128"/>
                    <a:gd name="T25" fmla="*/ 29 h 154"/>
                    <a:gd name="T26" fmla="*/ 20 w 128"/>
                    <a:gd name="T27" fmla="*/ 18 h 154"/>
                    <a:gd name="T28" fmla="*/ 25 w 128"/>
                    <a:gd name="T29" fmla="*/ 9 h 154"/>
                    <a:gd name="T30" fmla="*/ 25 w 128"/>
                    <a:gd name="T31" fmla="*/ 0 h 154"/>
                    <a:gd name="T32" fmla="*/ 36 w 128"/>
                    <a:gd name="T33" fmla="*/ 7 h 154"/>
                    <a:gd name="T34" fmla="*/ 47 w 128"/>
                    <a:gd name="T35" fmla="*/ 9 h 154"/>
                    <a:gd name="T36" fmla="*/ 57 w 128"/>
                    <a:gd name="T37" fmla="*/ 14 h 154"/>
                    <a:gd name="T38" fmla="*/ 70 w 128"/>
                    <a:gd name="T39" fmla="*/ 17 h 154"/>
                    <a:gd name="T40" fmla="*/ 80 w 128"/>
                    <a:gd name="T41" fmla="*/ 19 h 154"/>
                    <a:gd name="T42" fmla="*/ 91 w 128"/>
                    <a:gd name="T43" fmla="*/ 24 h 154"/>
                    <a:gd name="T44" fmla="*/ 104 w 128"/>
                    <a:gd name="T45" fmla="*/ 33 h 154"/>
                    <a:gd name="T46" fmla="*/ 110 w 128"/>
                    <a:gd name="T47" fmla="*/ 41 h 154"/>
                    <a:gd name="T48" fmla="*/ 119 w 128"/>
                    <a:gd name="T49" fmla="*/ 53 h 154"/>
                    <a:gd name="T50" fmla="*/ 123 w 128"/>
                    <a:gd name="T51" fmla="*/ 64 h 154"/>
                    <a:gd name="T52" fmla="*/ 127 w 128"/>
                    <a:gd name="T53" fmla="*/ 75 h 154"/>
                    <a:gd name="T54" fmla="*/ 128 w 128"/>
                    <a:gd name="T55" fmla="*/ 90 h 154"/>
                    <a:gd name="T56" fmla="*/ 127 w 128"/>
                    <a:gd name="T57" fmla="*/ 100 h 154"/>
                    <a:gd name="T58" fmla="*/ 126 w 128"/>
                    <a:gd name="T59" fmla="*/ 111 h 154"/>
                    <a:gd name="T60" fmla="*/ 121 w 128"/>
                    <a:gd name="T61" fmla="*/ 125 h 154"/>
                    <a:gd name="T62" fmla="*/ 114 w 128"/>
                    <a:gd name="T63" fmla="*/ 139 h 154"/>
                    <a:gd name="T64" fmla="*/ 106 w 128"/>
                    <a:gd name="T65" fmla="*/ 146 h 154"/>
                    <a:gd name="T66" fmla="*/ 96 w 128"/>
                    <a:gd name="T67" fmla="*/ 151 h 15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8"/>
                    <a:gd name="T103" fmla="*/ 0 h 154"/>
                    <a:gd name="T104" fmla="*/ 128 w 128"/>
                    <a:gd name="T105" fmla="*/ 154 h 15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8" h="154">
                      <a:moveTo>
                        <a:pt x="96" y="151"/>
                      </a:moveTo>
                      <a:lnTo>
                        <a:pt x="81" y="154"/>
                      </a:lnTo>
                      <a:lnTo>
                        <a:pt x="66" y="153"/>
                      </a:lnTo>
                      <a:lnTo>
                        <a:pt x="53" y="149"/>
                      </a:lnTo>
                      <a:lnTo>
                        <a:pt x="39" y="144"/>
                      </a:lnTo>
                      <a:lnTo>
                        <a:pt x="26" y="137"/>
                      </a:lnTo>
                      <a:lnTo>
                        <a:pt x="14" y="122"/>
                      </a:lnTo>
                      <a:lnTo>
                        <a:pt x="7" y="108"/>
                      </a:lnTo>
                      <a:lnTo>
                        <a:pt x="2" y="93"/>
                      </a:lnTo>
                      <a:lnTo>
                        <a:pt x="0" y="72"/>
                      </a:lnTo>
                      <a:lnTo>
                        <a:pt x="1" y="55"/>
                      </a:lnTo>
                      <a:lnTo>
                        <a:pt x="6" y="40"/>
                      </a:lnTo>
                      <a:lnTo>
                        <a:pt x="14" y="29"/>
                      </a:lnTo>
                      <a:lnTo>
                        <a:pt x="20" y="18"/>
                      </a:lnTo>
                      <a:lnTo>
                        <a:pt x="25" y="9"/>
                      </a:lnTo>
                      <a:lnTo>
                        <a:pt x="25" y="0"/>
                      </a:lnTo>
                      <a:lnTo>
                        <a:pt x="36" y="7"/>
                      </a:lnTo>
                      <a:lnTo>
                        <a:pt x="47" y="9"/>
                      </a:lnTo>
                      <a:lnTo>
                        <a:pt x="57" y="14"/>
                      </a:lnTo>
                      <a:lnTo>
                        <a:pt x="70" y="17"/>
                      </a:lnTo>
                      <a:lnTo>
                        <a:pt x="80" y="19"/>
                      </a:lnTo>
                      <a:lnTo>
                        <a:pt x="91" y="24"/>
                      </a:lnTo>
                      <a:lnTo>
                        <a:pt x="104" y="33"/>
                      </a:lnTo>
                      <a:lnTo>
                        <a:pt x="110" y="41"/>
                      </a:lnTo>
                      <a:lnTo>
                        <a:pt x="119" y="53"/>
                      </a:lnTo>
                      <a:lnTo>
                        <a:pt x="123" y="64"/>
                      </a:lnTo>
                      <a:lnTo>
                        <a:pt x="127" y="75"/>
                      </a:lnTo>
                      <a:lnTo>
                        <a:pt x="128" y="90"/>
                      </a:lnTo>
                      <a:lnTo>
                        <a:pt x="127" y="100"/>
                      </a:lnTo>
                      <a:lnTo>
                        <a:pt x="126" y="111"/>
                      </a:lnTo>
                      <a:lnTo>
                        <a:pt x="121" y="125"/>
                      </a:lnTo>
                      <a:lnTo>
                        <a:pt x="114" y="139"/>
                      </a:lnTo>
                      <a:lnTo>
                        <a:pt x="106" y="146"/>
                      </a:lnTo>
                      <a:lnTo>
                        <a:pt x="96" y="15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9" name="Freeform 356"/>
                <p:cNvSpPr>
                  <a:spLocks noChangeArrowheads="1"/>
                </p:cNvSpPr>
                <p:nvPr/>
              </p:nvSpPr>
              <p:spPr bwMode="auto">
                <a:xfrm>
                  <a:off x="579" y="497"/>
                  <a:ext cx="82" cy="116"/>
                </a:xfrm>
                <a:custGeom>
                  <a:avLst/>
                  <a:gdLst>
                    <a:gd name="T0" fmla="*/ 0 w 84"/>
                    <a:gd name="T1" fmla="*/ 0 h 117"/>
                    <a:gd name="T2" fmla="*/ 9 w 84"/>
                    <a:gd name="T3" fmla="*/ 11 h 117"/>
                    <a:gd name="T4" fmla="*/ 17 w 84"/>
                    <a:gd name="T5" fmla="*/ 27 h 117"/>
                    <a:gd name="T6" fmla="*/ 25 w 84"/>
                    <a:gd name="T7" fmla="*/ 44 h 117"/>
                    <a:gd name="T8" fmla="*/ 32 w 84"/>
                    <a:gd name="T9" fmla="*/ 65 h 117"/>
                    <a:gd name="T10" fmla="*/ 37 w 84"/>
                    <a:gd name="T11" fmla="*/ 85 h 117"/>
                    <a:gd name="T12" fmla="*/ 36 w 84"/>
                    <a:gd name="T13" fmla="*/ 99 h 117"/>
                    <a:gd name="T14" fmla="*/ 35 w 84"/>
                    <a:gd name="T15" fmla="*/ 108 h 117"/>
                    <a:gd name="T16" fmla="*/ 27 w 84"/>
                    <a:gd name="T17" fmla="*/ 113 h 117"/>
                    <a:gd name="T18" fmla="*/ 17 w 84"/>
                    <a:gd name="T19" fmla="*/ 113 h 117"/>
                    <a:gd name="T20" fmla="*/ 30 w 84"/>
                    <a:gd name="T21" fmla="*/ 117 h 117"/>
                    <a:gd name="T22" fmla="*/ 43 w 84"/>
                    <a:gd name="T23" fmla="*/ 117 h 117"/>
                    <a:gd name="T24" fmla="*/ 61 w 84"/>
                    <a:gd name="T25" fmla="*/ 113 h 117"/>
                    <a:gd name="T26" fmla="*/ 68 w 84"/>
                    <a:gd name="T27" fmla="*/ 107 h 117"/>
                    <a:gd name="T28" fmla="*/ 74 w 84"/>
                    <a:gd name="T29" fmla="*/ 102 h 117"/>
                    <a:gd name="T30" fmla="*/ 79 w 84"/>
                    <a:gd name="T31" fmla="*/ 92 h 117"/>
                    <a:gd name="T32" fmla="*/ 82 w 84"/>
                    <a:gd name="T33" fmla="*/ 83 h 117"/>
                    <a:gd name="T34" fmla="*/ 84 w 84"/>
                    <a:gd name="T35" fmla="*/ 72 h 117"/>
                    <a:gd name="T36" fmla="*/ 76 w 84"/>
                    <a:gd name="T37" fmla="*/ 81 h 117"/>
                    <a:gd name="T38" fmla="*/ 68 w 84"/>
                    <a:gd name="T39" fmla="*/ 87 h 117"/>
                    <a:gd name="T40" fmla="*/ 54 w 84"/>
                    <a:gd name="T41" fmla="*/ 89 h 117"/>
                    <a:gd name="T42" fmla="*/ 46 w 84"/>
                    <a:gd name="T43" fmla="*/ 88 h 117"/>
                    <a:gd name="T44" fmla="*/ 40 w 84"/>
                    <a:gd name="T45" fmla="*/ 85 h 117"/>
                    <a:gd name="T46" fmla="*/ 39 w 84"/>
                    <a:gd name="T47" fmla="*/ 76 h 117"/>
                    <a:gd name="T48" fmla="*/ 36 w 84"/>
                    <a:gd name="T49" fmla="*/ 59 h 117"/>
                    <a:gd name="T50" fmla="*/ 30 w 84"/>
                    <a:gd name="T51" fmla="*/ 42 h 117"/>
                    <a:gd name="T52" fmla="*/ 24 w 84"/>
                    <a:gd name="T53" fmla="*/ 31 h 117"/>
                    <a:gd name="T54" fmla="*/ 14 w 84"/>
                    <a:gd name="T55" fmla="*/ 15 h 117"/>
                    <a:gd name="T56" fmla="*/ 0 w 84"/>
                    <a:gd name="T57" fmla="*/ 0 h 11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4"/>
                    <a:gd name="T88" fmla="*/ 0 h 117"/>
                    <a:gd name="T89" fmla="*/ 84 w 84"/>
                    <a:gd name="T90" fmla="*/ 117 h 11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4" h="117">
                      <a:moveTo>
                        <a:pt x="0" y="0"/>
                      </a:moveTo>
                      <a:lnTo>
                        <a:pt x="9" y="11"/>
                      </a:lnTo>
                      <a:lnTo>
                        <a:pt x="17" y="27"/>
                      </a:lnTo>
                      <a:lnTo>
                        <a:pt x="25" y="44"/>
                      </a:lnTo>
                      <a:lnTo>
                        <a:pt x="32" y="65"/>
                      </a:lnTo>
                      <a:lnTo>
                        <a:pt x="37" y="85"/>
                      </a:lnTo>
                      <a:lnTo>
                        <a:pt x="36" y="99"/>
                      </a:lnTo>
                      <a:lnTo>
                        <a:pt x="35" y="108"/>
                      </a:lnTo>
                      <a:lnTo>
                        <a:pt x="27" y="113"/>
                      </a:lnTo>
                      <a:lnTo>
                        <a:pt x="17" y="113"/>
                      </a:lnTo>
                      <a:lnTo>
                        <a:pt x="30" y="117"/>
                      </a:lnTo>
                      <a:lnTo>
                        <a:pt x="43" y="117"/>
                      </a:lnTo>
                      <a:lnTo>
                        <a:pt x="61" y="113"/>
                      </a:lnTo>
                      <a:lnTo>
                        <a:pt x="68" y="107"/>
                      </a:lnTo>
                      <a:lnTo>
                        <a:pt x="74" y="102"/>
                      </a:lnTo>
                      <a:lnTo>
                        <a:pt x="79" y="92"/>
                      </a:lnTo>
                      <a:lnTo>
                        <a:pt x="82" y="83"/>
                      </a:lnTo>
                      <a:lnTo>
                        <a:pt x="84" y="72"/>
                      </a:lnTo>
                      <a:lnTo>
                        <a:pt x="76" y="81"/>
                      </a:lnTo>
                      <a:lnTo>
                        <a:pt x="68" y="87"/>
                      </a:lnTo>
                      <a:lnTo>
                        <a:pt x="54" y="89"/>
                      </a:lnTo>
                      <a:lnTo>
                        <a:pt x="46" y="88"/>
                      </a:lnTo>
                      <a:lnTo>
                        <a:pt x="40" y="85"/>
                      </a:lnTo>
                      <a:lnTo>
                        <a:pt x="39" y="76"/>
                      </a:lnTo>
                      <a:lnTo>
                        <a:pt x="36" y="59"/>
                      </a:lnTo>
                      <a:lnTo>
                        <a:pt x="30" y="42"/>
                      </a:lnTo>
                      <a:lnTo>
                        <a:pt x="24" y="31"/>
                      </a:lnTo>
                      <a:lnTo>
                        <a:pt x="14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0" name="Oval 357"/>
                <p:cNvSpPr>
                  <a:spLocks noChangeArrowheads="1"/>
                </p:cNvSpPr>
                <p:nvPr/>
              </p:nvSpPr>
              <p:spPr bwMode="auto">
                <a:xfrm>
                  <a:off x="598" y="577"/>
                  <a:ext cx="79" cy="78"/>
                </a:xfrm>
                <a:prstGeom prst="ellipse">
                  <a:avLst/>
                </a:pr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1" name="Freeform 358"/>
                <p:cNvSpPr>
                  <a:spLocks/>
                </p:cNvSpPr>
                <p:nvPr/>
              </p:nvSpPr>
              <p:spPr bwMode="auto">
                <a:xfrm>
                  <a:off x="594" y="507"/>
                  <a:ext cx="131" cy="141"/>
                </a:xfrm>
                <a:custGeom>
                  <a:avLst/>
                  <a:gdLst>
                    <a:gd name="T0" fmla="*/ 76 w 131"/>
                    <a:gd name="T1" fmla="*/ 5 h 140"/>
                    <a:gd name="T2" fmla="*/ 89 w 131"/>
                    <a:gd name="T3" fmla="*/ 11 h 140"/>
                    <a:gd name="T4" fmla="*/ 101 w 131"/>
                    <a:gd name="T5" fmla="*/ 18 h 140"/>
                    <a:gd name="T6" fmla="*/ 111 w 131"/>
                    <a:gd name="T7" fmla="*/ 22 h 140"/>
                    <a:gd name="T8" fmla="*/ 116 w 131"/>
                    <a:gd name="T9" fmla="*/ 29 h 140"/>
                    <a:gd name="T10" fmla="*/ 114 w 131"/>
                    <a:gd name="T11" fmla="*/ 36 h 140"/>
                    <a:gd name="T12" fmla="*/ 121 w 131"/>
                    <a:gd name="T13" fmla="*/ 43 h 140"/>
                    <a:gd name="T14" fmla="*/ 128 w 131"/>
                    <a:gd name="T15" fmla="*/ 50 h 140"/>
                    <a:gd name="T16" fmla="*/ 126 w 131"/>
                    <a:gd name="T17" fmla="*/ 61 h 140"/>
                    <a:gd name="T18" fmla="*/ 127 w 131"/>
                    <a:gd name="T19" fmla="*/ 72 h 140"/>
                    <a:gd name="T20" fmla="*/ 131 w 131"/>
                    <a:gd name="T21" fmla="*/ 89 h 140"/>
                    <a:gd name="T22" fmla="*/ 127 w 131"/>
                    <a:gd name="T23" fmla="*/ 100 h 140"/>
                    <a:gd name="T24" fmla="*/ 114 w 131"/>
                    <a:gd name="T25" fmla="*/ 103 h 140"/>
                    <a:gd name="T26" fmla="*/ 109 w 131"/>
                    <a:gd name="T27" fmla="*/ 117 h 140"/>
                    <a:gd name="T28" fmla="*/ 92 w 131"/>
                    <a:gd name="T29" fmla="*/ 122 h 140"/>
                    <a:gd name="T30" fmla="*/ 87 w 131"/>
                    <a:gd name="T31" fmla="*/ 137 h 140"/>
                    <a:gd name="T32" fmla="*/ 75 w 131"/>
                    <a:gd name="T33" fmla="*/ 140 h 140"/>
                    <a:gd name="T34" fmla="*/ 65 w 131"/>
                    <a:gd name="T35" fmla="*/ 137 h 140"/>
                    <a:gd name="T36" fmla="*/ 57 w 131"/>
                    <a:gd name="T37" fmla="*/ 137 h 140"/>
                    <a:gd name="T38" fmla="*/ 40 w 131"/>
                    <a:gd name="T39" fmla="*/ 135 h 140"/>
                    <a:gd name="T40" fmla="*/ 32 w 131"/>
                    <a:gd name="T41" fmla="*/ 126 h 140"/>
                    <a:gd name="T42" fmla="*/ 27 w 131"/>
                    <a:gd name="T43" fmla="*/ 124 h 140"/>
                    <a:gd name="T44" fmla="*/ 17 w 131"/>
                    <a:gd name="T45" fmla="*/ 119 h 140"/>
                    <a:gd name="T46" fmla="*/ 11 w 131"/>
                    <a:gd name="T47" fmla="*/ 99 h 140"/>
                    <a:gd name="T48" fmla="*/ 2 w 131"/>
                    <a:gd name="T49" fmla="*/ 97 h 140"/>
                    <a:gd name="T50" fmla="*/ 0 w 131"/>
                    <a:gd name="T51" fmla="*/ 84 h 140"/>
                    <a:gd name="T52" fmla="*/ 4 w 131"/>
                    <a:gd name="T53" fmla="*/ 73 h 140"/>
                    <a:gd name="T54" fmla="*/ 0 w 131"/>
                    <a:gd name="T55" fmla="*/ 62 h 140"/>
                    <a:gd name="T56" fmla="*/ 6 w 131"/>
                    <a:gd name="T57" fmla="*/ 51 h 140"/>
                    <a:gd name="T58" fmla="*/ 7 w 131"/>
                    <a:gd name="T59" fmla="*/ 36 h 140"/>
                    <a:gd name="T60" fmla="*/ 11 w 131"/>
                    <a:gd name="T61" fmla="*/ 25 h 140"/>
                    <a:gd name="T62" fmla="*/ 20 w 131"/>
                    <a:gd name="T63" fmla="*/ 22 h 140"/>
                    <a:gd name="T64" fmla="*/ 26 w 131"/>
                    <a:gd name="T65" fmla="*/ 15 h 140"/>
                    <a:gd name="T66" fmla="*/ 35 w 131"/>
                    <a:gd name="T67" fmla="*/ 8 h 140"/>
                    <a:gd name="T68" fmla="*/ 43 w 131"/>
                    <a:gd name="T69" fmla="*/ 9 h 140"/>
                    <a:gd name="T70" fmla="*/ 51 w 131"/>
                    <a:gd name="T71" fmla="*/ 2 h 140"/>
                    <a:gd name="T72" fmla="*/ 60 w 131"/>
                    <a:gd name="T73" fmla="*/ 0 h 14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1"/>
                    <a:gd name="T112" fmla="*/ 0 h 140"/>
                    <a:gd name="T113" fmla="*/ 131 w 131"/>
                    <a:gd name="T114" fmla="*/ 140 h 14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1" h="140">
                      <a:moveTo>
                        <a:pt x="65" y="4"/>
                      </a:moveTo>
                      <a:lnTo>
                        <a:pt x="76" y="5"/>
                      </a:lnTo>
                      <a:lnTo>
                        <a:pt x="84" y="6"/>
                      </a:lnTo>
                      <a:lnTo>
                        <a:pt x="89" y="11"/>
                      </a:lnTo>
                      <a:lnTo>
                        <a:pt x="91" y="17"/>
                      </a:lnTo>
                      <a:lnTo>
                        <a:pt x="101" y="18"/>
                      </a:lnTo>
                      <a:lnTo>
                        <a:pt x="106" y="19"/>
                      </a:lnTo>
                      <a:lnTo>
                        <a:pt x="111" y="22"/>
                      </a:lnTo>
                      <a:lnTo>
                        <a:pt x="115" y="26"/>
                      </a:lnTo>
                      <a:lnTo>
                        <a:pt x="116" y="29"/>
                      </a:lnTo>
                      <a:lnTo>
                        <a:pt x="116" y="34"/>
                      </a:lnTo>
                      <a:lnTo>
                        <a:pt x="114" y="36"/>
                      </a:lnTo>
                      <a:lnTo>
                        <a:pt x="116" y="41"/>
                      </a:lnTo>
                      <a:lnTo>
                        <a:pt x="121" y="43"/>
                      </a:lnTo>
                      <a:lnTo>
                        <a:pt x="126" y="46"/>
                      </a:lnTo>
                      <a:lnTo>
                        <a:pt x="128" y="50"/>
                      </a:lnTo>
                      <a:lnTo>
                        <a:pt x="129" y="56"/>
                      </a:lnTo>
                      <a:lnTo>
                        <a:pt x="126" y="61"/>
                      </a:lnTo>
                      <a:lnTo>
                        <a:pt x="123" y="65"/>
                      </a:lnTo>
                      <a:lnTo>
                        <a:pt x="127" y="72"/>
                      </a:lnTo>
                      <a:lnTo>
                        <a:pt x="130" y="82"/>
                      </a:lnTo>
                      <a:lnTo>
                        <a:pt x="131" y="89"/>
                      </a:lnTo>
                      <a:lnTo>
                        <a:pt x="130" y="96"/>
                      </a:lnTo>
                      <a:lnTo>
                        <a:pt x="127" y="100"/>
                      </a:lnTo>
                      <a:lnTo>
                        <a:pt x="119" y="101"/>
                      </a:lnTo>
                      <a:lnTo>
                        <a:pt x="114" y="103"/>
                      </a:lnTo>
                      <a:lnTo>
                        <a:pt x="114" y="111"/>
                      </a:lnTo>
                      <a:lnTo>
                        <a:pt x="109" y="117"/>
                      </a:lnTo>
                      <a:lnTo>
                        <a:pt x="101" y="122"/>
                      </a:lnTo>
                      <a:lnTo>
                        <a:pt x="92" y="122"/>
                      </a:lnTo>
                      <a:lnTo>
                        <a:pt x="90" y="133"/>
                      </a:lnTo>
                      <a:lnTo>
                        <a:pt x="87" y="137"/>
                      </a:lnTo>
                      <a:lnTo>
                        <a:pt x="83" y="140"/>
                      </a:lnTo>
                      <a:lnTo>
                        <a:pt x="75" y="140"/>
                      </a:lnTo>
                      <a:lnTo>
                        <a:pt x="70" y="140"/>
                      </a:lnTo>
                      <a:lnTo>
                        <a:pt x="65" y="137"/>
                      </a:lnTo>
                      <a:lnTo>
                        <a:pt x="61" y="134"/>
                      </a:lnTo>
                      <a:lnTo>
                        <a:pt x="57" y="137"/>
                      </a:lnTo>
                      <a:lnTo>
                        <a:pt x="47" y="137"/>
                      </a:lnTo>
                      <a:lnTo>
                        <a:pt x="40" y="135"/>
                      </a:lnTo>
                      <a:lnTo>
                        <a:pt x="36" y="131"/>
                      </a:lnTo>
                      <a:lnTo>
                        <a:pt x="32" y="126"/>
                      </a:lnTo>
                      <a:lnTo>
                        <a:pt x="31" y="122"/>
                      </a:lnTo>
                      <a:lnTo>
                        <a:pt x="27" y="124"/>
                      </a:lnTo>
                      <a:lnTo>
                        <a:pt x="23" y="123"/>
                      </a:lnTo>
                      <a:lnTo>
                        <a:pt x="17" y="119"/>
                      </a:lnTo>
                      <a:lnTo>
                        <a:pt x="13" y="110"/>
                      </a:lnTo>
                      <a:lnTo>
                        <a:pt x="11" y="99"/>
                      </a:lnTo>
                      <a:lnTo>
                        <a:pt x="7" y="100"/>
                      </a:lnTo>
                      <a:lnTo>
                        <a:pt x="2" y="97"/>
                      </a:lnTo>
                      <a:lnTo>
                        <a:pt x="1" y="91"/>
                      </a:lnTo>
                      <a:lnTo>
                        <a:pt x="0" y="84"/>
                      </a:lnTo>
                      <a:lnTo>
                        <a:pt x="3" y="77"/>
                      </a:lnTo>
                      <a:lnTo>
                        <a:pt x="4" y="73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2" y="56"/>
                      </a:lnTo>
                      <a:lnTo>
                        <a:pt x="6" y="51"/>
                      </a:lnTo>
                      <a:lnTo>
                        <a:pt x="7" y="44"/>
                      </a:lnTo>
                      <a:lnTo>
                        <a:pt x="7" y="36"/>
                      </a:lnTo>
                      <a:lnTo>
                        <a:pt x="8" y="30"/>
                      </a:lnTo>
                      <a:lnTo>
                        <a:pt x="11" y="25"/>
                      </a:lnTo>
                      <a:lnTo>
                        <a:pt x="16" y="23"/>
                      </a:lnTo>
                      <a:lnTo>
                        <a:pt x="20" y="22"/>
                      </a:lnTo>
                      <a:lnTo>
                        <a:pt x="23" y="22"/>
                      </a:lnTo>
                      <a:lnTo>
                        <a:pt x="26" y="15"/>
                      </a:lnTo>
                      <a:lnTo>
                        <a:pt x="29" y="10"/>
                      </a:lnTo>
                      <a:lnTo>
                        <a:pt x="35" y="8"/>
                      </a:lnTo>
                      <a:lnTo>
                        <a:pt x="39" y="8"/>
                      </a:lnTo>
                      <a:lnTo>
                        <a:pt x="43" y="9"/>
                      </a:lnTo>
                      <a:lnTo>
                        <a:pt x="47" y="5"/>
                      </a:lnTo>
                      <a:lnTo>
                        <a:pt x="51" y="2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5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2" name="Freeform 359"/>
                <p:cNvSpPr>
                  <a:spLocks noChangeArrowheads="1"/>
                </p:cNvSpPr>
                <p:nvPr/>
              </p:nvSpPr>
              <p:spPr bwMode="auto">
                <a:xfrm>
                  <a:off x="677" y="557"/>
                  <a:ext cx="39" cy="15"/>
                </a:xfrm>
                <a:custGeom>
                  <a:avLst/>
                  <a:gdLst>
                    <a:gd name="T0" fmla="*/ 38 w 38"/>
                    <a:gd name="T1" fmla="*/ 13 h 13"/>
                    <a:gd name="T2" fmla="*/ 32 w 38"/>
                    <a:gd name="T3" fmla="*/ 9 h 13"/>
                    <a:gd name="T4" fmla="*/ 26 w 38"/>
                    <a:gd name="T5" fmla="*/ 6 h 13"/>
                    <a:gd name="T6" fmla="*/ 18 w 38"/>
                    <a:gd name="T7" fmla="*/ 5 h 13"/>
                    <a:gd name="T8" fmla="*/ 9 w 38"/>
                    <a:gd name="T9" fmla="*/ 3 h 13"/>
                    <a:gd name="T10" fmla="*/ 0 w 38"/>
                    <a:gd name="T11" fmla="*/ 3 h 13"/>
                    <a:gd name="T12" fmla="*/ 10 w 38"/>
                    <a:gd name="T13" fmla="*/ 1 h 13"/>
                    <a:gd name="T14" fmla="*/ 18 w 38"/>
                    <a:gd name="T15" fmla="*/ 0 h 13"/>
                    <a:gd name="T16" fmla="*/ 28 w 38"/>
                    <a:gd name="T17" fmla="*/ 0 h 13"/>
                    <a:gd name="T18" fmla="*/ 32 w 38"/>
                    <a:gd name="T19" fmla="*/ 3 h 13"/>
                    <a:gd name="T20" fmla="*/ 36 w 38"/>
                    <a:gd name="T21" fmla="*/ 7 h 13"/>
                    <a:gd name="T22" fmla="*/ 38 w 38"/>
                    <a:gd name="T23" fmla="*/ 13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8"/>
                    <a:gd name="T37" fmla="*/ 0 h 13"/>
                    <a:gd name="T38" fmla="*/ 38 w 38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8" h="13">
                      <a:moveTo>
                        <a:pt x="38" y="13"/>
                      </a:moveTo>
                      <a:lnTo>
                        <a:pt x="32" y="9"/>
                      </a:lnTo>
                      <a:lnTo>
                        <a:pt x="26" y="6"/>
                      </a:lnTo>
                      <a:lnTo>
                        <a:pt x="18" y="5"/>
                      </a:lnTo>
                      <a:lnTo>
                        <a:pt x="9" y="3"/>
                      </a:lnTo>
                      <a:lnTo>
                        <a:pt x="0" y="3"/>
                      </a:lnTo>
                      <a:lnTo>
                        <a:pt x="10" y="1"/>
                      </a:lnTo>
                      <a:lnTo>
                        <a:pt x="18" y="0"/>
                      </a:lnTo>
                      <a:lnTo>
                        <a:pt x="28" y="0"/>
                      </a:lnTo>
                      <a:lnTo>
                        <a:pt x="32" y="3"/>
                      </a:lnTo>
                      <a:lnTo>
                        <a:pt x="36" y="7"/>
                      </a:lnTo>
                      <a:lnTo>
                        <a:pt x="38" y="13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3" name="Freeform 360"/>
                <p:cNvSpPr>
                  <a:spLocks noChangeArrowheads="1"/>
                </p:cNvSpPr>
                <p:nvPr/>
              </p:nvSpPr>
              <p:spPr bwMode="auto">
                <a:xfrm>
                  <a:off x="675" y="585"/>
                  <a:ext cx="34" cy="23"/>
                </a:xfrm>
                <a:custGeom>
                  <a:avLst/>
                  <a:gdLst>
                    <a:gd name="T0" fmla="*/ 33 w 33"/>
                    <a:gd name="T1" fmla="*/ 23 h 23"/>
                    <a:gd name="T2" fmla="*/ 27 w 33"/>
                    <a:gd name="T3" fmla="*/ 13 h 23"/>
                    <a:gd name="T4" fmla="*/ 21 w 33"/>
                    <a:gd name="T5" fmla="*/ 8 h 23"/>
                    <a:gd name="T6" fmla="*/ 12 w 33"/>
                    <a:gd name="T7" fmla="*/ 3 h 23"/>
                    <a:gd name="T8" fmla="*/ 5 w 33"/>
                    <a:gd name="T9" fmla="*/ 2 h 23"/>
                    <a:gd name="T10" fmla="*/ 0 w 33"/>
                    <a:gd name="T11" fmla="*/ 1 h 23"/>
                    <a:gd name="T12" fmla="*/ 13 w 33"/>
                    <a:gd name="T13" fmla="*/ 0 h 23"/>
                    <a:gd name="T14" fmla="*/ 20 w 33"/>
                    <a:gd name="T15" fmla="*/ 2 h 23"/>
                    <a:gd name="T16" fmla="*/ 24 w 33"/>
                    <a:gd name="T17" fmla="*/ 4 h 23"/>
                    <a:gd name="T18" fmla="*/ 27 w 33"/>
                    <a:gd name="T19" fmla="*/ 8 h 23"/>
                    <a:gd name="T20" fmla="*/ 30 w 33"/>
                    <a:gd name="T21" fmla="*/ 15 h 23"/>
                    <a:gd name="T22" fmla="*/ 33 w 33"/>
                    <a:gd name="T23" fmla="*/ 23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23"/>
                    <a:gd name="T38" fmla="*/ 33 w 33"/>
                    <a:gd name="T39" fmla="*/ 23 h 2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23">
                      <a:moveTo>
                        <a:pt x="33" y="23"/>
                      </a:moveTo>
                      <a:lnTo>
                        <a:pt x="27" y="13"/>
                      </a:lnTo>
                      <a:lnTo>
                        <a:pt x="21" y="8"/>
                      </a:lnTo>
                      <a:lnTo>
                        <a:pt x="12" y="3"/>
                      </a:lnTo>
                      <a:lnTo>
                        <a:pt x="5" y="2"/>
                      </a:lnTo>
                      <a:lnTo>
                        <a:pt x="0" y="1"/>
                      </a:lnTo>
                      <a:lnTo>
                        <a:pt x="13" y="0"/>
                      </a:lnTo>
                      <a:lnTo>
                        <a:pt x="20" y="2"/>
                      </a:lnTo>
                      <a:lnTo>
                        <a:pt x="24" y="4"/>
                      </a:lnTo>
                      <a:lnTo>
                        <a:pt x="27" y="8"/>
                      </a:lnTo>
                      <a:lnTo>
                        <a:pt x="30" y="15"/>
                      </a:lnTo>
                      <a:lnTo>
                        <a:pt x="33" y="23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" name="Freeform 361"/>
                <p:cNvSpPr>
                  <a:spLocks noChangeArrowheads="1"/>
                </p:cNvSpPr>
                <p:nvPr/>
              </p:nvSpPr>
              <p:spPr bwMode="auto">
                <a:xfrm>
                  <a:off x="666" y="590"/>
                  <a:ext cx="19" cy="35"/>
                </a:xfrm>
                <a:custGeom>
                  <a:avLst/>
                  <a:gdLst>
                    <a:gd name="T0" fmla="*/ 17 w 18"/>
                    <a:gd name="T1" fmla="*/ 34 h 34"/>
                    <a:gd name="T2" fmla="*/ 14 w 18"/>
                    <a:gd name="T3" fmla="*/ 23 h 34"/>
                    <a:gd name="T4" fmla="*/ 11 w 18"/>
                    <a:gd name="T5" fmla="*/ 16 h 34"/>
                    <a:gd name="T6" fmla="*/ 7 w 18"/>
                    <a:gd name="T7" fmla="*/ 9 h 34"/>
                    <a:gd name="T8" fmla="*/ 4 w 18"/>
                    <a:gd name="T9" fmla="*/ 5 h 34"/>
                    <a:gd name="T10" fmla="*/ 0 w 18"/>
                    <a:gd name="T11" fmla="*/ 0 h 34"/>
                    <a:gd name="T12" fmla="*/ 8 w 18"/>
                    <a:gd name="T13" fmla="*/ 6 h 34"/>
                    <a:gd name="T14" fmla="*/ 15 w 18"/>
                    <a:gd name="T15" fmla="*/ 14 h 34"/>
                    <a:gd name="T16" fmla="*/ 17 w 18"/>
                    <a:gd name="T17" fmla="*/ 20 h 34"/>
                    <a:gd name="T18" fmla="*/ 18 w 18"/>
                    <a:gd name="T19" fmla="*/ 25 h 34"/>
                    <a:gd name="T20" fmla="*/ 17 w 18"/>
                    <a:gd name="T21" fmla="*/ 34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34"/>
                    <a:gd name="T35" fmla="*/ 18 w 18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34">
                      <a:moveTo>
                        <a:pt x="17" y="34"/>
                      </a:moveTo>
                      <a:lnTo>
                        <a:pt x="14" y="23"/>
                      </a:lnTo>
                      <a:lnTo>
                        <a:pt x="11" y="16"/>
                      </a:lnTo>
                      <a:lnTo>
                        <a:pt x="7" y="9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5" y="14"/>
                      </a:lnTo>
                      <a:lnTo>
                        <a:pt x="17" y="20"/>
                      </a:lnTo>
                      <a:lnTo>
                        <a:pt x="18" y="25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5" name="Freeform 362"/>
                <p:cNvSpPr>
                  <a:spLocks noChangeArrowheads="1"/>
                </p:cNvSpPr>
                <p:nvPr/>
              </p:nvSpPr>
              <p:spPr bwMode="auto">
                <a:xfrm>
                  <a:off x="671" y="547"/>
                  <a:ext cx="32" cy="15"/>
                </a:xfrm>
                <a:custGeom>
                  <a:avLst/>
                  <a:gdLst>
                    <a:gd name="T0" fmla="*/ 25 w 33"/>
                    <a:gd name="T1" fmla="*/ 0 h 15"/>
                    <a:gd name="T2" fmla="*/ 19 w 33"/>
                    <a:gd name="T3" fmla="*/ 1 h 15"/>
                    <a:gd name="T4" fmla="*/ 11 w 33"/>
                    <a:gd name="T5" fmla="*/ 3 h 15"/>
                    <a:gd name="T6" fmla="*/ 3 w 33"/>
                    <a:gd name="T7" fmla="*/ 10 h 15"/>
                    <a:gd name="T8" fmla="*/ 0 w 33"/>
                    <a:gd name="T9" fmla="*/ 15 h 15"/>
                    <a:gd name="T10" fmla="*/ 10 w 33"/>
                    <a:gd name="T11" fmla="*/ 8 h 15"/>
                    <a:gd name="T12" fmla="*/ 20 w 33"/>
                    <a:gd name="T13" fmla="*/ 4 h 15"/>
                    <a:gd name="T14" fmla="*/ 26 w 33"/>
                    <a:gd name="T15" fmla="*/ 3 h 15"/>
                    <a:gd name="T16" fmla="*/ 33 w 33"/>
                    <a:gd name="T17" fmla="*/ 3 h 15"/>
                    <a:gd name="T18" fmla="*/ 25 w 33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3"/>
                    <a:gd name="T31" fmla="*/ 0 h 15"/>
                    <a:gd name="T32" fmla="*/ 33 w 3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3" h="15">
                      <a:moveTo>
                        <a:pt x="25" y="0"/>
                      </a:moveTo>
                      <a:lnTo>
                        <a:pt x="19" y="1"/>
                      </a:lnTo>
                      <a:lnTo>
                        <a:pt x="11" y="3"/>
                      </a:lnTo>
                      <a:lnTo>
                        <a:pt x="3" y="10"/>
                      </a:lnTo>
                      <a:lnTo>
                        <a:pt x="0" y="15"/>
                      </a:lnTo>
                      <a:lnTo>
                        <a:pt x="10" y="8"/>
                      </a:lnTo>
                      <a:lnTo>
                        <a:pt x="20" y="4"/>
                      </a:lnTo>
                      <a:lnTo>
                        <a:pt x="26" y="3"/>
                      </a:lnTo>
                      <a:lnTo>
                        <a:pt x="33" y="3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6" name="Freeform 363"/>
                <p:cNvSpPr>
                  <a:spLocks noChangeArrowheads="1"/>
                </p:cNvSpPr>
                <p:nvPr/>
              </p:nvSpPr>
              <p:spPr bwMode="auto">
                <a:xfrm>
                  <a:off x="671" y="529"/>
                  <a:ext cx="11" cy="20"/>
                </a:xfrm>
                <a:custGeom>
                  <a:avLst/>
                  <a:gdLst>
                    <a:gd name="T0" fmla="*/ 12 w 12"/>
                    <a:gd name="T1" fmla="*/ 0 h 22"/>
                    <a:gd name="T2" fmla="*/ 4 w 12"/>
                    <a:gd name="T3" fmla="*/ 8 h 22"/>
                    <a:gd name="T4" fmla="*/ 2 w 12"/>
                    <a:gd name="T5" fmla="*/ 14 h 22"/>
                    <a:gd name="T6" fmla="*/ 0 w 12"/>
                    <a:gd name="T7" fmla="*/ 22 h 22"/>
                    <a:gd name="T8" fmla="*/ 0 w 12"/>
                    <a:gd name="T9" fmla="*/ 11 h 22"/>
                    <a:gd name="T10" fmla="*/ 3 w 12"/>
                    <a:gd name="T11" fmla="*/ 4 h 22"/>
                    <a:gd name="T12" fmla="*/ 12 w 12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22"/>
                    <a:gd name="T23" fmla="*/ 12 w 12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22">
                      <a:moveTo>
                        <a:pt x="12" y="0"/>
                      </a:moveTo>
                      <a:lnTo>
                        <a:pt x="4" y="8"/>
                      </a:lnTo>
                      <a:lnTo>
                        <a:pt x="2" y="14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3" y="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7" name="Freeform 364"/>
                <p:cNvSpPr>
                  <a:spLocks noChangeArrowheads="1"/>
                </p:cNvSpPr>
                <p:nvPr/>
              </p:nvSpPr>
              <p:spPr bwMode="auto">
                <a:xfrm>
                  <a:off x="656" y="595"/>
                  <a:ext cx="7" cy="40"/>
                </a:xfrm>
                <a:custGeom>
                  <a:avLst/>
                  <a:gdLst>
                    <a:gd name="T0" fmla="*/ 2 w 7"/>
                    <a:gd name="T1" fmla="*/ 0 h 41"/>
                    <a:gd name="T2" fmla="*/ 6 w 7"/>
                    <a:gd name="T3" fmla="*/ 9 h 41"/>
                    <a:gd name="T4" fmla="*/ 7 w 7"/>
                    <a:gd name="T5" fmla="*/ 21 h 41"/>
                    <a:gd name="T6" fmla="*/ 5 w 7"/>
                    <a:gd name="T7" fmla="*/ 27 h 41"/>
                    <a:gd name="T8" fmla="*/ 4 w 7"/>
                    <a:gd name="T9" fmla="*/ 36 h 41"/>
                    <a:gd name="T10" fmla="*/ 0 w 7"/>
                    <a:gd name="T11" fmla="*/ 41 h 41"/>
                    <a:gd name="T12" fmla="*/ 2 w 7"/>
                    <a:gd name="T13" fmla="*/ 27 h 41"/>
                    <a:gd name="T14" fmla="*/ 3 w 7"/>
                    <a:gd name="T15" fmla="*/ 11 h 41"/>
                    <a:gd name="T16" fmla="*/ 2 w 7"/>
                    <a:gd name="T17" fmla="*/ 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41"/>
                    <a:gd name="T29" fmla="*/ 7 w 7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41">
                      <a:moveTo>
                        <a:pt x="2" y="0"/>
                      </a:moveTo>
                      <a:lnTo>
                        <a:pt x="6" y="9"/>
                      </a:lnTo>
                      <a:lnTo>
                        <a:pt x="7" y="21"/>
                      </a:lnTo>
                      <a:lnTo>
                        <a:pt x="5" y="27"/>
                      </a:lnTo>
                      <a:lnTo>
                        <a:pt x="4" y="36"/>
                      </a:lnTo>
                      <a:lnTo>
                        <a:pt x="0" y="41"/>
                      </a:lnTo>
                      <a:lnTo>
                        <a:pt x="2" y="27"/>
                      </a:lnTo>
                      <a:lnTo>
                        <a:pt x="3" y="1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8" name="Freeform 365"/>
                <p:cNvSpPr>
                  <a:spLocks noChangeArrowheads="1"/>
                </p:cNvSpPr>
                <p:nvPr/>
              </p:nvSpPr>
              <p:spPr bwMode="auto">
                <a:xfrm>
                  <a:off x="630" y="590"/>
                  <a:ext cx="13" cy="33"/>
                </a:xfrm>
                <a:custGeom>
                  <a:avLst/>
                  <a:gdLst>
                    <a:gd name="T0" fmla="*/ 0 w 13"/>
                    <a:gd name="T1" fmla="*/ 32 h 32"/>
                    <a:gd name="T2" fmla="*/ 8 w 13"/>
                    <a:gd name="T3" fmla="*/ 19 h 32"/>
                    <a:gd name="T4" fmla="*/ 11 w 13"/>
                    <a:gd name="T5" fmla="*/ 9 h 32"/>
                    <a:gd name="T6" fmla="*/ 13 w 13"/>
                    <a:gd name="T7" fmla="*/ 0 h 32"/>
                    <a:gd name="T8" fmla="*/ 6 w 13"/>
                    <a:gd name="T9" fmla="*/ 10 h 32"/>
                    <a:gd name="T10" fmla="*/ 3 w 13"/>
                    <a:gd name="T11" fmla="*/ 18 h 32"/>
                    <a:gd name="T12" fmla="*/ 0 w 13"/>
                    <a:gd name="T13" fmla="*/ 32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32"/>
                    <a:gd name="T23" fmla="*/ 13 w 13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32">
                      <a:moveTo>
                        <a:pt x="0" y="32"/>
                      </a:moveTo>
                      <a:lnTo>
                        <a:pt x="8" y="19"/>
                      </a:lnTo>
                      <a:lnTo>
                        <a:pt x="11" y="9"/>
                      </a:lnTo>
                      <a:lnTo>
                        <a:pt x="13" y="0"/>
                      </a:lnTo>
                      <a:lnTo>
                        <a:pt x="6" y="10"/>
                      </a:lnTo>
                      <a:lnTo>
                        <a:pt x="3" y="18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9" name="Freeform 366"/>
                <p:cNvSpPr>
                  <a:spLocks noChangeArrowheads="1"/>
                </p:cNvSpPr>
                <p:nvPr/>
              </p:nvSpPr>
              <p:spPr bwMode="auto">
                <a:xfrm>
                  <a:off x="609" y="587"/>
                  <a:ext cx="30" cy="15"/>
                </a:xfrm>
                <a:custGeom>
                  <a:avLst/>
                  <a:gdLst>
                    <a:gd name="T0" fmla="*/ 30 w 30"/>
                    <a:gd name="T1" fmla="*/ 0 h 17"/>
                    <a:gd name="T2" fmla="*/ 17 w 30"/>
                    <a:gd name="T3" fmla="*/ 2 h 17"/>
                    <a:gd name="T4" fmla="*/ 11 w 30"/>
                    <a:gd name="T5" fmla="*/ 7 h 17"/>
                    <a:gd name="T6" fmla="*/ 4 w 30"/>
                    <a:gd name="T7" fmla="*/ 13 h 17"/>
                    <a:gd name="T8" fmla="*/ 0 w 30"/>
                    <a:gd name="T9" fmla="*/ 17 h 17"/>
                    <a:gd name="T10" fmla="*/ 4 w 30"/>
                    <a:gd name="T11" fmla="*/ 8 h 17"/>
                    <a:gd name="T12" fmla="*/ 10 w 30"/>
                    <a:gd name="T13" fmla="*/ 2 h 17"/>
                    <a:gd name="T14" fmla="*/ 18 w 30"/>
                    <a:gd name="T15" fmla="*/ 0 h 17"/>
                    <a:gd name="T16" fmla="*/ 30 w 30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17"/>
                    <a:gd name="T29" fmla="*/ 30 w 30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17">
                      <a:moveTo>
                        <a:pt x="30" y="0"/>
                      </a:moveTo>
                      <a:lnTo>
                        <a:pt x="17" y="2"/>
                      </a:lnTo>
                      <a:lnTo>
                        <a:pt x="11" y="7"/>
                      </a:lnTo>
                      <a:lnTo>
                        <a:pt x="4" y="13"/>
                      </a:lnTo>
                      <a:lnTo>
                        <a:pt x="0" y="17"/>
                      </a:lnTo>
                      <a:lnTo>
                        <a:pt x="4" y="8"/>
                      </a:lnTo>
                      <a:lnTo>
                        <a:pt x="10" y="2"/>
                      </a:lnTo>
                      <a:lnTo>
                        <a:pt x="18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0" name="Freeform 367"/>
                <p:cNvSpPr>
                  <a:spLocks noChangeArrowheads="1"/>
                </p:cNvSpPr>
                <p:nvPr/>
              </p:nvSpPr>
              <p:spPr bwMode="auto">
                <a:xfrm>
                  <a:off x="628" y="539"/>
                  <a:ext cx="7" cy="18"/>
                </a:xfrm>
                <a:custGeom>
                  <a:avLst/>
                  <a:gdLst>
                    <a:gd name="T0" fmla="*/ 0 w 8"/>
                    <a:gd name="T1" fmla="*/ 0 h 17"/>
                    <a:gd name="T2" fmla="*/ 6 w 8"/>
                    <a:gd name="T3" fmla="*/ 7 h 17"/>
                    <a:gd name="T4" fmla="*/ 8 w 8"/>
                    <a:gd name="T5" fmla="*/ 17 h 17"/>
                    <a:gd name="T6" fmla="*/ 3 w 8"/>
                    <a:gd name="T7" fmla="*/ 10 h 17"/>
                    <a:gd name="T8" fmla="*/ 0 w 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7"/>
                    <a:gd name="T17" fmla="*/ 8 w 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7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8" y="17"/>
                      </a:lnTo>
                      <a:lnTo>
                        <a:pt x="3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1" name="Freeform 368"/>
                <p:cNvSpPr>
                  <a:spLocks noChangeArrowheads="1"/>
                </p:cNvSpPr>
                <p:nvPr/>
              </p:nvSpPr>
              <p:spPr bwMode="auto">
                <a:xfrm>
                  <a:off x="647" y="529"/>
                  <a:ext cx="4" cy="25"/>
                </a:xfrm>
                <a:custGeom>
                  <a:avLst/>
                  <a:gdLst>
                    <a:gd name="T0" fmla="*/ 0 w 3"/>
                    <a:gd name="T1" fmla="*/ 0 h 23"/>
                    <a:gd name="T2" fmla="*/ 3 w 3"/>
                    <a:gd name="T3" fmla="*/ 7 h 23"/>
                    <a:gd name="T4" fmla="*/ 3 w 3"/>
                    <a:gd name="T5" fmla="*/ 15 h 23"/>
                    <a:gd name="T6" fmla="*/ 2 w 3"/>
                    <a:gd name="T7" fmla="*/ 23 h 23"/>
                    <a:gd name="T8" fmla="*/ 0 w 3"/>
                    <a:gd name="T9" fmla="*/ 12 h 23"/>
                    <a:gd name="T10" fmla="*/ 0 w 3"/>
                    <a:gd name="T11" fmla="*/ 0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23"/>
                    <a:gd name="T20" fmla="*/ 3 w 3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23">
                      <a:moveTo>
                        <a:pt x="0" y="0"/>
                      </a:moveTo>
                      <a:lnTo>
                        <a:pt x="3" y="7"/>
                      </a:lnTo>
                      <a:lnTo>
                        <a:pt x="3" y="15"/>
                      </a:lnTo>
                      <a:lnTo>
                        <a:pt x="2" y="23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2" name="Freeform 369"/>
                <p:cNvSpPr>
                  <a:spLocks noChangeArrowheads="1"/>
                </p:cNvSpPr>
                <p:nvPr/>
              </p:nvSpPr>
              <p:spPr bwMode="auto">
                <a:xfrm>
                  <a:off x="609" y="560"/>
                  <a:ext cx="19" cy="5"/>
                </a:xfrm>
                <a:custGeom>
                  <a:avLst/>
                  <a:gdLst>
                    <a:gd name="T0" fmla="*/ 20 w 20"/>
                    <a:gd name="T1" fmla="*/ 5 h 5"/>
                    <a:gd name="T2" fmla="*/ 14 w 20"/>
                    <a:gd name="T3" fmla="*/ 2 h 5"/>
                    <a:gd name="T4" fmla="*/ 7 w 20"/>
                    <a:gd name="T5" fmla="*/ 0 h 5"/>
                    <a:gd name="T6" fmla="*/ 0 w 20"/>
                    <a:gd name="T7" fmla="*/ 0 h 5"/>
                    <a:gd name="T8" fmla="*/ 9 w 20"/>
                    <a:gd name="T9" fmla="*/ 3 h 5"/>
                    <a:gd name="T10" fmla="*/ 20 w 20"/>
                    <a:gd name="T11" fmla="*/ 5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5"/>
                    <a:gd name="T20" fmla="*/ 20 w 20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5">
                      <a:moveTo>
                        <a:pt x="20" y="5"/>
                      </a:moveTo>
                      <a:lnTo>
                        <a:pt x="14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9" y="3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3" name="Freeform 370"/>
                <p:cNvSpPr>
                  <a:spLocks noChangeArrowheads="1"/>
                </p:cNvSpPr>
                <p:nvPr/>
              </p:nvSpPr>
              <p:spPr bwMode="auto">
                <a:xfrm>
                  <a:off x="634" y="554"/>
                  <a:ext cx="49" cy="38"/>
                </a:xfrm>
                <a:custGeom>
                  <a:avLst/>
                  <a:gdLst>
                    <a:gd name="T0" fmla="*/ 46 w 48"/>
                    <a:gd name="T1" fmla="*/ 26 h 38"/>
                    <a:gd name="T2" fmla="*/ 41 w 48"/>
                    <a:gd name="T3" fmla="*/ 31 h 38"/>
                    <a:gd name="T4" fmla="*/ 40 w 48"/>
                    <a:gd name="T5" fmla="*/ 26 h 38"/>
                    <a:gd name="T6" fmla="*/ 39 w 48"/>
                    <a:gd name="T7" fmla="*/ 21 h 38"/>
                    <a:gd name="T8" fmla="*/ 37 w 48"/>
                    <a:gd name="T9" fmla="*/ 17 h 38"/>
                    <a:gd name="T10" fmla="*/ 31 w 48"/>
                    <a:gd name="T11" fmla="*/ 14 h 38"/>
                    <a:gd name="T12" fmla="*/ 25 w 48"/>
                    <a:gd name="T13" fmla="*/ 13 h 38"/>
                    <a:gd name="T14" fmla="*/ 19 w 48"/>
                    <a:gd name="T15" fmla="*/ 13 h 38"/>
                    <a:gd name="T16" fmla="*/ 14 w 48"/>
                    <a:gd name="T17" fmla="*/ 15 h 38"/>
                    <a:gd name="T18" fmla="*/ 11 w 48"/>
                    <a:gd name="T19" fmla="*/ 18 h 38"/>
                    <a:gd name="T20" fmla="*/ 10 w 48"/>
                    <a:gd name="T21" fmla="*/ 22 h 38"/>
                    <a:gd name="T22" fmla="*/ 10 w 48"/>
                    <a:gd name="T23" fmla="*/ 28 h 38"/>
                    <a:gd name="T24" fmla="*/ 12 w 48"/>
                    <a:gd name="T25" fmla="*/ 32 h 38"/>
                    <a:gd name="T26" fmla="*/ 16 w 48"/>
                    <a:gd name="T27" fmla="*/ 35 h 38"/>
                    <a:gd name="T28" fmla="*/ 27 w 48"/>
                    <a:gd name="T29" fmla="*/ 36 h 38"/>
                    <a:gd name="T30" fmla="*/ 18 w 48"/>
                    <a:gd name="T31" fmla="*/ 38 h 38"/>
                    <a:gd name="T32" fmla="*/ 12 w 48"/>
                    <a:gd name="T33" fmla="*/ 36 h 38"/>
                    <a:gd name="T34" fmla="*/ 8 w 48"/>
                    <a:gd name="T35" fmla="*/ 34 h 38"/>
                    <a:gd name="T36" fmla="*/ 2 w 48"/>
                    <a:gd name="T37" fmla="*/ 29 h 38"/>
                    <a:gd name="T38" fmla="*/ 1 w 48"/>
                    <a:gd name="T39" fmla="*/ 24 h 38"/>
                    <a:gd name="T40" fmla="*/ 0 w 48"/>
                    <a:gd name="T41" fmla="*/ 20 h 38"/>
                    <a:gd name="T42" fmla="*/ 0 w 48"/>
                    <a:gd name="T43" fmla="*/ 15 h 38"/>
                    <a:gd name="T44" fmla="*/ 2 w 48"/>
                    <a:gd name="T45" fmla="*/ 11 h 38"/>
                    <a:gd name="T46" fmla="*/ 4 w 48"/>
                    <a:gd name="T47" fmla="*/ 8 h 38"/>
                    <a:gd name="T48" fmla="*/ 9 w 48"/>
                    <a:gd name="T49" fmla="*/ 4 h 38"/>
                    <a:gd name="T50" fmla="*/ 13 w 48"/>
                    <a:gd name="T51" fmla="*/ 2 h 38"/>
                    <a:gd name="T52" fmla="*/ 18 w 48"/>
                    <a:gd name="T53" fmla="*/ 0 h 38"/>
                    <a:gd name="T54" fmla="*/ 23 w 48"/>
                    <a:gd name="T55" fmla="*/ 0 h 38"/>
                    <a:gd name="T56" fmla="*/ 30 w 48"/>
                    <a:gd name="T57" fmla="*/ 1 h 38"/>
                    <a:gd name="T58" fmla="*/ 36 w 48"/>
                    <a:gd name="T59" fmla="*/ 3 h 38"/>
                    <a:gd name="T60" fmla="*/ 42 w 48"/>
                    <a:gd name="T61" fmla="*/ 6 h 38"/>
                    <a:gd name="T62" fmla="*/ 45 w 48"/>
                    <a:gd name="T63" fmla="*/ 10 h 38"/>
                    <a:gd name="T64" fmla="*/ 48 w 48"/>
                    <a:gd name="T65" fmla="*/ 15 h 38"/>
                    <a:gd name="T66" fmla="*/ 48 w 48"/>
                    <a:gd name="T67" fmla="*/ 22 h 38"/>
                    <a:gd name="T68" fmla="*/ 46 w 48"/>
                    <a:gd name="T69" fmla="*/ 26 h 3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8"/>
                    <a:gd name="T106" fmla="*/ 0 h 38"/>
                    <a:gd name="T107" fmla="*/ 48 w 48"/>
                    <a:gd name="T108" fmla="*/ 38 h 3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8" h="38">
                      <a:moveTo>
                        <a:pt x="46" y="26"/>
                      </a:moveTo>
                      <a:lnTo>
                        <a:pt x="41" y="31"/>
                      </a:lnTo>
                      <a:lnTo>
                        <a:pt x="40" y="26"/>
                      </a:lnTo>
                      <a:lnTo>
                        <a:pt x="39" y="21"/>
                      </a:lnTo>
                      <a:lnTo>
                        <a:pt x="37" y="17"/>
                      </a:lnTo>
                      <a:lnTo>
                        <a:pt x="31" y="14"/>
                      </a:lnTo>
                      <a:lnTo>
                        <a:pt x="25" y="13"/>
                      </a:lnTo>
                      <a:lnTo>
                        <a:pt x="19" y="13"/>
                      </a:lnTo>
                      <a:lnTo>
                        <a:pt x="14" y="15"/>
                      </a:lnTo>
                      <a:lnTo>
                        <a:pt x="11" y="18"/>
                      </a:lnTo>
                      <a:lnTo>
                        <a:pt x="10" y="22"/>
                      </a:lnTo>
                      <a:lnTo>
                        <a:pt x="10" y="28"/>
                      </a:lnTo>
                      <a:lnTo>
                        <a:pt x="12" y="32"/>
                      </a:lnTo>
                      <a:lnTo>
                        <a:pt x="16" y="35"/>
                      </a:lnTo>
                      <a:lnTo>
                        <a:pt x="27" y="36"/>
                      </a:lnTo>
                      <a:lnTo>
                        <a:pt x="18" y="38"/>
                      </a:lnTo>
                      <a:lnTo>
                        <a:pt x="12" y="36"/>
                      </a:lnTo>
                      <a:lnTo>
                        <a:pt x="8" y="34"/>
                      </a:lnTo>
                      <a:lnTo>
                        <a:pt x="2" y="29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9" y="4"/>
                      </a:lnTo>
                      <a:lnTo>
                        <a:pt x="13" y="2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30" y="1"/>
                      </a:lnTo>
                      <a:lnTo>
                        <a:pt x="36" y="3"/>
                      </a:lnTo>
                      <a:lnTo>
                        <a:pt x="42" y="6"/>
                      </a:lnTo>
                      <a:lnTo>
                        <a:pt x="45" y="10"/>
                      </a:lnTo>
                      <a:lnTo>
                        <a:pt x="48" y="15"/>
                      </a:lnTo>
                      <a:lnTo>
                        <a:pt x="48" y="22"/>
                      </a:lnTo>
                      <a:lnTo>
                        <a:pt x="46" y="26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4" name="Freeform 371"/>
                <p:cNvSpPr>
                  <a:spLocks/>
                </p:cNvSpPr>
                <p:nvPr/>
              </p:nvSpPr>
              <p:spPr bwMode="auto">
                <a:xfrm>
                  <a:off x="667" y="580"/>
                  <a:ext cx="22" cy="23"/>
                </a:xfrm>
                <a:custGeom>
                  <a:avLst/>
                  <a:gdLst>
                    <a:gd name="T0" fmla="*/ 0 w 22"/>
                    <a:gd name="T1" fmla="*/ 0 h 21"/>
                    <a:gd name="T2" fmla="*/ 10 w 22"/>
                    <a:gd name="T3" fmla="*/ 4 h 21"/>
                    <a:gd name="T4" fmla="*/ 17 w 22"/>
                    <a:gd name="T5" fmla="*/ 9 h 21"/>
                    <a:gd name="T6" fmla="*/ 20 w 22"/>
                    <a:gd name="T7" fmla="*/ 15 h 21"/>
                    <a:gd name="T8" fmla="*/ 22 w 22"/>
                    <a:gd name="T9" fmla="*/ 2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1"/>
                    <a:gd name="T17" fmla="*/ 22 w 22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1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7" y="9"/>
                      </a:lnTo>
                      <a:lnTo>
                        <a:pt x="20" y="15"/>
                      </a:lnTo>
                      <a:lnTo>
                        <a:pt x="22" y="21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5" name="Freeform 372"/>
                <p:cNvSpPr>
                  <a:spLocks/>
                </p:cNvSpPr>
                <p:nvPr/>
              </p:nvSpPr>
              <p:spPr bwMode="auto">
                <a:xfrm>
                  <a:off x="662" y="580"/>
                  <a:ext cx="13" cy="33"/>
                </a:xfrm>
                <a:custGeom>
                  <a:avLst/>
                  <a:gdLst>
                    <a:gd name="T0" fmla="*/ 0 w 12"/>
                    <a:gd name="T1" fmla="*/ 0 h 31"/>
                    <a:gd name="T2" fmla="*/ 8 w 12"/>
                    <a:gd name="T3" fmla="*/ 7 h 31"/>
                    <a:gd name="T4" fmla="*/ 12 w 12"/>
                    <a:gd name="T5" fmla="*/ 13 h 31"/>
                    <a:gd name="T6" fmla="*/ 12 w 12"/>
                    <a:gd name="T7" fmla="*/ 17 h 31"/>
                    <a:gd name="T8" fmla="*/ 12 w 12"/>
                    <a:gd name="T9" fmla="*/ 24 h 31"/>
                    <a:gd name="T10" fmla="*/ 11 w 12"/>
                    <a:gd name="T11" fmla="*/ 31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31"/>
                    <a:gd name="T20" fmla="*/ 12 w 12"/>
                    <a:gd name="T21" fmla="*/ 31 h 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31">
                      <a:moveTo>
                        <a:pt x="0" y="0"/>
                      </a:moveTo>
                      <a:lnTo>
                        <a:pt x="8" y="7"/>
                      </a:lnTo>
                      <a:lnTo>
                        <a:pt x="12" y="13"/>
                      </a:lnTo>
                      <a:lnTo>
                        <a:pt x="12" y="17"/>
                      </a:lnTo>
                      <a:lnTo>
                        <a:pt x="12" y="24"/>
                      </a:lnTo>
                      <a:lnTo>
                        <a:pt x="11" y="31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6" name="Freeform 373"/>
                <p:cNvSpPr>
                  <a:spLocks/>
                </p:cNvSpPr>
                <p:nvPr/>
              </p:nvSpPr>
              <p:spPr bwMode="auto">
                <a:xfrm>
                  <a:off x="658" y="580"/>
                  <a:ext cx="7" cy="25"/>
                </a:xfrm>
                <a:custGeom>
                  <a:avLst/>
                  <a:gdLst>
                    <a:gd name="T0" fmla="*/ 0 w 7"/>
                    <a:gd name="T1" fmla="*/ 0 h 24"/>
                    <a:gd name="T2" fmla="*/ 5 w 7"/>
                    <a:gd name="T3" fmla="*/ 6 h 24"/>
                    <a:gd name="T4" fmla="*/ 6 w 7"/>
                    <a:gd name="T5" fmla="*/ 11 h 24"/>
                    <a:gd name="T6" fmla="*/ 7 w 7"/>
                    <a:gd name="T7" fmla="*/ 16 h 24"/>
                    <a:gd name="T8" fmla="*/ 7 w 7"/>
                    <a:gd name="T9" fmla="*/ 22 h 24"/>
                    <a:gd name="T10" fmla="*/ 7 w 7"/>
                    <a:gd name="T11" fmla="*/ 24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24"/>
                    <a:gd name="T20" fmla="*/ 7 w 7"/>
                    <a:gd name="T21" fmla="*/ 24 h 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24">
                      <a:moveTo>
                        <a:pt x="0" y="0"/>
                      </a:moveTo>
                      <a:lnTo>
                        <a:pt x="5" y="6"/>
                      </a:lnTo>
                      <a:lnTo>
                        <a:pt x="6" y="11"/>
                      </a:lnTo>
                      <a:lnTo>
                        <a:pt x="7" y="16"/>
                      </a:lnTo>
                      <a:lnTo>
                        <a:pt x="7" y="22"/>
                      </a:lnTo>
                      <a:lnTo>
                        <a:pt x="7" y="24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7" name="Oval 374"/>
                <p:cNvSpPr>
                  <a:spLocks noChangeArrowheads="1"/>
                </p:cNvSpPr>
                <p:nvPr/>
              </p:nvSpPr>
              <p:spPr bwMode="auto">
                <a:xfrm>
                  <a:off x="686" y="597"/>
                  <a:ext cx="6" cy="8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8" name="Oval 375"/>
                <p:cNvSpPr>
                  <a:spLocks noChangeArrowheads="1"/>
                </p:cNvSpPr>
                <p:nvPr/>
              </p:nvSpPr>
              <p:spPr bwMode="auto">
                <a:xfrm>
                  <a:off x="669" y="610"/>
                  <a:ext cx="6" cy="8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9" name="Oval 376"/>
                <p:cNvSpPr>
                  <a:spLocks noChangeArrowheads="1"/>
                </p:cNvSpPr>
                <p:nvPr/>
              </p:nvSpPr>
              <p:spPr bwMode="auto">
                <a:xfrm>
                  <a:off x="660" y="602"/>
                  <a:ext cx="7" cy="8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</p:grpSp>
          <p:grpSp>
            <p:nvGrpSpPr>
              <p:cNvPr id="11" name="Group 375"/>
              <p:cNvGrpSpPr>
                <a:grpSpLocks/>
              </p:cNvGrpSpPr>
              <p:nvPr/>
            </p:nvGrpSpPr>
            <p:grpSpPr bwMode="auto">
              <a:xfrm>
                <a:off x="0" y="292"/>
                <a:ext cx="956" cy="817"/>
                <a:chOff x="0" y="0"/>
                <a:chExt cx="956" cy="817"/>
              </a:xfrm>
            </p:grpSpPr>
            <p:sp>
              <p:nvSpPr>
                <p:cNvPr id="12" name="Freeform 378"/>
                <p:cNvSpPr>
                  <a:spLocks/>
                </p:cNvSpPr>
                <p:nvPr/>
              </p:nvSpPr>
              <p:spPr bwMode="auto">
                <a:xfrm>
                  <a:off x="0" y="285"/>
                  <a:ext cx="221" cy="529"/>
                </a:xfrm>
                <a:custGeom>
                  <a:avLst/>
                  <a:gdLst>
                    <a:gd name="T0" fmla="*/ 172 w 220"/>
                    <a:gd name="T1" fmla="*/ 530 h 530"/>
                    <a:gd name="T2" fmla="*/ 140 w 220"/>
                    <a:gd name="T3" fmla="*/ 505 h 530"/>
                    <a:gd name="T4" fmla="*/ 115 w 220"/>
                    <a:gd name="T5" fmla="*/ 483 h 530"/>
                    <a:gd name="T6" fmla="*/ 93 w 220"/>
                    <a:gd name="T7" fmla="*/ 452 h 530"/>
                    <a:gd name="T8" fmla="*/ 74 w 220"/>
                    <a:gd name="T9" fmla="*/ 426 h 530"/>
                    <a:gd name="T10" fmla="*/ 55 w 220"/>
                    <a:gd name="T11" fmla="*/ 395 h 530"/>
                    <a:gd name="T12" fmla="*/ 41 w 220"/>
                    <a:gd name="T13" fmla="*/ 363 h 530"/>
                    <a:gd name="T14" fmla="*/ 32 w 220"/>
                    <a:gd name="T15" fmla="*/ 323 h 530"/>
                    <a:gd name="T16" fmla="*/ 23 w 220"/>
                    <a:gd name="T17" fmla="*/ 280 h 530"/>
                    <a:gd name="T18" fmla="*/ 19 w 220"/>
                    <a:gd name="T19" fmla="*/ 249 h 530"/>
                    <a:gd name="T20" fmla="*/ 17 w 220"/>
                    <a:gd name="T21" fmla="*/ 211 h 530"/>
                    <a:gd name="T22" fmla="*/ 17 w 220"/>
                    <a:gd name="T23" fmla="*/ 171 h 530"/>
                    <a:gd name="T24" fmla="*/ 17 w 220"/>
                    <a:gd name="T25" fmla="*/ 141 h 530"/>
                    <a:gd name="T26" fmla="*/ 19 w 220"/>
                    <a:gd name="T27" fmla="*/ 105 h 530"/>
                    <a:gd name="T28" fmla="*/ 19 w 220"/>
                    <a:gd name="T29" fmla="*/ 73 h 530"/>
                    <a:gd name="T30" fmla="*/ 11 w 220"/>
                    <a:gd name="T31" fmla="*/ 40 h 530"/>
                    <a:gd name="T32" fmla="*/ 0 w 220"/>
                    <a:gd name="T33" fmla="*/ 0 h 530"/>
                    <a:gd name="T34" fmla="*/ 32 w 220"/>
                    <a:gd name="T35" fmla="*/ 38 h 530"/>
                    <a:gd name="T36" fmla="*/ 45 w 220"/>
                    <a:gd name="T37" fmla="*/ 69 h 530"/>
                    <a:gd name="T38" fmla="*/ 57 w 220"/>
                    <a:gd name="T39" fmla="*/ 94 h 530"/>
                    <a:gd name="T40" fmla="*/ 68 w 220"/>
                    <a:gd name="T41" fmla="*/ 132 h 530"/>
                    <a:gd name="T42" fmla="*/ 76 w 220"/>
                    <a:gd name="T43" fmla="*/ 179 h 530"/>
                    <a:gd name="T44" fmla="*/ 80 w 220"/>
                    <a:gd name="T45" fmla="*/ 217 h 530"/>
                    <a:gd name="T46" fmla="*/ 80 w 220"/>
                    <a:gd name="T47" fmla="*/ 249 h 530"/>
                    <a:gd name="T48" fmla="*/ 85 w 220"/>
                    <a:gd name="T49" fmla="*/ 291 h 530"/>
                    <a:gd name="T50" fmla="*/ 91 w 220"/>
                    <a:gd name="T51" fmla="*/ 327 h 530"/>
                    <a:gd name="T52" fmla="*/ 104 w 220"/>
                    <a:gd name="T53" fmla="*/ 357 h 530"/>
                    <a:gd name="T54" fmla="*/ 119 w 220"/>
                    <a:gd name="T55" fmla="*/ 392 h 530"/>
                    <a:gd name="T56" fmla="*/ 140 w 220"/>
                    <a:gd name="T57" fmla="*/ 426 h 530"/>
                    <a:gd name="T58" fmla="*/ 163 w 220"/>
                    <a:gd name="T59" fmla="*/ 462 h 530"/>
                    <a:gd name="T60" fmla="*/ 188 w 220"/>
                    <a:gd name="T61" fmla="*/ 498 h 530"/>
                    <a:gd name="T62" fmla="*/ 220 w 220"/>
                    <a:gd name="T63" fmla="*/ 530 h 530"/>
                    <a:gd name="T64" fmla="*/ 172 w 220"/>
                    <a:gd name="T65" fmla="*/ 530 h 53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0"/>
                    <a:gd name="T100" fmla="*/ 0 h 530"/>
                    <a:gd name="T101" fmla="*/ 220 w 220"/>
                    <a:gd name="T102" fmla="*/ 530 h 53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0" h="530">
                      <a:moveTo>
                        <a:pt x="172" y="530"/>
                      </a:moveTo>
                      <a:lnTo>
                        <a:pt x="140" y="505"/>
                      </a:lnTo>
                      <a:lnTo>
                        <a:pt x="115" y="483"/>
                      </a:lnTo>
                      <a:lnTo>
                        <a:pt x="93" y="452"/>
                      </a:lnTo>
                      <a:lnTo>
                        <a:pt x="74" y="426"/>
                      </a:lnTo>
                      <a:lnTo>
                        <a:pt x="55" y="395"/>
                      </a:lnTo>
                      <a:lnTo>
                        <a:pt x="41" y="363"/>
                      </a:lnTo>
                      <a:lnTo>
                        <a:pt x="32" y="323"/>
                      </a:lnTo>
                      <a:lnTo>
                        <a:pt x="23" y="280"/>
                      </a:lnTo>
                      <a:lnTo>
                        <a:pt x="19" y="249"/>
                      </a:lnTo>
                      <a:lnTo>
                        <a:pt x="17" y="211"/>
                      </a:lnTo>
                      <a:lnTo>
                        <a:pt x="17" y="171"/>
                      </a:lnTo>
                      <a:lnTo>
                        <a:pt x="17" y="141"/>
                      </a:lnTo>
                      <a:lnTo>
                        <a:pt x="19" y="105"/>
                      </a:lnTo>
                      <a:lnTo>
                        <a:pt x="19" y="73"/>
                      </a:lnTo>
                      <a:lnTo>
                        <a:pt x="11" y="40"/>
                      </a:lnTo>
                      <a:lnTo>
                        <a:pt x="0" y="0"/>
                      </a:lnTo>
                      <a:lnTo>
                        <a:pt x="32" y="38"/>
                      </a:lnTo>
                      <a:lnTo>
                        <a:pt x="45" y="69"/>
                      </a:lnTo>
                      <a:lnTo>
                        <a:pt x="57" y="94"/>
                      </a:lnTo>
                      <a:lnTo>
                        <a:pt x="68" y="132"/>
                      </a:lnTo>
                      <a:lnTo>
                        <a:pt x="76" y="179"/>
                      </a:lnTo>
                      <a:lnTo>
                        <a:pt x="80" y="217"/>
                      </a:lnTo>
                      <a:lnTo>
                        <a:pt x="80" y="249"/>
                      </a:lnTo>
                      <a:lnTo>
                        <a:pt x="85" y="291"/>
                      </a:lnTo>
                      <a:lnTo>
                        <a:pt x="91" y="327"/>
                      </a:lnTo>
                      <a:lnTo>
                        <a:pt x="104" y="357"/>
                      </a:lnTo>
                      <a:lnTo>
                        <a:pt x="119" y="392"/>
                      </a:lnTo>
                      <a:lnTo>
                        <a:pt x="140" y="426"/>
                      </a:lnTo>
                      <a:lnTo>
                        <a:pt x="163" y="462"/>
                      </a:lnTo>
                      <a:lnTo>
                        <a:pt x="188" y="498"/>
                      </a:lnTo>
                      <a:lnTo>
                        <a:pt x="220" y="530"/>
                      </a:lnTo>
                      <a:lnTo>
                        <a:pt x="172" y="5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" name="Freeform 379"/>
                <p:cNvSpPr>
                  <a:spLocks noChangeArrowheads="1"/>
                </p:cNvSpPr>
                <p:nvPr/>
              </p:nvSpPr>
              <p:spPr bwMode="auto">
                <a:xfrm>
                  <a:off x="36" y="376"/>
                  <a:ext cx="105" cy="388"/>
                </a:xfrm>
                <a:custGeom>
                  <a:avLst/>
                  <a:gdLst>
                    <a:gd name="T0" fmla="*/ 0 w 104"/>
                    <a:gd name="T1" fmla="*/ 0 h 389"/>
                    <a:gd name="T2" fmla="*/ 4 w 104"/>
                    <a:gd name="T3" fmla="*/ 32 h 389"/>
                    <a:gd name="T4" fmla="*/ 5 w 104"/>
                    <a:gd name="T5" fmla="*/ 60 h 389"/>
                    <a:gd name="T6" fmla="*/ 5 w 104"/>
                    <a:gd name="T7" fmla="*/ 95 h 389"/>
                    <a:gd name="T8" fmla="*/ 5 w 104"/>
                    <a:gd name="T9" fmla="*/ 121 h 389"/>
                    <a:gd name="T10" fmla="*/ 13 w 104"/>
                    <a:gd name="T11" fmla="*/ 167 h 389"/>
                    <a:gd name="T12" fmla="*/ 23 w 104"/>
                    <a:gd name="T13" fmla="*/ 211 h 389"/>
                    <a:gd name="T14" fmla="*/ 32 w 104"/>
                    <a:gd name="T15" fmla="*/ 248 h 389"/>
                    <a:gd name="T16" fmla="*/ 44 w 104"/>
                    <a:gd name="T17" fmla="*/ 288 h 389"/>
                    <a:gd name="T18" fmla="*/ 68 w 104"/>
                    <a:gd name="T19" fmla="*/ 341 h 389"/>
                    <a:gd name="T20" fmla="*/ 104 w 104"/>
                    <a:gd name="T21" fmla="*/ 389 h 389"/>
                    <a:gd name="T22" fmla="*/ 76 w 104"/>
                    <a:gd name="T23" fmla="*/ 334 h 389"/>
                    <a:gd name="T24" fmla="*/ 53 w 104"/>
                    <a:gd name="T25" fmla="*/ 294 h 389"/>
                    <a:gd name="T26" fmla="*/ 34 w 104"/>
                    <a:gd name="T27" fmla="*/ 233 h 389"/>
                    <a:gd name="T28" fmla="*/ 26 w 104"/>
                    <a:gd name="T29" fmla="*/ 193 h 389"/>
                    <a:gd name="T30" fmla="*/ 15 w 104"/>
                    <a:gd name="T31" fmla="*/ 152 h 389"/>
                    <a:gd name="T32" fmla="*/ 11 w 104"/>
                    <a:gd name="T33" fmla="*/ 108 h 389"/>
                    <a:gd name="T34" fmla="*/ 9 w 104"/>
                    <a:gd name="T35" fmla="*/ 74 h 389"/>
                    <a:gd name="T36" fmla="*/ 0 w 104"/>
                    <a:gd name="T37" fmla="*/ 0 h 3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389"/>
                    <a:gd name="T59" fmla="*/ 104 w 104"/>
                    <a:gd name="T60" fmla="*/ 389 h 38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389">
                      <a:moveTo>
                        <a:pt x="0" y="0"/>
                      </a:moveTo>
                      <a:lnTo>
                        <a:pt x="4" y="32"/>
                      </a:lnTo>
                      <a:lnTo>
                        <a:pt x="5" y="60"/>
                      </a:lnTo>
                      <a:lnTo>
                        <a:pt x="5" y="95"/>
                      </a:lnTo>
                      <a:lnTo>
                        <a:pt x="5" y="121"/>
                      </a:lnTo>
                      <a:lnTo>
                        <a:pt x="13" y="167"/>
                      </a:lnTo>
                      <a:lnTo>
                        <a:pt x="23" y="211"/>
                      </a:lnTo>
                      <a:lnTo>
                        <a:pt x="32" y="248"/>
                      </a:lnTo>
                      <a:lnTo>
                        <a:pt x="44" y="288"/>
                      </a:lnTo>
                      <a:lnTo>
                        <a:pt x="68" y="341"/>
                      </a:lnTo>
                      <a:lnTo>
                        <a:pt x="104" y="389"/>
                      </a:lnTo>
                      <a:lnTo>
                        <a:pt x="76" y="334"/>
                      </a:lnTo>
                      <a:lnTo>
                        <a:pt x="53" y="294"/>
                      </a:lnTo>
                      <a:lnTo>
                        <a:pt x="34" y="233"/>
                      </a:lnTo>
                      <a:lnTo>
                        <a:pt x="26" y="193"/>
                      </a:lnTo>
                      <a:lnTo>
                        <a:pt x="15" y="152"/>
                      </a:lnTo>
                      <a:lnTo>
                        <a:pt x="11" y="108"/>
                      </a:lnTo>
                      <a:lnTo>
                        <a:pt x="9" y="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" name="Freeform 380"/>
                <p:cNvSpPr>
                  <a:spLocks/>
                </p:cNvSpPr>
                <p:nvPr/>
              </p:nvSpPr>
              <p:spPr bwMode="auto">
                <a:xfrm>
                  <a:off x="170" y="217"/>
                  <a:ext cx="54" cy="597"/>
                </a:xfrm>
                <a:custGeom>
                  <a:avLst/>
                  <a:gdLst>
                    <a:gd name="T0" fmla="*/ 27 w 53"/>
                    <a:gd name="T1" fmla="*/ 0 h 598"/>
                    <a:gd name="T2" fmla="*/ 22 w 53"/>
                    <a:gd name="T3" fmla="*/ 15 h 598"/>
                    <a:gd name="T4" fmla="*/ 17 w 53"/>
                    <a:gd name="T5" fmla="*/ 35 h 598"/>
                    <a:gd name="T6" fmla="*/ 13 w 53"/>
                    <a:gd name="T7" fmla="*/ 56 h 598"/>
                    <a:gd name="T8" fmla="*/ 10 w 53"/>
                    <a:gd name="T9" fmla="*/ 77 h 598"/>
                    <a:gd name="T10" fmla="*/ 7 w 53"/>
                    <a:gd name="T11" fmla="*/ 100 h 598"/>
                    <a:gd name="T12" fmla="*/ 6 w 53"/>
                    <a:gd name="T13" fmla="*/ 126 h 598"/>
                    <a:gd name="T14" fmla="*/ 3 w 53"/>
                    <a:gd name="T15" fmla="*/ 158 h 598"/>
                    <a:gd name="T16" fmla="*/ 2 w 53"/>
                    <a:gd name="T17" fmla="*/ 184 h 598"/>
                    <a:gd name="T18" fmla="*/ 0 w 53"/>
                    <a:gd name="T19" fmla="*/ 234 h 598"/>
                    <a:gd name="T20" fmla="*/ 0 w 53"/>
                    <a:gd name="T21" fmla="*/ 254 h 598"/>
                    <a:gd name="T22" fmla="*/ 0 w 53"/>
                    <a:gd name="T23" fmla="*/ 275 h 598"/>
                    <a:gd name="T24" fmla="*/ 0 w 53"/>
                    <a:gd name="T25" fmla="*/ 297 h 598"/>
                    <a:gd name="T26" fmla="*/ 0 w 53"/>
                    <a:gd name="T27" fmla="*/ 323 h 598"/>
                    <a:gd name="T28" fmla="*/ 3 w 53"/>
                    <a:gd name="T29" fmla="*/ 361 h 598"/>
                    <a:gd name="T30" fmla="*/ 5 w 53"/>
                    <a:gd name="T31" fmla="*/ 385 h 598"/>
                    <a:gd name="T32" fmla="*/ 6 w 53"/>
                    <a:gd name="T33" fmla="*/ 404 h 598"/>
                    <a:gd name="T34" fmla="*/ 9 w 53"/>
                    <a:gd name="T35" fmla="*/ 435 h 598"/>
                    <a:gd name="T36" fmla="*/ 12 w 53"/>
                    <a:gd name="T37" fmla="*/ 460 h 598"/>
                    <a:gd name="T38" fmla="*/ 16 w 53"/>
                    <a:gd name="T39" fmla="*/ 489 h 598"/>
                    <a:gd name="T40" fmla="*/ 21 w 53"/>
                    <a:gd name="T41" fmla="*/ 516 h 598"/>
                    <a:gd name="T42" fmla="*/ 24 w 53"/>
                    <a:gd name="T43" fmla="*/ 538 h 598"/>
                    <a:gd name="T44" fmla="*/ 27 w 53"/>
                    <a:gd name="T45" fmla="*/ 558 h 598"/>
                    <a:gd name="T46" fmla="*/ 30 w 53"/>
                    <a:gd name="T47" fmla="*/ 576 h 598"/>
                    <a:gd name="T48" fmla="*/ 34 w 53"/>
                    <a:gd name="T49" fmla="*/ 598 h 598"/>
                    <a:gd name="T50" fmla="*/ 53 w 53"/>
                    <a:gd name="T51" fmla="*/ 598 h 598"/>
                    <a:gd name="T52" fmla="*/ 50 w 53"/>
                    <a:gd name="T53" fmla="*/ 586 h 598"/>
                    <a:gd name="T54" fmla="*/ 46 w 53"/>
                    <a:gd name="T55" fmla="*/ 566 h 598"/>
                    <a:gd name="T56" fmla="*/ 44 w 53"/>
                    <a:gd name="T57" fmla="*/ 548 h 598"/>
                    <a:gd name="T58" fmla="*/ 40 w 53"/>
                    <a:gd name="T59" fmla="*/ 528 h 598"/>
                    <a:gd name="T60" fmla="*/ 37 w 53"/>
                    <a:gd name="T61" fmla="*/ 505 h 598"/>
                    <a:gd name="T62" fmla="*/ 32 w 53"/>
                    <a:gd name="T63" fmla="*/ 478 h 598"/>
                    <a:gd name="T64" fmla="*/ 29 w 53"/>
                    <a:gd name="T65" fmla="*/ 456 h 598"/>
                    <a:gd name="T66" fmla="*/ 27 w 53"/>
                    <a:gd name="T67" fmla="*/ 435 h 598"/>
                    <a:gd name="T68" fmla="*/ 23 w 53"/>
                    <a:gd name="T69" fmla="*/ 401 h 598"/>
                    <a:gd name="T70" fmla="*/ 21 w 53"/>
                    <a:gd name="T71" fmla="*/ 378 h 598"/>
                    <a:gd name="T72" fmla="*/ 19 w 53"/>
                    <a:gd name="T73" fmla="*/ 350 h 598"/>
                    <a:gd name="T74" fmla="*/ 17 w 53"/>
                    <a:gd name="T75" fmla="*/ 331 h 598"/>
                    <a:gd name="T76" fmla="*/ 16 w 53"/>
                    <a:gd name="T77" fmla="*/ 304 h 598"/>
                    <a:gd name="T78" fmla="*/ 16 w 53"/>
                    <a:gd name="T79" fmla="*/ 271 h 598"/>
                    <a:gd name="T80" fmla="*/ 16 w 53"/>
                    <a:gd name="T81" fmla="*/ 248 h 598"/>
                    <a:gd name="T82" fmla="*/ 17 w 53"/>
                    <a:gd name="T83" fmla="*/ 222 h 598"/>
                    <a:gd name="T84" fmla="*/ 19 w 53"/>
                    <a:gd name="T85" fmla="*/ 175 h 598"/>
                    <a:gd name="T86" fmla="*/ 21 w 53"/>
                    <a:gd name="T87" fmla="*/ 139 h 598"/>
                    <a:gd name="T88" fmla="*/ 23 w 53"/>
                    <a:gd name="T89" fmla="*/ 109 h 598"/>
                    <a:gd name="T90" fmla="*/ 24 w 53"/>
                    <a:gd name="T91" fmla="*/ 90 h 598"/>
                    <a:gd name="T92" fmla="*/ 27 w 53"/>
                    <a:gd name="T93" fmla="*/ 69 h 598"/>
                    <a:gd name="T94" fmla="*/ 31 w 53"/>
                    <a:gd name="T95" fmla="*/ 47 h 598"/>
                    <a:gd name="T96" fmla="*/ 35 w 53"/>
                    <a:gd name="T97" fmla="*/ 26 h 598"/>
                    <a:gd name="T98" fmla="*/ 42 w 53"/>
                    <a:gd name="T99" fmla="*/ 2 h 598"/>
                    <a:gd name="T100" fmla="*/ 27 w 53"/>
                    <a:gd name="T101" fmla="*/ 0 h 59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3"/>
                    <a:gd name="T154" fmla="*/ 0 h 598"/>
                    <a:gd name="T155" fmla="*/ 53 w 53"/>
                    <a:gd name="T156" fmla="*/ 598 h 59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3" h="598">
                      <a:moveTo>
                        <a:pt x="27" y="0"/>
                      </a:moveTo>
                      <a:lnTo>
                        <a:pt x="22" y="15"/>
                      </a:lnTo>
                      <a:lnTo>
                        <a:pt x="17" y="35"/>
                      </a:lnTo>
                      <a:lnTo>
                        <a:pt x="13" y="56"/>
                      </a:lnTo>
                      <a:lnTo>
                        <a:pt x="10" y="77"/>
                      </a:lnTo>
                      <a:lnTo>
                        <a:pt x="7" y="100"/>
                      </a:lnTo>
                      <a:lnTo>
                        <a:pt x="6" y="126"/>
                      </a:lnTo>
                      <a:lnTo>
                        <a:pt x="3" y="158"/>
                      </a:lnTo>
                      <a:lnTo>
                        <a:pt x="2" y="184"/>
                      </a:lnTo>
                      <a:lnTo>
                        <a:pt x="0" y="234"/>
                      </a:lnTo>
                      <a:lnTo>
                        <a:pt x="0" y="254"/>
                      </a:lnTo>
                      <a:lnTo>
                        <a:pt x="0" y="275"/>
                      </a:lnTo>
                      <a:lnTo>
                        <a:pt x="0" y="297"/>
                      </a:lnTo>
                      <a:lnTo>
                        <a:pt x="0" y="323"/>
                      </a:lnTo>
                      <a:lnTo>
                        <a:pt x="3" y="361"/>
                      </a:lnTo>
                      <a:lnTo>
                        <a:pt x="5" y="385"/>
                      </a:lnTo>
                      <a:lnTo>
                        <a:pt x="6" y="404"/>
                      </a:lnTo>
                      <a:lnTo>
                        <a:pt x="9" y="435"/>
                      </a:lnTo>
                      <a:lnTo>
                        <a:pt x="12" y="460"/>
                      </a:lnTo>
                      <a:lnTo>
                        <a:pt x="16" y="489"/>
                      </a:lnTo>
                      <a:lnTo>
                        <a:pt x="21" y="516"/>
                      </a:lnTo>
                      <a:lnTo>
                        <a:pt x="24" y="538"/>
                      </a:lnTo>
                      <a:lnTo>
                        <a:pt x="27" y="558"/>
                      </a:lnTo>
                      <a:lnTo>
                        <a:pt x="30" y="576"/>
                      </a:lnTo>
                      <a:lnTo>
                        <a:pt x="34" y="598"/>
                      </a:lnTo>
                      <a:lnTo>
                        <a:pt x="53" y="598"/>
                      </a:lnTo>
                      <a:lnTo>
                        <a:pt x="50" y="586"/>
                      </a:lnTo>
                      <a:lnTo>
                        <a:pt x="46" y="566"/>
                      </a:lnTo>
                      <a:lnTo>
                        <a:pt x="44" y="548"/>
                      </a:lnTo>
                      <a:lnTo>
                        <a:pt x="40" y="528"/>
                      </a:lnTo>
                      <a:lnTo>
                        <a:pt x="37" y="505"/>
                      </a:lnTo>
                      <a:lnTo>
                        <a:pt x="32" y="478"/>
                      </a:lnTo>
                      <a:lnTo>
                        <a:pt x="29" y="456"/>
                      </a:lnTo>
                      <a:lnTo>
                        <a:pt x="27" y="435"/>
                      </a:lnTo>
                      <a:lnTo>
                        <a:pt x="23" y="401"/>
                      </a:lnTo>
                      <a:lnTo>
                        <a:pt x="21" y="378"/>
                      </a:lnTo>
                      <a:lnTo>
                        <a:pt x="19" y="350"/>
                      </a:lnTo>
                      <a:lnTo>
                        <a:pt x="17" y="331"/>
                      </a:lnTo>
                      <a:lnTo>
                        <a:pt x="16" y="304"/>
                      </a:lnTo>
                      <a:lnTo>
                        <a:pt x="16" y="271"/>
                      </a:lnTo>
                      <a:lnTo>
                        <a:pt x="16" y="248"/>
                      </a:lnTo>
                      <a:lnTo>
                        <a:pt x="17" y="222"/>
                      </a:lnTo>
                      <a:lnTo>
                        <a:pt x="19" y="175"/>
                      </a:lnTo>
                      <a:lnTo>
                        <a:pt x="21" y="139"/>
                      </a:lnTo>
                      <a:lnTo>
                        <a:pt x="23" y="109"/>
                      </a:lnTo>
                      <a:lnTo>
                        <a:pt x="24" y="90"/>
                      </a:lnTo>
                      <a:lnTo>
                        <a:pt x="27" y="69"/>
                      </a:lnTo>
                      <a:lnTo>
                        <a:pt x="31" y="47"/>
                      </a:lnTo>
                      <a:lnTo>
                        <a:pt x="35" y="26"/>
                      </a:lnTo>
                      <a:lnTo>
                        <a:pt x="42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" name="Freeform 381"/>
                <p:cNvSpPr>
                  <a:spLocks/>
                </p:cNvSpPr>
                <p:nvPr/>
              </p:nvSpPr>
              <p:spPr bwMode="auto">
                <a:xfrm>
                  <a:off x="182" y="177"/>
                  <a:ext cx="67" cy="45"/>
                </a:xfrm>
                <a:custGeom>
                  <a:avLst/>
                  <a:gdLst>
                    <a:gd name="T0" fmla="*/ 0 w 67"/>
                    <a:gd name="T1" fmla="*/ 0 h 47"/>
                    <a:gd name="T2" fmla="*/ 1 w 67"/>
                    <a:gd name="T3" fmla="*/ 8 h 47"/>
                    <a:gd name="T4" fmla="*/ 6 w 67"/>
                    <a:gd name="T5" fmla="*/ 15 h 47"/>
                    <a:gd name="T6" fmla="*/ 15 w 67"/>
                    <a:gd name="T7" fmla="*/ 19 h 47"/>
                    <a:gd name="T8" fmla="*/ 19 w 67"/>
                    <a:gd name="T9" fmla="*/ 20 h 47"/>
                    <a:gd name="T10" fmla="*/ 18 w 67"/>
                    <a:gd name="T11" fmla="*/ 26 h 47"/>
                    <a:gd name="T12" fmla="*/ 16 w 67"/>
                    <a:gd name="T13" fmla="*/ 36 h 47"/>
                    <a:gd name="T14" fmla="*/ 14 w 67"/>
                    <a:gd name="T15" fmla="*/ 44 h 47"/>
                    <a:gd name="T16" fmla="*/ 20 w 67"/>
                    <a:gd name="T17" fmla="*/ 46 h 47"/>
                    <a:gd name="T18" fmla="*/ 29 w 67"/>
                    <a:gd name="T19" fmla="*/ 47 h 47"/>
                    <a:gd name="T20" fmla="*/ 32 w 67"/>
                    <a:gd name="T21" fmla="*/ 47 h 47"/>
                    <a:gd name="T22" fmla="*/ 35 w 67"/>
                    <a:gd name="T23" fmla="*/ 36 h 47"/>
                    <a:gd name="T24" fmla="*/ 37 w 67"/>
                    <a:gd name="T25" fmla="*/ 26 h 47"/>
                    <a:gd name="T26" fmla="*/ 39 w 67"/>
                    <a:gd name="T27" fmla="*/ 24 h 47"/>
                    <a:gd name="T28" fmla="*/ 49 w 67"/>
                    <a:gd name="T29" fmla="*/ 24 h 47"/>
                    <a:gd name="T30" fmla="*/ 58 w 67"/>
                    <a:gd name="T31" fmla="*/ 21 h 47"/>
                    <a:gd name="T32" fmla="*/ 64 w 67"/>
                    <a:gd name="T33" fmla="*/ 15 h 47"/>
                    <a:gd name="T34" fmla="*/ 66 w 67"/>
                    <a:gd name="T35" fmla="*/ 11 h 47"/>
                    <a:gd name="T36" fmla="*/ 67 w 67"/>
                    <a:gd name="T37" fmla="*/ 1 h 47"/>
                    <a:gd name="T38" fmla="*/ 0 w 67"/>
                    <a:gd name="T39" fmla="*/ 0 h 4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7"/>
                    <a:gd name="T61" fmla="*/ 0 h 47"/>
                    <a:gd name="T62" fmla="*/ 67 w 67"/>
                    <a:gd name="T63" fmla="*/ 47 h 4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7" h="47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6" y="15"/>
                      </a:lnTo>
                      <a:lnTo>
                        <a:pt x="15" y="19"/>
                      </a:lnTo>
                      <a:lnTo>
                        <a:pt x="19" y="20"/>
                      </a:lnTo>
                      <a:lnTo>
                        <a:pt x="18" y="26"/>
                      </a:lnTo>
                      <a:lnTo>
                        <a:pt x="16" y="36"/>
                      </a:lnTo>
                      <a:lnTo>
                        <a:pt x="14" y="44"/>
                      </a:lnTo>
                      <a:lnTo>
                        <a:pt x="20" y="46"/>
                      </a:lnTo>
                      <a:lnTo>
                        <a:pt x="29" y="47"/>
                      </a:lnTo>
                      <a:lnTo>
                        <a:pt x="32" y="47"/>
                      </a:lnTo>
                      <a:lnTo>
                        <a:pt x="35" y="36"/>
                      </a:lnTo>
                      <a:lnTo>
                        <a:pt x="37" y="26"/>
                      </a:lnTo>
                      <a:lnTo>
                        <a:pt x="39" y="24"/>
                      </a:lnTo>
                      <a:lnTo>
                        <a:pt x="49" y="24"/>
                      </a:lnTo>
                      <a:lnTo>
                        <a:pt x="58" y="21"/>
                      </a:lnTo>
                      <a:lnTo>
                        <a:pt x="64" y="15"/>
                      </a:lnTo>
                      <a:lnTo>
                        <a:pt x="66" y="11"/>
                      </a:lnTo>
                      <a:lnTo>
                        <a:pt x="6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" name="Freeform 382"/>
                <p:cNvSpPr>
                  <a:spLocks/>
                </p:cNvSpPr>
                <p:nvPr/>
              </p:nvSpPr>
              <p:spPr bwMode="auto">
                <a:xfrm>
                  <a:off x="212" y="262"/>
                  <a:ext cx="298" cy="554"/>
                </a:xfrm>
                <a:custGeom>
                  <a:avLst/>
                  <a:gdLst>
                    <a:gd name="T0" fmla="*/ 0 w 298"/>
                    <a:gd name="T1" fmla="*/ 555 h 555"/>
                    <a:gd name="T2" fmla="*/ 9 w 298"/>
                    <a:gd name="T3" fmla="*/ 446 h 555"/>
                    <a:gd name="T4" fmla="*/ 19 w 298"/>
                    <a:gd name="T5" fmla="*/ 400 h 555"/>
                    <a:gd name="T6" fmla="*/ 25 w 298"/>
                    <a:gd name="T7" fmla="*/ 349 h 555"/>
                    <a:gd name="T8" fmla="*/ 34 w 298"/>
                    <a:gd name="T9" fmla="*/ 294 h 555"/>
                    <a:gd name="T10" fmla="*/ 47 w 298"/>
                    <a:gd name="T11" fmla="*/ 244 h 555"/>
                    <a:gd name="T12" fmla="*/ 59 w 298"/>
                    <a:gd name="T13" fmla="*/ 204 h 555"/>
                    <a:gd name="T14" fmla="*/ 76 w 298"/>
                    <a:gd name="T15" fmla="*/ 165 h 555"/>
                    <a:gd name="T16" fmla="*/ 99 w 298"/>
                    <a:gd name="T17" fmla="*/ 125 h 555"/>
                    <a:gd name="T18" fmla="*/ 120 w 298"/>
                    <a:gd name="T19" fmla="*/ 95 h 555"/>
                    <a:gd name="T20" fmla="*/ 138 w 298"/>
                    <a:gd name="T21" fmla="*/ 70 h 555"/>
                    <a:gd name="T22" fmla="*/ 159 w 298"/>
                    <a:gd name="T23" fmla="*/ 51 h 555"/>
                    <a:gd name="T24" fmla="*/ 197 w 298"/>
                    <a:gd name="T25" fmla="*/ 28 h 555"/>
                    <a:gd name="T26" fmla="*/ 241 w 298"/>
                    <a:gd name="T27" fmla="*/ 11 h 555"/>
                    <a:gd name="T28" fmla="*/ 298 w 298"/>
                    <a:gd name="T29" fmla="*/ 0 h 555"/>
                    <a:gd name="T30" fmla="*/ 269 w 298"/>
                    <a:gd name="T31" fmla="*/ 24 h 555"/>
                    <a:gd name="T32" fmla="*/ 250 w 298"/>
                    <a:gd name="T33" fmla="*/ 43 h 555"/>
                    <a:gd name="T34" fmla="*/ 229 w 298"/>
                    <a:gd name="T35" fmla="*/ 70 h 555"/>
                    <a:gd name="T36" fmla="*/ 214 w 298"/>
                    <a:gd name="T37" fmla="*/ 89 h 555"/>
                    <a:gd name="T38" fmla="*/ 194 w 298"/>
                    <a:gd name="T39" fmla="*/ 112 h 555"/>
                    <a:gd name="T40" fmla="*/ 174 w 298"/>
                    <a:gd name="T41" fmla="*/ 134 h 555"/>
                    <a:gd name="T42" fmla="*/ 148 w 298"/>
                    <a:gd name="T43" fmla="*/ 166 h 555"/>
                    <a:gd name="T44" fmla="*/ 127 w 298"/>
                    <a:gd name="T45" fmla="*/ 191 h 555"/>
                    <a:gd name="T46" fmla="*/ 110 w 298"/>
                    <a:gd name="T47" fmla="*/ 220 h 555"/>
                    <a:gd name="T48" fmla="*/ 93 w 298"/>
                    <a:gd name="T49" fmla="*/ 252 h 555"/>
                    <a:gd name="T50" fmla="*/ 82 w 298"/>
                    <a:gd name="T51" fmla="*/ 281 h 555"/>
                    <a:gd name="T52" fmla="*/ 64 w 298"/>
                    <a:gd name="T53" fmla="*/ 318 h 555"/>
                    <a:gd name="T54" fmla="*/ 49 w 298"/>
                    <a:gd name="T55" fmla="*/ 362 h 555"/>
                    <a:gd name="T56" fmla="*/ 36 w 298"/>
                    <a:gd name="T57" fmla="*/ 410 h 555"/>
                    <a:gd name="T58" fmla="*/ 26 w 298"/>
                    <a:gd name="T59" fmla="*/ 461 h 555"/>
                    <a:gd name="T60" fmla="*/ 19 w 298"/>
                    <a:gd name="T61" fmla="*/ 512 h 555"/>
                    <a:gd name="T62" fmla="*/ 21 w 298"/>
                    <a:gd name="T63" fmla="*/ 555 h 555"/>
                    <a:gd name="T64" fmla="*/ 0 w 298"/>
                    <a:gd name="T65" fmla="*/ 555 h 5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8"/>
                    <a:gd name="T100" fmla="*/ 0 h 555"/>
                    <a:gd name="T101" fmla="*/ 298 w 298"/>
                    <a:gd name="T102" fmla="*/ 555 h 5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8" h="555">
                      <a:moveTo>
                        <a:pt x="0" y="555"/>
                      </a:moveTo>
                      <a:lnTo>
                        <a:pt x="9" y="446"/>
                      </a:lnTo>
                      <a:lnTo>
                        <a:pt x="19" y="400"/>
                      </a:lnTo>
                      <a:lnTo>
                        <a:pt x="25" y="349"/>
                      </a:lnTo>
                      <a:lnTo>
                        <a:pt x="34" y="294"/>
                      </a:lnTo>
                      <a:lnTo>
                        <a:pt x="47" y="244"/>
                      </a:lnTo>
                      <a:lnTo>
                        <a:pt x="59" y="204"/>
                      </a:lnTo>
                      <a:lnTo>
                        <a:pt x="76" y="165"/>
                      </a:lnTo>
                      <a:lnTo>
                        <a:pt x="99" y="125"/>
                      </a:lnTo>
                      <a:lnTo>
                        <a:pt x="120" y="95"/>
                      </a:lnTo>
                      <a:lnTo>
                        <a:pt x="138" y="70"/>
                      </a:lnTo>
                      <a:lnTo>
                        <a:pt x="159" y="51"/>
                      </a:lnTo>
                      <a:lnTo>
                        <a:pt x="197" y="28"/>
                      </a:lnTo>
                      <a:lnTo>
                        <a:pt x="241" y="11"/>
                      </a:lnTo>
                      <a:lnTo>
                        <a:pt x="298" y="0"/>
                      </a:lnTo>
                      <a:lnTo>
                        <a:pt x="269" y="24"/>
                      </a:lnTo>
                      <a:lnTo>
                        <a:pt x="250" y="43"/>
                      </a:lnTo>
                      <a:lnTo>
                        <a:pt x="229" y="70"/>
                      </a:lnTo>
                      <a:lnTo>
                        <a:pt x="214" y="89"/>
                      </a:lnTo>
                      <a:lnTo>
                        <a:pt x="194" y="112"/>
                      </a:lnTo>
                      <a:lnTo>
                        <a:pt x="174" y="134"/>
                      </a:lnTo>
                      <a:lnTo>
                        <a:pt x="148" y="166"/>
                      </a:lnTo>
                      <a:lnTo>
                        <a:pt x="127" y="191"/>
                      </a:lnTo>
                      <a:lnTo>
                        <a:pt x="110" y="220"/>
                      </a:lnTo>
                      <a:lnTo>
                        <a:pt x="93" y="252"/>
                      </a:lnTo>
                      <a:lnTo>
                        <a:pt x="82" y="281"/>
                      </a:lnTo>
                      <a:lnTo>
                        <a:pt x="64" y="318"/>
                      </a:lnTo>
                      <a:lnTo>
                        <a:pt x="49" y="362"/>
                      </a:lnTo>
                      <a:lnTo>
                        <a:pt x="36" y="410"/>
                      </a:lnTo>
                      <a:lnTo>
                        <a:pt x="26" y="461"/>
                      </a:lnTo>
                      <a:lnTo>
                        <a:pt x="19" y="512"/>
                      </a:lnTo>
                      <a:lnTo>
                        <a:pt x="21" y="555"/>
                      </a:lnTo>
                      <a:lnTo>
                        <a:pt x="0" y="5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" name="Freeform 383"/>
                <p:cNvSpPr>
                  <a:spLocks noChangeArrowheads="1"/>
                </p:cNvSpPr>
                <p:nvPr/>
              </p:nvSpPr>
              <p:spPr bwMode="auto">
                <a:xfrm>
                  <a:off x="241" y="303"/>
                  <a:ext cx="187" cy="340"/>
                </a:xfrm>
                <a:custGeom>
                  <a:avLst/>
                  <a:gdLst>
                    <a:gd name="T0" fmla="*/ 188 w 188"/>
                    <a:gd name="T1" fmla="*/ 0 h 340"/>
                    <a:gd name="T2" fmla="*/ 161 w 188"/>
                    <a:gd name="T3" fmla="*/ 21 h 340"/>
                    <a:gd name="T4" fmla="*/ 125 w 188"/>
                    <a:gd name="T5" fmla="*/ 61 h 340"/>
                    <a:gd name="T6" fmla="*/ 99 w 188"/>
                    <a:gd name="T7" fmla="*/ 95 h 340"/>
                    <a:gd name="T8" fmla="*/ 70 w 188"/>
                    <a:gd name="T9" fmla="*/ 139 h 340"/>
                    <a:gd name="T10" fmla="*/ 48 w 188"/>
                    <a:gd name="T11" fmla="*/ 188 h 340"/>
                    <a:gd name="T12" fmla="*/ 27 w 188"/>
                    <a:gd name="T13" fmla="*/ 234 h 340"/>
                    <a:gd name="T14" fmla="*/ 13 w 188"/>
                    <a:gd name="T15" fmla="*/ 287 h 340"/>
                    <a:gd name="T16" fmla="*/ 0 w 188"/>
                    <a:gd name="T17" fmla="*/ 340 h 340"/>
                    <a:gd name="T18" fmla="*/ 13 w 188"/>
                    <a:gd name="T19" fmla="*/ 262 h 340"/>
                    <a:gd name="T20" fmla="*/ 34 w 188"/>
                    <a:gd name="T21" fmla="*/ 196 h 340"/>
                    <a:gd name="T22" fmla="*/ 59 w 188"/>
                    <a:gd name="T23" fmla="*/ 141 h 340"/>
                    <a:gd name="T24" fmla="*/ 87 w 188"/>
                    <a:gd name="T25" fmla="*/ 99 h 340"/>
                    <a:gd name="T26" fmla="*/ 114 w 188"/>
                    <a:gd name="T27" fmla="*/ 63 h 340"/>
                    <a:gd name="T28" fmla="*/ 188 w 188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88"/>
                    <a:gd name="T46" fmla="*/ 0 h 340"/>
                    <a:gd name="T47" fmla="*/ 188 w 188"/>
                    <a:gd name="T48" fmla="*/ 340 h 34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88" h="340">
                      <a:moveTo>
                        <a:pt x="188" y="0"/>
                      </a:moveTo>
                      <a:lnTo>
                        <a:pt x="161" y="21"/>
                      </a:lnTo>
                      <a:lnTo>
                        <a:pt x="125" y="61"/>
                      </a:lnTo>
                      <a:lnTo>
                        <a:pt x="99" y="95"/>
                      </a:lnTo>
                      <a:lnTo>
                        <a:pt x="70" y="139"/>
                      </a:lnTo>
                      <a:lnTo>
                        <a:pt x="48" y="188"/>
                      </a:lnTo>
                      <a:lnTo>
                        <a:pt x="27" y="234"/>
                      </a:lnTo>
                      <a:lnTo>
                        <a:pt x="13" y="287"/>
                      </a:lnTo>
                      <a:lnTo>
                        <a:pt x="0" y="340"/>
                      </a:lnTo>
                      <a:lnTo>
                        <a:pt x="13" y="262"/>
                      </a:lnTo>
                      <a:lnTo>
                        <a:pt x="34" y="196"/>
                      </a:lnTo>
                      <a:lnTo>
                        <a:pt x="59" y="141"/>
                      </a:lnTo>
                      <a:lnTo>
                        <a:pt x="87" y="99"/>
                      </a:lnTo>
                      <a:lnTo>
                        <a:pt x="114" y="63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" name="Freeform 384"/>
                <p:cNvSpPr>
                  <a:spLocks/>
                </p:cNvSpPr>
                <p:nvPr/>
              </p:nvSpPr>
              <p:spPr bwMode="auto">
                <a:xfrm>
                  <a:off x="82" y="308"/>
                  <a:ext cx="133" cy="509"/>
                </a:xfrm>
                <a:custGeom>
                  <a:avLst/>
                  <a:gdLst>
                    <a:gd name="T0" fmla="*/ 133 w 133"/>
                    <a:gd name="T1" fmla="*/ 509 h 509"/>
                    <a:gd name="T2" fmla="*/ 123 w 133"/>
                    <a:gd name="T3" fmla="*/ 478 h 509"/>
                    <a:gd name="T4" fmla="*/ 108 w 133"/>
                    <a:gd name="T5" fmla="*/ 448 h 509"/>
                    <a:gd name="T6" fmla="*/ 95 w 133"/>
                    <a:gd name="T7" fmla="*/ 414 h 509"/>
                    <a:gd name="T8" fmla="*/ 84 w 133"/>
                    <a:gd name="T9" fmla="*/ 378 h 509"/>
                    <a:gd name="T10" fmla="*/ 76 w 133"/>
                    <a:gd name="T11" fmla="*/ 342 h 509"/>
                    <a:gd name="T12" fmla="*/ 70 w 133"/>
                    <a:gd name="T13" fmla="*/ 308 h 509"/>
                    <a:gd name="T14" fmla="*/ 68 w 133"/>
                    <a:gd name="T15" fmla="*/ 279 h 509"/>
                    <a:gd name="T16" fmla="*/ 61 w 133"/>
                    <a:gd name="T17" fmla="*/ 236 h 509"/>
                    <a:gd name="T18" fmla="*/ 57 w 133"/>
                    <a:gd name="T19" fmla="*/ 188 h 509"/>
                    <a:gd name="T20" fmla="*/ 57 w 133"/>
                    <a:gd name="T21" fmla="*/ 145 h 509"/>
                    <a:gd name="T22" fmla="*/ 57 w 133"/>
                    <a:gd name="T23" fmla="*/ 101 h 509"/>
                    <a:gd name="T24" fmla="*/ 59 w 133"/>
                    <a:gd name="T25" fmla="*/ 63 h 509"/>
                    <a:gd name="T26" fmla="*/ 65 w 133"/>
                    <a:gd name="T27" fmla="*/ 0 h 509"/>
                    <a:gd name="T28" fmla="*/ 50 w 133"/>
                    <a:gd name="T29" fmla="*/ 38 h 509"/>
                    <a:gd name="T30" fmla="*/ 36 w 133"/>
                    <a:gd name="T31" fmla="*/ 78 h 509"/>
                    <a:gd name="T32" fmla="*/ 23 w 133"/>
                    <a:gd name="T33" fmla="*/ 114 h 509"/>
                    <a:gd name="T34" fmla="*/ 11 w 133"/>
                    <a:gd name="T35" fmla="*/ 154 h 509"/>
                    <a:gd name="T36" fmla="*/ 8 w 133"/>
                    <a:gd name="T37" fmla="*/ 186 h 509"/>
                    <a:gd name="T38" fmla="*/ 4 w 133"/>
                    <a:gd name="T39" fmla="*/ 213 h 509"/>
                    <a:gd name="T40" fmla="*/ 0 w 133"/>
                    <a:gd name="T41" fmla="*/ 247 h 509"/>
                    <a:gd name="T42" fmla="*/ 2 w 133"/>
                    <a:gd name="T43" fmla="*/ 291 h 509"/>
                    <a:gd name="T44" fmla="*/ 8 w 133"/>
                    <a:gd name="T45" fmla="*/ 329 h 509"/>
                    <a:gd name="T46" fmla="*/ 14 w 133"/>
                    <a:gd name="T47" fmla="*/ 359 h 509"/>
                    <a:gd name="T48" fmla="*/ 21 w 133"/>
                    <a:gd name="T49" fmla="*/ 386 h 509"/>
                    <a:gd name="T50" fmla="*/ 31 w 133"/>
                    <a:gd name="T51" fmla="*/ 416 h 509"/>
                    <a:gd name="T52" fmla="*/ 44 w 133"/>
                    <a:gd name="T53" fmla="*/ 448 h 509"/>
                    <a:gd name="T54" fmla="*/ 59 w 133"/>
                    <a:gd name="T55" fmla="*/ 471 h 509"/>
                    <a:gd name="T56" fmla="*/ 72 w 133"/>
                    <a:gd name="T57" fmla="*/ 490 h 509"/>
                    <a:gd name="T58" fmla="*/ 89 w 133"/>
                    <a:gd name="T59" fmla="*/ 509 h 509"/>
                    <a:gd name="T60" fmla="*/ 133 w 133"/>
                    <a:gd name="T61" fmla="*/ 509 h 50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33"/>
                    <a:gd name="T94" fmla="*/ 0 h 509"/>
                    <a:gd name="T95" fmla="*/ 133 w 133"/>
                    <a:gd name="T96" fmla="*/ 509 h 50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33" h="509">
                      <a:moveTo>
                        <a:pt x="133" y="509"/>
                      </a:moveTo>
                      <a:lnTo>
                        <a:pt x="123" y="478"/>
                      </a:lnTo>
                      <a:lnTo>
                        <a:pt x="108" y="448"/>
                      </a:lnTo>
                      <a:lnTo>
                        <a:pt x="95" y="414"/>
                      </a:lnTo>
                      <a:lnTo>
                        <a:pt x="84" y="378"/>
                      </a:lnTo>
                      <a:lnTo>
                        <a:pt x="76" y="342"/>
                      </a:lnTo>
                      <a:lnTo>
                        <a:pt x="70" y="308"/>
                      </a:lnTo>
                      <a:lnTo>
                        <a:pt x="68" y="279"/>
                      </a:lnTo>
                      <a:lnTo>
                        <a:pt x="61" y="236"/>
                      </a:lnTo>
                      <a:lnTo>
                        <a:pt x="57" y="188"/>
                      </a:lnTo>
                      <a:lnTo>
                        <a:pt x="57" y="145"/>
                      </a:lnTo>
                      <a:lnTo>
                        <a:pt x="57" y="101"/>
                      </a:lnTo>
                      <a:lnTo>
                        <a:pt x="59" y="63"/>
                      </a:lnTo>
                      <a:lnTo>
                        <a:pt x="65" y="0"/>
                      </a:lnTo>
                      <a:lnTo>
                        <a:pt x="50" y="38"/>
                      </a:lnTo>
                      <a:lnTo>
                        <a:pt x="36" y="78"/>
                      </a:lnTo>
                      <a:lnTo>
                        <a:pt x="23" y="114"/>
                      </a:lnTo>
                      <a:lnTo>
                        <a:pt x="11" y="154"/>
                      </a:lnTo>
                      <a:lnTo>
                        <a:pt x="8" y="186"/>
                      </a:lnTo>
                      <a:lnTo>
                        <a:pt x="4" y="213"/>
                      </a:lnTo>
                      <a:lnTo>
                        <a:pt x="0" y="247"/>
                      </a:lnTo>
                      <a:lnTo>
                        <a:pt x="2" y="291"/>
                      </a:lnTo>
                      <a:lnTo>
                        <a:pt x="8" y="329"/>
                      </a:lnTo>
                      <a:lnTo>
                        <a:pt x="14" y="359"/>
                      </a:lnTo>
                      <a:lnTo>
                        <a:pt x="21" y="386"/>
                      </a:lnTo>
                      <a:lnTo>
                        <a:pt x="31" y="416"/>
                      </a:lnTo>
                      <a:lnTo>
                        <a:pt x="44" y="448"/>
                      </a:lnTo>
                      <a:lnTo>
                        <a:pt x="59" y="471"/>
                      </a:lnTo>
                      <a:lnTo>
                        <a:pt x="72" y="490"/>
                      </a:lnTo>
                      <a:lnTo>
                        <a:pt x="89" y="509"/>
                      </a:lnTo>
                      <a:lnTo>
                        <a:pt x="133" y="5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" name="Freeform 385"/>
                <p:cNvSpPr>
                  <a:spLocks noChangeArrowheads="1"/>
                </p:cNvSpPr>
                <p:nvPr/>
              </p:nvSpPr>
              <p:spPr bwMode="auto">
                <a:xfrm>
                  <a:off x="109" y="459"/>
                  <a:ext cx="71" cy="340"/>
                </a:xfrm>
                <a:custGeom>
                  <a:avLst/>
                  <a:gdLst>
                    <a:gd name="T0" fmla="*/ 7 w 72"/>
                    <a:gd name="T1" fmla="*/ 0 h 342"/>
                    <a:gd name="T2" fmla="*/ 0 w 72"/>
                    <a:gd name="T3" fmla="*/ 46 h 342"/>
                    <a:gd name="T4" fmla="*/ 2 w 72"/>
                    <a:gd name="T5" fmla="*/ 97 h 342"/>
                    <a:gd name="T6" fmla="*/ 9 w 72"/>
                    <a:gd name="T7" fmla="*/ 156 h 342"/>
                    <a:gd name="T8" fmla="*/ 19 w 72"/>
                    <a:gd name="T9" fmla="*/ 216 h 342"/>
                    <a:gd name="T10" fmla="*/ 34 w 72"/>
                    <a:gd name="T11" fmla="*/ 268 h 342"/>
                    <a:gd name="T12" fmla="*/ 59 w 72"/>
                    <a:gd name="T13" fmla="*/ 317 h 342"/>
                    <a:gd name="T14" fmla="*/ 72 w 72"/>
                    <a:gd name="T15" fmla="*/ 342 h 342"/>
                    <a:gd name="T16" fmla="*/ 55 w 72"/>
                    <a:gd name="T17" fmla="*/ 296 h 342"/>
                    <a:gd name="T18" fmla="*/ 38 w 72"/>
                    <a:gd name="T19" fmla="*/ 253 h 342"/>
                    <a:gd name="T20" fmla="*/ 25 w 72"/>
                    <a:gd name="T21" fmla="*/ 199 h 342"/>
                    <a:gd name="T22" fmla="*/ 15 w 72"/>
                    <a:gd name="T23" fmla="*/ 150 h 342"/>
                    <a:gd name="T24" fmla="*/ 7 w 72"/>
                    <a:gd name="T25" fmla="*/ 93 h 342"/>
                    <a:gd name="T26" fmla="*/ 2 w 72"/>
                    <a:gd name="T27" fmla="*/ 59 h 342"/>
                    <a:gd name="T28" fmla="*/ 7 w 72"/>
                    <a:gd name="T29" fmla="*/ 0 h 3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2"/>
                    <a:gd name="T46" fmla="*/ 0 h 342"/>
                    <a:gd name="T47" fmla="*/ 72 w 72"/>
                    <a:gd name="T48" fmla="*/ 342 h 3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2" h="342">
                      <a:moveTo>
                        <a:pt x="7" y="0"/>
                      </a:moveTo>
                      <a:lnTo>
                        <a:pt x="0" y="46"/>
                      </a:lnTo>
                      <a:lnTo>
                        <a:pt x="2" y="97"/>
                      </a:lnTo>
                      <a:lnTo>
                        <a:pt x="9" y="156"/>
                      </a:lnTo>
                      <a:lnTo>
                        <a:pt x="19" y="216"/>
                      </a:lnTo>
                      <a:lnTo>
                        <a:pt x="34" y="268"/>
                      </a:lnTo>
                      <a:lnTo>
                        <a:pt x="59" y="317"/>
                      </a:lnTo>
                      <a:lnTo>
                        <a:pt x="72" y="342"/>
                      </a:lnTo>
                      <a:lnTo>
                        <a:pt x="55" y="296"/>
                      </a:lnTo>
                      <a:lnTo>
                        <a:pt x="38" y="253"/>
                      </a:lnTo>
                      <a:lnTo>
                        <a:pt x="25" y="199"/>
                      </a:lnTo>
                      <a:lnTo>
                        <a:pt x="15" y="150"/>
                      </a:lnTo>
                      <a:lnTo>
                        <a:pt x="7" y="93"/>
                      </a:lnTo>
                      <a:lnTo>
                        <a:pt x="2" y="5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" name="Freeform 386"/>
                <p:cNvSpPr>
                  <a:spLocks/>
                </p:cNvSpPr>
                <p:nvPr/>
              </p:nvSpPr>
              <p:spPr bwMode="auto">
                <a:xfrm>
                  <a:off x="204" y="0"/>
                  <a:ext cx="62" cy="78"/>
                </a:xfrm>
                <a:custGeom>
                  <a:avLst/>
                  <a:gdLst>
                    <a:gd name="T0" fmla="*/ 0 w 62"/>
                    <a:gd name="T1" fmla="*/ 38 h 79"/>
                    <a:gd name="T2" fmla="*/ 5 w 62"/>
                    <a:gd name="T3" fmla="*/ 29 h 79"/>
                    <a:gd name="T4" fmla="*/ 11 w 62"/>
                    <a:gd name="T5" fmla="*/ 21 h 79"/>
                    <a:gd name="T6" fmla="*/ 24 w 62"/>
                    <a:gd name="T7" fmla="*/ 11 h 79"/>
                    <a:gd name="T8" fmla="*/ 37 w 62"/>
                    <a:gd name="T9" fmla="*/ 6 h 79"/>
                    <a:gd name="T10" fmla="*/ 50 w 62"/>
                    <a:gd name="T11" fmla="*/ 0 h 79"/>
                    <a:gd name="T12" fmla="*/ 52 w 62"/>
                    <a:gd name="T13" fmla="*/ 10 h 79"/>
                    <a:gd name="T14" fmla="*/ 54 w 62"/>
                    <a:gd name="T15" fmla="*/ 21 h 79"/>
                    <a:gd name="T16" fmla="*/ 58 w 62"/>
                    <a:gd name="T17" fmla="*/ 29 h 79"/>
                    <a:gd name="T18" fmla="*/ 62 w 62"/>
                    <a:gd name="T19" fmla="*/ 44 h 79"/>
                    <a:gd name="T20" fmla="*/ 60 w 62"/>
                    <a:gd name="T21" fmla="*/ 62 h 79"/>
                    <a:gd name="T22" fmla="*/ 19 w 62"/>
                    <a:gd name="T23" fmla="*/ 79 h 79"/>
                    <a:gd name="T24" fmla="*/ 0 w 62"/>
                    <a:gd name="T25" fmla="*/ 38 h 7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2"/>
                    <a:gd name="T40" fmla="*/ 0 h 79"/>
                    <a:gd name="T41" fmla="*/ 62 w 62"/>
                    <a:gd name="T42" fmla="*/ 79 h 7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2" h="79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1" y="21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0" y="0"/>
                      </a:lnTo>
                      <a:lnTo>
                        <a:pt x="52" y="10"/>
                      </a:lnTo>
                      <a:lnTo>
                        <a:pt x="54" y="21"/>
                      </a:lnTo>
                      <a:lnTo>
                        <a:pt x="58" y="29"/>
                      </a:lnTo>
                      <a:lnTo>
                        <a:pt x="62" y="44"/>
                      </a:lnTo>
                      <a:lnTo>
                        <a:pt x="60" y="62"/>
                      </a:lnTo>
                      <a:lnTo>
                        <a:pt x="19" y="7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" name="Freeform 387"/>
                <p:cNvSpPr>
                  <a:spLocks noChangeArrowheads="1"/>
                </p:cNvSpPr>
                <p:nvPr/>
              </p:nvSpPr>
              <p:spPr bwMode="auto">
                <a:xfrm>
                  <a:off x="208" y="5"/>
                  <a:ext cx="41" cy="48"/>
                </a:xfrm>
                <a:custGeom>
                  <a:avLst/>
                  <a:gdLst>
                    <a:gd name="T0" fmla="*/ 11 w 41"/>
                    <a:gd name="T1" fmla="*/ 15 h 48"/>
                    <a:gd name="T2" fmla="*/ 20 w 41"/>
                    <a:gd name="T3" fmla="*/ 10 h 48"/>
                    <a:gd name="T4" fmla="*/ 27 w 41"/>
                    <a:gd name="T5" fmla="*/ 5 h 48"/>
                    <a:gd name="T6" fmla="*/ 34 w 41"/>
                    <a:gd name="T7" fmla="*/ 2 h 48"/>
                    <a:gd name="T8" fmla="*/ 41 w 41"/>
                    <a:gd name="T9" fmla="*/ 0 h 48"/>
                    <a:gd name="T10" fmla="*/ 35 w 41"/>
                    <a:gd name="T11" fmla="*/ 10 h 48"/>
                    <a:gd name="T12" fmla="*/ 31 w 41"/>
                    <a:gd name="T13" fmla="*/ 20 h 48"/>
                    <a:gd name="T14" fmla="*/ 28 w 41"/>
                    <a:gd name="T15" fmla="*/ 29 h 48"/>
                    <a:gd name="T16" fmla="*/ 26 w 41"/>
                    <a:gd name="T17" fmla="*/ 38 h 48"/>
                    <a:gd name="T18" fmla="*/ 21 w 41"/>
                    <a:gd name="T19" fmla="*/ 48 h 48"/>
                    <a:gd name="T20" fmla="*/ 0 w 41"/>
                    <a:gd name="T21" fmla="*/ 24 h 48"/>
                    <a:gd name="T22" fmla="*/ 11 w 41"/>
                    <a:gd name="T23" fmla="*/ 15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1"/>
                    <a:gd name="T37" fmla="*/ 0 h 48"/>
                    <a:gd name="T38" fmla="*/ 41 w 41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1" h="48">
                      <a:moveTo>
                        <a:pt x="11" y="15"/>
                      </a:moveTo>
                      <a:lnTo>
                        <a:pt x="20" y="10"/>
                      </a:lnTo>
                      <a:lnTo>
                        <a:pt x="27" y="5"/>
                      </a:lnTo>
                      <a:lnTo>
                        <a:pt x="34" y="2"/>
                      </a:lnTo>
                      <a:lnTo>
                        <a:pt x="41" y="0"/>
                      </a:lnTo>
                      <a:lnTo>
                        <a:pt x="35" y="10"/>
                      </a:lnTo>
                      <a:lnTo>
                        <a:pt x="31" y="20"/>
                      </a:lnTo>
                      <a:lnTo>
                        <a:pt x="28" y="29"/>
                      </a:lnTo>
                      <a:lnTo>
                        <a:pt x="26" y="38"/>
                      </a:lnTo>
                      <a:lnTo>
                        <a:pt x="21" y="48"/>
                      </a:lnTo>
                      <a:lnTo>
                        <a:pt x="0" y="24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" name="Freeform 388"/>
                <p:cNvSpPr>
                  <a:spLocks noChangeArrowheads="1"/>
                </p:cNvSpPr>
                <p:nvPr/>
              </p:nvSpPr>
              <p:spPr bwMode="auto">
                <a:xfrm>
                  <a:off x="236" y="10"/>
                  <a:ext cx="28" cy="43"/>
                </a:xfrm>
                <a:custGeom>
                  <a:avLst/>
                  <a:gdLst>
                    <a:gd name="T0" fmla="*/ 15 w 28"/>
                    <a:gd name="T1" fmla="*/ 0 h 44"/>
                    <a:gd name="T2" fmla="*/ 9 w 28"/>
                    <a:gd name="T3" fmla="*/ 13 h 44"/>
                    <a:gd name="T4" fmla="*/ 5 w 28"/>
                    <a:gd name="T5" fmla="*/ 23 h 44"/>
                    <a:gd name="T6" fmla="*/ 4 w 28"/>
                    <a:gd name="T7" fmla="*/ 31 h 44"/>
                    <a:gd name="T8" fmla="*/ 0 w 28"/>
                    <a:gd name="T9" fmla="*/ 44 h 44"/>
                    <a:gd name="T10" fmla="*/ 25 w 28"/>
                    <a:gd name="T11" fmla="*/ 42 h 44"/>
                    <a:gd name="T12" fmla="*/ 28 w 28"/>
                    <a:gd name="T13" fmla="*/ 27 h 44"/>
                    <a:gd name="T14" fmla="*/ 21 w 28"/>
                    <a:gd name="T15" fmla="*/ 21 h 44"/>
                    <a:gd name="T16" fmla="*/ 17 w 28"/>
                    <a:gd name="T17" fmla="*/ 13 h 44"/>
                    <a:gd name="T18" fmla="*/ 16 w 28"/>
                    <a:gd name="T19" fmla="*/ 9 h 44"/>
                    <a:gd name="T20" fmla="*/ 15 w 28"/>
                    <a:gd name="T21" fmla="*/ 0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44"/>
                    <a:gd name="T35" fmla="*/ 28 w 28"/>
                    <a:gd name="T36" fmla="*/ 44 h 4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44">
                      <a:moveTo>
                        <a:pt x="15" y="0"/>
                      </a:moveTo>
                      <a:lnTo>
                        <a:pt x="9" y="13"/>
                      </a:lnTo>
                      <a:lnTo>
                        <a:pt x="5" y="23"/>
                      </a:lnTo>
                      <a:lnTo>
                        <a:pt x="4" y="31"/>
                      </a:lnTo>
                      <a:lnTo>
                        <a:pt x="0" y="44"/>
                      </a:lnTo>
                      <a:lnTo>
                        <a:pt x="25" y="42"/>
                      </a:lnTo>
                      <a:lnTo>
                        <a:pt x="28" y="27"/>
                      </a:lnTo>
                      <a:lnTo>
                        <a:pt x="21" y="21"/>
                      </a:lnTo>
                      <a:lnTo>
                        <a:pt x="17" y="13"/>
                      </a:lnTo>
                      <a:lnTo>
                        <a:pt x="16" y="9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" name="Freeform 389"/>
                <p:cNvSpPr>
                  <a:spLocks/>
                </p:cNvSpPr>
                <p:nvPr/>
              </p:nvSpPr>
              <p:spPr bwMode="auto">
                <a:xfrm>
                  <a:off x="152" y="10"/>
                  <a:ext cx="101" cy="174"/>
                </a:xfrm>
                <a:custGeom>
                  <a:avLst/>
                  <a:gdLst>
                    <a:gd name="T0" fmla="*/ 24 w 101"/>
                    <a:gd name="T1" fmla="*/ 10 h 175"/>
                    <a:gd name="T2" fmla="*/ 28 w 101"/>
                    <a:gd name="T3" fmla="*/ 21 h 175"/>
                    <a:gd name="T4" fmla="*/ 28 w 101"/>
                    <a:gd name="T5" fmla="*/ 29 h 175"/>
                    <a:gd name="T6" fmla="*/ 27 w 101"/>
                    <a:gd name="T7" fmla="*/ 37 h 175"/>
                    <a:gd name="T8" fmla="*/ 25 w 101"/>
                    <a:gd name="T9" fmla="*/ 44 h 175"/>
                    <a:gd name="T10" fmla="*/ 22 w 101"/>
                    <a:gd name="T11" fmla="*/ 51 h 175"/>
                    <a:gd name="T12" fmla="*/ 18 w 101"/>
                    <a:gd name="T13" fmla="*/ 61 h 175"/>
                    <a:gd name="T14" fmla="*/ 15 w 101"/>
                    <a:gd name="T15" fmla="*/ 69 h 175"/>
                    <a:gd name="T16" fmla="*/ 10 w 101"/>
                    <a:gd name="T17" fmla="*/ 77 h 175"/>
                    <a:gd name="T18" fmla="*/ 5 w 101"/>
                    <a:gd name="T19" fmla="*/ 91 h 175"/>
                    <a:gd name="T20" fmla="*/ 2 w 101"/>
                    <a:gd name="T21" fmla="*/ 101 h 175"/>
                    <a:gd name="T22" fmla="*/ 0 w 101"/>
                    <a:gd name="T23" fmla="*/ 111 h 175"/>
                    <a:gd name="T24" fmla="*/ 0 w 101"/>
                    <a:gd name="T25" fmla="*/ 122 h 175"/>
                    <a:gd name="T26" fmla="*/ 0 w 101"/>
                    <a:gd name="T27" fmla="*/ 131 h 175"/>
                    <a:gd name="T28" fmla="*/ 2 w 101"/>
                    <a:gd name="T29" fmla="*/ 140 h 175"/>
                    <a:gd name="T30" fmla="*/ 6 w 101"/>
                    <a:gd name="T31" fmla="*/ 149 h 175"/>
                    <a:gd name="T32" fmla="*/ 9 w 101"/>
                    <a:gd name="T33" fmla="*/ 155 h 175"/>
                    <a:gd name="T34" fmla="*/ 17 w 101"/>
                    <a:gd name="T35" fmla="*/ 164 h 175"/>
                    <a:gd name="T36" fmla="*/ 28 w 101"/>
                    <a:gd name="T37" fmla="*/ 169 h 175"/>
                    <a:gd name="T38" fmla="*/ 45 w 101"/>
                    <a:gd name="T39" fmla="*/ 172 h 175"/>
                    <a:gd name="T40" fmla="*/ 67 w 101"/>
                    <a:gd name="T41" fmla="*/ 175 h 175"/>
                    <a:gd name="T42" fmla="*/ 81 w 101"/>
                    <a:gd name="T43" fmla="*/ 170 h 175"/>
                    <a:gd name="T44" fmla="*/ 91 w 101"/>
                    <a:gd name="T45" fmla="*/ 162 h 175"/>
                    <a:gd name="T46" fmla="*/ 96 w 101"/>
                    <a:gd name="T47" fmla="*/ 149 h 175"/>
                    <a:gd name="T48" fmla="*/ 99 w 101"/>
                    <a:gd name="T49" fmla="*/ 133 h 175"/>
                    <a:gd name="T50" fmla="*/ 101 w 101"/>
                    <a:gd name="T51" fmla="*/ 120 h 175"/>
                    <a:gd name="T52" fmla="*/ 101 w 101"/>
                    <a:gd name="T53" fmla="*/ 106 h 175"/>
                    <a:gd name="T54" fmla="*/ 100 w 101"/>
                    <a:gd name="T55" fmla="*/ 94 h 175"/>
                    <a:gd name="T56" fmla="*/ 99 w 101"/>
                    <a:gd name="T57" fmla="*/ 81 h 175"/>
                    <a:gd name="T58" fmla="*/ 97 w 101"/>
                    <a:gd name="T59" fmla="*/ 69 h 175"/>
                    <a:gd name="T60" fmla="*/ 94 w 101"/>
                    <a:gd name="T61" fmla="*/ 54 h 175"/>
                    <a:gd name="T62" fmla="*/ 89 w 101"/>
                    <a:gd name="T63" fmla="*/ 42 h 175"/>
                    <a:gd name="T64" fmla="*/ 82 w 101"/>
                    <a:gd name="T65" fmla="*/ 30 h 175"/>
                    <a:gd name="T66" fmla="*/ 74 w 101"/>
                    <a:gd name="T67" fmla="*/ 20 h 175"/>
                    <a:gd name="T68" fmla="*/ 65 w 101"/>
                    <a:gd name="T69" fmla="*/ 15 h 175"/>
                    <a:gd name="T70" fmla="*/ 54 w 101"/>
                    <a:gd name="T71" fmla="*/ 8 h 175"/>
                    <a:gd name="T72" fmla="*/ 44 w 101"/>
                    <a:gd name="T73" fmla="*/ 5 h 175"/>
                    <a:gd name="T74" fmla="*/ 34 w 101"/>
                    <a:gd name="T75" fmla="*/ 2 h 175"/>
                    <a:gd name="T76" fmla="*/ 20 w 101"/>
                    <a:gd name="T77" fmla="*/ 0 h 175"/>
                    <a:gd name="T78" fmla="*/ 24 w 101"/>
                    <a:gd name="T79" fmla="*/ 10 h 17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01"/>
                    <a:gd name="T121" fmla="*/ 0 h 175"/>
                    <a:gd name="T122" fmla="*/ 101 w 101"/>
                    <a:gd name="T123" fmla="*/ 175 h 17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01" h="175">
                      <a:moveTo>
                        <a:pt x="24" y="10"/>
                      </a:moveTo>
                      <a:lnTo>
                        <a:pt x="28" y="21"/>
                      </a:lnTo>
                      <a:lnTo>
                        <a:pt x="28" y="29"/>
                      </a:lnTo>
                      <a:lnTo>
                        <a:pt x="27" y="37"/>
                      </a:lnTo>
                      <a:lnTo>
                        <a:pt x="25" y="44"/>
                      </a:lnTo>
                      <a:lnTo>
                        <a:pt x="22" y="51"/>
                      </a:lnTo>
                      <a:lnTo>
                        <a:pt x="18" y="61"/>
                      </a:lnTo>
                      <a:lnTo>
                        <a:pt x="15" y="69"/>
                      </a:lnTo>
                      <a:lnTo>
                        <a:pt x="10" y="77"/>
                      </a:lnTo>
                      <a:lnTo>
                        <a:pt x="5" y="91"/>
                      </a:lnTo>
                      <a:lnTo>
                        <a:pt x="2" y="101"/>
                      </a:lnTo>
                      <a:lnTo>
                        <a:pt x="0" y="111"/>
                      </a:lnTo>
                      <a:lnTo>
                        <a:pt x="0" y="122"/>
                      </a:lnTo>
                      <a:lnTo>
                        <a:pt x="0" y="131"/>
                      </a:lnTo>
                      <a:lnTo>
                        <a:pt x="2" y="140"/>
                      </a:lnTo>
                      <a:lnTo>
                        <a:pt x="6" y="149"/>
                      </a:lnTo>
                      <a:lnTo>
                        <a:pt x="9" y="155"/>
                      </a:lnTo>
                      <a:lnTo>
                        <a:pt x="17" y="164"/>
                      </a:lnTo>
                      <a:lnTo>
                        <a:pt x="28" y="169"/>
                      </a:lnTo>
                      <a:lnTo>
                        <a:pt x="45" y="172"/>
                      </a:lnTo>
                      <a:lnTo>
                        <a:pt x="67" y="175"/>
                      </a:lnTo>
                      <a:lnTo>
                        <a:pt x="81" y="170"/>
                      </a:lnTo>
                      <a:lnTo>
                        <a:pt x="91" y="162"/>
                      </a:lnTo>
                      <a:lnTo>
                        <a:pt x="96" y="149"/>
                      </a:lnTo>
                      <a:lnTo>
                        <a:pt x="99" y="133"/>
                      </a:lnTo>
                      <a:lnTo>
                        <a:pt x="101" y="120"/>
                      </a:lnTo>
                      <a:lnTo>
                        <a:pt x="101" y="106"/>
                      </a:lnTo>
                      <a:lnTo>
                        <a:pt x="100" y="94"/>
                      </a:lnTo>
                      <a:lnTo>
                        <a:pt x="99" y="81"/>
                      </a:lnTo>
                      <a:lnTo>
                        <a:pt x="97" y="69"/>
                      </a:lnTo>
                      <a:lnTo>
                        <a:pt x="94" y="54"/>
                      </a:lnTo>
                      <a:lnTo>
                        <a:pt x="89" y="42"/>
                      </a:lnTo>
                      <a:lnTo>
                        <a:pt x="82" y="30"/>
                      </a:lnTo>
                      <a:lnTo>
                        <a:pt x="74" y="20"/>
                      </a:lnTo>
                      <a:lnTo>
                        <a:pt x="65" y="15"/>
                      </a:lnTo>
                      <a:lnTo>
                        <a:pt x="54" y="8"/>
                      </a:lnTo>
                      <a:lnTo>
                        <a:pt x="44" y="5"/>
                      </a:lnTo>
                      <a:lnTo>
                        <a:pt x="34" y="2"/>
                      </a:lnTo>
                      <a:lnTo>
                        <a:pt x="20" y="0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" name="Freeform 390"/>
                <p:cNvSpPr>
                  <a:spLocks/>
                </p:cNvSpPr>
                <p:nvPr/>
              </p:nvSpPr>
              <p:spPr bwMode="auto">
                <a:xfrm>
                  <a:off x="197" y="10"/>
                  <a:ext cx="101" cy="176"/>
                </a:xfrm>
                <a:custGeom>
                  <a:avLst/>
                  <a:gdLst>
                    <a:gd name="T0" fmla="*/ 34 w 100"/>
                    <a:gd name="T1" fmla="*/ 54 h 177"/>
                    <a:gd name="T2" fmla="*/ 43 w 100"/>
                    <a:gd name="T3" fmla="*/ 40 h 177"/>
                    <a:gd name="T4" fmla="*/ 50 w 100"/>
                    <a:gd name="T5" fmla="*/ 31 h 177"/>
                    <a:gd name="T6" fmla="*/ 60 w 100"/>
                    <a:gd name="T7" fmla="*/ 22 h 177"/>
                    <a:gd name="T8" fmla="*/ 70 w 100"/>
                    <a:gd name="T9" fmla="*/ 15 h 177"/>
                    <a:gd name="T10" fmla="*/ 79 w 100"/>
                    <a:gd name="T11" fmla="*/ 11 h 177"/>
                    <a:gd name="T12" fmla="*/ 86 w 100"/>
                    <a:gd name="T13" fmla="*/ 7 h 177"/>
                    <a:gd name="T14" fmla="*/ 92 w 100"/>
                    <a:gd name="T15" fmla="*/ 5 h 177"/>
                    <a:gd name="T16" fmla="*/ 100 w 100"/>
                    <a:gd name="T17" fmla="*/ 0 h 177"/>
                    <a:gd name="T18" fmla="*/ 95 w 100"/>
                    <a:gd name="T19" fmla="*/ 14 h 177"/>
                    <a:gd name="T20" fmla="*/ 91 w 100"/>
                    <a:gd name="T21" fmla="*/ 24 h 177"/>
                    <a:gd name="T22" fmla="*/ 91 w 100"/>
                    <a:gd name="T23" fmla="*/ 36 h 177"/>
                    <a:gd name="T24" fmla="*/ 91 w 100"/>
                    <a:gd name="T25" fmla="*/ 47 h 177"/>
                    <a:gd name="T26" fmla="*/ 92 w 100"/>
                    <a:gd name="T27" fmla="*/ 57 h 177"/>
                    <a:gd name="T28" fmla="*/ 94 w 100"/>
                    <a:gd name="T29" fmla="*/ 70 h 177"/>
                    <a:gd name="T30" fmla="*/ 97 w 100"/>
                    <a:gd name="T31" fmla="*/ 81 h 177"/>
                    <a:gd name="T32" fmla="*/ 99 w 100"/>
                    <a:gd name="T33" fmla="*/ 92 h 177"/>
                    <a:gd name="T34" fmla="*/ 100 w 100"/>
                    <a:gd name="T35" fmla="*/ 103 h 177"/>
                    <a:gd name="T36" fmla="*/ 100 w 100"/>
                    <a:gd name="T37" fmla="*/ 113 h 177"/>
                    <a:gd name="T38" fmla="*/ 99 w 100"/>
                    <a:gd name="T39" fmla="*/ 124 h 177"/>
                    <a:gd name="T40" fmla="*/ 97 w 100"/>
                    <a:gd name="T41" fmla="*/ 135 h 177"/>
                    <a:gd name="T42" fmla="*/ 93 w 100"/>
                    <a:gd name="T43" fmla="*/ 147 h 177"/>
                    <a:gd name="T44" fmla="*/ 89 w 100"/>
                    <a:gd name="T45" fmla="*/ 155 h 177"/>
                    <a:gd name="T46" fmla="*/ 80 w 100"/>
                    <a:gd name="T47" fmla="*/ 168 h 177"/>
                    <a:gd name="T48" fmla="*/ 69 w 100"/>
                    <a:gd name="T49" fmla="*/ 172 h 177"/>
                    <a:gd name="T50" fmla="*/ 56 w 100"/>
                    <a:gd name="T51" fmla="*/ 176 h 177"/>
                    <a:gd name="T52" fmla="*/ 41 w 100"/>
                    <a:gd name="T53" fmla="*/ 177 h 177"/>
                    <a:gd name="T54" fmla="*/ 31 w 100"/>
                    <a:gd name="T55" fmla="*/ 177 h 177"/>
                    <a:gd name="T56" fmla="*/ 17 w 100"/>
                    <a:gd name="T57" fmla="*/ 175 h 177"/>
                    <a:gd name="T58" fmla="*/ 10 w 100"/>
                    <a:gd name="T59" fmla="*/ 170 h 177"/>
                    <a:gd name="T60" fmla="*/ 4 w 100"/>
                    <a:gd name="T61" fmla="*/ 162 h 177"/>
                    <a:gd name="T62" fmla="*/ 1 w 100"/>
                    <a:gd name="T63" fmla="*/ 150 h 177"/>
                    <a:gd name="T64" fmla="*/ 0 w 100"/>
                    <a:gd name="T65" fmla="*/ 141 h 177"/>
                    <a:gd name="T66" fmla="*/ 0 w 100"/>
                    <a:gd name="T67" fmla="*/ 126 h 177"/>
                    <a:gd name="T68" fmla="*/ 4 w 100"/>
                    <a:gd name="T69" fmla="*/ 112 h 177"/>
                    <a:gd name="T70" fmla="*/ 11 w 100"/>
                    <a:gd name="T71" fmla="*/ 96 h 177"/>
                    <a:gd name="T72" fmla="*/ 19 w 100"/>
                    <a:gd name="T73" fmla="*/ 81 h 177"/>
                    <a:gd name="T74" fmla="*/ 25 w 100"/>
                    <a:gd name="T75" fmla="*/ 68 h 177"/>
                    <a:gd name="T76" fmla="*/ 34 w 100"/>
                    <a:gd name="T77" fmla="*/ 54 h 17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0"/>
                    <a:gd name="T118" fmla="*/ 0 h 177"/>
                    <a:gd name="T119" fmla="*/ 100 w 100"/>
                    <a:gd name="T120" fmla="*/ 177 h 17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0" h="177">
                      <a:moveTo>
                        <a:pt x="34" y="54"/>
                      </a:moveTo>
                      <a:lnTo>
                        <a:pt x="43" y="40"/>
                      </a:lnTo>
                      <a:lnTo>
                        <a:pt x="50" y="31"/>
                      </a:lnTo>
                      <a:lnTo>
                        <a:pt x="60" y="22"/>
                      </a:lnTo>
                      <a:lnTo>
                        <a:pt x="70" y="15"/>
                      </a:lnTo>
                      <a:lnTo>
                        <a:pt x="79" y="11"/>
                      </a:lnTo>
                      <a:lnTo>
                        <a:pt x="86" y="7"/>
                      </a:lnTo>
                      <a:lnTo>
                        <a:pt x="92" y="5"/>
                      </a:lnTo>
                      <a:lnTo>
                        <a:pt x="100" y="0"/>
                      </a:lnTo>
                      <a:lnTo>
                        <a:pt x="95" y="14"/>
                      </a:lnTo>
                      <a:lnTo>
                        <a:pt x="91" y="24"/>
                      </a:lnTo>
                      <a:lnTo>
                        <a:pt x="91" y="36"/>
                      </a:lnTo>
                      <a:lnTo>
                        <a:pt x="91" y="47"/>
                      </a:lnTo>
                      <a:lnTo>
                        <a:pt x="92" y="57"/>
                      </a:lnTo>
                      <a:lnTo>
                        <a:pt x="94" y="70"/>
                      </a:lnTo>
                      <a:lnTo>
                        <a:pt x="97" y="81"/>
                      </a:lnTo>
                      <a:lnTo>
                        <a:pt x="99" y="92"/>
                      </a:lnTo>
                      <a:lnTo>
                        <a:pt x="100" y="103"/>
                      </a:lnTo>
                      <a:lnTo>
                        <a:pt x="100" y="113"/>
                      </a:lnTo>
                      <a:lnTo>
                        <a:pt x="99" y="124"/>
                      </a:lnTo>
                      <a:lnTo>
                        <a:pt x="97" y="135"/>
                      </a:lnTo>
                      <a:lnTo>
                        <a:pt x="93" y="147"/>
                      </a:lnTo>
                      <a:lnTo>
                        <a:pt x="89" y="155"/>
                      </a:lnTo>
                      <a:lnTo>
                        <a:pt x="80" y="168"/>
                      </a:lnTo>
                      <a:lnTo>
                        <a:pt x="69" y="172"/>
                      </a:lnTo>
                      <a:lnTo>
                        <a:pt x="56" y="176"/>
                      </a:lnTo>
                      <a:lnTo>
                        <a:pt x="41" y="177"/>
                      </a:lnTo>
                      <a:lnTo>
                        <a:pt x="31" y="177"/>
                      </a:lnTo>
                      <a:lnTo>
                        <a:pt x="17" y="175"/>
                      </a:lnTo>
                      <a:lnTo>
                        <a:pt x="10" y="170"/>
                      </a:lnTo>
                      <a:lnTo>
                        <a:pt x="4" y="162"/>
                      </a:lnTo>
                      <a:lnTo>
                        <a:pt x="1" y="150"/>
                      </a:lnTo>
                      <a:lnTo>
                        <a:pt x="0" y="141"/>
                      </a:lnTo>
                      <a:lnTo>
                        <a:pt x="0" y="126"/>
                      </a:lnTo>
                      <a:lnTo>
                        <a:pt x="4" y="112"/>
                      </a:lnTo>
                      <a:lnTo>
                        <a:pt x="11" y="96"/>
                      </a:lnTo>
                      <a:lnTo>
                        <a:pt x="19" y="81"/>
                      </a:lnTo>
                      <a:lnTo>
                        <a:pt x="25" y="68"/>
                      </a:lnTo>
                      <a:lnTo>
                        <a:pt x="34" y="5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" name="Freeform 391"/>
                <p:cNvSpPr>
                  <a:spLocks noChangeArrowheads="1"/>
                </p:cNvSpPr>
                <p:nvPr/>
              </p:nvSpPr>
              <p:spPr bwMode="auto">
                <a:xfrm>
                  <a:off x="157" y="73"/>
                  <a:ext cx="24" cy="101"/>
                </a:xfrm>
                <a:custGeom>
                  <a:avLst/>
                  <a:gdLst>
                    <a:gd name="T0" fmla="*/ 14 w 24"/>
                    <a:gd name="T1" fmla="*/ 0 h 103"/>
                    <a:gd name="T2" fmla="*/ 6 w 24"/>
                    <a:gd name="T3" fmla="*/ 23 h 103"/>
                    <a:gd name="T4" fmla="*/ 2 w 24"/>
                    <a:gd name="T5" fmla="*/ 38 h 103"/>
                    <a:gd name="T6" fmla="*/ 0 w 24"/>
                    <a:gd name="T7" fmla="*/ 57 h 103"/>
                    <a:gd name="T8" fmla="*/ 1 w 24"/>
                    <a:gd name="T9" fmla="*/ 74 h 103"/>
                    <a:gd name="T10" fmla="*/ 7 w 24"/>
                    <a:gd name="T11" fmla="*/ 89 h 103"/>
                    <a:gd name="T12" fmla="*/ 15 w 24"/>
                    <a:gd name="T13" fmla="*/ 98 h 103"/>
                    <a:gd name="T14" fmla="*/ 24 w 24"/>
                    <a:gd name="T15" fmla="*/ 103 h 103"/>
                    <a:gd name="T16" fmla="*/ 11 w 24"/>
                    <a:gd name="T17" fmla="*/ 81 h 103"/>
                    <a:gd name="T18" fmla="*/ 8 w 24"/>
                    <a:gd name="T19" fmla="*/ 63 h 103"/>
                    <a:gd name="T20" fmla="*/ 9 w 24"/>
                    <a:gd name="T21" fmla="*/ 44 h 103"/>
                    <a:gd name="T22" fmla="*/ 9 w 24"/>
                    <a:gd name="T23" fmla="*/ 31 h 103"/>
                    <a:gd name="T24" fmla="*/ 11 w 24"/>
                    <a:gd name="T25" fmla="*/ 17 h 103"/>
                    <a:gd name="T26" fmla="*/ 14 w 24"/>
                    <a:gd name="T27" fmla="*/ 0 h 1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"/>
                    <a:gd name="T43" fmla="*/ 0 h 103"/>
                    <a:gd name="T44" fmla="*/ 24 w 24"/>
                    <a:gd name="T45" fmla="*/ 103 h 10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" h="103">
                      <a:moveTo>
                        <a:pt x="14" y="0"/>
                      </a:moveTo>
                      <a:lnTo>
                        <a:pt x="6" y="23"/>
                      </a:lnTo>
                      <a:lnTo>
                        <a:pt x="2" y="38"/>
                      </a:lnTo>
                      <a:lnTo>
                        <a:pt x="0" y="57"/>
                      </a:lnTo>
                      <a:lnTo>
                        <a:pt x="1" y="74"/>
                      </a:lnTo>
                      <a:lnTo>
                        <a:pt x="7" y="89"/>
                      </a:lnTo>
                      <a:lnTo>
                        <a:pt x="15" y="98"/>
                      </a:lnTo>
                      <a:lnTo>
                        <a:pt x="24" y="103"/>
                      </a:lnTo>
                      <a:lnTo>
                        <a:pt x="11" y="81"/>
                      </a:lnTo>
                      <a:lnTo>
                        <a:pt x="8" y="63"/>
                      </a:lnTo>
                      <a:lnTo>
                        <a:pt x="9" y="44"/>
                      </a:lnTo>
                      <a:lnTo>
                        <a:pt x="9" y="31"/>
                      </a:lnTo>
                      <a:lnTo>
                        <a:pt x="11" y="17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" name="Freeform 392"/>
                <p:cNvSpPr>
                  <a:spLocks noChangeArrowheads="1"/>
                </p:cNvSpPr>
                <p:nvPr/>
              </p:nvSpPr>
              <p:spPr bwMode="auto">
                <a:xfrm>
                  <a:off x="236" y="15"/>
                  <a:ext cx="58" cy="48"/>
                </a:xfrm>
                <a:custGeom>
                  <a:avLst/>
                  <a:gdLst>
                    <a:gd name="T0" fmla="*/ 53 w 59"/>
                    <a:gd name="T1" fmla="*/ 4 h 49"/>
                    <a:gd name="T2" fmla="*/ 46 w 59"/>
                    <a:gd name="T3" fmla="*/ 6 h 49"/>
                    <a:gd name="T4" fmla="*/ 39 w 59"/>
                    <a:gd name="T5" fmla="*/ 9 h 49"/>
                    <a:gd name="T6" fmla="*/ 33 w 59"/>
                    <a:gd name="T7" fmla="*/ 14 h 49"/>
                    <a:gd name="T8" fmla="*/ 27 w 59"/>
                    <a:gd name="T9" fmla="*/ 17 h 49"/>
                    <a:gd name="T10" fmla="*/ 21 w 59"/>
                    <a:gd name="T11" fmla="*/ 23 h 49"/>
                    <a:gd name="T12" fmla="*/ 14 w 59"/>
                    <a:gd name="T13" fmla="*/ 29 h 49"/>
                    <a:gd name="T14" fmla="*/ 7 w 59"/>
                    <a:gd name="T15" fmla="*/ 38 h 49"/>
                    <a:gd name="T16" fmla="*/ 0 w 59"/>
                    <a:gd name="T17" fmla="*/ 49 h 49"/>
                    <a:gd name="T18" fmla="*/ 10 w 59"/>
                    <a:gd name="T19" fmla="*/ 43 h 49"/>
                    <a:gd name="T20" fmla="*/ 18 w 59"/>
                    <a:gd name="T21" fmla="*/ 38 h 49"/>
                    <a:gd name="T22" fmla="*/ 26 w 59"/>
                    <a:gd name="T23" fmla="*/ 35 h 49"/>
                    <a:gd name="T24" fmla="*/ 33 w 59"/>
                    <a:gd name="T25" fmla="*/ 32 h 49"/>
                    <a:gd name="T26" fmla="*/ 39 w 59"/>
                    <a:gd name="T27" fmla="*/ 31 h 49"/>
                    <a:gd name="T28" fmla="*/ 44 w 59"/>
                    <a:gd name="T29" fmla="*/ 28 h 49"/>
                    <a:gd name="T30" fmla="*/ 48 w 59"/>
                    <a:gd name="T31" fmla="*/ 24 h 49"/>
                    <a:gd name="T32" fmla="*/ 51 w 59"/>
                    <a:gd name="T33" fmla="*/ 17 h 49"/>
                    <a:gd name="T34" fmla="*/ 53 w 59"/>
                    <a:gd name="T35" fmla="*/ 11 h 49"/>
                    <a:gd name="T36" fmla="*/ 59 w 59"/>
                    <a:gd name="T37" fmla="*/ 0 h 49"/>
                    <a:gd name="T38" fmla="*/ 53 w 59"/>
                    <a:gd name="T39" fmla="*/ 4 h 4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9"/>
                    <a:gd name="T61" fmla="*/ 0 h 49"/>
                    <a:gd name="T62" fmla="*/ 59 w 59"/>
                    <a:gd name="T63" fmla="*/ 49 h 4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9" h="49">
                      <a:moveTo>
                        <a:pt x="53" y="4"/>
                      </a:moveTo>
                      <a:lnTo>
                        <a:pt x="46" y="6"/>
                      </a:lnTo>
                      <a:lnTo>
                        <a:pt x="39" y="9"/>
                      </a:lnTo>
                      <a:lnTo>
                        <a:pt x="33" y="14"/>
                      </a:lnTo>
                      <a:lnTo>
                        <a:pt x="27" y="17"/>
                      </a:lnTo>
                      <a:lnTo>
                        <a:pt x="21" y="23"/>
                      </a:lnTo>
                      <a:lnTo>
                        <a:pt x="14" y="29"/>
                      </a:lnTo>
                      <a:lnTo>
                        <a:pt x="7" y="38"/>
                      </a:lnTo>
                      <a:lnTo>
                        <a:pt x="0" y="49"/>
                      </a:lnTo>
                      <a:lnTo>
                        <a:pt x="10" y="43"/>
                      </a:lnTo>
                      <a:lnTo>
                        <a:pt x="18" y="38"/>
                      </a:lnTo>
                      <a:lnTo>
                        <a:pt x="26" y="35"/>
                      </a:lnTo>
                      <a:lnTo>
                        <a:pt x="33" y="32"/>
                      </a:lnTo>
                      <a:lnTo>
                        <a:pt x="39" y="31"/>
                      </a:lnTo>
                      <a:lnTo>
                        <a:pt x="44" y="28"/>
                      </a:lnTo>
                      <a:lnTo>
                        <a:pt x="48" y="24"/>
                      </a:lnTo>
                      <a:lnTo>
                        <a:pt x="51" y="17"/>
                      </a:lnTo>
                      <a:lnTo>
                        <a:pt x="53" y="11"/>
                      </a:lnTo>
                      <a:lnTo>
                        <a:pt x="59" y="0"/>
                      </a:lnTo>
                      <a:lnTo>
                        <a:pt x="5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" name="Freeform 393"/>
                <p:cNvSpPr>
                  <a:spLocks noChangeArrowheads="1"/>
                </p:cNvSpPr>
                <p:nvPr/>
              </p:nvSpPr>
              <p:spPr bwMode="auto">
                <a:xfrm>
                  <a:off x="178" y="15"/>
                  <a:ext cx="45" cy="28"/>
                </a:xfrm>
                <a:custGeom>
                  <a:avLst/>
                  <a:gdLst>
                    <a:gd name="T0" fmla="*/ 0 w 44"/>
                    <a:gd name="T1" fmla="*/ 0 h 30"/>
                    <a:gd name="T2" fmla="*/ 8 w 44"/>
                    <a:gd name="T3" fmla="*/ 2 h 30"/>
                    <a:gd name="T4" fmla="*/ 18 w 44"/>
                    <a:gd name="T5" fmla="*/ 5 h 30"/>
                    <a:gd name="T6" fmla="*/ 31 w 44"/>
                    <a:gd name="T7" fmla="*/ 12 h 30"/>
                    <a:gd name="T8" fmla="*/ 37 w 44"/>
                    <a:gd name="T9" fmla="*/ 18 h 30"/>
                    <a:gd name="T10" fmla="*/ 42 w 44"/>
                    <a:gd name="T11" fmla="*/ 25 h 30"/>
                    <a:gd name="T12" fmla="*/ 44 w 44"/>
                    <a:gd name="T13" fmla="*/ 30 h 30"/>
                    <a:gd name="T14" fmla="*/ 32 w 44"/>
                    <a:gd name="T15" fmla="*/ 26 h 30"/>
                    <a:gd name="T16" fmla="*/ 16 w 44"/>
                    <a:gd name="T17" fmla="*/ 25 h 30"/>
                    <a:gd name="T18" fmla="*/ 10 w 44"/>
                    <a:gd name="T19" fmla="*/ 23 h 30"/>
                    <a:gd name="T20" fmla="*/ 5 w 44"/>
                    <a:gd name="T21" fmla="*/ 18 h 30"/>
                    <a:gd name="T22" fmla="*/ 1 w 44"/>
                    <a:gd name="T23" fmla="*/ 10 h 30"/>
                    <a:gd name="T24" fmla="*/ 0 w 44"/>
                    <a:gd name="T25" fmla="*/ 0 h 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4"/>
                    <a:gd name="T40" fmla="*/ 0 h 30"/>
                    <a:gd name="T41" fmla="*/ 44 w 44"/>
                    <a:gd name="T42" fmla="*/ 30 h 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4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5"/>
                      </a:lnTo>
                      <a:lnTo>
                        <a:pt x="31" y="12"/>
                      </a:lnTo>
                      <a:lnTo>
                        <a:pt x="37" y="18"/>
                      </a:lnTo>
                      <a:lnTo>
                        <a:pt x="42" y="25"/>
                      </a:lnTo>
                      <a:lnTo>
                        <a:pt x="44" y="30"/>
                      </a:lnTo>
                      <a:lnTo>
                        <a:pt x="32" y="26"/>
                      </a:lnTo>
                      <a:lnTo>
                        <a:pt x="16" y="25"/>
                      </a:lnTo>
                      <a:lnTo>
                        <a:pt x="10" y="23"/>
                      </a:lnTo>
                      <a:lnTo>
                        <a:pt x="5" y="18"/>
                      </a:lnTo>
                      <a:lnTo>
                        <a:pt x="1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" name="Freeform 394"/>
                <p:cNvSpPr>
                  <a:spLocks noChangeArrowheads="1"/>
                </p:cNvSpPr>
                <p:nvPr/>
              </p:nvSpPr>
              <p:spPr bwMode="auto">
                <a:xfrm>
                  <a:off x="200" y="106"/>
                  <a:ext cx="17" cy="73"/>
                </a:xfrm>
                <a:custGeom>
                  <a:avLst/>
                  <a:gdLst>
                    <a:gd name="T0" fmla="*/ 14 w 16"/>
                    <a:gd name="T1" fmla="*/ 0 h 73"/>
                    <a:gd name="T2" fmla="*/ 5 w 16"/>
                    <a:gd name="T3" fmla="*/ 14 h 73"/>
                    <a:gd name="T4" fmla="*/ 2 w 16"/>
                    <a:gd name="T5" fmla="*/ 23 h 73"/>
                    <a:gd name="T6" fmla="*/ 0 w 16"/>
                    <a:gd name="T7" fmla="*/ 33 h 73"/>
                    <a:gd name="T8" fmla="*/ 0 w 16"/>
                    <a:gd name="T9" fmla="*/ 41 h 73"/>
                    <a:gd name="T10" fmla="*/ 1 w 16"/>
                    <a:gd name="T11" fmla="*/ 50 h 73"/>
                    <a:gd name="T12" fmla="*/ 2 w 16"/>
                    <a:gd name="T13" fmla="*/ 58 h 73"/>
                    <a:gd name="T14" fmla="*/ 5 w 16"/>
                    <a:gd name="T15" fmla="*/ 62 h 73"/>
                    <a:gd name="T16" fmla="*/ 9 w 16"/>
                    <a:gd name="T17" fmla="*/ 68 h 73"/>
                    <a:gd name="T18" fmla="*/ 16 w 16"/>
                    <a:gd name="T19" fmla="*/ 73 h 73"/>
                    <a:gd name="T20" fmla="*/ 11 w 16"/>
                    <a:gd name="T21" fmla="*/ 61 h 73"/>
                    <a:gd name="T22" fmla="*/ 9 w 16"/>
                    <a:gd name="T23" fmla="*/ 55 h 73"/>
                    <a:gd name="T24" fmla="*/ 8 w 16"/>
                    <a:gd name="T25" fmla="*/ 47 h 73"/>
                    <a:gd name="T26" fmla="*/ 7 w 16"/>
                    <a:gd name="T27" fmla="*/ 41 h 73"/>
                    <a:gd name="T28" fmla="*/ 8 w 16"/>
                    <a:gd name="T29" fmla="*/ 34 h 73"/>
                    <a:gd name="T30" fmla="*/ 8 w 16"/>
                    <a:gd name="T31" fmla="*/ 27 h 73"/>
                    <a:gd name="T32" fmla="*/ 10 w 16"/>
                    <a:gd name="T33" fmla="*/ 17 h 73"/>
                    <a:gd name="T34" fmla="*/ 14 w 16"/>
                    <a:gd name="T35" fmla="*/ 0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73"/>
                    <a:gd name="T56" fmla="*/ 16 w 16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73">
                      <a:moveTo>
                        <a:pt x="14" y="0"/>
                      </a:moveTo>
                      <a:lnTo>
                        <a:pt x="5" y="14"/>
                      </a:lnTo>
                      <a:lnTo>
                        <a:pt x="2" y="23"/>
                      </a:lnTo>
                      <a:lnTo>
                        <a:pt x="0" y="33"/>
                      </a:lnTo>
                      <a:lnTo>
                        <a:pt x="0" y="41"/>
                      </a:lnTo>
                      <a:lnTo>
                        <a:pt x="1" y="50"/>
                      </a:lnTo>
                      <a:lnTo>
                        <a:pt x="2" y="58"/>
                      </a:lnTo>
                      <a:lnTo>
                        <a:pt x="5" y="62"/>
                      </a:lnTo>
                      <a:lnTo>
                        <a:pt x="9" y="68"/>
                      </a:lnTo>
                      <a:lnTo>
                        <a:pt x="16" y="73"/>
                      </a:lnTo>
                      <a:lnTo>
                        <a:pt x="11" y="61"/>
                      </a:lnTo>
                      <a:lnTo>
                        <a:pt x="9" y="55"/>
                      </a:lnTo>
                      <a:lnTo>
                        <a:pt x="8" y="47"/>
                      </a:lnTo>
                      <a:lnTo>
                        <a:pt x="7" y="41"/>
                      </a:lnTo>
                      <a:lnTo>
                        <a:pt x="8" y="34"/>
                      </a:lnTo>
                      <a:lnTo>
                        <a:pt x="8" y="27"/>
                      </a:lnTo>
                      <a:lnTo>
                        <a:pt x="10" y="17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" name="Freeform 395"/>
                <p:cNvSpPr>
                  <a:spLocks noChangeArrowheads="1"/>
                </p:cNvSpPr>
                <p:nvPr/>
              </p:nvSpPr>
              <p:spPr bwMode="auto">
                <a:xfrm>
                  <a:off x="273" y="76"/>
                  <a:ext cx="21" cy="93"/>
                </a:xfrm>
                <a:custGeom>
                  <a:avLst/>
                  <a:gdLst>
                    <a:gd name="T0" fmla="*/ 11 w 20"/>
                    <a:gd name="T1" fmla="*/ 0 h 93"/>
                    <a:gd name="T2" fmla="*/ 17 w 20"/>
                    <a:gd name="T3" fmla="*/ 18 h 93"/>
                    <a:gd name="T4" fmla="*/ 20 w 20"/>
                    <a:gd name="T5" fmla="*/ 31 h 93"/>
                    <a:gd name="T6" fmla="*/ 20 w 20"/>
                    <a:gd name="T7" fmla="*/ 44 h 93"/>
                    <a:gd name="T8" fmla="*/ 19 w 20"/>
                    <a:gd name="T9" fmla="*/ 60 h 93"/>
                    <a:gd name="T10" fmla="*/ 14 w 20"/>
                    <a:gd name="T11" fmla="*/ 74 h 93"/>
                    <a:gd name="T12" fmla="*/ 7 w 20"/>
                    <a:gd name="T13" fmla="*/ 88 h 93"/>
                    <a:gd name="T14" fmla="*/ 0 w 20"/>
                    <a:gd name="T15" fmla="*/ 93 h 93"/>
                    <a:gd name="T16" fmla="*/ 8 w 20"/>
                    <a:gd name="T17" fmla="*/ 77 h 93"/>
                    <a:gd name="T18" fmla="*/ 12 w 20"/>
                    <a:gd name="T19" fmla="*/ 51 h 93"/>
                    <a:gd name="T20" fmla="*/ 12 w 20"/>
                    <a:gd name="T21" fmla="*/ 31 h 93"/>
                    <a:gd name="T22" fmla="*/ 12 w 20"/>
                    <a:gd name="T23" fmla="*/ 17 h 93"/>
                    <a:gd name="T24" fmla="*/ 11 w 20"/>
                    <a:gd name="T25" fmla="*/ 0 h 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93"/>
                    <a:gd name="T41" fmla="*/ 20 w 20"/>
                    <a:gd name="T42" fmla="*/ 93 h 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93">
                      <a:moveTo>
                        <a:pt x="11" y="0"/>
                      </a:moveTo>
                      <a:lnTo>
                        <a:pt x="17" y="18"/>
                      </a:lnTo>
                      <a:lnTo>
                        <a:pt x="20" y="31"/>
                      </a:lnTo>
                      <a:lnTo>
                        <a:pt x="20" y="44"/>
                      </a:lnTo>
                      <a:lnTo>
                        <a:pt x="19" y="60"/>
                      </a:lnTo>
                      <a:lnTo>
                        <a:pt x="14" y="74"/>
                      </a:lnTo>
                      <a:lnTo>
                        <a:pt x="7" y="88"/>
                      </a:lnTo>
                      <a:lnTo>
                        <a:pt x="0" y="93"/>
                      </a:lnTo>
                      <a:lnTo>
                        <a:pt x="8" y="77"/>
                      </a:lnTo>
                      <a:lnTo>
                        <a:pt x="12" y="51"/>
                      </a:lnTo>
                      <a:lnTo>
                        <a:pt x="12" y="31"/>
                      </a:lnTo>
                      <a:lnTo>
                        <a:pt x="12" y="1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" name="Oval 396"/>
                <p:cNvSpPr>
                  <a:spLocks noChangeArrowheads="1"/>
                </p:cNvSpPr>
                <p:nvPr/>
              </p:nvSpPr>
              <p:spPr bwMode="auto">
                <a:xfrm>
                  <a:off x="236" y="131"/>
                  <a:ext cx="6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" name="Oval 397"/>
                <p:cNvSpPr>
                  <a:spLocks noChangeArrowheads="1"/>
                </p:cNvSpPr>
                <p:nvPr/>
              </p:nvSpPr>
              <p:spPr bwMode="auto">
                <a:xfrm>
                  <a:off x="245" y="106"/>
                  <a:ext cx="4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" name="Oval 398"/>
                <p:cNvSpPr>
                  <a:spLocks noChangeArrowheads="1"/>
                </p:cNvSpPr>
                <p:nvPr/>
              </p:nvSpPr>
              <p:spPr bwMode="auto">
                <a:xfrm>
                  <a:off x="187" y="78"/>
                  <a:ext cx="2" cy="8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" name="Oval 399"/>
                <p:cNvSpPr>
                  <a:spLocks noChangeArrowheads="1"/>
                </p:cNvSpPr>
                <p:nvPr/>
              </p:nvSpPr>
              <p:spPr bwMode="auto">
                <a:xfrm>
                  <a:off x="180" y="129"/>
                  <a:ext cx="4" cy="8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" name="Oval 400"/>
                <p:cNvSpPr>
                  <a:spLocks noChangeArrowheads="1"/>
                </p:cNvSpPr>
                <p:nvPr/>
              </p:nvSpPr>
              <p:spPr bwMode="auto">
                <a:xfrm>
                  <a:off x="241" y="159"/>
                  <a:ext cx="4" cy="3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" name="Oval 401"/>
                <p:cNvSpPr>
                  <a:spLocks noChangeArrowheads="1"/>
                </p:cNvSpPr>
                <p:nvPr/>
              </p:nvSpPr>
              <p:spPr bwMode="auto">
                <a:xfrm>
                  <a:off x="236" y="129"/>
                  <a:ext cx="4" cy="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" name="Oval 402"/>
                <p:cNvSpPr>
                  <a:spLocks noChangeArrowheads="1"/>
                </p:cNvSpPr>
                <p:nvPr/>
              </p:nvSpPr>
              <p:spPr bwMode="auto">
                <a:xfrm>
                  <a:off x="245" y="106"/>
                  <a:ext cx="2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" name="Oval 403"/>
                <p:cNvSpPr>
                  <a:spLocks noChangeArrowheads="1"/>
                </p:cNvSpPr>
                <p:nvPr/>
              </p:nvSpPr>
              <p:spPr bwMode="auto">
                <a:xfrm>
                  <a:off x="185" y="78"/>
                  <a:ext cx="2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" name="Oval 404"/>
                <p:cNvSpPr>
                  <a:spLocks noChangeArrowheads="1"/>
                </p:cNvSpPr>
                <p:nvPr/>
              </p:nvSpPr>
              <p:spPr bwMode="auto">
                <a:xfrm>
                  <a:off x="178" y="129"/>
                  <a:ext cx="4" cy="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" name="Oval 405"/>
                <p:cNvSpPr>
                  <a:spLocks noChangeArrowheads="1"/>
                </p:cNvSpPr>
                <p:nvPr/>
              </p:nvSpPr>
              <p:spPr bwMode="auto">
                <a:xfrm>
                  <a:off x="240" y="157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" name="Oval 406"/>
                <p:cNvSpPr>
                  <a:spLocks noChangeArrowheads="1"/>
                </p:cNvSpPr>
                <p:nvPr/>
              </p:nvSpPr>
              <p:spPr bwMode="auto">
                <a:xfrm>
                  <a:off x="236" y="131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" name="Oval 407"/>
                <p:cNvSpPr>
                  <a:spLocks noChangeArrowheads="1"/>
                </p:cNvSpPr>
                <p:nvPr/>
              </p:nvSpPr>
              <p:spPr bwMode="auto">
                <a:xfrm>
                  <a:off x="185" y="81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" name="Oval 408"/>
                <p:cNvSpPr>
                  <a:spLocks noChangeArrowheads="1"/>
                </p:cNvSpPr>
                <p:nvPr/>
              </p:nvSpPr>
              <p:spPr bwMode="auto">
                <a:xfrm>
                  <a:off x="178" y="129"/>
                  <a:ext cx="2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" name="Oval 409"/>
                <p:cNvSpPr>
                  <a:spLocks noChangeArrowheads="1"/>
                </p:cNvSpPr>
                <p:nvPr/>
              </p:nvSpPr>
              <p:spPr bwMode="auto">
                <a:xfrm>
                  <a:off x="241" y="159"/>
                  <a:ext cx="0" cy="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" name="Freeform 410"/>
                <p:cNvSpPr>
                  <a:spLocks/>
                </p:cNvSpPr>
                <p:nvPr/>
              </p:nvSpPr>
              <p:spPr bwMode="auto">
                <a:xfrm>
                  <a:off x="412" y="356"/>
                  <a:ext cx="279" cy="459"/>
                </a:xfrm>
                <a:custGeom>
                  <a:avLst/>
                  <a:gdLst>
                    <a:gd name="T0" fmla="*/ 0 w 279"/>
                    <a:gd name="T1" fmla="*/ 460 h 460"/>
                    <a:gd name="T2" fmla="*/ 9 w 279"/>
                    <a:gd name="T3" fmla="*/ 370 h 460"/>
                    <a:gd name="T4" fmla="*/ 18 w 279"/>
                    <a:gd name="T5" fmla="*/ 332 h 460"/>
                    <a:gd name="T6" fmla="*/ 23 w 279"/>
                    <a:gd name="T7" fmla="*/ 289 h 460"/>
                    <a:gd name="T8" fmla="*/ 32 w 279"/>
                    <a:gd name="T9" fmla="*/ 244 h 460"/>
                    <a:gd name="T10" fmla="*/ 45 w 279"/>
                    <a:gd name="T11" fmla="*/ 203 h 460"/>
                    <a:gd name="T12" fmla="*/ 55 w 279"/>
                    <a:gd name="T13" fmla="*/ 170 h 460"/>
                    <a:gd name="T14" fmla="*/ 71 w 279"/>
                    <a:gd name="T15" fmla="*/ 137 h 460"/>
                    <a:gd name="T16" fmla="*/ 92 w 279"/>
                    <a:gd name="T17" fmla="*/ 104 h 460"/>
                    <a:gd name="T18" fmla="*/ 112 w 279"/>
                    <a:gd name="T19" fmla="*/ 79 h 460"/>
                    <a:gd name="T20" fmla="*/ 130 w 279"/>
                    <a:gd name="T21" fmla="*/ 58 h 460"/>
                    <a:gd name="T22" fmla="*/ 149 w 279"/>
                    <a:gd name="T23" fmla="*/ 43 h 460"/>
                    <a:gd name="T24" fmla="*/ 185 w 279"/>
                    <a:gd name="T25" fmla="*/ 24 h 460"/>
                    <a:gd name="T26" fmla="*/ 226 w 279"/>
                    <a:gd name="T27" fmla="*/ 10 h 460"/>
                    <a:gd name="T28" fmla="*/ 279 w 279"/>
                    <a:gd name="T29" fmla="*/ 0 h 460"/>
                    <a:gd name="T30" fmla="*/ 252 w 279"/>
                    <a:gd name="T31" fmla="*/ 21 h 460"/>
                    <a:gd name="T32" fmla="*/ 235 w 279"/>
                    <a:gd name="T33" fmla="*/ 36 h 460"/>
                    <a:gd name="T34" fmla="*/ 215 w 279"/>
                    <a:gd name="T35" fmla="*/ 58 h 460"/>
                    <a:gd name="T36" fmla="*/ 201 w 279"/>
                    <a:gd name="T37" fmla="*/ 74 h 460"/>
                    <a:gd name="T38" fmla="*/ 181 w 279"/>
                    <a:gd name="T39" fmla="*/ 93 h 460"/>
                    <a:gd name="T40" fmla="*/ 163 w 279"/>
                    <a:gd name="T41" fmla="*/ 112 h 460"/>
                    <a:gd name="T42" fmla="*/ 139 w 279"/>
                    <a:gd name="T43" fmla="*/ 138 h 460"/>
                    <a:gd name="T44" fmla="*/ 119 w 279"/>
                    <a:gd name="T45" fmla="*/ 159 h 460"/>
                    <a:gd name="T46" fmla="*/ 103 w 279"/>
                    <a:gd name="T47" fmla="*/ 183 h 460"/>
                    <a:gd name="T48" fmla="*/ 87 w 279"/>
                    <a:gd name="T49" fmla="*/ 209 h 460"/>
                    <a:gd name="T50" fmla="*/ 77 w 279"/>
                    <a:gd name="T51" fmla="*/ 233 h 460"/>
                    <a:gd name="T52" fmla="*/ 61 w 279"/>
                    <a:gd name="T53" fmla="*/ 264 h 460"/>
                    <a:gd name="T54" fmla="*/ 46 w 279"/>
                    <a:gd name="T55" fmla="*/ 300 h 460"/>
                    <a:gd name="T56" fmla="*/ 34 w 279"/>
                    <a:gd name="T57" fmla="*/ 339 h 460"/>
                    <a:gd name="T58" fmla="*/ 25 w 279"/>
                    <a:gd name="T59" fmla="*/ 382 h 460"/>
                    <a:gd name="T60" fmla="*/ 18 w 279"/>
                    <a:gd name="T61" fmla="*/ 424 h 460"/>
                    <a:gd name="T62" fmla="*/ 20 w 279"/>
                    <a:gd name="T63" fmla="*/ 460 h 460"/>
                    <a:gd name="T64" fmla="*/ 0 w 279"/>
                    <a:gd name="T65" fmla="*/ 460 h 4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9"/>
                    <a:gd name="T100" fmla="*/ 0 h 460"/>
                    <a:gd name="T101" fmla="*/ 279 w 279"/>
                    <a:gd name="T102" fmla="*/ 460 h 4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9" h="460">
                      <a:moveTo>
                        <a:pt x="0" y="460"/>
                      </a:moveTo>
                      <a:lnTo>
                        <a:pt x="9" y="370"/>
                      </a:lnTo>
                      <a:lnTo>
                        <a:pt x="18" y="332"/>
                      </a:lnTo>
                      <a:lnTo>
                        <a:pt x="23" y="289"/>
                      </a:lnTo>
                      <a:lnTo>
                        <a:pt x="32" y="244"/>
                      </a:lnTo>
                      <a:lnTo>
                        <a:pt x="45" y="203"/>
                      </a:lnTo>
                      <a:lnTo>
                        <a:pt x="55" y="170"/>
                      </a:lnTo>
                      <a:lnTo>
                        <a:pt x="71" y="137"/>
                      </a:lnTo>
                      <a:lnTo>
                        <a:pt x="92" y="104"/>
                      </a:lnTo>
                      <a:lnTo>
                        <a:pt x="112" y="79"/>
                      </a:lnTo>
                      <a:lnTo>
                        <a:pt x="130" y="58"/>
                      </a:lnTo>
                      <a:lnTo>
                        <a:pt x="149" y="43"/>
                      </a:lnTo>
                      <a:lnTo>
                        <a:pt x="185" y="24"/>
                      </a:lnTo>
                      <a:lnTo>
                        <a:pt x="226" y="10"/>
                      </a:lnTo>
                      <a:lnTo>
                        <a:pt x="279" y="0"/>
                      </a:lnTo>
                      <a:lnTo>
                        <a:pt x="252" y="21"/>
                      </a:lnTo>
                      <a:lnTo>
                        <a:pt x="235" y="36"/>
                      </a:lnTo>
                      <a:lnTo>
                        <a:pt x="215" y="58"/>
                      </a:lnTo>
                      <a:lnTo>
                        <a:pt x="201" y="74"/>
                      </a:lnTo>
                      <a:lnTo>
                        <a:pt x="181" y="93"/>
                      </a:lnTo>
                      <a:lnTo>
                        <a:pt x="163" y="112"/>
                      </a:lnTo>
                      <a:lnTo>
                        <a:pt x="139" y="138"/>
                      </a:lnTo>
                      <a:lnTo>
                        <a:pt x="119" y="159"/>
                      </a:lnTo>
                      <a:lnTo>
                        <a:pt x="103" y="183"/>
                      </a:lnTo>
                      <a:lnTo>
                        <a:pt x="87" y="209"/>
                      </a:lnTo>
                      <a:lnTo>
                        <a:pt x="77" y="233"/>
                      </a:lnTo>
                      <a:lnTo>
                        <a:pt x="61" y="264"/>
                      </a:lnTo>
                      <a:lnTo>
                        <a:pt x="46" y="300"/>
                      </a:lnTo>
                      <a:lnTo>
                        <a:pt x="34" y="339"/>
                      </a:lnTo>
                      <a:lnTo>
                        <a:pt x="25" y="382"/>
                      </a:lnTo>
                      <a:lnTo>
                        <a:pt x="18" y="424"/>
                      </a:lnTo>
                      <a:lnTo>
                        <a:pt x="20" y="460"/>
                      </a:lnTo>
                      <a:lnTo>
                        <a:pt x="0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" name="Freeform 411"/>
                <p:cNvSpPr>
                  <a:spLocks noChangeArrowheads="1"/>
                </p:cNvSpPr>
                <p:nvPr/>
              </p:nvSpPr>
              <p:spPr bwMode="auto">
                <a:xfrm>
                  <a:off x="440" y="391"/>
                  <a:ext cx="176" cy="280"/>
                </a:xfrm>
                <a:custGeom>
                  <a:avLst/>
                  <a:gdLst>
                    <a:gd name="T0" fmla="*/ 175 w 175"/>
                    <a:gd name="T1" fmla="*/ 0 h 281"/>
                    <a:gd name="T2" fmla="*/ 150 w 175"/>
                    <a:gd name="T3" fmla="*/ 17 h 281"/>
                    <a:gd name="T4" fmla="*/ 117 w 175"/>
                    <a:gd name="T5" fmla="*/ 50 h 281"/>
                    <a:gd name="T6" fmla="*/ 92 w 175"/>
                    <a:gd name="T7" fmla="*/ 78 h 281"/>
                    <a:gd name="T8" fmla="*/ 65 w 175"/>
                    <a:gd name="T9" fmla="*/ 114 h 281"/>
                    <a:gd name="T10" fmla="*/ 44 w 175"/>
                    <a:gd name="T11" fmla="*/ 155 h 281"/>
                    <a:gd name="T12" fmla="*/ 25 w 175"/>
                    <a:gd name="T13" fmla="*/ 193 h 281"/>
                    <a:gd name="T14" fmla="*/ 12 w 175"/>
                    <a:gd name="T15" fmla="*/ 237 h 281"/>
                    <a:gd name="T16" fmla="*/ 0 w 175"/>
                    <a:gd name="T17" fmla="*/ 281 h 281"/>
                    <a:gd name="T18" fmla="*/ 12 w 175"/>
                    <a:gd name="T19" fmla="*/ 217 h 281"/>
                    <a:gd name="T20" fmla="*/ 32 w 175"/>
                    <a:gd name="T21" fmla="*/ 161 h 281"/>
                    <a:gd name="T22" fmla="*/ 55 w 175"/>
                    <a:gd name="T23" fmla="*/ 116 h 281"/>
                    <a:gd name="T24" fmla="*/ 81 w 175"/>
                    <a:gd name="T25" fmla="*/ 81 h 281"/>
                    <a:gd name="T26" fmla="*/ 106 w 175"/>
                    <a:gd name="T27" fmla="*/ 52 h 281"/>
                    <a:gd name="T28" fmla="*/ 175 w 175"/>
                    <a:gd name="T29" fmla="*/ 0 h 28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5"/>
                    <a:gd name="T46" fmla="*/ 0 h 281"/>
                    <a:gd name="T47" fmla="*/ 175 w 175"/>
                    <a:gd name="T48" fmla="*/ 281 h 28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5" h="281">
                      <a:moveTo>
                        <a:pt x="175" y="0"/>
                      </a:moveTo>
                      <a:lnTo>
                        <a:pt x="150" y="17"/>
                      </a:lnTo>
                      <a:lnTo>
                        <a:pt x="117" y="50"/>
                      </a:lnTo>
                      <a:lnTo>
                        <a:pt x="92" y="78"/>
                      </a:lnTo>
                      <a:lnTo>
                        <a:pt x="65" y="114"/>
                      </a:lnTo>
                      <a:lnTo>
                        <a:pt x="44" y="155"/>
                      </a:lnTo>
                      <a:lnTo>
                        <a:pt x="25" y="193"/>
                      </a:lnTo>
                      <a:lnTo>
                        <a:pt x="12" y="237"/>
                      </a:lnTo>
                      <a:lnTo>
                        <a:pt x="0" y="281"/>
                      </a:lnTo>
                      <a:lnTo>
                        <a:pt x="12" y="217"/>
                      </a:lnTo>
                      <a:lnTo>
                        <a:pt x="32" y="161"/>
                      </a:lnTo>
                      <a:lnTo>
                        <a:pt x="55" y="116"/>
                      </a:lnTo>
                      <a:lnTo>
                        <a:pt x="81" y="81"/>
                      </a:lnTo>
                      <a:lnTo>
                        <a:pt x="106" y="52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" name="Freeform 412"/>
                <p:cNvSpPr>
                  <a:spLocks/>
                </p:cNvSpPr>
                <p:nvPr/>
              </p:nvSpPr>
              <p:spPr bwMode="auto">
                <a:xfrm>
                  <a:off x="245" y="381"/>
                  <a:ext cx="208" cy="436"/>
                </a:xfrm>
                <a:custGeom>
                  <a:avLst/>
                  <a:gdLst>
                    <a:gd name="T0" fmla="*/ 162 w 206"/>
                    <a:gd name="T1" fmla="*/ 438 h 438"/>
                    <a:gd name="T2" fmla="*/ 131 w 206"/>
                    <a:gd name="T3" fmla="*/ 418 h 438"/>
                    <a:gd name="T4" fmla="*/ 108 w 206"/>
                    <a:gd name="T5" fmla="*/ 399 h 438"/>
                    <a:gd name="T6" fmla="*/ 87 w 206"/>
                    <a:gd name="T7" fmla="*/ 374 h 438"/>
                    <a:gd name="T8" fmla="*/ 69 w 206"/>
                    <a:gd name="T9" fmla="*/ 352 h 438"/>
                    <a:gd name="T10" fmla="*/ 52 w 206"/>
                    <a:gd name="T11" fmla="*/ 327 h 438"/>
                    <a:gd name="T12" fmla="*/ 39 w 206"/>
                    <a:gd name="T13" fmla="*/ 300 h 438"/>
                    <a:gd name="T14" fmla="*/ 31 w 206"/>
                    <a:gd name="T15" fmla="*/ 267 h 438"/>
                    <a:gd name="T16" fmla="*/ 22 w 206"/>
                    <a:gd name="T17" fmla="*/ 231 h 438"/>
                    <a:gd name="T18" fmla="*/ 18 w 206"/>
                    <a:gd name="T19" fmla="*/ 206 h 438"/>
                    <a:gd name="T20" fmla="*/ 16 w 206"/>
                    <a:gd name="T21" fmla="*/ 174 h 438"/>
                    <a:gd name="T22" fmla="*/ 16 w 206"/>
                    <a:gd name="T23" fmla="*/ 141 h 438"/>
                    <a:gd name="T24" fmla="*/ 16 w 206"/>
                    <a:gd name="T25" fmla="*/ 116 h 438"/>
                    <a:gd name="T26" fmla="*/ 18 w 206"/>
                    <a:gd name="T27" fmla="*/ 86 h 438"/>
                    <a:gd name="T28" fmla="*/ 18 w 206"/>
                    <a:gd name="T29" fmla="*/ 60 h 438"/>
                    <a:gd name="T30" fmla="*/ 11 w 206"/>
                    <a:gd name="T31" fmla="*/ 33 h 438"/>
                    <a:gd name="T32" fmla="*/ 0 w 206"/>
                    <a:gd name="T33" fmla="*/ 0 h 438"/>
                    <a:gd name="T34" fmla="*/ 31 w 206"/>
                    <a:gd name="T35" fmla="*/ 32 h 438"/>
                    <a:gd name="T36" fmla="*/ 43 w 206"/>
                    <a:gd name="T37" fmla="*/ 56 h 438"/>
                    <a:gd name="T38" fmla="*/ 54 w 206"/>
                    <a:gd name="T39" fmla="*/ 77 h 438"/>
                    <a:gd name="T40" fmla="*/ 64 w 206"/>
                    <a:gd name="T41" fmla="*/ 108 h 438"/>
                    <a:gd name="T42" fmla="*/ 71 w 206"/>
                    <a:gd name="T43" fmla="*/ 148 h 438"/>
                    <a:gd name="T44" fmla="*/ 75 w 206"/>
                    <a:gd name="T45" fmla="*/ 179 h 438"/>
                    <a:gd name="T46" fmla="*/ 75 w 206"/>
                    <a:gd name="T47" fmla="*/ 206 h 438"/>
                    <a:gd name="T48" fmla="*/ 80 w 206"/>
                    <a:gd name="T49" fmla="*/ 240 h 438"/>
                    <a:gd name="T50" fmla="*/ 85 w 206"/>
                    <a:gd name="T51" fmla="*/ 270 h 438"/>
                    <a:gd name="T52" fmla="*/ 98 w 206"/>
                    <a:gd name="T53" fmla="*/ 295 h 438"/>
                    <a:gd name="T54" fmla="*/ 112 w 206"/>
                    <a:gd name="T55" fmla="*/ 324 h 438"/>
                    <a:gd name="T56" fmla="*/ 131 w 206"/>
                    <a:gd name="T57" fmla="*/ 352 h 438"/>
                    <a:gd name="T58" fmla="*/ 153 w 206"/>
                    <a:gd name="T59" fmla="*/ 382 h 438"/>
                    <a:gd name="T60" fmla="*/ 176 w 206"/>
                    <a:gd name="T61" fmla="*/ 411 h 438"/>
                    <a:gd name="T62" fmla="*/ 206 w 206"/>
                    <a:gd name="T63" fmla="*/ 438 h 438"/>
                    <a:gd name="T64" fmla="*/ 162 w 206"/>
                    <a:gd name="T65" fmla="*/ 438 h 4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6"/>
                    <a:gd name="T100" fmla="*/ 0 h 438"/>
                    <a:gd name="T101" fmla="*/ 206 w 206"/>
                    <a:gd name="T102" fmla="*/ 438 h 4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6" h="438">
                      <a:moveTo>
                        <a:pt x="162" y="438"/>
                      </a:moveTo>
                      <a:lnTo>
                        <a:pt x="131" y="418"/>
                      </a:lnTo>
                      <a:lnTo>
                        <a:pt x="108" y="399"/>
                      </a:lnTo>
                      <a:lnTo>
                        <a:pt x="87" y="374"/>
                      </a:lnTo>
                      <a:lnTo>
                        <a:pt x="69" y="352"/>
                      </a:lnTo>
                      <a:lnTo>
                        <a:pt x="52" y="327"/>
                      </a:lnTo>
                      <a:lnTo>
                        <a:pt x="39" y="300"/>
                      </a:lnTo>
                      <a:lnTo>
                        <a:pt x="31" y="267"/>
                      </a:lnTo>
                      <a:lnTo>
                        <a:pt x="22" y="231"/>
                      </a:lnTo>
                      <a:lnTo>
                        <a:pt x="18" y="206"/>
                      </a:lnTo>
                      <a:lnTo>
                        <a:pt x="16" y="174"/>
                      </a:lnTo>
                      <a:lnTo>
                        <a:pt x="16" y="141"/>
                      </a:lnTo>
                      <a:lnTo>
                        <a:pt x="16" y="116"/>
                      </a:lnTo>
                      <a:lnTo>
                        <a:pt x="18" y="86"/>
                      </a:lnTo>
                      <a:lnTo>
                        <a:pt x="18" y="60"/>
                      </a:lnTo>
                      <a:lnTo>
                        <a:pt x="11" y="33"/>
                      </a:lnTo>
                      <a:lnTo>
                        <a:pt x="0" y="0"/>
                      </a:lnTo>
                      <a:lnTo>
                        <a:pt x="31" y="32"/>
                      </a:lnTo>
                      <a:lnTo>
                        <a:pt x="43" y="56"/>
                      </a:lnTo>
                      <a:lnTo>
                        <a:pt x="54" y="77"/>
                      </a:lnTo>
                      <a:lnTo>
                        <a:pt x="64" y="108"/>
                      </a:lnTo>
                      <a:lnTo>
                        <a:pt x="71" y="148"/>
                      </a:lnTo>
                      <a:lnTo>
                        <a:pt x="75" y="179"/>
                      </a:lnTo>
                      <a:lnTo>
                        <a:pt x="75" y="206"/>
                      </a:lnTo>
                      <a:lnTo>
                        <a:pt x="80" y="240"/>
                      </a:lnTo>
                      <a:lnTo>
                        <a:pt x="85" y="270"/>
                      </a:lnTo>
                      <a:lnTo>
                        <a:pt x="98" y="295"/>
                      </a:lnTo>
                      <a:lnTo>
                        <a:pt x="112" y="324"/>
                      </a:lnTo>
                      <a:lnTo>
                        <a:pt x="131" y="352"/>
                      </a:lnTo>
                      <a:lnTo>
                        <a:pt x="153" y="382"/>
                      </a:lnTo>
                      <a:lnTo>
                        <a:pt x="176" y="411"/>
                      </a:lnTo>
                      <a:lnTo>
                        <a:pt x="206" y="438"/>
                      </a:lnTo>
                      <a:lnTo>
                        <a:pt x="162" y="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7" name="Freeform 413"/>
                <p:cNvSpPr>
                  <a:spLocks noChangeArrowheads="1"/>
                </p:cNvSpPr>
                <p:nvPr/>
              </p:nvSpPr>
              <p:spPr bwMode="auto">
                <a:xfrm>
                  <a:off x="281" y="454"/>
                  <a:ext cx="97" cy="320"/>
                </a:xfrm>
                <a:custGeom>
                  <a:avLst/>
                  <a:gdLst>
                    <a:gd name="T0" fmla="*/ 0 w 97"/>
                    <a:gd name="T1" fmla="*/ 0 h 322"/>
                    <a:gd name="T2" fmla="*/ 4 w 97"/>
                    <a:gd name="T3" fmla="*/ 27 h 322"/>
                    <a:gd name="T4" fmla="*/ 5 w 97"/>
                    <a:gd name="T5" fmla="*/ 50 h 322"/>
                    <a:gd name="T6" fmla="*/ 5 w 97"/>
                    <a:gd name="T7" fmla="*/ 78 h 322"/>
                    <a:gd name="T8" fmla="*/ 5 w 97"/>
                    <a:gd name="T9" fmla="*/ 100 h 322"/>
                    <a:gd name="T10" fmla="*/ 12 w 97"/>
                    <a:gd name="T11" fmla="*/ 138 h 322"/>
                    <a:gd name="T12" fmla="*/ 21 w 97"/>
                    <a:gd name="T13" fmla="*/ 174 h 322"/>
                    <a:gd name="T14" fmla="*/ 30 w 97"/>
                    <a:gd name="T15" fmla="*/ 205 h 322"/>
                    <a:gd name="T16" fmla="*/ 41 w 97"/>
                    <a:gd name="T17" fmla="*/ 239 h 322"/>
                    <a:gd name="T18" fmla="*/ 64 w 97"/>
                    <a:gd name="T19" fmla="*/ 283 h 322"/>
                    <a:gd name="T20" fmla="*/ 97 w 97"/>
                    <a:gd name="T21" fmla="*/ 322 h 322"/>
                    <a:gd name="T22" fmla="*/ 71 w 97"/>
                    <a:gd name="T23" fmla="*/ 276 h 322"/>
                    <a:gd name="T24" fmla="*/ 49 w 97"/>
                    <a:gd name="T25" fmla="*/ 243 h 322"/>
                    <a:gd name="T26" fmla="*/ 32 w 97"/>
                    <a:gd name="T27" fmla="*/ 193 h 322"/>
                    <a:gd name="T28" fmla="*/ 25 w 97"/>
                    <a:gd name="T29" fmla="*/ 160 h 322"/>
                    <a:gd name="T30" fmla="*/ 14 w 97"/>
                    <a:gd name="T31" fmla="*/ 125 h 322"/>
                    <a:gd name="T32" fmla="*/ 11 w 97"/>
                    <a:gd name="T33" fmla="*/ 90 h 322"/>
                    <a:gd name="T34" fmla="*/ 9 w 97"/>
                    <a:gd name="T35" fmla="*/ 61 h 322"/>
                    <a:gd name="T36" fmla="*/ 0 w 97"/>
                    <a:gd name="T37" fmla="*/ 0 h 3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7"/>
                    <a:gd name="T58" fmla="*/ 0 h 322"/>
                    <a:gd name="T59" fmla="*/ 97 w 97"/>
                    <a:gd name="T60" fmla="*/ 322 h 3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7" h="322">
                      <a:moveTo>
                        <a:pt x="0" y="0"/>
                      </a:moveTo>
                      <a:lnTo>
                        <a:pt x="4" y="27"/>
                      </a:lnTo>
                      <a:lnTo>
                        <a:pt x="5" y="50"/>
                      </a:lnTo>
                      <a:lnTo>
                        <a:pt x="5" y="78"/>
                      </a:lnTo>
                      <a:lnTo>
                        <a:pt x="5" y="100"/>
                      </a:lnTo>
                      <a:lnTo>
                        <a:pt x="12" y="138"/>
                      </a:lnTo>
                      <a:lnTo>
                        <a:pt x="21" y="174"/>
                      </a:lnTo>
                      <a:lnTo>
                        <a:pt x="30" y="205"/>
                      </a:lnTo>
                      <a:lnTo>
                        <a:pt x="41" y="239"/>
                      </a:lnTo>
                      <a:lnTo>
                        <a:pt x="64" y="283"/>
                      </a:lnTo>
                      <a:lnTo>
                        <a:pt x="97" y="322"/>
                      </a:lnTo>
                      <a:lnTo>
                        <a:pt x="71" y="276"/>
                      </a:lnTo>
                      <a:lnTo>
                        <a:pt x="49" y="243"/>
                      </a:lnTo>
                      <a:lnTo>
                        <a:pt x="32" y="193"/>
                      </a:lnTo>
                      <a:lnTo>
                        <a:pt x="25" y="160"/>
                      </a:lnTo>
                      <a:lnTo>
                        <a:pt x="14" y="125"/>
                      </a:lnTo>
                      <a:lnTo>
                        <a:pt x="11" y="90"/>
                      </a:lnTo>
                      <a:lnTo>
                        <a:pt x="9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8" name="Freeform 414"/>
                <p:cNvSpPr>
                  <a:spLocks/>
                </p:cNvSpPr>
                <p:nvPr/>
              </p:nvSpPr>
              <p:spPr bwMode="auto">
                <a:xfrm>
                  <a:off x="384" y="323"/>
                  <a:ext cx="51" cy="494"/>
                </a:xfrm>
                <a:custGeom>
                  <a:avLst/>
                  <a:gdLst>
                    <a:gd name="T0" fmla="*/ 10 w 50"/>
                    <a:gd name="T1" fmla="*/ 2 h 495"/>
                    <a:gd name="T2" fmla="*/ 12 w 50"/>
                    <a:gd name="T3" fmla="*/ 19 h 495"/>
                    <a:gd name="T4" fmla="*/ 12 w 50"/>
                    <a:gd name="T5" fmla="*/ 32 h 495"/>
                    <a:gd name="T6" fmla="*/ 11 w 50"/>
                    <a:gd name="T7" fmla="*/ 49 h 495"/>
                    <a:gd name="T8" fmla="*/ 10 w 50"/>
                    <a:gd name="T9" fmla="*/ 64 h 495"/>
                    <a:gd name="T10" fmla="*/ 8 w 50"/>
                    <a:gd name="T11" fmla="*/ 84 h 495"/>
                    <a:gd name="T12" fmla="*/ 6 w 50"/>
                    <a:gd name="T13" fmla="*/ 105 h 495"/>
                    <a:gd name="T14" fmla="*/ 4 w 50"/>
                    <a:gd name="T15" fmla="*/ 131 h 495"/>
                    <a:gd name="T16" fmla="*/ 2 w 50"/>
                    <a:gd name="T17" fmla="*/ 153 h 495"/>
                    <a:gd name="T18" fmla="*/ 1 w 50"/>
                    <a:gd name="T19" fmla="*/ 194 h 495"/>
                    <a:gd name="T20" fmla="*/ 0 w 50"/>
                    <a:gd name="T21" fmla="*/ 211 h 495"/>
                    <a:gd name="T22" fmla="*/ 1 w 50"/>
                    <a:gd name="T23" fmla="*/ 229 h 495"/>
                    <a:gd name="T24" fmla="*/ 1 w 50"/>
                    <a:gd name="T25" fmla="*/ 247 h 495"/>
                    <a:gd name="T26" fmla="*/ 1 w 50"/>
                    <a:gd name="T27" fmla="*/ 268 h 495"/>
                    <a:gd name="T28" fmla="*/ 3 w 50"/>
                    <a:gd name="T29" fmla="*/ 299 h 495"/>
                    <a:gd name="T30" fmla="*/ 5 w 50"/>
                    <a:gd name="T31" fmla="*/ 319 h 495"/>
                    <a:gd name="T32" fmla="*/ 6 w 50"/>
                    <a:gd name="T33" fmla="*/ 335 h 495"/>
                    <a:gd name="T34" fmla="*/ 9 w 50"/>
                    <a:gd name="T35" fmla="*/ 361 h 495"/>
                    <a:gd name="T36" fmla="*/ 12 w 50"/>
                    <a:gd name="T37" fmla="*/ 382 h 495"/>
                    <a:gd name="T38" fmla="*/ 16 w 50"/>
                    <a:gd name="T39" fmla="*/ 405 h 495"/>
                    <a:gd name="T40" fmla="*/ 20 w 50"/>
                    <a:gd name="T41" fmla="*/ 428 h 495"/>
                    <a:gd name="T42" fmla="*/ 24 w 50"/>
                    <a:gd name="T43" fmla="*/ 446 h 495"/>
                    <a:gd name="T44" fmla="*/ 27 w 50"/>
                    <a:gd name="T45" fmla="*/ 463 h 495"/>
                    <a:gd name="T46" fmla="*/ 29 w 50"/>
                    <a:gd name="T47" fmla="*/ 477 h 495"/>
                    <a:gd name="T48" fmla="*/ 33 w 50"/>
                    <a:gd name="T49" fmla="*/ 495 h 495"/>
                    <a:gd name="T50" fmla="*/ 50 w 50"/>
                    <a:gd name="T51" fmla="*/ 495 h 495"/>
                    <a:gd name="T52" fmla="*/ 48 w 50"/>
                    <a:gd name="T53" fmla="*/ 485 h 495"/>
                    <a:gd name="T54" fmla="*/ 44 w 50"/>
                    <a:gd name="T55" fmla="*/ 469 h 495"/>
                    <a:gd name="T56" fmla="*/ 41 w 50"/>
                    <a:gd name="T57" fmla="*/ 455 h 495"/>
                    <a:gd name="T58" fmla="*/ 38 w 50"/>
                    <a:gd name="T59" fmla="*/ 437 h 495"/>
                    <a:gd name="T60" fmla="*/ 35 w 50"/>
                    <a:gd name="T61" fmla="*/ 419 h 495"/>
                    <a:gd name="T62" fmla="*/ 31 w 50"/>
                    <a:gd name="T63" fmla="*/ 397 h 495"/>
                    <a:gd name="T64" fmla="*/ 28 w 50"/>
                    <a:gd name="T65" fmla="*/ 378 h 495"/>
                    <a:gd name="T66" fmla="*/ 26 w 50"/>
                    <a:gd name="T67" fmla="*/ 361 h 495"/>
                    <a:gd name="T68" fmla="*/ 22 w 50"/>
                    <a:gd name="T69" fmla="*/ 333 h 495"/>
                    <a:gd name="T70" fmla="*/ 20 w 50"/>
                    <a:gd name="T71" fmla="*/ 314 h 495"/>
                    <a:gd name="T72" fmla="*/ 18 w 50"/>
                    <a:gd name="T73" fmla="*/ 290 h 495"/>
                    <a:gd name="T74" fmla="*/ 17 w 50"/>
                    <a:gd name="T75" fmla="*/ 275 h 495"/>
                    <a:gd name="T76" fmla="*/ 16 w 50"/>
                    <a:gd name="T77" fmla="*/ 252 h 495"/>
                    <a:gd name="T78" fmla="*/ 16 w 50"/>
                    <a:gd name="T79" fmla="*/ 225 h 495"/>
                    <a:gd name="T80" fmla="*/ 16 w 50"/>
                    <a:gd name="T81" fmla="*/ 206 h 495"/>
                    <a:gd name="T82" fmla="*/ 17 w 50"/>
                    <a:gd name="T83" fmla="*/ 185 h 495"/>
                    <a:gd name="T84" fmla="*/ 18 w 50"/>
                    <a:gd name="T85" fmla="*/ 145 h 495"/>
                    <a:gd name="T86" fmla="*/ 20 w 50"/>
                    <a:gd name="T87" fmla="*/ 116 h 495"/>
                    <a:gd name="T88" fmla="*/ 22 w 50"/>
                    <a:gd name="T89" fmla="*/ 91 h 495"/>
                    <a:gd name="T90" fmla="*/ 24 w 50"/>
                    <a:gd name="T91" fmla="*/ 75 h 495"/>
                    <a:gd name="T92" fmla="*/ 26 w 50"/>
                    <a:gd name="T93" fmla="*/ 58 h 495"/>
                    <a:gd name="T94" fmla="*/ 27 w 50"/>
                    <a:gd name="T95" fmla="*/ 43 h 495"/>
                    <a:gd name="T96" fmla="*/ 28 w 50"/>
                    <a:gd name="T97" fmla="*/ 28 h 495"/>
                    <a:gd name="T98" fmla="*/ 28 w 50"/>
                    <a:gd name="T99" fmla="*/ 11 h 495"/>
                    <a:gd name="T100" fmla="*/ 27 w 50"/>
                    <a:gd name="T101" fmla="*/ 0 h 495"/>
                    <a:gd name="T102" fmla="*/ 10 w 50"/>
                    <a:gd name="T103" fmla="*/ 2 h 49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0"/>
                    <a:gd name="T157" fmla="*/ 0 h 495"/>
                    <a:gd name="T158" fmla="*/ 50 w 50"/>
                    <a:gd name="T159" fmla="*/ 495 h 49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0" h="495">
                      <a:moveTo>
                        <a:pt x="10" y="2"/>
                      </a:moveTo>
                      <a:lnTo>
                        <a:pt x="12" y="19"/>
                      </a:lnTo>
                      <a:lnTo>
                        <a:pt x="12" y="32"/>
                      </a:lnTo>
                      <a:lnTo>
                        <a:pt x="11" y="49"/>
                      </a:lnTo>
                      <a:lnTo>
                        <a:pt x="10" y="64"/>
                      </a:lnTo>
                      <a:lnTo>
                        <a:pt x="8" y="84"/>
                      </a:lnTo>
                      <a:lnTo>
                        <a:pt x="6" y="105"/>
                      </a:lnTo>
                      <a:lnTo>
                        <a:pt x="4" y="131"/>
                      </a:lnTo>
                      <a:lnTo>
                        <a:pt x="2" y="153"/>
                      </a:lnTo>
                      <a:lnTo>
                        <a:pt x="1" y="194"/>
                      </a:lnTo>
                      <a:lnTo>
                        <a:pt x="0" y="211"/>
                      </a:lnTo>
                      <a:lnTo>
                        <a:pt x="1" y="229"/>
                      </a:lnTo>
                      <a:lnTo>
                        <a:pt x="1" y="247"/>
                      </a:lnTo>
                      <a:lnTo>
                        <a:pt x="1" y="268"/>
                      </a:lnTo>
                      <a:lnTo>
                        <a:pt x="3" y="299"/>
                      </a:lnTo>
                      <a:lnTo>
                        <a:pt x="5" y="319"/>
                      </a:lnTo>
                      <a:lnTo>
                        <a:pt x="6" y="335"/>
                      </a:lnTo>
                      <a:lnTo>
                        <a:pt x="9" y="361"/>
                      </a:lnTo>
                      <a:lnTo>
                        <a:pt x="12" y="382"/>
                      </a:lnTo>
                      <a:lnTo>
                        <a:pt x="16" y="405"/>
                      </a:lnTo>
                      <a:lnTo>
                        <a:pt x="20" y="428"/>
                      </a:lnTo>
                      <a:lnTo>
                        <a:pt x="24" y="446"/>
                      </a:lnTo>
                      <a:lnTo>
                        <a:pt x="27" y="463"/>
                      </a:lnTo>
                      <a:lnTo>
                        <a:pt x="29" y="477"/>
                      </a:lnTo>
                      <a:lnTo>
                        <a:pt x="33" y="495"/>
                      </a:lnTo>
                      <a:lnTo>
                        <a:pt x="50" y="495"/>
                      </a:lnTo>
                      <a:lnTo>
                        <a:pt x="48" y="485"/>
                      </a:lnTo>
                      <a:lnTo>
                        <a:pt x="44" y="469"/>
                      </a:lnTo>
                      <a:lnTo>
                        <a:pt x="41" y="455"/>
                      </a:lnTo>
                      <a:lnTo>
                        <a:pt x="38" y="437"/>
                      </a:lnTo>
                      <a:lnTo>
                        <a:pt x="35" y="419"/>
                      </a:lnTo>
                      <a:lnTo>
                        <a:pt x="31" y="397"/>
                      </a:lnTo>
                      <a:lnTo>
                        <a:pt x="28" y="378"/>
                      </a:lnTo>
                      <a:lnTo>
                        <a:pt x="26" y="361"/>
                      </a:lnTo>
                      <a:lnTo>
                        <a:pt x="22" y="333"/>
                      </a:lnTo>
                      <a:lnTo>
                        <a:pt x="20" y="314"/>
                      </a:lnTo>
                      <a:lnTo>
                        <a:pt x="18" y="290"/>
                      </a:lnTo>
                      <a:lnTo>
                        <a:pt x="17" y="275"/>
                      </a:lnTo>
                      <a:lnTo>
                        <a:pt x="16" y="252"/>
                      </a:lnTo>
                      <a:lnTo>
                        <a:pt x="16" y="225"/>
                      </a:lnTo>
                      <a:lnTo>
                        <a:pt x="16" y="206"/>
                      </a:lnTo>
                      <a:lnTo>
                        <a:pt x="17" y="185"/>
                      </a:lnTo>
                      <a:lnTo>
                        <a:pt x="18" y="145"/>
                      </a:lnTo>
                      <a:lnTo>
                        <a:pt x="20" y="116"/>
                      </a:lnTo>
                      <a:lnTo>
                        <a:pt x="22" y="91"/>
                      </a:lnTo>
                      <a:lnTo>
                        <a:pt x="24" y="75"/>
                      </a:lnTo>
                      <a:lnTo>
                        <a:pt x="26" y="58"/>
                      </a:lnTo>
                      <a:lnTo>
                        <a:pt x="27" y="43"/>
                      </a:lnTo>
                      <a:lnTo>
                        <a:pt x="28" y="28"/>
                      </a:lnTo>
                      <a:lnTo>
                        <a:pt x="28" y="11"/>
                      </a:lnTo>
                      <a:lnTo>
                        <a:pt x="27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9" name="Freeform 415"/>
                <p:cNvSpPr>
                  <a:spLocks/>
                </p:cNvSpPr>
                <p:nvPr/>
              </p:nvSpPr>
              <p:spPr bwMode="auto">
                <a:xfrm>
                  <a:off x="363" y="283"/>
                  <a:ext cx="62" cy="45"/>
                </a:xfrm>
                <a:custGeom>
                  <a:avLst/>
                  <a:gdLst>
                    <a:gd name="T0" fmla="*/ 0 w 62"/>
                    <a:gd name="T1" fmla="*/ 0 h 43"/>
                    <a:gd name="T2" fmla="*/ 1 w 62"/>
                    <a:gd name="T3" fmla="*/ 6 h 43"/>
                    <a:gd name="T4" fmla="*/ 6 w 62"/>
                    <a:gd name="T5" fmla="*/ 12 h 43"/>
                    <a:gd name="T6" fmla="*/ 12 w 62"/>
                    <a:gd name="T7" fmla="*/ 15 h 43"/>
                    <a:gd name="T8" fmla="*/ 18 w 62"/>
                    <a:gd name="T9" fmla="*/ 18 h 43"/>
                    <a:gd name="T10" fmla="*/ 24 w 62"/>
                    <a:gd name="T11" fmla="*/ 19 h 43"/>
                    <a:gd name="T12" fmla="*/ 28 w 62"/>
                    <a:gd name="T13" fmla="*/ 26 h 43"/>
                    <a:gd name="T14" fmla="*/ 30 w 62"/>
                    <a:gd name="T15" fmla="*/ 34 h 43"/>
                    <a:gd name="T16" fmla="*/ 31 w 62"/>
                    <a:gd name="T17" fmla="*/ 43 h 43"/>
                    <a:gd name="T18" fmla="*/ 39 w 62"/>
                    <a:gd name="T19" fmla="*/ 43 h 43"/>
                    <a:gd name="T20" fmla="*/ 44 w 62"/>
                    <a:gd name="T21" fmla="*/ 42 h 43"/>
                    <a:gd name="T22" fmla="*/ 48 w 62"/>
                    <a:gd name="T23" fmla="*/ 40 h 43"/>
                    <a:gd name="T24" fmla="*/ 45 w 62"/>
                    <a:gd name="T25" fmla="*/ 31 h 43"/>
                    <a:gd name="T26" fmla="*/ 44 w 62"/>
                    <a:gd name="T27" fmla="*/ 24 h 43"/>
                    <a:gd name="T28" fmla="*/ 46 w 62"/>
                    <a:gd name="T29" fmla="*/ 19 h 43"/>
                    <a:gd name="T30" fmla="*/ 54 w 62"/>
                    <a:gd name="T31" fmla="*/ 17 h 43"/>
                    <a:gd name="T32" fmla="*/ 60 w 62"/>
                    <a:gd name="T33" fmla="*/ 12 h 43"/>
                    <a:gd name="T34" fmla="*/ 62 w 62"/>
                    <a:gd name="T35" fmla="*/ 8 h 43"/>
                    <a:gd name="T36" fmla="*/ 62 w 62"/>
                    <a:gd name="T37" fmla="*/ 0 h 43"/>
                    <a:gd name="T38" fmla="*/ 0 w 62"/>
                    <a:gd name="T39" fmla="*/ 0 h 4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2"/>
                    <a:gd name="T61" fmla="*/ 0 h 43"/>
                    <a:gd name="T62" fmla="*/ 62 w 62"/>
                    <a:gd name="T63" fmla="*/ 43 h 4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2" h="43">
                      <a:moveTo>
                        <a:pt x="0" y="0"/>
                      </a:moveTo>
                      <a:lnTo>
                        <a:pt x="1" y="6"/>
                      </a:lnTo>
                      <a:lnTo>
                        <a:pt x="6" y="12"/>
                      </a:lnTo>
                      <a:lnTo>
                        <a:pt x="12" y="15"/>
                      </a:lnTo>
                      <a:lnTo>
                        <a:pt x="18" y="18"/>
                      </a:lnTo>
                      <a:lnTo>
                        <a:pt x="24" y="19"/>
                      </a:lnTo>
                      <a:lnTo>
                        <a:pt x="28" y="26"/>
                      </a:lnTo>
                      <a:lnTo>
                        <a:pt x="30" y="34"/>
                      </a:lnTo>
                      <a:lnTo>
                        <a:pt x="31" y="43"/>
                      </a:lnTo>
                      <a:lnTo>
                        <a:pt x="39" y="43"/>
                      </a:lnTo>
                      <a:lnTo>
                        <a:pt x="44" y="42"/>
                      </a:lnTo>
                      <a:lnTo>
                        <a:pt x="48" y="40"/>
                      </a:lnTo>
                      <a:lnTo>
                        <a:pt x="45" y="31"/>
                      </a:lnTo>
                      <a:lnTo>
                        <a:pt x="44" y="24"/>
                      </a:lnTo>
                      <a:lnTo>
                        <a:pt x="46" y="19"/>
                      </a:lnTo>
                      <a:lnTo>
                        <a:pt x="54" y="17"/>
                      </a:lnTo>
                      <a:lnTo>
                        <a:pt x="60" y="12"/>
                      </a:lnTo>
                      <a:lnTo>
                        <a:pt x="62" y="8"/>
                      </a:lnTo>
                      <a:lnTo>
                        <a:pt x="6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0" name="Freeform 416"/>
                <p:cNvSpPr>
                  <a:spLocks/>
                </p:cNvSpPr>
                <p:nvPr/>
              </p:nvSpPr>
              <p:spPr bwMode="auto">
                <a:xfrm>
                  <a:off x="417" y="399"/>
                  <a:ext cx="124" cy="418"/>
                </a:xfrm>
                <a:custGeom>
                  <a:avLst/>
                  <a:gdLst>
                    <a:gd name="T0" fmla="*/ 0 w 124"/>
                    <a:gd name="T1" fmla="*/ 420 h 420"/>
                    <a:gd name="T2" fmla="*/ 9 w 124"/>
                    <a:gd name="T3" fmla="*/ 395 h 420"/>
                    <a:gd name="T4" fmla="*/ 23 w 124"/>
                    <a:gd name="T5" fmla="*/ 370 h 420"/>
                    <a:gd name="T6" fmla="*/ 36 w 124"/>
                    <a:gd name="T7" fmla="*/ 342 h 420"/>
                    <a:gd name="T8" fmla="*/ 46 w 124"/>
                    <a:gd name="T9" fmla="*/ 312 h 420"/>
                    <a:gd name="T10" fmla="*/ 53 w 124"/>
                    <a:gd name="T11" fmla="*/ 282 h 420"/>
                    <a:gd name="T12" fmla="*/ 59 w 124"/>
                    <a:gd name="T13" fmla="*/ 254 h 420"/>
                    <a:gd name="T14" fmla="*/ 60 w 124"/>
                    <a:gd name="T15" fmla="*/ 231 h 420"/>
                    <a:gd name="T16" fmla="*/ 68 w 124"/>
                    <a:gd name="T17" fmla="*/ 194 h 420"/>
                    <a:gd name="T18" fmla="*/ 71 w 124"/>
                    <a:gd name="T19" fmla="*/ 155 h 420"/>
                    <a:gd name="T20" fmla="*/ 71 w 124"/>
                    <a:gd name="T21" fmla="*/ 119 h 420"/>
                    <a:gd name="T22" fmla="*/ 71 w 124"/>
                    <a:gd name="T23" fmla="*/ 83 h 420"/>
                    <a:gd name="T24" fmla="*/ 69 w 124"/>
                    <a:gd name="T25" fmla="*/ 51 h 420"/>
                    <a:gd name="T26" fmla="*/ 64 w 124"/>
                    <a:gd name="T27" fmla="*/ 0 h 420"/>
                    <a:gd name="T28" fmla="*/ 78 w 124"/>
                    <a:gd name="T29" fmla="*/ 31 h 420"/>
                    <a:gd name="T30" fmla="*/ 91 w 124"/>
                    <a:gd name="T31" fmla="*/ 64 h 420"/>
                    <a:gd name="T32" fmla="*/ 103 w 124"/>
                    <a:gd name="T33" fmla="*/ 94 h 420"/>
                    <a:gd name="T34" fmla="*/ 113 w 124"/>
                    <a:gd name="T35" fmla="*/ 127 h 420"/>
                    <a:gd name="T36" fmla="*/ 117 w 124"/>
                    <a:gd name="T37" fmla="*/ 153 h 420"/>
                    <a:gd name="T38" fmla="*/ 121 w 124"/>
                    <a:gd name="T39" fmla="*/ 175 h 420"/>
                    <a:gd name="T40" fmla="*/ 124 w 124"/>
                    <a:gd name="T41" fmla="*/ 204 h 420"/>
                    <a:gd name="T42" fmla="*/ 122 w 124"/>
                    <a:gd name="T43" fmla="*/ 240 h 420"/>
                    <a:gd name="T44" fmla="*/ 117 w 124"/>
                    <a:gd name="T45" fmla="*/ 271 h 420"/>
                    <a:gd name="T46" fmla="*/ 112 w 124"/>
                    <a:gd name="T47" fmla="*/ 296 h 420"/>
                    <a:gd name="T48" fmla="*/ 105 w 124"/>
                    <a:gd name="T49" fmla="*/ 318 h 420"/>
                    <a:gd name="T50" fmla="*/ 96 w 124"/>
                    <a:gd name="T51" fmla="*/ 344 h 420"/>
                    <a:gd name="T52" fmla="*/ 84 w 124"/>
                    <a:gd name="T53" fmla="*/ 370 h 420"/>
                    <a:gd name="T54" fmla="*/ 69 w 124"/>
                    <a:gd name="T55" fmla="*/ 389 h 420"/>
                    <a:gd name="T56" fmla="*/ 57 w 124"/>
                    <a:gd name="T57" fmla="*/ 405 h 420"/>
                    <a:gd name="T58" fmla="*/ 41 w 124"/>
                    <a:gd name="T59" fmla="*/ 420 h 420"/>
                    <a:gd name="T60" fmla="*/ 0 w 124"/>
                    <a:gd name="T61" fmla="*/ 420 h 42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24"/>
                    <a:gd name="T94" fmla="*/ 0 h 420"/>
                    <a:gd name="T95" fmla="*/ 124 w 124"/>
                    <a:gd name="T96" fmla="*/ 420 h 42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24" h="420">
                      <a:moveTo>
                        <a:pt x="0" y="420"/>
                      </a:moveTo>
                      <a:lnTo>
                        <a:pt x="9" y="395"/>
                      </a:lnTo>
                      <a:lnTo>
                        <a:pt x="23" y="370"/>
                      </a:lnTo>
                      <a:lnTo>
                        <a:pt x="36" y="342"/>
                      </a:lnTo>
                      <a:lnTo>
                        <a:pt x="46" y="312"/>
                      </a:lnTo>
                      <a:lnTo>
                        <a:pt x="53" y="282"/>
                      </a:lnTo>
                      <a:lnTo>
                        <a:pt x="59" y="254"/>
                      </a:lnTo>
                      <a:lnTo>
                        <a:pt x="60" y="231"/>
                      </a:lnTo>
                      <a:lnTo>
                        <a:pt x="68" y="194"/>
                      </a:lnTo>
                      <a:lnTo>
                        <a:pt x="71" y="155"/>
                      </a:lnTo>
                      <a:lnTo>
                        <a:pt x="71" y="119"/>
                      </a:lnTo>
                      <a:lnTo>
                        <a:pt x="71" y="83"/>
                      </a:lnTo>
                      <a:lnTo>
                        <a:pt x="69" y="51"/>
                      </a:lnTo>
                      <a:lnTo>
                        <a:pt x="64" y="0"/>
                      </a:lnTo>
                      <a:lnTo>
                        <a:pt x="78" y="31"/>
                      </a:lnTo>
                      <a:lnTo>
                        <a:pt x="91" y="64"/>
                      </a:lnTo>
                      <a:lnTo>
                        <a:pt x="103" y="94"/>
                      </a:lnTo>
                      <a:lnTo>
                        <a:pt x="113" y="127"/>
                      </a:lnTo>
                      <a:lnTo>
                        <a:pt x="117" y="153"/>
                      </a:lnTo>
                      <a:lnTo>
                        <a:pt x="121" y="175"/>
                      </a:lnTo>
                      <a:lnTo>
                        <a:pt x="124" y="204"/>
                      </a:lnTo>
                      <a:lnTo>
                        <a:pt x="122" y="240"/>
                      </a:lnTo>
                      <a:lnTo>
                        <a:pt x="117" y="271"/>
                      </a:lnTo>
                      <a:lnTo>
                        <a:pt x="112" y="296"/>
                      </a:lnTo>
                      <a:lnTo>
                        <a:pt x="105" y="318"/>
                      </a:lnTo>
                      <a:lnTo>
                        <a:pt x="96" y="344"/>
                      </a:lnTo>
                      <a:lnTo>
                        <a:pt x="84" y="370"/>
                      </a:lnTo>
                      <a:lnTo>
                        <a:pt x="69" y="389"/>
                      </a:lnTo>
                      <a:lnTo>
                        <a:pt x="57" y="405"/>
                      </a:lnTo>
                      <a:lnTo>
                        <a:pt x="41" y="420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1" name="Freeform 417"/>
                <p:cNvSpPr>
                  <a:spLocks noChangeArrowheads="1"/>
                </p:cNvSpPr>
                <p:nvPr/>
              </p:nvSpPr>
              <p:spPr bwMode="auto">
                <a:xfrm>
                  <a:off x="451" y="522"/>
                  <a:ext cx="67" cy="280"/>
                </a:xfrm>
                <a:custGeom>
                  <a:avLst/>
                  <a:gdLst>
                    <a:gd name="T0" fmla="*/ 60 w 67"/>
                    <a:gd name="T1" fmla="*/ 0 h 282"/>
                    <a:gd name="T2" fmla="*/ 67 w 67"/>
                    <a:gd name="T3" fmla="*/ 38 h 282"/>
                    <a:gd name="T4" fmla="*/ 65 w 67"/>
                    <a:gd name="T5" fmla="*/ 80 h 282"/>
                    <a:gd name="T6" fmla="*/ 58 w 67"/>
                    <a:gd name="T7" fmla="*/ 129 h 282"/>
                    <a:gd name="T8" fmla="*/ 50 w 67"/>
                    <a:gd name="T9" fmla="*/ 179 h 282"/>
                    <a:gd name="T10" fmla="*/ 35 w 67"/>
                    <a:gd name="T11" fmla="*/ 221 h 282"/>
                    <a:gd name="T12" fmla="*/ 12 w 67"/>
                    <a:gd name="T13" fmla="*/ 262 h 282"/>
                    <a:gd name="T14" fmla="*/ 0 w 67"/>
                    <a:gd name="T15" fmla="*/ 282 h 282"/>
                    <a:gd name="T16" fmla="*/ 16 w 67"/>
                    <a:gd name="T17" fmla="*/ 245 h 282"/>
                    <a:gd name="T18" fmla="*/ 32 w 67"/>
                    <a:gd name="T19" fmla="*/ 209 h 282"/>
                    <a:gd name="T20" fmla="*/ 44 w 67"/>
                    <a:gd name="T21" fmla="*/ 164 h 282"/>
                    <a:gd name="T22" fmla="*/ 53 w 67"/>
                    <a:gd name="T23" fmla="*/ 124 h 282"/>
                    <a:gd name="T24" fmla="*/ 60 w 67"/>
                    <a:gd name="T25" fmla="*/ 77 h 282"/>
                    <a:gd name="T26" fmla="*/ 65 w 67"/>
                    <a:gd name="T27" fmla="*/ 48 h 282"/>
                    <a:gd name="T28" fmla="*/ 60 w 67"/>
                    <a:gd name="T29" fmla="*/ 0 h 28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7"/>
                    <a:gd name="T46" fmla="*/ 0 h 282"/>
                    <a:gd name="T47" fmla="*/ 67 w 67"/>
                    <a:gd name="T48" fmla="*/ 282 h 28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7" h="282">
                      <a:moveTo>
                        <a:pt x="60" y="0"/>
                      </a:moveTo>
                      <a:lnTo>
                        <a:pt x="67" y="38"/>
                      </a:lnTo>
                      <a:lnTo>
                        <a:pt x="65" y="80"/>
                      </a:lnTo>
                      <a:lnTo>
                        <a:pt x="58" y="129"/>
                      </a:lnTo>
                      <a:lnTo>
                        <a:pt x="50" y="179"/>
                      </a:lnTo>
                      <a:lnTo>
                        <a:pt x="35" y="221"/>
                      </a:lnTo>
                      <a:lnTo>
                        <a:pt x="12" y="262"/>
                      </a:lnTo>
                      <a:lnTo>
                        <a:pt x="0" y="282"/>
                      </a:lnTo>
                      <a:lnTo>
                        <a:pt x="16" y="245"/>
                      </a:lnTo>
                      <a:lnTo>
                        <a:pt x="32" y="209"/>
                      </a:lnTo>
                      <a:lnTo>
                        <a:pt x="44" y="164"/>
                      </a:lnTo>
                      <a:lnTo>
                        <a:pt x="53" y="124"/>
                      </a:lnTo>
                      <a:lnTo>
                        <a:pt x="60" y="77"/>
                      </a:lnTo>
                      <a:lnTo>
                        <a:pt x="65" y="48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2" name="Freeform 418"/>
                <p:cNvSpPr>
                  <a:spLocks/>
                </p:cNvSpPr>
                <p:nvPr/>
              </p:nvSpPr>
              <p:spPr bwMode="auto">
                <a:xfrm>
                  <a:off x="343" y="104"/>
                  <a:ext cx="64" cy="78"/>
                </a:xfrm>
                <a:custGeom>
                  <a:avLst/>
                  <a:gdLst>
                    <a:gd name="T0" fmla="*/ 63 w 63"/>
                    <a:gd name="T1" fmla="*/ 38 h 79"/>
                    <a:gd name="T2" fmla="*/ 58 w 63"/>
                    <a:gd name="T3" fmla="*/ 28 h 79"/>
                    <a:gd name="T4" fmla="*/ 51 w 63"/>
                    <a:gd name="T5" fmla="*/ 21 h 79"/>
                    <a:gd name="T6" fmla="*/ 38 w 63"/>
                    <a:gd name="T7" fmla="*/ 11 h 79"/>
                    <a:gd name="T8" fmla="*/ 26 w 63"/>
                    <a:gd name="T9" fmla="*/ 6 h 79"/>
                    <a:gd name="T10" fmla="*/ 12 w 63"/>
                    <a:gd name="T11" fmla="*/ 0 h 79"/>
                    <a:gd name="T12" fmla="*/ 11 w 63"/>
                    <a:gd name="T13" fmla="*/ 10 h 79"/>
                    <a:gd name="T14" fmla="*/ 9 w 63"/>
                    <a:gd name="T15" fmla="*/ 21 h 79"/>
                    <a:gd name="T16" fmla="*/ 5 w 63"/>
                    <a:gd name="T17" fmla="*/ 29 h 79"/>
                    <a:gd name="T18" fmla="*/ 0 w 63"/>
                    <a:gd name="T19" fmla="*/ 44 h 79"/>
                    <a:gd name="T20" fmla="*/ 2 w 63"/>
                    <a:gd name="T21" fmla="*/ 62 h 79"/>
                    <a:gd name="T22" fmla="*/ 43 w 63"/>
                    <a:gd name="T23" fmla="*/ 79 h 79"/>
                    <a:gd name="T24" fmla="*/ 63 w 63"/>
                    <a:gd name="T25" fmla="*/ 38 h 7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3"/>
                    <a:gd name="T40" fmla="*/ 0 h 79"/>
                    <a:gd name="T41" fmla="*/ 63 w 63"/>
                    <a:gd name="T42" fmla="*/ 79 h 7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3" h="79">
                      <a:moveTo>
                        <a:pt x="63" y="38"/>
                      </a:moveTo>
                      <a:lnTo>
                        <a:pt x="58" y="28"/>
                      </a:lnTo>
                      <a:lnTo>
                        <a:pt x="51" y="21"/>
                      </a:lnTo>
                      <a:lnTo>
                        <a:pt x="38" y="11"/>
                      </a:lnTo>
                      <a:lnTo>
                        <a:pt x="26" y="6"/>
                      </a:lnTo>
                      <a:lnTo>
                        <a:pt x="12" y="0"/>
                      </a:lnTo>
                      <a:lnTo>
                        <a:pt x="11" y="10"/>
                      </a:lnTo>
                      <a:lnTo>
                        <a:pt x="9" y="21"/>
                      </a:lnTo>
                      <a:lnTo>
                        <a:pt x="5" y="29"/>
                      </a:lnTo>
                      <a:lnTo>
                        <a:pt x="0" y="44"/>
                      </a:lnTo>
                      <a:lnTo>
                        <a:pt x="2" y="62"/>
                      </a:lnTo>
                      <a:lnTo>
                        <a:pt x="43" y="79"/>
                      </a:lnTo>
                      <a:lnTo>
                        <a:pt x="63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3" name="Freeform 419"/>
                <p:cNvSpPr>
                  <a:spLocks noChangeArrowheads="1"/>
                </p:cNvSpPr>
                <p:nvPr/>
              </p:nvSpPr>
              <p:spPr bwMode="auto">
                <a:xfrm>
                  <a:off x="359" y="109"/>
                  <a:ext cx="41" cy="48"/>
                </a:xfrm>
                <a:custGeom>
                  <a:avLst/>
                  <a:gdLst>
                    <a:gd name="T0" fmla="*/ 30 w 42"/>
                    <a:gd name="T1" fmla="*/ 15 h 48"/>
                    <a:gd name="T2" fmla="*/ 22 w 42"/>
                    <a:gd name="T3" fmla="*/ 10 h 48"/>
                    <a:gd name="T4" fmla="*/ 15 w 42"/>
                    <a:gd name="T5" fmla="*/ 5 h 48"/>
                    <a:gd name="T6" fmla="*/ 7 w 42"/>
                    <a:gd name="T7" fmla="*/ 2 h 48"/>
                    <a:gd name="T8" fmla="*/ 0 w 42"/>
                    <a:gd name="T9" fmla="*/ 0 h 48"/>
                    <a:gd name="T10" fmla="*/ 6 w 42"/>
                    <a:gd name="T11" fmla="*/ 11 h 48"/>
                    <a:gd name="T12" fmla="*/ 10 w 42"/>
                    <a:gd name="T13" fmla="*/ 21 h 48"/>
                    <a:gd name="T14" fmla="*/ 13 w 42"/>
                    <a:gd name="T15" fmla="*/ 28 h 48"/>
                    <a:gd name="T16" fmla="*/ 15 w 42"/>
                    <a:gd name="T17" fmla="*/ 38 h 48"/>
                    <a:gd name="T18" fmla="*/ 20 w 42"/>
                    <a:gd name="T19" fmla="*/ 48 h 48"/>
                    <a:gd name="T20" fmla="*/ 42 w 42"/>
                    <a:gd name="T21" fmla="*/ 24 h 48"/>
                    <a:gd name="T22" fmla="*/ 30 w 42"/>
                    <a:gd name="T23" fmla="*/ 15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2"/>
                    <a:gd name="T37" fmla="*/ 0 h 48"/>
                    <a:gd name="T38" fmla="*/ 42 w 42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2" h="48">
                      <a:moveTo>
                        <a:pt x="30" y="15"/>
                      </a:moveTo>
                      <a:lnTo>
                        <a:pt x="22" y="10"/>
                      </a:lnTo>
                      <a:lnTo>
                        <a:pt x="15" y="5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6" y="11"/>
                      </a:lnTo>
                      <a:lnTo>
                        <a:pt x="10" y="21"/>
                      </a:lnTo>
                      <a:lnTo>
                        <a:pt x="13" y="28"/>
                      </a:lnTo>
                      <a:lnTo>
                        <a:pt x="15" y="38"/>
                      </a:lnTo>
                      <a:lnTo>
                        <a:pt x="20" y="48"/>
                      </a:lnTo>
                      <a:lnTo>
                        <a:pt x="42" y="24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4" name="Freeform 420"/>
                <p:cNvSpPr>
                  <a:spLocks noChangeArrowheads="1"/>
                </p:cNvSpPr>
                <p:nvPr/>
              </p:nvSpPr>
              <p:spPr bwMode="auto">
                <a:xfrm>
                  <a:off x="344" y="111"/>
                  <a:ext cx="28" cy="45"/>
                </a:xfrm>
                <a:custGeom>
                  <a:avLst/>
                  <a:gdLst>
                    <a:gd name="T0" fmla="*/ 13 w 28"/>
                    <a:gd name="T1" fmla="*/ 0 h 45"/>
                    <a:gd name="T2" fmla="*/ 19 w 28"/>
                    <a:gd name="T3" fmla="*/ 13 h 45"/>
                    <a:gd name="T4" fmla="*/ 23 w 28"/>
                    <a:gd name="T5" fmla="*/ 23 h 45"/>
                    <a:gd name="T6" fmla="*/ 25 w 28"/>
                    <a:gd name="T7" fmla="*/ 31 h 45"/>
                    <a:gd name="T8" fmla="*/ 28 w 28"/>
                    <a:gd name="T9" fmla="*/ 45 h 45"/>
                    <a:gd name="T10" fmla="*/ 3 w 28"/>
                    <a:gd name="T11" fmla="*/ 42 h 45"/>
                    <a:gd name="T12" fmla="*/ 0 w 28"/>
                    <a:gd name="T13" fmla="*/ 26 h 45"/>
                    <a:gd name="T14" fmla="*/ 7 w 28"/>
                    <a:gd name="T15" fmla="*/ 21 h 45"/>
                    <a:gd name="T16" fmla="*/ 11 w 28"/>
                    <a:gd name="T17" fmla="*/ 13 h 45"/>
                    <a:gd name="T18" fmla="*/ 12 w 28"/>
                    <a:gd name="T19" fmla="*/ 8 h 45"/>
                    <a:gd name="T20" fmla="*/ 13 w 28"/>
                    <a:gd name="T21" fmla="*/ 0 h 4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45"/>
                    <a:gd name="T35" fmla="*/ 28 w 28"/>
                    <a:gd name="T36" fmla="*/ 45 h 4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45">
                      <a:moveTo>
                        <a:pt x="13" y="0"/>
                      </a:moveTo>
                      <a:lnTo>
                        <a:pt x="19" y="13"/>
                      </a:lnTo>
                      <a:lnTo>
                        <a:pt x="23" y="23"/>
                      </a:lnTo>
                      <a:lnTo>
                        <a:pt x="25" y="31"/>
                      </a:lnTo>
                      <a:lnTo>
                        <a:pt x="28" y="45"/>
                      </a:lnTo>
                      <a:lnTo>
                        <a:pt x="3" y="42"/>
                      </a:lnTo>
                      <a:lnTo>
                        <a:pt x="0" y="26"/>
                      </a:lnTo>
                      <a:lnTo>
                        <a:pt x="7" y="21"/>
                      </a:lnTo>
                      <a:lnTo>
                        <a:pt x="11" y="13"/>
                      </a:lnTo>
                      <a:lnTo>
                        <a:pt x="12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5" name="Freeform 421"/>
                <p:cNvSpPr>
                  <a:spLocks/>
                </p:cNvSpPr>
                <p:nvPr/>
              </p:nvSpPr>
              <p:spPr bwMode="auto">
                <a:xfrm>
                  <a:off x="358" y="111"/>
                  <a:ext cx="101" cy="176"/>
                </a:xfrm>
                <a:custGeom>
                  <a:avLst/>
                  <a:gdLst>
                    <a:gd name="T0" fmla="*/ 76 w 101"/>
                    <a:gd name="T1" fmla="*/ 10 h 175"/>
                    <a:gd name="T2" fmla="*/ 72 w 101"/>
                    <a:gd name="T3" fmla="*/ 21 h 175"/>
                    <a:gd name="T4" fmla="*/ 72 w 101"/>
                    <a:gd name="T5" fmla="*/ 29 h 175"/>
                    <a:gd name="T6" fmla="*/ 73 w 101"/>
                    <a:gd name="T7" fmla="*/ 36 h 175"/>
                    <a:gd name="T8" fmla="*/ 75 w 101"/>
                    <a:gd name="T9" fmla="*/ 44 h 175"/>
                    <a:gd name="T10" fmla="*/ 78 w 101"/>
                    <a:gd name="T11" fmla="*/ 51 h 175"/>
                    <a:gd name="T12" fmla="*/ 82 w 101"/>
                    <a:gd name="T13" fmla="*/ 61 h 175"/>
                    <a:gd name="T14" fmla="*/ 86 w 101"/>
                    <a:gd name="T15" fmla="*/ 69 h 175"/>
                    <a:gd name="T16" fmla="*/ 91 w 101"/>
                    <a:gd name="T17" fmla="*/ 77 h 175"/>
                    <a:gd name="T18" fmla="*/ 95 w 101"/>
                    <a:gd name="T19" fmla="*/ 90 h 175"/>
                    <a:gd name="T20" fmla="*/ 98 w 101"/>
                    <a:gd name="T21" fmla="*/ 101 h 175"/>
                    <a:gd name="T22" fmla="*/ 100 w 101"/>
                    <a:gd name="T23" fmla="*/ 111 h 175"/>
                    <a:gd name="T24" fmla="*/ 101 w 101"/>
                    <a:gd name="T25" fmla="*/ 122 h 175"/>
                    <a:gd name="T26" fmla="*/ 100 w 101"/>
                    <a:gd name="T27" fmla="*/ 130 h 175"/>
                    <a:gd name="T28" fmla="*/ 98 w 101"/>
                    <a:gd name="T29" fmla="*/ 140 h 175"/>
                    <a:gd name="T30" fmla="*/ 95 w 101"/>
                    <a:gd name="T31" fmla="*/ 148 h 175"/>
                    <a:gd name="T32" fmla="*/ 91 w 101"/>
                    <a:gd name="T33" fmla="*/ 155 h 175"/>
                    <a:gd name="T34" fmla="*/ 83 w 101"/>
                    <a:gd name="T35" fmla="*/ 164 h 175"/>
                    <a:gd name="T36" fmla="*/ 72 w 101"/>
                    <a:gd name="T37" fmla="*/ 169 h 175"/>
                    <a:gd name="T38" fmla="*/ 55 w 101"/>
                    <a:gd name="T39" fmla="*/ 172 h 175"/>
                    <a:gd name="T40" fmla="*/ 34 w 101"/>
                    <a:gd name="T41" fmla="*/ 175 h 175"/>
                    <a:gd name="T42" fmla="*/ 19 w 101"/>
                    <a:gd name="T43" fmla="*/ 170 h 175"/>
                    <a:gd name="T44" fmla="*/ 10 w 101"/>
                    <a:gd name="T45" fmla="*/ 162 h 175"/>
                    <a:gd name="T46" fmla="*/ 4 w 101"/>
                    <a:gd name="T47" fmla="*/ 148 h 175"/>
                    <a:gd name="T48" fmla="*/ 1 w 101"/>
                    <a:gd name="T49" fmla="*/ 133 h 175"/>
                    <a:gd name="T50" fmla="*/ 0 w 101"/>
                    <a:gd name="T51" fmla="*/ 120 h 175"/>
                    <a:gd name="T52" fmla="*/ 0 w 101"/>
                    <a:gd name="T53" fmla="*/ 106 h 175"/>
                    <a:gd name="T54" fmla="*/ 0 w 101"/>
                    <a:gd name="T55" fmla="*/ 94 h 175"/>
                    <a:gd name="T56" fmla="*/ 1 w 101"/>
                    <a:gd name="T57" fmla="*/ 81 h 175"/>
                    <a:gd name="T58" fmla="*/ 3 w 101"/>
                    <a:gd name="T59" fmla="*/ 69 h 175"/>
                    <a:gd name="T60" fmla="*/ 6 w 101"/>
                    <a:gd name="T61" fmla="*/ 53 h 175"/>
                    <a:gd name="T62" fmla="*/ 12 w 101"/>
                    <a:gd name="T63" fmla="*/ 42 h 175"/>
                    <a:gd name="T64" fmla="*/ 18 w 101"/>
                    <a:gd name="T65" fmla="*/ 30 h 175"/>
                    <a:gd name="T66" fmla="*/ 27 w 101"/>
                    <a:gd name="T67" fmla="*/ 20 h 175"/>
                    <a:gd name="T68" fmla="*/ 35 w 101"/>
                    <a:gd name="T69" fmla="*/ 15 h 175"/>
                    <a:gd name="T70" fmla="*/ 46 w 101"/>
                    <a:gd name="T71" fmla="*/ 8 h 175"/>
                    <a:gd name="T72" fmla="*/ 57 w 101"/>
                    <a:gd name="T73" fmla="*/ 5 h 175"/>
                    <a:gd name="T74" fmla="*/ 67 w 101"/>
                    <a:gd name="T75" fmla="*/ 2 h 175"/>
                    <a:gd name="T76" fmla="*/ 80 w 101"/>
                    <a:gd name="T77" fmla="*/ 0 h 175"/>
                    <a:gd name="T78" fmla="*/ 76 w 101"/>
                    <a:gd name="T79" fmla="*/ 10 h 17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01"/>
                    <a:gd name="T121" fmla="*/ 0 h 175"/>
                    <a:gd name="T122" fmla="*/ 101 w 101"/>
                    <a:gd name="T123" fmla="*/ 175 h 17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01" h="175">
                      <a:moveTo>
                        <a:pt x="76" y="10"/>
                      </a:moveTo>
                      <a:lnTo>
                        <a:pt x="72" y="21"/>
                      </a:lnTo>
                      <a:lnTo>
                        <a:pt x="72" y="29"/>
                      </a:lnTo>
                      <a:lnTo>
                        <a:pt x="73" y="36"/>
                      </a:lnTo>
                      <a:lnTo>
                        <a:pt x="75" y="44"/>
                      </a:lnTo>
                      <a:lnTo>
                        <a:pt x="78" y="51"/>
                      </a:lnTo>
                      <a:lnTo>
                        <a:pt x="82" y="61"/>
                      </a:lnTo>
                      <a:lnTo>
                        <a:pt x="86" y="69"/>
                      </a:lnTo>
                      <a:lnTo>
                        <a:pt x="91" y="77"/>
                      </a:lnTo>
                      <a:lnTo>
                        <a:pt x="95" y="90"/>
                      </a:lnTo>
                      <a:lnTo>
                        <a:pt x="98" y="101"/>
                      </a:lnTo>
                      <a:lnTo>
                        <a:pt x="100" y="111"/>
                      </a:lnTo>
                      <a:lnTo>
                        <a:pt x="101" y="122"/>
                      </a:lnTo>
                      <a:lnTo>
                        <a:pt x="100" y="130"/>
                      </a:lnTo>
                      <a:lnTo>
                        <a:pt x="98" y="140"/>
                      </a:lnTo>
                      <a:lnTo>
                        <a:pt x="95" y="148"/>
                      </a:lnTo>
                      <a:lnTo>
                        <a:pt x="91" y="155"/>
                      </a:lnTo>
                      <a:lnTo>
                        <a:pt x="83" y="164"/>
                      </a:lnTo>
                      <a:lnTo>
                        <a:pt x="72" y="169"/>
                      </a:lnTo>
                      <a:lnTo>
                        <a:pt x="55" y="172"/>
                      </a:lnTo>
                      <a:lnTo>
                        <a:pt x="34" y="175"/>
                      </a:lnTo>
                      <a:lnTo>
                        <a:pt x="19" y="170"/>
                      </a:lnTo>
                      <a:lnTo>
                        <a:pt x="10" y="162"/>
                      </a:lnTo>
                      <a:lnTo>
                        <a:pt x="4" y="148"/>
                      </a:lnTo>
                      <a:lnTo>
                        <a:pt x="1" y="133"/>
                      </a:lnTo>
                      <a:lnTo>
                        <a:pt x="0" y="120"/>
                      </a:lnTo>
                      <a:lnTo>
                        <a:pt x="0" y="106"/>
                      </a:lnTo>
                      <a:lnTo>
                        <a:pt x="0" y="94"/>
                      </a:lnTo>
                      <a:lnTo>
                        <a:pt x="1" y="81"/>
                      </a:lnTo>
                      <a:lnTo>
                        <a:pt x="3" y="69"/>
                      </a:lnTo>
                      <a:lnTo>
                        <a:pt x="6" y="53"/>
                      </a:lnTo>
                      <a:lnTo>
                        <a:pt x="12" y="42"/>
                      </a:lnTo>
                      <a:lnTo>
                        <a:pt x="18" y="30"/>
                      </a:lnTo>
                      <a:lnTo>
                        <a:pt x="27" y="20"/>
                      </a:lnTo>
                      <a:lnTo>
                        <a:pt x="35" y="15"/>
                      </a:lnTo>
                      <a:lnTo>
                        <a:pt x="46" y="8"/>
                      </a:lnTo>
                      <a:lnTo>
                        <a:pt x="57" y="5"/>
                      </a:lnTo>
                      <a:lnTo>
                        <a:pt x="67" y="2"/>
                      </a:lnTo>
                      <a:lnTo>
                        <a:pt x="80" y="0"/>
                      </a:lnTo>
                      <a:lnTo>
                        <a:pt x="7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6" name="Freeform 422"/>
                <p:cNvSpPr>
                  <a:spLocks/>
                </p:cNvSpPr>
                <p:nvPr/>
              </p:nvSpPr>
              <p:spPr bwMode="auto">
                <a:xfrm>
                  <a:off x="311" y="111"/>
                  <a:ext cx="101" cy="176"/>
                </a:xfrm>
                <a:custGeom>
                  <a:avLst/>
                  <a:gdLst>
                    <a:gd name="T0" fmla="*/ 66 w 100"/>
                    <a:gd name="T1" fmla="*/ 55 h 177"/>
                    <a:gd name="T2" fmla="*/ 58 w 100"/>
                    <a:gd name="T3" fmla="*/ 40 h 177"/>
                    <a:gd name="T4" fmla="*/ 50 w 100"/>
                    <a:gd name="T5" fmla="*/ 31 h 177"/>
                    <a:gd name="T6" fmla="*/ 41 w 100"/>
                    <a:gd name="T7" fmla="*/ 22 h 177"/>
                    <a:gd name="T8" fmla="*/ 30 w 100"/>
                    <a:gd name="T9" fmla="*/ 15 h 177"/>
                    <a:gd name="T10" fmla="*/ 22 w 100"/>
                    <a:gd name="T11" fmla="*/ 11 h 177"/>
                    <a:gd name="T12" fmla="*/ 15 w 100"/>
                    <a:gd name="T13" fmla="*/ 8 h 177"/>
                    <a:gd name="T14" fmla="*/ 9 w 100"/>
                    <a:gd name="T15" fmla="*/ 5 h 177"/>
                    <a:gd name="T16" fmla="*/ 0 w 100"/>
                    <a:gd name="T17" fmla="*/ 0 h 177"/>
                    <a:gd name="T18" fmla="*/ 6 w 100"/>
                    <a:gd name="T19" fmla="*/ 14 h 177"/>
                    <a:gd name="T20" fmla="*/ 9 w 100"/>
                    <a:gd name="T21" fmla="*/ 24 h 177"/>
                    <a:gd name="T22" fmla="*/ 9 w 100"/>
                    <a:gd name="T23" fmla="*/ 35 h 177"/>
                    <a:gd name="T24" fmla="*/ 9 w 100"/>
                    <a:gd name="T25" fmla="*/ 47 h 177"/>
                    <a:gd name="T26" fmla="*/ 9 w 100"/>
                    <a:gd name="T27" fmla="*/ 57 h 177"/>
                    <a:gd name="T28" fmla="*/ 6 w 100"/>
                    <a:gd name="T29" fmla="*/ 70 h 177"/>
                    <a:gd name="T30" fmla="*/ 4 w 100"/>
                    <a:gd name="T31" fmla="*/ 81 h 177"/>
                    <a:gd name="T32" fmla="*/ 2 w 100"/>
                    <a:gd name="T33" fmla="*/ 93 h 177"/>
                    <a:gd name="T34" fmla="*/ 0 w 100"/>
                    <a:gd name="T35" fmla="*/ 103 h 177"/>
                    <a:gd name="T36" fmla="*/ 0 w 100"/>
                    <a:gd name="T37" fmla="*/ 113 h 177"/>
                    <a:gd name="T38" fmla="*/ 1 w 100"/>
                    <a:gd name="T39" fmla="*/ 124 h 177"/>
                    <a:gd name="T40" fmla="*/ 4 w 100"/>
                    <a:gd name="T41" fmla="*/ 135 h 177"/>
                    <a:gd name="T42" fmla="*/ 7 w 100"/>
                    <a:gd name="T43" fmla="*/ 147 h 177"/>
                    <a:gd name="T44" fmla="*/ 11 w 100"/>
                    <a:gd name="T45" fmla="*/ 155 h 177"/>
                    <a:gd name="T46" fmla="*/ 21 w 100"/>
                    <a:gd name="T47" fmla="*/ 167 h 177"/>
                    <a:gd name="T48" fmla="*/ 31 w 100"/>
                    <a:gd name="T49" fmla="*/ 172 h 177"/>
                    <a:gd name="T50" fmla="*/ 44 w 100"/>
                    <a:gd name="T51" fmla="*/ 176 h 177"/>
                    <a:gd name="T52" fmla="*/ 60 w 100"/>
                    <a:gd name="T53" fmla="*/ 177 h 177"/>
                    <a:gd name="T54" fmla="*/ 69 w 100"/>
                    <a:gd name="T55" fmla="*/ 177 h 177"/>
                    <a:gd name="T56" fmla="*/ 83 w 100"/>
                    <a:gd name="T57" fmla="*/ 174 h 177"/>
                    <a:gd name="T58" fmla="*/ 90 w 100"/>
                    <a:gd name="T59" fmla="*/ 170 h 177"/>
                    <a:gd name="T60" fmla="*/ 97 w 100"/>
                    <a:gd name="T61" fmla="*/ 162 h 177"/>
                    <a:gd name="T62" fmla="*/ 100 w 100"/>
                    <a:gd name="T63" fmla="*/ 150 h 177"/>
                    <a:gd name="T64" fmla="*/ 100 w 100"/>
                    <a:gd name="T65" fmla="*/ 141 h 177"/>
                    <a:gd name="T66" fmla="*/ 100 w 100"/>
                    <a:gd name="T67" fmla="*/ 126 h 177"/>
                    <a:gd name="T68" fmla="*/ 97 w 100"/>
                    <a:gd name="T69" fmla="*/ 113 h 177"/>
                    <a:gd name="T70" fmla="*/ 89 w 100"/>
                    <a:gd name="T71" fmla="*/ 96 h 177"/>
                    <a:gd name="T72" fmla="*/ 81 w 100"/>
                    <a:gd name="T73" fmla="*/ 81 h 177"/>
                    <a:gd name="T74" fmla="*/ 75 w 100"/>
                    <a:gd name="T75" fmla="*/ 68 h 177"/>
                    <a:gd name="T76" fmla="*/ 66 w 100"/>
                    <a:gd name="T77" fmla="*/ 55 h 17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0"/>
                    <a:gd name="T118" fmla="*/ 0 h 177"/>
                    <a:gd name="T119" fmla="*/ 100 w 100"/>
                    <a:gd name="T120" fmla="*/ 177 h 17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0" h="177">
                      <a:moveTo>
                        <a:pt x="66" y="55"/>
                      </a:moveTo>
                      <a:lnTo>
                        <a:pt x="58" y="40"/>
                      </a:lnTo>
                      <a:lnTo>
                        <a:pt x="50" y="31"/>
                      </a:lnTo>
                      <a:lnTo>
                        <a:pt x="41" y="22"/>
                      </a:lnTo>
                      <a:lnTo>
                        <a:pt x="30" y="15"/>
                      </a:lnTo>
                      <a:lnTo>
                        <a:pt x="22" y="11"/>
                      </a:lnTo>
                      <a:lnTo>
                        <a:pt x="15" y="8"/>
                      </a:lnTo>
                      <a:lnTo>
                        <a:pt x="9" y="5"/>
                      </a:lnTo>
                      <a:lnTo>
                        <a:pt x="0" y="0"/>
                      </a:lnTo>
                      <a:lnTo>
                        <a:pt x="6" y="14"/>
                      </a:lnTo>
                      <a:lnTo>
                        <a:pt x="9" y="24"/>
                      </a:lnTo>
                      <a:lnTo>
                        <a:pt x="9" y="35"/>
                      </a:lnTo>
                      <a:lnTo>
                        <a:pt x="9" y="47"/>
                      </a:lnTo>
                      <a:lnTo>
                        <a:pt x="9" y="57"/>
                      </a:lnTo>
                      <a:lnTo>
                        <a:pt x="6" y="70"/>
                      </a:lnTo>
                      <a:lnTo>
                        <a:pt x="4" y="81"/>
                      </a:lnTo>
                      <a:lnTo>
                        <a:pt x="2" y="93"/>
                      </a:lnTo>
                      <a:lnTo>
                        <a:pt x="0" y="103"/>
                      </a:lnTo>
                      <a:lnTo>
                        <a:pt x="0" y="113"/>
                      </a:lnTo>
                      <a:lnTo>
                        <a:pt x="1" y="124"/>
                      </a:lnTo>
                      <a:lnTo>
                        <a:pt x="4" y="135"/>
                      </a:lnTo>
                      <a:lnTo>
                        <a:pt x="7" y="147"/>
                      </a:lnTo>
                      <a:lnTo>
                        <a:pt x="11" y="155"/>
                      </a:lnTo>
                      <a:lnTo>
                        <a:pt x="21" y="167"/>
                      </a:lnTo>
                      <a:lnTo>
                        <a:pt x="31" y="172"/>
                      </a:lnTo>
                      <a:lnTo>
                        <a:pt x="44" y="176"/>
                      </a:lnTo>
                      <a:lnTo>
                        <a:pt x="60" y="177"/>
                      </a:lnTo>
                      <a:lnTo>
                        <a:pt x="69" y="177"/>
                      </a:lnTo>
                      <a:lnTo>
                        <a:pt x="83" y="174"/>
                      </a:lnTo>
                      <a:lnTo>
                        <a:pt x="90" y="170"/>
                      </a:lnTo>
                      <a:lnTo>
                        <a:pt x="97" y="162"/>
                      </a:lnTo>
                      <a:lnTo>
                        <a:pt x="100" y="150"/>
                      </a:lnTo>
                      <a:lnTo>
                        <a:pt x="100" y="141"/>
                      </a:lnTo>
                      <a:lnTo>
                        <a:pt x="100" y="126"/>
                      </a:lnTo>
                      <a:lnTo>
                        <a:pt x="97" y="113"/>
                      </a:lnTo>
                      <a:lnTo>
                        <a:pt x="89" y="96"/>
                      </a:lnTo>
                      <a:lnTo>
                        <a:pt x="81" y="81"/>
                      </a:lnTo>
                      <a:lnTo>
                        <a:pt x="75" y="68"/>
                      </a:lnTo>
                      <a:lnTo>
                        <a:pt x="66" y="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7" name="Freeform 423"/>
                <p:cNvSpPr>
                  <a:spLocks noChangeArrowheads="1"/>
                </p:cNvSpPr>
                <p:nvPr/>
              </p:nvSpPr>
              <p:spPr bwMode="auto">
                <a:xfrm>
                  <a:off x="429" y="174"/>
                  <a:ext cx="22" cy="103"/>
                </a:xfrm>
                <a:custGeom>
                  <a:avLst/>
                  <a:gdLst>
                    <a:gd name="T0" fmla="*/ 10 w 23"/>
                    <a:gd name="T1" fmla="*/ 0 h 103"/>
                    <a:gd name="T2" fmla="*/ 17 w 23"/>
                    <a:gd name="T3" fmla="*/ 23 h 103"/>
                    <a:gd name="T4" fmla="*/ 21 w 23"/>
                    <a:gd name="T5" fmla="*/ 38 h 103"/>
                    <a:gd name="T6" fmla="*/ 23 w 23"/>
                    <a:gd name="T7" fmla="*/ 57 h 103"/>
                    <a:gd name="T8" fmla="*/ 22 w 23"/>
                    <a:gd name="T9" fmla="*/ 74 h 103"/>
                    <a:gd name="T10" fmla="*/ 17 w 23"/>
                    <a:gd name="T11" fmla="*/ 88 h 103"/>
                    <a:gd name="T12" fmla="*/ 8 w 23"/>
                    <a:gd name="T13" fmla="*/ 98 h 103"/>
                    <a:gd name="T14" fmla="*/ 0 w 23"/>
                    <a:gd name="T15" fmla="*/ 103 h 103"/>
                    <a:gd name="T16" fmla="*/ 12 w 23"/>
                    <a:gd name="T17" fmla="*/ 81 h 103"/>
                    <a:gd name="T18" fmla="*/ 16 w 23"/>
                    <a:gd name="T19" fmla="*/ 63 h 103"/>
                    <a:gd name="T20" fmla="*/ 15 w 23"/>
                    <a:gd name="T21" fmla="*/ 44 h 103"/>
                    <a:gd name="T22" fmla="*/ 15 w 23"/>
                    <a:gd name="T23" fmla="*/ 30 h 103"/>
                    <a:gd name="T24" fmla="*/ 13 w 23"/>
                    <a:gd name="T25" fmla="*/ 17 h 103"/>
                    <a:gd name="T26" fmla="*/ 10 w 23"/>
                    <a:gd name="T27" fmla="*/ 0 h 1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3"/>
                    <a:gd name="T43" fmla="*/ 0 h 103"/>
                    <a:gd name="T44" fmla="*/ 23 w 23"/>
                    <a:gd name="T45" fmla="*/ 103 h 10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3" h="103">
                      <a:moveTo>
                        <a:pt x="10" y="0"/>
                      </a:moveTo>
                      <a:lnTo>
                        <a:pt x="17" y="23"/>
                      </a:lnTo>
                      <a:lnTo>
                        <a:pt x="21" y="38"/>
                      </a:lnTo>
                      <a:lnTo>
                        <a:pt x="23" y="57"/>
                      </a:lnTo>
                      <a:lnTo>
                        <a:pt x="22" y="74"/>
                      </a:lnTo>
                      <a:lnTo>
                        <a:pt x="17" y="88"/>
                      </a:lnTo>
                      <a:lnTo>
                        <a:pt x="8" y="98"/>
                      </a:lnTo>
                      <a:lnTo>
                        <a:pt x="0" y="103"/>
                      </a:lnTo>
                      <a:lnTo>
                        <a:pt x="12" y="81"/>
                      </a:lnTo>
                      <a:lnTo>
                        <a:pt x="16" y="63"/>
                      </a:lnTo>
                      <a:lnTo>
                        <a:pt x="15" y="44"/>
                      </a:lnTo>
                      <a:lnTo>
                        <a:pt x="15" y="30"/>
                      </a:lnTo>
                      <a:lnTo>
                        <a:pt x="13" y="1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8" name="Freeform 424"/>
                <p:cNvSpPr>
                  <a:spLocks noChangeArrowheads="1"/>
                </p:cNvSpPr>
                <p:nvPr/>
              </p:nvSpPr>
              <p:spPr bwMode="auto">
                <a:xfrm>
                  <a:off x="314" y="119"/>
                  <a:ext cx="58" cy="48"/>
                </a:xfrm>
                <a:custGeom>
                  <a:avLst/>
                  <a:gdLst>
                    <a:gd name="T0" fmla="*/ 6 w 58"/>
                    <a:gd name="T1" fmla="*/ 3 h 49"/>
                    <a:gd name="T2" fmla="*/ 12 w 58"/>
                    <a:gd name="T3" fmla="*/ 6 h 49"/>
                    <a:gd name="T4" fmla="*/ 19 w 58"/>
                    <a:gd name="T5" fmla="*/ 9 h 49"/>
                    <a:gd name="T6" fmla="*/ 26 w 58"/>
                    <a:gd name="T7" fmla="*/ 13 h 49"/>
                    <a:gd name="T8" fmla="*/ 31 w 58"/>
                    <a:gd name="T9" fmla="*/ 17 h 49"/>
                    <a:gd name="T10" fmla="*/ 38 w 58"/>
                    <a:gd name="T11" fmla="*/ 23 h 49"/>
                    <a:gd name="T12" fmla="*/ 44 w 58"/>
                    <a:gd name="T13" fmla="*/ 29 h 49"/>
                    <a:gd name="T14" fmla="*/ 51 w 58"/>
                    <a:gd name="T15" fmla="*/ 38 h 49"/>
                    <a:gd name="T16" fmla="*/ 58 w 58"/>
                    <a:gd name="T17" fmla="*/ 49 h 49"/>
                    <a:gd name="T18" fmla="*/ 48 w 58"/>
                    <a:gd name="T19" fmla="*/ 43 h 49"/>
                    <a:gd name="T20" fmla="*/ 40 w 58"/>
                    <a:gd name="T21" fmla="*/ 39 h 49"/>
                    <a:gd name="T22" fmla="*/ 33 w 58"/>
                    <a:gd name="T23" fmla="*/ 35 h 49"/>
                    <a:gd name="T24" fmla="*/ 25 w 58"/>
                    <a:gd name="T25" fmla="*/ 32 h 49"/>
                    <a:gd name="T26" fmla="*/ 19 w 58"/>
                    <a:gd name="T27" fmla="*/ 30 h 49"/>
                    <a:gd name="T28" fmla="*/ 14 w 58"/>
                    <a:gd name="T29" fmla="*/ 28 h 49"/>
                    <a:gd name="T30" fmla="*/ 10 w 58"/>
                    <a:gd name="T31" fmla="*/ 24 h 49"/>
                    <a:gd name="T32" fmla="*/ 7 w 58"/>
                    <a:gd name="T33" fmla="*/ 17 h 49"/>
                    <a:gd name="T34" fmla="*/ 5 w 58"/>
                    <a:gd name="T35" fmla="*/ 11 h 49"/>
                    <a:gd name="T36" fmla="*/ 0 w 58"/>
                    <a:gd name="T37" fmla="*/ 0 h 49"/>
                    <a:gd name="T38" fmla="*/ 6 w 58"/>
                    <a:gd name="T39" fmla="*/ 3 h 4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8"/>
                    <a:gd name="T61" fmla="*/ 0 h 49"/>
                    <a:gd name="T62" fmla="*/ 58 w 58"/>
                    <a:gd name="T63" fmla="*/ 49 h 4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8" h="49">
                      <a:moveTo>
                        <a:pt x="6" y="3"/>
                      </a:moveTo>
                      <a:lnTo>
                        <a:pt x="12" y="6"/>
                      </a:lnTo>
                      <a:lnTo>
                        <a:pt x="19" y="9"/>
                      </a:lnTo>
                      <a:lnTo>
                        <a:pt x="26" y="13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9"/>
                      </a:lnTo>
                      <a:lnTo>
                        <a:pt x="51" y="38"/>
                      </a:lnTo>
                      <a:lnTo>
                        <a:pt x="58" y="49"/>
                      </a:lnTo>
                      <a:lnTo>
                        <a:pt x="48" y="43"/>
                      </a:lnTo>
                      <a:lnTo>
                        <a:pt x="40" y="39"/>
                      </a:lnTo>
                      <a:lnTo>
                        <a:pt x="33" y="35"/>
                      </a:lnTo>
                      <a:lnTo>
                        <a:pt x="25" y="32"/>
                      </a:lnTo>
                      <a:lnTo>
                        <a:pt x="19" y="30"/>
                      </a:lnTo>
                      <a:lnTo>
                        <a:pt x="14" y="28"/>
                      </a:lnTo>
                      <a:lnTo>
                        <a:pt x="10" y="24"/>
                      </a:lnTo>
                      <a:lnTo>
                        <a:pt x="7" y="17"/>
                      </a:lnTo>
                      <a:lnTo>
                        <a:pt x="5" y="11"/>
                      </a:lnTo>
                      <a:lnTo>
                        <a:pt x="0" y="0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9" name="Freeform 425"/>
                <p:cNvSpPr>
                  <a:spLocks noChangeArrowheads="1"/>
                </p:cNvSpPr>
                <p:nvPr/>
              </p:nvSpPr>
              <p:spPr bwMode="auto">
                <a:xfrm>
                  <a:off x="386" y="116"/>
                  <a:ext cx="45" cy="30"/>
                </a:xfrm>
                <a:custGeom>
                  <a:avLst/>
                  <a:gdLst>
                    <a:gd name="T0" fmla="*/ 45 w 45"/>
                    <a:gd name="T1" fmla="*/ 0 h 30"/>
                    <a:gd name="T2" fmla="*/ 36 w 45"/>
                    <a:gd name="T3" fmla="*/ 2 h 30"/>
                    <a:gd name="T4" fmla="*/ 26 w 45"/>
                    <a:gd name="T5" fmla="*/ 5 h 30"/>
                    <a:gd name="T6" fmla="*/ 13 w 45"/>
                    <a:gd name="T7" fmla="*/ 12 h 30"/>
                    <a:gd name="T8" fmla="*/ 8 w 45"/>
                    <a:gd name="T9" fmla="*/ 18 h 30"/>
                    <a:gd name="T10" fmla="*/ 3 w 45"/>
                    <a:gd name="T11" fmla="*/ 25 h 30"/>
                    <a:gd name="T12" fmla="*/ 0 w 45"/>
                    <a:gd name="T13" fmla="*/ 30 h 30"/>
                    <a:gd name="T14" fmla="*/ 12 w 45"/>
                    <a:gd name="T15" fmla="*/ 26 h 30"/>
                    <a:gd name="T16" fmla="*/ 28 w 45"/>
                    <a:gd name="T17" fmla="*/ 25 h 30"/>
                    <a:gd name="T18" fmla="*/ 35 w 45"/>
                    <a:gd name="T19" fmla="*/ 23 h 30"/>
                    <a:gd name="T20" fmla="*/ 39 w 45"/>
                    <a:gd name="T21" fmla="*/ 18 h 30"/>
                    <a:gd name="T22" fmla="*/ 43 w 45"/>
                    <a:gd name="T23" fmla="*/ 10 h 30"/>
                    <a:gd name="T24" fmla="*/ 45 w 45"/>
                    <a:gd name="T25" fmla="*/ 0 h 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5"/>
                    <a:gd name="T40" fmla="*/ 0 h 30"/>
                    <a:gd name="T41" fmla="*/ 45 w 45"/>
                    <a:gd name="T42" fmla="*/ 30 h 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5" h="30">
                      <a:moveTo>
                        <a:pt x="45" y="0"/>
                      </a:moveTo>
                      <a:lnTo>
                        <a:pt x="36" y="2"/>
                      </a:lnTo>
                      <a:lnTo>
                        <a:pt x="26" y="5"/>
                      </a:lnTo>
                      <a:lnTo>
                        <a:pt x="13" y="12"/>
                      </a:lnTo>
                      <a:lnTo>
                        <a:pt x="8" y="18"/>
                      </a:lnTo>
                      <a:lnTo>
                        <a:pt x="3" y="25"/>
                      </a:lnTo>
                      <a:lnTo>
                        <a:pt x="0" y="30"/>
                      </a:lnTo>
                      <a:lnTo>
                        <a:pt x="12" y="26"/>
                      </a:lnTo>
                      <a:lnTo>
                        <a:pt x="28" y="25"/>
                      </a:lnTo>
                      <a:lnTo>
                        <a:pt x="35" y="23"/>
                      </a:lnTo>
                      <a:lnTo>
                        <a:pt x="39" y="18"/>
                      </a:lnTo>
                      <a:lnTo>
                        <a:pt x="43" y="1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0" name="Freeform 426"/>
                <p:cNvSpPr>
                  <a:spLocks noChangeArrowheads="1"/>
                </p:cNvSpPr>
                <p:nvPr/>
              </p:nvSpPr>
              <p:spPr bwMode="auto">
                <a:xfrm>
                  <a:off x="391" y="210"/>
                  <a:ext cx="17" cy="73"/>
                </a:xfrm>
                <a:custGeom>
                  <a:avLst/>
                  <a:gdLst>
                    <a:gd name="T0" fmla="*/ 3 w 17"/>
                    <a:gd name="T1" fmla="*/ 0 h 73"/>
                    <a:gd name="T2" fmla="*/ 11 w 17"/>
                    <a:gd name="T3" fmla="*/ 14 h 73"/>
                    <a:gd name="T4" fmla="*/ 15 w 17"/>
                    <a:gd name="T5" fmla="*/ 23 h 73"/>
                    <a:gd name="T6" fmla="*/ 17 w 17"/>
                    <a:gd name="T7" fmla="*/ 33 h 73"/>
                    <a:gd name="T8" fmla="*/ 17 w 17"/>
                    <a:gd name="T9" fmla="*/ 42 h 73"/>
                    <a:gd name="T10" fmla="*/ 16 w 17"/>
                    <a:gd name="T11" fmla="*/ 49 h 73"/>
                    <a:gd name="T12" fmla="*/ 14 w 17"/>
                    <a:gd name="T13" fmla="*/ 58 h 73"/>
                    <a:gd name="T14" fmla="*/ 11 w 17"/>
                    <a:gd name="T15" fmla="*/ 62 h 73"/>
                    <a:gd name="T16" fmla="*/ 7 w 17"/>
                    <a:gd name="T17" fmla="*/ 68 h 73"/>
                    <a:gd name="T18" fmla="*/ 0 w 17"/>
                    <a:gd name="T19" fmla="*/ 73 h 73"/>
                    <a:gd name="T20" fmla="*/ 5 w 17"/>
                    <a:gd name="T21" fmla="*/ 61 h 73"/>
                    <a:gd name="T22" fmla="*/ 7 w 17"/>
                    <a:gd name="T23" fmla="*/ 55 h 73"/>
                    <a:gd name="T24" fmla="*/ 9 w 17"/>
                    <a:gd name="T25" fmla="*/ 48 h 73"/>
                    <a:gd name="T26" fmla="*/ 9 w 17"/>
                    <a:gd name="T27" fmla="*/ 41 h 73"/>
                    <a:gd name="T28" fmla="*/ 9 w 17"/>
                    <a:gd name="T29" fmla="*/ 34 h 73"/>
                    <a:gd name="T30" fmla="*/ 9 w 17"/>
                    <a:gd name="T31" fmla="*/ 27 h 73"/>
                    <a:gd name="T32" fmla="*/ 7 w 17"/>
                    <a:gd name="T33" fmla="*/ 17 h 73"/>
                    <a:gd name="T34" fmla="*/ 3 w 17"/>
                    <a:gd name="T35" fmla="*/ 0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73"/>
                    <a:gd name="T56" fmla="*/ 17 w 17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73">
                      <a:moveTo>
                        <a:pt x="3" y="0"/>
                      </a:moveTo>
                      <a:lnTo>
                        <a:pt x="11" y="14"/>
                      </a:lnTo>
                      <a:lnTo>
                        <a:pt x="15" y="23"/>
                      </a:lnTo>
                      <a:lnTo>
                        <a:pt x="17" y="33"/>
                      </a:lnTo>
                      <a:lnTo>
                        <a:pt x="17" y="42"/>
                      </a:lnTo>
                      <a:lnTo>
                        <a:pt x="16" y="49"/>
                      </a:lnTo>
                      <a:lnTo>
                        <a:pt x="14" y="58"/>
                      </a:lnTo>
                      <a:lnTo>
                        <a:pt x="11" y="62"/>
                      </a:lnTo>
                      <a:lnTo>
                        <a:pt x="7" y="68"/>
                      </a:lnTo>
                      <a:lnTo>
                        <a:pt x="0" y="73"/>
                      </a:lnTo>
                      <a:lnTo>
                        <a:pt x="5" y="61"/>
                      </a:lnTo>
                      <a:lnTo>
                        <a:pt x="7" y="55"/>
                      </a:lnTo>
                      <a:lnTo>
                        <a:pt x="9" y="48"/>
                      </a:lnTo>
                      <a:lnTo>
                        <a:pt x="9" y="41"/>
                      </a:lnTo>
                      <a:lnTo>
                        <a:pt x="9" y="34"/>
                      </a:lnTo>
                      <a:lnTo>
                        <a:pt x="9" y="27"/>
                      </a:lnTo>
                      <a:lnTo>
                        <a:pt x="7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1" name="Freeform 427"/>
                <p:cNvSpPr>
                  <a:spLocks noChangeArrowheads="1"/>
                </p:cNvSpPr>
                <p:nvPr/>
              </p:nvSpPr>
              <p:spPr bwMode="auto">
                <a:xfrm>
                  <a:off x="314" y="179"/>
                  <a:ext cx="21" cy="93"/>
                </a:xfrm>
                <a:custGeom>
                  <a:avLst/>
                  <a:gdLst>
                    <a:gd name="T0" fmla="*/ 9 w 20"/>
                    <a:gd name="T1" fmla="*/ 0 h 94"/>
                    <a:gd name="T2" fmla="*/ 3 w 20"/>
                    <a:gd name="T3" fmla="*/ 19 h 94"/>
                    <a:gd name="T4" fmla="*/ 1 w 20"/>
                    <a:gd name="T5" fmla="*/ 32 h 94"/>
                    <a:gd name="T6" fmla="*/ 0 w 20"/>
                    <a:gd name="T7" fmla="*/ 45 h 94"/>
                    <a:gd name="T8" fmla="*/ 2 w 20"/>
                    <a:gd name="T9" fmla="*/ 61 h 94"/>
                    <a:gd name="T10" fmla="*/ 6 w 20"/>
                    <a:gd name="T11" fmla="*/ 75 h 94"/>
                    <a:gd name="T12" fmla="*/ 13 w 20"/>
                    <a:gd name="T13" fmla="*/ 88 h 94"/>
                    <a:gd name="T14" fmla="*/ 20 w 20"/>
                    <a:gd name="T15" fmla="*/ 94 h 94"/>
                    <a:gd name="T16" fmla="*/ 13 w 20"/>
                    <a:gd name="T17" fmla="*/ 78 h 94"/>
                    <a:gd name="T18" fmla="*/ 9 w 20"/>
                    <a:gd name="T19" fmla="*/ 53 h 94"/>
                    <a:gd name="T20" fmla="*/ 9 w 20"/>
                    <a:gd name="T21" fmla="*/ 32 h 94"/>
                    <a:gd name="T22" fmla="*/ 9 w 20"/>
                    <a:gd name="T23" fmla="*/ 18 h 94"/>
                    <a:gd name="T24" fmla="*/ 9 w 20"/>
                    <a:gd name="T25" fmla="*/ 0 h 9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94"/>
                    <a:gd name="T41" fmla="*/ 20 w 20"/>
                    <a:gd name="T42" fmla="*/ 94 h 9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94">
                      <a:moveTo>
                        <a:pt x="9" y="0"/>
                      </a:moveTo>
                      <a:lnTo>
                        <a:pt x="3" y="19"/>
                      </a:lnTo>
                      <a:lnTo>
                        <a:pt x="1" y="32"/>
                      </a:lnTo>
                      <a:lnTo>
                        <a:pt x="0" y="45"/>
                      </a:lnTo>
                      <a:lnTo>
                        <a:pt x="2" y="61"/>
                      </a:lnTo>
                      <a:lnTo>
                        <a:pt x="6" y="75"/>
                      </a:lnTo>
                      <a:lnTo>
                        <a:pt x="13" y="88"/>
                      </a:lnTo>
                      <a:lnTo>
                        <a:pt x="20" y="94"/>
                      </a:lnTo>
                      <a:lnTo>
                        <a:pt x="13" y="78"/>
                      </a:lnTo>
                      <a:lnTo>
                        <a:pt x="9" y="53"/>
                      </a:lnTo>
                      <a:lnTo>
                        <a:pt x="9" y="32"/>
                      </a:lnTo>
                      <a:lnTo>
                        <a:pt x="9" y="1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2" name="Oval 428"/>
                <p:cNvSpPr>
                  <a:spLocks noChangeArrowheads="1"/>
                </p:cNvSpPr>
                <p:nvPr/>
              </p:nvSpPr>
              <p:spPr bwMode="auto">
                <a:xfrm>
                  <a:off x="365" y="235"/>
                  <a:ext cx="6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3" name="Oval 429"/>
                <p:cNvSpPr>
                  <a:spLocks noChangeArrowheads="1"/>
                </p:cNvSpPr>
                <p:nvPr/>
              </p:nvSpPr>
              <p:spPr bwMode="auto">
                <a:xfrm>
                  <a:off x="358" y="210"/>
                  <a:ext cx="4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4" name="Oval 430"/>
                <p:cNvSpPr>
                  <a:spLocks noChangeArrowheads="1"/>
                </p:cNvSpPr>
                <p:nvPr/>
              </p:nvSpPr>
              <p:spPr bwMode="auto">
                <a:xfrm>
                  <a:off x="417" y="182"/>
                  <a:ext cx="2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5" name="Oval 431"/>
                <p:cNvSpPr>
                  <a:spLocks noChangeArrowheads="1"/>
                </p:cNvSpPr>
                <p:nvPr/>
              </p:nvSpPr>
              <p:spPr bwMode="auto">
                <a:xfrm>
                  <a:off x="423" y="232"/>
                  <a:ext cx="6" cy="8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6" name="Oval 432"/>
                <p:cNvSpPr>
                  <a:spLocks noChangeArrowheads="1"/>
                </p:cNvSpPr>
                <p:nvPr/>
              </p:nvSpPr>
              <p:spPr bwMode="auto">
                <a:xfrm>
                  <a:off x="361" y="260"/>
                  <a:ext cx="4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7" name="Oval 433"/>
                <p:cNvSpPr>
                  <a:spLocks noChangeArrowheads="1"/>
                </p:cNvSpPr>
                <p:nvPr/>
              </p:nvSpPr>
              <p:spPr bwMode="auto">
                <a:xfrm>
                  <a:off x="367" y="23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8" name="Oval 434"/>
                <p:cNvSpPr>
                  <a:spLocks noChangeArrowheads="1"/>
                </p:cNvSpPr>
                <p:nvPr/>
              </p:nvSpPr>
              <p:spPr bwMode="auto">
                <a:xfrm>
                  <a:off x="359" y="210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9" name="Oval 435"/>
                <p:cNvSpPr>
                  <a:spLocks noChangeArrowheads="1"/>
                </p:cNvSpPr>
                <p:nvPr/>
              </p:nvSpPr>
              <p:spPr bwMode="auto">
                <a:xfrm>
                  <a:off x="419" y="182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0" name="Oval 436"/>
                <p:cNvSpPr>
                  <a:spLocks noChangeArrowheads="1"/>
                </p:cNvSpPr>
                <p:nvPr/>
              </p:nvSpPr>
              <p:spPr bwMode="auto">
                <a:xfrm>
                  <a:off x="425" y="232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1" name="Oval 437"/>
                <p:cNvSpPr>
                  <a:spLocks noChangeArrowheads="1"/>
                </p:cNvSpPr>
                <p:nvPr/>
              </p:nvSpPr>
              <p:spPr bwMode="auto">
                <a:xfrm>
                  <a:off x="363" y="260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2" name="Oval 438"/>
                <p:cNvSpPr>
                  <a:spLocks noChangeArrowheads="1"/>
                </p:cNvSpPr>
                <p:nvPr/>
              </p:nvSpPr>
              <p:spPr bwMode="auto">
                <a:xfrm>
                  <a:off x="369" y="235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" name="Oval 439"/>
                <p:cNvSpPr>
                  <a:spLocks noChangeArrowheads="1"/>
                </p:cNvSpPr>
                <p:nvPr/>
              </p:nvSpPr>
              <p:spPr bwMode="auto">
                <a:xfrm>
                  <a:off x="419" y="182"/>
                  <a:ext cx="2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" name="Oval 440"/>
                <p:cNvSpPr>
                  <a:spLocks noChangeArrowheads="1"/>
                </p:cNvSpPr>
                <p:nvPr/>
              </p:nvSpPr>
              <p:spPr bwMode="auto">
                <a:xfrm>
                  <a:off x="427" y="232"/>
                  <a:ext cx="2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" name="Oval 441"/>
                <p:cNvSpPr>
                  <a:spLocks noChangeArrowheads="1"/>
                </p:cNvSpPr>
                <p:nvPr/>
              </p:nvSpPr>
              <p:spPr bwMode="auto">
                <a:xfrm>
                  <a:off x="365" y="260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" name="Freeform 442"/>
                <p:cNvSpPr>
                  <a:spLocks/>
                </p:cNvSpPr>
                <p:nvPr/>
              </p:nvSpPr>
              <p:spPr bwMode="auto">
                <a:xfrm>
                  <a:off x="704" y="348"/>
                  <a:ext cx="67" cy="63"/>
                </a:xfrm>
                <a:custGeom>
                  <a:avLst/>
                  <a:gdLst>
                    <a:gd name="T0" fmla="*/ 16 w 67"/>
                    <a:gd name="T1" fmla="*/ 0 h 63"/>
                    <a:gd name="T2" fmla="*/ 10 w 67"/>
                    <a:gd name="T3" fmla="*/ 13 h 63"/>
                    <a:gd name="T4" fmla="*/ 10 w 67"/>
                    <a:gd name="T5" fmla="*/ 24 h 63"/>
                    <a:gd name="T6" fmla="*/ 14 w 67"/>
                    <a:gd name="T7" fmla="*/ 37 h 63"/>
                    <a:gd name="T8" fmla="*/ 0 w 67"/>
                    <a:gd name="T9" fmla="*/ 52 h 63"/>
                    <a:gd name="T10" fmla="*/ 13 w 67"/>
                    <a:gd name="T11" fmla="*/ 63 h 63"/>
                    <a:gd name="T12" fmla="*/ 23 w 67"/>
                    <a:gd name="T13" fmla="*/ 52 h 63"/>
                    <a:gd name="T14" fmla="*/ 40 w 67"/>
                    <a:gd name="T15" fmla="*/ 58 h 63"/>
                    <a:gd name="T16" fmla="*/ 57 w 67"/>
                    <a:gd name="T17" fmla="*/ 58 h 63"/>
                    <a:gd name="T18" fmla="*/ 67 w 67"/>
                    <a:gd name="T19" fmla="*/ 50 h 63"/>
                    <a:gd name="T20" fmla="*/ 16 w 67"/>
                    <a:gd name="T21" fmla="*/ 0 h 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7"/>
                    <a:gd name="T34" fmla="*/ 0 h 63"/>
                    <a:gd name="T35" fmla="*/ 67 w 67"/>
                    <a:gd name="T36" fmla="*/ 63 h 6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7" h="63">
                      <a:moveTo>
                        <a:pt x="16" y="0"/>
                      </a:moveTo>
                      <a:lnTo>
                        <a:pt x="10" y="13"/>
                      </a:lnTo>
                      <a:lnTo>
                        <a:pt x="10" y="24"/>
                      </a:lnTo>
                      <a:lnTo>
                        <a:pt x="14" y="37"/>
                      </a:lnTo>
                      <a:lnTo>
                        <a:pt x="0" y="52"/>
                      </a:lnTo>
                      <a:lnTo>
                        <a:pt x="13" y="63"/>
                      </a:lnTo>
                      <a:lnTo>
                        <a:pt x="23" y="52"/>
                      </a:lnTo>
                      <a:lnTo>
                        <a:pt x="40" y="58"/>
                      </a:lnTo>
                      <a:lnTo>
                        <a:pt x="57" y="58"/>
                      </a:lnTo>
                      <a:lnTo>
                        <a:pt x="67" y="5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" name="Freeform 443"/>
                <p:cNvSpPr>
                  <a:spLocks/>
                </p:cNvSpPr>
                <p:nvPr/>
              </p:nvSpPr>
              <p:spPr bwMode="auto">
                <a:xfrm>
                  <a:off x="565" y="525"/>
                  <a:ext cx="391" cy="292"/>
                </a:xfrm>
                <a:custGeom>
                  <a:avLst/>
                  <a:gdLst>
                    <a:gd name="T0" fmla="*/ 0 w 391"/>
                    <a:gd name="T1" fmla="*/ 294 h 294"/>
                    <a:gd name="T2" fmla="*/ 6 w 391"/>
                    <a:gd name="T3" fmla="*/ 186 h 294"/>
                    <a:gd name="T4" fmla="*/ 17 w 391"/>
                    <a:gd name="T5" fmla="*/ 139 h 294"/>
                    <a:gd name="T6" fmla="*/ 34 w 391"/>
                    <a:gd name="T7" fmla="*/ 111 h 294"/>
                    <a:gd name="T8" fmla="*/ 55 w 391"/>
                    <a:gd name="T9" fmla="*/ 84 h 294"/>
                    <a:gd name="T10" fmla="*/ 82 w 391"/>
                    <a:gd name="T11" fmla="*/ 61 h 294"/>
                    <a:gd name="T12" fmla="*/ 104 w 391"/>
                    <a:gd name="T13" fmla="*/ 42 h 294"/>
                    <a:gd name="T14" fmla="*/ 131 w 391"/>
                    <a:gd name="T15" fmla="*/ 29 h 294"/>
                    <a:gd name="T16" fmla="*/ 167 w 391"/>
                    <a:gd name="T17" fmla="*/ 16 h 294"/>
                    <a:gd name="T18" fmla="*/ 199 w 391"/>
                    <a:gd name="T19" fmla="*/ 4 h 294"/>
                    <a:gd name="T20" fmla="*/ 230 w 391"/>
                    <a:gd name="T21" fmla="*/ 2 h 294"/>
                    <a:gd name="T22" fmla="*/ 262 w 391"/>
                    <a:gd name="T23" fmla="*/ 0 h 294"/>
                    <a:gd name="T24" fmla="*/ 288 w 391"/>
                    <a:gd name="T25" fmla="*/ 4 h 294"/>
                    <a:gd name="T26" fmla="*/ 321 w 391"/>
                    <a:gd name="T27" fmla="*/ 12 h 294"/>
                    <a:gd name="T28" fmla="*/ 339 w 391"/>
                    <a:gd name="T29" fmla="*/ 21 h 294"/>
                    <a:gd name="T30" fmla="*/ 391 w 391"/>
                    <a:gd name="T31" fmla="*/ 67 h 294"/>
                    <a:gd name="T32" fmla="*/ 336 w 391"/>
                    <a:gd name="T33" fmla="*/ 55 h 294"/>
                    <a:gd name="T34" fmla="*/ 309 w 391"/>
                    <a:gd name="T35" fmla="*/ 69 h 294"/>
                    <a:gd name="T36" fmla="*/ 277 w 391"/>
                    <a:gd name="T37" fmla="*/ 71 h 294"/>
                    <a:gd name="T38" fmla="*/ 251 w 391"/>
                    <a:gd name="T39" fmla="*/ 74 h 294"/>
                    <a:gd name="T40" fmla="*/ 220 w 391"/>
                    <a:gd name="T41" fmla="*/ 84 h 294"/>
                    <a:gd name="T42" fmla="*/ 186 w 391"/>
                    <a:gd name="T43" fmla="*/ 86 h 294"/>
                    <a:gd name="T44" fmla="*/ 161 w 391"/>
                    <a:gd name="T45" fmla="*/ 91 h 294"/>
                    <a:gd name="T46" fmla="*/ 127 w 391"/>
                    <a:gd name="T47" fmla="*/ 99 h 294"/>
                    <a:gd name="T48" fmla="*/ 97 w 391"/>
                    <a:gd name="T49" fmla="*/ 107 h 294"/>
                    <a:gd name="T50" fmla="*/ 80 w 391"/>
                    <a:gd name="T51" fmla="*/ 124 h 294"/>
                    <a:gd name="T52" fmla="*/ 57 w 391"/>
                    <a:gd name="T53" fmla="*/ 160 h 294"/>
                    <a:gd name="T54" fmla="*/ 45 w 391"/>
                    <a:gd name="T55" fmla="*/ 198 h 294"/>
                    <a:gd name="T56" fmla="*/ 40 w 391"/>
                    <a:gd name="T57" fmla="*/ 230 h 294"/>
                    <a:gd name="T58" fmla="*/ 38 w 391"/>
                    <a:gd name="T59" fmla="*/ 294 h 294"/>
                    <a:gd name="T60" fmla="*/ 0 w 391"/>
                    <a:gd name="T61" fmla="*/ 294 h 29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91"/>
                    <a:gd name="T94" fmla="*/ 0 h 294"/>
                    <a:gd name="T95" fmla="*/ 391 w 391"/>
                    <a:gd name="T96" fmla="*/ 294 h 29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91" h="294">
                      <a:moveTo>
                        <a:pt x="0" y="294"/>
                      </a:moveTo>
                      <a:lnTo>
                        <a:pt x="6" y="186"/>
                      </a:lnTo>
                      <a:lnTo>
                        <a:pt x="17" y="139"/>
                      </a:lnTo>
                      <a:lnTo>
                        <a:pt x="34" y="111"/>
                      </a:lnTo>
                      <a:lnTo>
                        <a:pt x="55" y="84"/>
                      </a:lnTo>
                      <a:lnTo>
                        <a:pt x="82" y="61"/>
                      </a:lnTo>
                      <a:lnTo>
                        <a:pt x="104" y="42"/>
                      </a:lnTo>
                      <a:lnTo>
                        <a:pt x="131" y="29"/>
                      </a:lnTo>
                      <a:lnTo>
                        <a:pt x="167" y="16"/>
                      </a:lnTo>
                      <a:lnTo>
                        <a:pt x="199" y="4"/>
                      </a:lnTo>
                      <a:lnTo>
                        <a:pt x="230" y="2"/>
                      </a:lnTo>
                      <a:lnTo>
                        <a:pt x="262" y="0"/>
                      </a:lnTo>
                      <a:lnTo>
                        <a:pt x="288" y="4"/>
                      </a:lnTo>
                      <a:lnTo>
                        <a:pt x="321" y="12"/>
                      </a:lnTo>
                      <a:lnTo>
                        <a:pt x="339" y="21"/>
                      </a:lnTo>
                      <a:lnTo>
                        <a:pt x="391" y="67"/>
                      </a:lnTo>
                      <a:lnTo>
                        <a:pt x="336" y="55"/>
                      </a:lnTo>
                      <a:lnTo>
                        <a:pt x="309" y="69"/>
                      </a:lnTo>
                      <a:lnTo>
                        <a:pt x="277" y="71"/>
                      </a:lnTo>
                      <a:lnTo>
                        <a:pt x="251" y="74"/>
                      </a:lnTo>
                      <a:lnTo>
                        <a:pt x="220" y="84"/>
                      </a:lnTo>
                      <a:lnTo>
                        <a:pt x="186" y="86"/>
                      </a:lnTo>
                      <a:lnTo>
                        <a:pt x="161" y="91"/>
                      </a:lnTo>
                      <a:lnTo>
                        <a:pt x="127" y="99"/>
                      </a:lnTo>
                      <a:lnTo>
                        <a:pt x="97" y="107"/>
                      </a:lnTo>
                      <a:lnTo>
                        <a:pt x="80" y="124"/>
                      </a:lnTo>
                      <a:lnTo>
                        <a:pt x="57" y="160"/>
                      </a:lnTo>
                      <a:lnTo>
                        <a:pt x="45" y="198"/>
                      </a:lnTo>
                      <a:lnTo>
                        <a:pt x="40" y="230"/>
                      </a:lnTo>
                      <a:lnTo>
                        <a:pt x="38" y="294"/>
                      </a:lnTo>
                      <a:lnTo>
                        <a:pt x="0" y="2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" name="Freeform 444"/>
                <p:cNvSpPr>
                  <a:spLocks noChangeArrowheads="1"/>
                </p:cNvSpPr>
                <p:nvPr/>
              </p:nvSpPr>
              <p:spPr bwMode="auto">
                <a:xfrm>
                  <a:off x="584" y="555"/>
                  <a:ext cx="288" cy="214"/>
                </a:xfrm>
                <a:custGeom>
                  <a:avLst/>
                  <a:gdLst>
                    <a:gd name="T0" fmla="*/ 0 w 288"/>
                    <a:gd name="T1" fmla="*/ 216 h 216"/>
                    <a:gd name="T2" fmla="*/ 4 w 288"/>
                    <a:gd name="T3" fmla="*/ 159 h 216"/>
                    <a:gd name="T4" fmla="*/ 25 w 288"/>
                    <a:gd name="T5" fmla="*/ 100 h 216"/>
                    <a:gd name="T6" fmla="*/ 68 w 288"/>
                    <a:gd name="T7" fmla="*/ 60 h 216"/>
                    <a:gd name="T8" fmla="*/ 135 w 288"/>
                    <a:gd name="T9" fmla="*/ 36 h 216"/>
                    <a:gd name="T10" fmla="*/ 188 w 288"/>
                    <a:gd name="T11" fmla="*/ 24 h 216"/>
                    <a:gd name="T12" fmla="*/ 250 w 288"/>
                    <a:gd name="T13" fmla="*/ 6 h 216"/>
                    <a:gd name="T14" fmla="*/ 288 w 288"/>
                    <a:gd name="T15" fmla="*/ 6 h 216"/>
                    <a:gd name="T16" fmla="*/ 239 w 288"/>
                    <a:gd name="T17" fmla="*/ 0 h 216"/>
                    <a:gd name="T18" fmla="*/ 197 w 288"/>
                    <a:gd name="T19" fmla="*/ 7 h 216"/>
                    <a:gd name="T20" fmla="*/ 154 w 288"/>
                    <a:gd name="T21" fmla="*/ 26 h 216"/>
                    <a:gd name="T22" fmla="*/ 85 w 288"/>
                    <a:gd name="T23" fmla="*/ 51 h 216"/>
                    <a:gd name="T24" fmla="*/ 23 w 288"/>
                    <a:gd name="T25" fmla="*/ 89 h 216"/>
                    <a:gd name="T26" fmla="*/ 9 w 288"/>
                    <a:gd name="T27" fmla="*/ 121 h 216"/>
                    <a:gd name="T28" fmla="*/ 0 w 288"/>
                    <a:gd name="T29" fmla="*/ 216 h 2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8"/>
                    <a:gd name="T46" fmla="*/ 0 h 216"/>
                    <a:gd name="T47" fmla="*/ 288 w 288"/>
                    <a:gd name="T48" fmla="*/ 216 h 21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8" h="216">
                      <a:moveTo>
                        <a:pt x="0" y="216"/>
                      </a:moveTo>
                      <a:lnTo>
                        <a:pt x="4" y="159"/>
                      </a:lnTo>
                      <a:lnTo>
                        <a:pt x="25" y="100"/>
                      </a:lnTo>
                      <a:lnTo>
                        <a:pt x="68" y="60"/>
                      </a:lnTo>
                      <a:lnTo>
                        <a:pt x="135" y="36"/>
                      </a:lnTo>
                      <a:lnTo>
                        <a:pt x="188" y="24"/>
                      </a:lnTo>
                      <a:lnTo>
                        <a:pt x="250" y="6"/>
                      </a:lnTo>
                      <a:lnTo>
                        <a:pt x="288" y="6"/>
                      </a:lnTo>
                      <a:lnTo>
                        <a:pt x="239" y="0"/>
                      </a:lnTo>
                      <a:lnTo>
                        <a:pt x="197" y="7"/>
                      </a:lnTo>
                      <a:lnTo>
                        <a:pt x="154" y="26"/>
                      </a:lnTo>
                      <a:lnTo>
                        <a:pt x="85" y="51"/>
                      </a:lnTo>
                      <a:lnTo>
                        <a:pt x="23" y="89"/>
                      </a:lnTo>
                      <a:lnTo>
                        <a:pt x="9" y="121"/>
                      </a:lnTo>
                      <a:lnTo>
                        <a:pt x="0" y="2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" name="Freeform 445"/>
                <p:cNvSpPr>
                  <a:spLocks/>
                </p:cNvSpPr>
                <p:nvPr/>
              </p:nvSpPr>
              <p:spPr bwMode="auto">
                <a:xfrm>
                  <a:off x="563" y="396"/>
                  <a:ext cx="153" cy="421"/>
                </a:xfrm>
                <a:custGeom>
                  <a:avLst/>
                  <a:gdLst>
                    <a:gd name="T0" fmla="*/ 143 w 153"/>
                    <a:gd name="T1" fmla="*/ 0 h 421"/>
                    <a:gd name="T2" fmla="*/ 127 w 153"/>
                    <a:gd name="T3" fmla="*/ 14 h 421"/>
                    <a:gd name="T4" fmla="*/ 113 w 153"/>
                    <a:gd name="T5" fmla="*/ 28 h 421"/>
                    <a:gd name="T6" fmla="*/ 93 w 153"/>
                    <a:gd name="T7" fmla="*/ 49 h 421"/>
                    <a:gd name="T8" fmla="*/ 79 w 153"/>
                    <a:gd name="T9" fmla="*/ 69 h 421"/>
                    <a:gd name="T10" fmla="*/ 66 w 153"/>
                    <a:gd name="T11" fmla="*/ 89 h 421"/>
                    <a:gd name="T12" fmla="*/ 55 w 153"/>
                    <a:gd name="T13" fmla="*/ 108 h 421"/>
                    <a:gd name="T14" fmla="*/ 47 w 153"/>
                    <a:gd name="T15" fmla="*/ 127 h 421"/>
                    <a:gd name="T16" fmla="*/ 40 w 153"/>
                    <a:gd name="T17" fmla="*/ 147 h 421"/>
                    <a:gd name="T18" fmla="*/ 35 w 153"/>
                    <a:gd name="T19" fmla="*/ 170 h 421"/>
                    <a:gd name="T20" fmla="*/ 31 w 153"/>
                    <a:gd name="T21" fmla="*/ 194 h 421"/>
                    <a:gd name="T22" fmla="*/ 26 w 153"/>
                    <a:gd name="T23" fmla="*/ 220 h 421"/>
                    <a:gd name="T24" fmla="*/ 20 w 153"/>
                    <a:gd name="T25" fmla="*/ 253 h 421"/>
                    <a:gd name="T26" fmla="*/ 14 w 153"/>
                    <a:gd name="T27" fmla="*/ 279 h 421"/>
                    <a:gd name="T28" fmla="*/ 7 w 153"/>
                    <a:gd name="T29" fmla="*/ 310 h 421"/>
                    <a:gd name="T30" fmla="*/ 4 w 153"/>
                    <a:gd name="T31" fmla="*/ 333 h 421"/>
                    <a:gd name="T32" fmla="*/ 2 w 153"/>
                    <a:gd name="T33" fmla="*/ 352 h 421"/>
                    <a:gd name="T34" fmla="*/ 0 w 153"/>
                    <a:gd name="T35" fmla="*/ 377 h 421"/>
                    <a:gd name="T36" fmla="*/ 0 w 153"/>
                    <a:gd name="T37" fmla="*/ 400 h 421"/>
                    <a:gd name="T38" fmla="*/ 0 w 153"/>
                    <a:gd name="T39" fmla="*/ 421 h 421"/>
                    <a:gd name="T40" fmla="*/ 15 w 153"/>
                    <a:gd name="T41" fmla="*/ 421 h 421"/>
                    <a:gd name="T42" fmla="*/ 15 w 153"/>
                    <a:gd name="T43" fmla="*/ 389 h 421"/>
                    <a:gd name="T44" fmla="*/ 17 w 153"/>
                    <a:gd name="T45" fmla="*/ 363 h 421"/>
                    <a:gd name="T46" fmla="*/ 19 w 153"/>
                    <a:gd name="T47" fmla="*/ 345 h 421"/>
                    <a:gd name="T48" fmla="*/ 21 w 153"/>
                    <a:gd name="T49" fmla="*/ 324 h 421"/>
                    <a:gd name="T50" fmla="*/ 24 w 153"/>
                    <a:gd name="T51" fmla="*/ 305 h 421"/>
                    <a:gd name="T52" fmla="*/ 28 w 153"/>
                    <a:gd name="T53" fmla="*/ 287 h 421"/>
                    <a:gd name="T54" fmla="*/ 33 w 153"/>
                    <a:gd name="T55" fmla="*/ 270 h 421"/>
                    <a:gd name="T56" fmla="*/ 37 w 153"/>
                    <a:gd name="T57" fmla="*/ 250 h 421"/>
                    <a:gd name="T58" fmla="*/ 42 w 153"/>
                    <a:gd name="T59" fmla="*/ 227 h 421"/>
                    <a:gd name="T60" fmla="*/ 46 w 153"/>
                    <a:gd name="T61" fmla="*/ 200 h 421"/>
                    <a:gd name="T62" fmla="*/ 49 w 153"/>
                    <a:gd name="T63" fmla="*/ 174 h 421"/>
                    <a:gd name="T64" fmla="*/ 57 w 153"/>
                    <a:gd name="T65" fmla="*/ 140 h 421"/>
                    <a:gd name="T66" fmla="*/ 65 w 153"/>
                    <a:gd name="T67" fmla="*/ 119 h 421"/>
                    <a:gd name="T68" fmla="*/ 75 w 153"/>
                    <a:gd name="T69" fmla="*/ 101 h 421"/>
                    <a:gd name="T70" fmla="*/ 89 w 153"/>
                    <a:gd name="T71" fmla="*/ 80 h 421"/>
                    <a:gd name="T72" fmla="*/ 106 w 153"/>
                    <a:gd name="T73" fmla="*/ 56 h 421"/>
                    <a:gd name="T74" fmla="*/ 120 w 153"/>
                    <a:gd name="T75" fmla="*/ 40 h 421"/>
                    <a:gd name="T76" fmla="*/ 140 w 153"/>
                    <a:gd name="T77" fmla="*/ 22 h 421"/>
                    <a:gd name="T78" fmla="*/ 153 w 153"/>
                    <a:gd name="T79" fmla="*/ 9 h 421"/>
                    <a:gd name="T80" fmla="*/ 143 w 153"/>
                    <a:gd name="T81" fmla="*/ 0 h 42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3"/>
                    <a:gd name="T124" fmla="*/ 0 h 421"/>
                    <a:gd name="T125" fmla="*/ 153 w 153"/>
                    <a:gd name="T126" fmla="*/ 421 h 42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3" h="421">
                      <a:moveTo>
                        <a:pt x="143" y="0"/>
                      </a:moveTo>
                      <a:lnTo>
                        <a:pt x="127" y="14"/>
                      </a:lnTo>
                      <a:lnTo>
                        <a:pt x="113" y="28"/>
                      </a:lnTo>
                      <a:lnTo>
                        <a:pt x="93" y="49"/>
                      </a:lnTo>
                      <a:lnTo>
                        <a:pt x="79" y="69"/>
                      </a:lnTo>
                      <a:lnTo>
                        <a:pt x="66" y="89"/>
                      </a:lnTo>
                      <a:lnTo>
                        <a:pt x="55" y="108"/>
                      </a:lnTo>
                      <a:lnTo>
                        <a:pt x="47" y="127"/>
                      </a:lnTo>
                      <a:lnTo>
                        <a:pt x="40" y="147"/>
                      </a:lnTo>
                      <a:lnTo>
                        <a:pt x="35" y="170"/>
                      </a:lnTo>
                      <a:lnTo>
                        <a:pt x="31" y="194"/>
                      </a:lnTo>
                      <a:lnTo>
                        <a:pt x="26" y="220"/>
                      </a:lnTo>
                      <a:lnTo>
                        <a:pt x="20" y="253"/>
                      </a:lnTo>
                      <a:lnTo>
                        <a:pt x="14" y="279"/>
                      </a:lnTo>
                      <a:lnTo>
                        <a:pt x="7" y="310"/>
                      </a:lnTo>
                      <a:lnTo>
                        <a:pt x="4" y="333"/>
                      </a:lnTo>
                      <a:lnTo>
                        <a:pt x="2" y="352"/>
                      </a:lnTo>
                      <a:lnTo>
                        <a:pt x="0" y="377"/>
                      </a:lnTo>
                      <a:lnTo>
                        <a:pt x="0" y="400"/>
                      </a:lnTo>
                      <a:lnTo>
                        <a:pt x="0" y="421"/>
                      </a:lnTo>
                      <a:lnTo>
                        <a:pt x="15" y="421"/>
                      </a:lnTo>
                      <a:lnTo>
                        <a:pt x="15" y="389"/>
                      </a:lnTo>
                      <a:lnTo>
                        <a:pt x="17" y="363"/>
                      </a:lnTo>
                      <a:lnTo>
                        <a:pt x="19" y="345"/>
                      </a:lnTo>
                      <a:lnTo>
                        <a:pt x="21" y="324"/>
                      </a:lnTo>
                      <a:lnTo>
                        <a:pt x="24" y="305"/>
                      </a:lnTo>
                      <a:lnTo>
                        <a:pt x="28" y="287"/>
                      </a:lnTo>
                      <a:lnTo>
                        <a:pt x="33" y="270"/>
                      </a:lnTo>
                      <a:lnTo>
                        <a:pt x="37" y="250"/>
                      </a:lnTo>
                      <a:lnTo>
                        <a:pt x="42" y="227"/>
                      </a:lnTo>
                      <a:lnTo>
                        <a:pt x="46" y="200"/>
                      </a:lnTo>
                      <a:lnTo>
                        <a:pt x="49" y="174"/>
                      </a:lnTo>
                      <a:lnTo>
                        <a:pt x="57" y="140"/>
                      </a:lnTo>
                      <a:lnTo>
                        <a:pt x="65" y="119"/>
                      </a:lnTo>
                      <a:lnTo>
                        <a:pt x="75" y="101"/>
                      </a:lnTo>
                      <a:lnTo>
                        <a:pt x="89" y="80"/>
                      </a:lnTo>
                      <a:lnTo>
                        <a:pt x="106" y="56"/>
                      </a:lnTo>
                      <a:lnTo>
                        <a:pt x="120" y="40"/>
                      </a:lnTo>
                      <a:lnTo>
                        <a:pt x="140" y="22"/>
                      </a:lnTo>
                      <a:lnTo>
                        <a:pt x="153" y="9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" name="Freeform 446"/>
                <p:cNvSpPr>
                  <a:spLocks/>
                </p:cNvSpPr>
                <p:nvPr/>
              </p:nvSpPr>
              <p:spPr bwMode="auto">
                <a:xfrm>
                  <a:off x="299" y="358"/>
                  <a:ext cx="279" cy="459"/>
                </a:xfrm>
                <a:custGeom>
                  <a:avLst/>
                  <a:gdLst>
                    <a:gd name="T0" fmla="*/ 279 w 279"/>
                    <a:gd name="T1" fmla="*/ 460 h 460"/>
                    <a:gd name="T2" fmla="*/ 270 w 279"/>
                    <a:gd name="T3" fmla="*/ 369 h 460"/>
                    <a:gd name="T4" fmla="*/ 261 w 279"/>
                    <a:gd name="T5" fmla="*/ 331 h 460"/>
                    <a:gd name="T6" fmla="*/ 256 w 279"/>
                    <a:gd name="T7" fmla="*/ 289 h 460"/>
                    <a:gd name="T8" fmla="*/ 247 w 279"/>
                    <a:gd name="T9" fmla="*/ 243 h 460"/>
                    <a:gd name="T10" fmla="*/ 234 w 279"/>
                    <a:gd name="T11" fmla="*/ 202 h 460"/>
                    <a:gd name="T12" fmla="*/ 224 w 279"/>
                    <a:gd name="T13" fmla="*/ 169 h 460"/>
                    <a:gd name="T14" fmla="*/ 208 w 279"/>
                    <a:gd name="T15" fmla="*/ 136 h 460"/>
                    <a:gd name="T16" fmla="*/ 187 w 279"/>
                    <a:gd name="T17" fmla="*/ 103 h 460"/>
                    <a:gd name="T18" fmla="*/ 167 w 279"/>
                    <a:gd name="T19" fmla="*/ 78 h 460"/>
                    <a:gd name="T20" fmla="*/ 149 w 279"/>
                    <a:gd name="T21" fmla="*/ 58 h 460"/>
                    <a:gd name="T22" fmla="*/ 130 w 279"/>
                    <a:gd name="T23" fmla="*/ 42 h 460"/>
                    <a:gd name="T24" fmla="*/ 94 w 279"/>
                    <a:gd name="T25" fmla="*/ 23 h 460"/>
                    <a:gd name="T26" fmla="*/ 53 w 279"/>
                    <a:gd name="T27" fmla="*/ 9 h 460"/>
                    <a:gd name="T28" fmla="*/ 0 w 279"/>
                    <a:gd name="T29" fmla="*/ 0 h 460"/>
                    <a:gd name="T30" fmla="*/ 27 w 279"/>
                    <a:gd name="T31" fmla="*/ 20 h 460"/>
                    <a:gd name="T32" fmla="*/ 45 w 279"/>
                    <a:gd name="T33" fmla="*/ 36 h 460"/>
                    <a:gd name="T34" fmla="*/ 64 w 279"/>
                    <a:gd name="T35" fmla="*/ 58 h 460"/>
                    <a:gd name="T36" fmla="*/ 78 w 279"/>
                    <a:gd name="T37" fmla="*/ 73 h 460"/>
                    <a:gd name="T38" fmla="*/ 98 w 279"/>
                    <a:gd name="T39" fmla="*/ 92 h 460"/>
                    <a:gd name="T40" fmla="*/ 115 w 279"/>
                    <a:gd name="T41" fmla="*/ 111 h 460"/>
                    <a:gd name="T42" fmla="*/ 140 w 279"/>
                    <a:gd name="T43" fmla="*/ 138 h 460"/>
                    <a:gd name="T44" fmla="*/ 160 w 279"/>
                    <a:gd name="T45" fmla="*/ 158 h 460"/>
                    <a:gd name="T46" fmla="*/ 176 w 279"/>
                    <a:gd name="T47" fmla="*/ 182 h 460"/>
                    <a:gd name="T48" fmla="*/ 192 w 279"/>
                    <a:gd name="T49" fmla="*/ 209 h 460"/>
                    <a:gd name="T50" fmla="*/ 203 w 279"/>
                    <a:gd name="T51" fmla="*/ 232 h 460"/>
                    <a:gd name="T52" fmla="*/ 219 w 279"/>
                    <a:gd name="T53" fmla="*/ 263 h 460"/>
                    <a:gd name="T54" fmla="*/ 233 w 279"/>
                    <a:gd name="T55" fmla="*/ 300 h 460"/>
                    <a:gd name="T56" fmla="*/ 245 w 279"/>
                    <a:gd name="T57" fmla="*/ 339 h 460"/>
                    <a:gd name="T58" fmla="*/ 254 w 279"/>
                    <a:gd name="T59" fmla="*/ 381 h 460"/>
                    <a:gd name="T60" fmla="*/ 261 w 279"/>
                    <a:gd name="T61" fmla="*/ 423 h 460"/>
                    <a:gd name="T62" fmla="*/ 259 w 279"/>
                    <a:gd name="T63" fmla="*/ 460 h 460"/>
                    <a:gd name="T64" fmla="*/ 279 w 279"/>
                    <a:gd name="T65" fmla="*/ 460 h 4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9"/>
                    <a:gd name="T100" fmla="*/ 0 h 460"/>
                    <a:gd name="T101" fmla="*/ 279 w 279"/>
                    <a:gd name="T102" fmla="*/ 460 h 4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9" h="460">
                      <a:moveTo>
                        <a:pt x="279" y="460"/>
                      </a:moveTo>
                      <a:lnTo>
                        <a:pt x="270" y="369"/>
                      </a:lnTo>
                      <a:lnTo>
                        <a:pt x="261" y="331"/>
                      </a:lnTo>
                      <a:lnTo>
                        <a:pt x="256" y="289"/>
                      </a:lnTo>
                      <a:lnTo>
                        <a:pt x="247" y="243"/>
                      </a:lnTo>
                      <a:lnTo>
                        <a:pt x="234" y="202"/>
                      </a:lnTo>
                      <a:lnTo>
                        <a:pt x="224" y="169"/>
                      </a:lnTo>
                      <a:lnTo>
                        <a:pt x="208" y="136"/>
                      </a:lnTo>
                      <a:lnTo>
                        <a:pt x="187" y="103"/>
                      </a:lnTo>
                      <a:lnTo>
                        <a:pt x="167" y="78"/>
                      </a:lnTo>
                      <a:lnTo>
                        <a:pt x="149" y="58"/>
                      </a:lnTo>
                      <a:lnTo>
                        <a:pt x="130" y="42"/>
                      </a:lnTo>
                      <a:lnTo>
                        <a:pt x="94" y="23"/>
                      </a:lnTo>
                      <a:lnTo>
                        <a:pt x="53" y="9"/>
                      </a:lnTo>
                      <a:lnTo>
                        <a:pt x="0" y="0"/>
                      </a:lnTo>
                      <a:lnTo>
                        <a:pt x="27" y="20"/>
                      </a:lnTo>
                      <a:lnTo>
                        <a:pt x="45" y="36"/>
                      </a:lnTo>
                      <a:lnTo>
                        <a:pt x="64" y="58"/>
                      </a:lnTo>
                      <a:lnTo>
                        <a:pt x="78" y="73"/>
                      </a:lnTo>
                      <a:lnTo>
                        <a:pt x="98" y="92"/>
                      </a:lnTo>
                      <a:lnTo>
                        <a:pt x="115" y="111"/>
                      </a:lnTo>
                      <a:lnTo>
                        <a:pt x="140" y="138"/>
                      </a:lnTo>
                      <a:lnTo>
                        <a:pt x="160" y="158"/>
                      </a:lnTo>
                      <a:lnTo>
                        <a:pt x="176" y="182"/>
                      </a:lnTo>
                      <a:lnTo>
                        <a:pt x="192" y="209"/>
                      </a:lnTo>
                      <a:lnTo>
                        <a:pt x="203" y="232"/>
                      </a:lnTo>
                      <a:lnTo>
                        <a:pt x="219" y="263"/>
                      </a:lnTo>
                      <a:lnTo>
                        <a:pt x="233" y="300"/>
                      </a:lnTo>
                      <a:lnTo>
                        <a:pt x="245" y="339"/>
                      </a:lnTo>
                      <a:lnTo>
                        <a:pt x="254" y="381"/>
                      </a:lnTo>
                      <a:lnTo>
                        <a:pt x="261" y="423"/>
                      </a:lnTo>
                      <a:lnTo>
                        <a:pt x="259" y="460"/>
                      </a:lnTo>
                      <a:lnTo>
                        <a:pt x="279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" name="Freeform 447"/>
                <p:cNvSpPr>
                  <a:spLocks noChangeArrowheads="1"/>
                </p:cNvSpPr>
                <p:nvPr/>
              </p:nvSpPr>
              <p:spPr bwMode="auto">
                <a:xfrm>
                  <a:off x="374" y="391"/>
                  <a:ext cx="174" cy="282"/>
                </a:xfrm>
                <a:custGeom>
                  <a:avLst/>
                  <a:gdLst>
                    <a:gd name="T0" fmla="*/ 0 w 175"/>
                    <a:gd name="T1" fmla="*/ 0 h 281"/>
                    <a:gd name="T2" fmla="*/ 24 w 175"/>
                    <a:gd name="T3" fmla="*/ 17 h 281"/>
                    <a:gd name="T4" fmla="*/ 58 w 175"/>
                    <a:gd name="T5" fmla="*/ 51 h 281"/>
                    <a:gd name="T6" fmla="*/ 83 w 175"/>
                    <a:gd name="T7" fmla="*/ 79 h 281"/>
                    <a:gd name="T8" fmla="*/ 110 w 175"/>
                    <a:gd name="T9" fmla="*/ 115 h 281"/>
                    <a:gd name="T10" fmla="*/ 131 w 175"/>
                    <a:gd name="T11" fmla="*/ 156 h 281"/>
                    <a:gd name="T12" fmla="*/ 151 w 175"/>
                    <a:gd name="T13" fmla="*/ 193 h 281"/>
                    <a:gd name="T14" fmla="*/ 163 w 175"/>
                    <a:gd name="T15" fmla="*/ 237 h 281"/>
                    <a:gd name="T16" fmla="*/ 175 w 175"/>
                    <a:gd name="T17" fmla="*/ 281 h 281"/>
                    <a:gd name="T18" fmla="*/ 163 w 175"/>
                    <a:gd name="T19" fmla="*/ 217 h 281"/>
                    <a:gd name="T20" fmla="*/ 144 w 175"/>
                    <a:gd name="T21" fmla="*/ 162 h 281"/>
                    <a:gd name="T22" fmla="*/ 120 w 175"/>
                    <a:gd name="T23" fmla="*/ 116 h 281"/>
                    <a:gd name="T24" fmla="*/ 94 w 175"/>
                    <a:gd name="T25" fmla="*/ 82 h 281"/>
                    <a:gd name="T26" fmla="*/ 69 w 175"/>
                    <a:gd name="T27" fmla="*/ 52 h 281"/>
                    <a:gd name="T28" fmla="*/ 0 w 175"/>
                    <a:gd name="T29" fmla="*/ 0 h 28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5"/>
                    <a:gd name="T46" fmla="*/ 0 h 281"/>
                    <a:gd name="T47" fmla="*/ 175 w 175"/>
                    <a:gd name="T48" fmla="*/ 281 h 28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5" h="281">
                      <a:moveTo>
                        <a:pt x="0" y="0"/>
                      </a:moveTo>
                      <a:lnTo>
                        <a:pt x="24" y="17"/>
                      </a:lnTo>
                      <a:lnTo>
                        <a:pt x="58" y="51"/>
                      </a:lnTo>
                      <a:lnTo>
                        <a:pt x="83" y="79"/>
                      </a:lnTo>
                      <a:lnTo>
                        <a:pt x="110" y="115"/>
                      </a:lnTo>
                      <a:lnTo>
                        <a:pt x="131" y="156"/>
                      </a:lnTo>
                      <a:lnTo>
                        <a:pt x="151" y="193"/>
                      </a:lnTo>
                      <a:lnTo>
                        <a:pt x="163" y="237"/>
                      </a:lnTo>
                      <a:lnTo>
                        <a:pt x="175" y="281"/>
                      </a:lnTo>
                      <a:lnTo>
                        <a:pt x="163" y="217"/>
                      </a:lnTo>
                      <a:lnTo>
                        <a:pt x="144" y="162"/>
                      </a:lnTo>
                      <a:lnTo>
                        <a:pt x="120" y="116"/>
                      </a:lnTo>
                      <a:lnTo>
                        <a:pt x="94" y="82"/>
                      </a:lnTo>
                      <a:lnTo>
                        <a:pt x="69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" name="Freeform 448"/>
                <p:cNvSpPr>
                  <a:spLocks/>
                </p:cNvSpPr>
                <p:nvPr/>
              </p:nvSpPr>
              <p:spPr bwMode="auto">
                <a:xfrm>
                  <a:off x="790" y="265"/>
                  <a:ext cx="105" cy="76"/>
                </a:xfrm>
                <a:custGeom>
                  <a:avLst/>
                  <a:gdLst>
                    <a:gd name="T0" fmla="*/ 21 w 105"/>
                    <a:gd name="T1" fmla="*/ 5 h 75"/>
                    <a:gd name="T2" fmla="*/ 39 w 105"/>
                    <a:gd name="T3" fmla="*/ 3 h 75"/>
                    <a:gd name="T4" fmla="*/ 54 w 105"/>
                    <a:gd name="T5" fmla="*/ 0 h 75"/>
                    <a:gd name="T6" fmla="*/ 66 w 105"/>
                    <a:gd name="T7" fmla="*/ 0 h 75"/>
                    <a:gd name="T8" fmla="*/ 76 w 105"/>
                    <a:gd name="T9" fmla="*/ 2 h 75"/>
                    <a:gd name="T10" fmla="*/ 83 w 105"/>
                    <a:gd name="T11" fmla="*/ 5 h 75"/>
                    <a:gd name="T12" fmla="*/ 89 w 105"/>
                    <a:gd name="T13" fmla="*/ 9 h 75"/>
                    <a:gd name="T14" fmla="*/ 97 w 105"/>
                    <a:gd name="T15" fmla="*/ 14 h 75"/>
                    <a:gd name="T16" fmla="*/ 105 w 105"/>
                    <a:gd name="T17" fmla="*/ 17 h 75"/>
                    <a:gd name="T18" fmla="*/ 98 w 105"/>
                    <a:gd name="T19" fmla="*/ 20 h 75"/>
                    <a:gd name="T20" fmla="*/ 92 w 105"/>
                    <a:gd name="T21" fmla="*/ 26 h 75"/>
                    <a:gd name="T22" fmla="*/ 87 w 105"/>
                    <a:gd name="T23" fmla="*/ 39 h 75"/>
                    <a:gd name="T24" fmla="*/ 76 w 105"/>
                    <a:gd name="T25" fmla="*/ 50 h 75"/>
                    <a:gd name="T26" fmla="*/ 2 w 105"/>
                    <a:gd name="T27" fmla="*/ 75 h 75"/>
                    <a:gd name="T28" fmla="*/ 0 w 105"/>
                    <a:gd name="T29" fmla="*/ 33 h 75"/>
                    <a:gd name="T30" fmla="*/ 21 w 105"/>
                    <a:gd name="T31" fmla="*/ 5 h 7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5"/>
                    <a:gd name="T49" fmla="*/ 0 h 75"/>
                    <a:gd name="T50" fmla="*/ 105 w 105"/>
                    <a:gd name="T51" fmla="*/ 75 h 7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5" h="75">
                      <a:moveTo>
                        <a:pt x="21" y="5"/>
                      </a:moveTo>
                      <a:lnTo>
                        <a:pt x="39" y="3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6" y="2"/>
                      </a:lnTo>
                      <a:lnTo>
                        <a:pt x="83" y="5"/>
                      </a:lnTo>
                      <a:lnTo>
                        <a:pt x="89" y="9"/>
                      </a:lnTo>
                      <a:lnTo>
                        <a:pt x="97" y="14"/>
                      </a:lnTo>
                      <a:lnTo>
                        <a:pt x="105" y="17"/>
                      </a:lnTo>
                      <a:lnTo>
                        <a:pt x="98" y="20"/>
                      </a:lnTo>
                      <a:lnTo>
                        <a:pt x="92" y="26"/>
                      </a:lnTo>
                      <a:lnTo>
                        <a:pt x="87" y="39"/>
                      </a:lnTo>
                      <a:lnTo>
                        <a:pt x="76" y="50"/>
                      </a:lnTo>
                      <a:lnTo>
                        <a:pt x="2" y="75"/>
                      </a:lnTo>
                      <a:lnTo>
                        <a:pt x="0" y="33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" name="Freeform 449"/>
                <p:cNvSpPr>
                  <a:spLocks noChangeArrowheads="1"/>
                </p:cNvSpPr>
                <p:nvPr/>
              </p:nvSpPr>
              <p:spPr bwMode="auto">
                <a:xfrm>
                  <a:off x="799" y="270"/>
                  <a:ext cx="84" cy="38"/>
                </a:xfrm>
                <a:custGeom>
                  <a:avLst/>
                  <a:gdLst>
                    <a:gd name="T0" fmla="*/ 33 w 85"/>
                    <a:gd name="T1" fmla="*/ 2 h 38"/>
                    <a:gd name="T2" fmla="*/ 47 w 85"/>
                    <a:gd name="T3" fmla="*/ 0 h 38"/>
                    <a:gd name="T4" fmla="*/ 56 w 85"/>
                    <a:gd name="T5" fmla="*/ 0 h 38"/>
                    <a:gd name="T6" fmla="*/ 63 w 85"/>
                    <a:gd name="T7" fmla="*/ 1 h 38"/>
                    <a:gd name="T8" fmla="*/ 72 w 85"/>
                    <a:gd name="T9" fmla="*/ 3 h 38"/>
                    <a:gd name="T10" fmla="*/ 78 w 85"/>
                    <a:gd name="T11" fmla="*/ 8 h 38"/>
                    <a:gd name="T12" fmla="*/ 85 w 85"/>
                    <a:gd name="T13" fmla="*/ 10 h 38"/>
                    <a:gd name="T14" fmla="*/ 71 w 85"/>
                    <a:gd name="T15" fmla="*/ 12 h 38"/>
                    <a:gd name="T16" fmla="*/ 61 w 85"/>
                    <a:gd name="T17" fmla="*/ 15 h 38"/>
                    <a:gd name="T18" fmla="*/ 51 w 85"/>
                    <a:gd name="T19" fmla="*/ 19 h 38"/>
                    <a:gd name="T20" fmla="*/ 38 w 85"/>
                    <a:gd name="T21" fmla="*/ 25 h 38"/>
                    <a:gd name="T22" fmla="*/ 22 w 85"/>
                    <a:gd name="T23" fmla="*/ 38 h 38"/>
                    <a:gd name="T24" fmla="*/ 0 w 85"/>
                    <a:gd name="T25" fmla="*/ 18 h 38"/>
                    <a:gd name="T26" fmla="*/ 33 w 85"/>
                    <a:gd name="T27" fmla="*/ 2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5"/>
                    <a:gd name="T43" fmla="*/ 0 h 38"/>
                    <a:gd name="T44" fmla="*/ 85 w 85"/>
                    <a:gd name="T45" fmla="*/ 38 h 3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5" h="38">
                      <a:moveTo>
                        <a:pt x="33" y="2"/>
                      </a:moveTo>
                      <a:lnTo>
                        <a:pt x="47" y="0"/>
                      </a:lnTo>
                      <a:lnTo>
                        <a:pt x="56" y="0"/>
                      </a:lnTo>
                      <a:lnTo>
                        <a:pt x="63" y="1"/>
                      </a:lnTo>
                      <a:lnTo>
                        <a:pt x="72" y="3"/>
                      </a:lnTo>
                      <a:lnTo>
                        <a:pt x="78" y="8"/>
                      </a:lnTo>
                      <a:lnTo>
                        <a:pt x="85" y="10"/>
                      </a:lnTo>
                      <a:lnTo>
                        <a:pt x="71" y="12"/>
                      </a:lnTo>
                      <a:lnTo>
                        <a:pt x="61" y="15"/>
                      </a:lnTo>
                      <a:lnTo>
                        <a:pt x="51" y="19"/>
                      </a:lnTo>
                      <a:lnTo>
                        <a:pt x="38" y="25"/>
                      </a:lnTo>
                      <a:lnTo>
                        <a:pt x="22" y="38"/>
                      </a:lnTo>
                      <a:lnTo>
                        <a:pt x="0" y="18"/>
                      </a:lnTo>
                      <a:lnTo>
                        <a:pt x="3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" name="Freeform 450"/>
                <p:cNvSpPr>
                  <a:spLocks noChangeArrowheads="1"/>
                </p:cNvSpPr>
                <p:nvPr/>
              </p:nvSpPr>
              <p:spPr bwMode="auto">
                <a:xfrm>
                  <a:off x="820" y="283"/>
                  <a:ext cx="67" cy="30"/>
                </a:xfrm>
                <a:custGeom>
                  <a:avLst/>
                  <a:gdLst>
                    <a:gd name="T0" fmla="*/ 16 w 68"/>
                    <a:gd name="T1" fmla="*/ 18 h 31"/>
                    <a:gd name="T2" fmla="*/ 29 w 68"/>
                    <a:gd name="T3" fmla="*/ 9 h 31"/>
                    <a:gd name="T4" fmla="*/ 38 w 68"/>
                    <a:gd name="T5" fmla="*/ 6 h 31"/>
                    <a:gd name="T6" fmla="*/ 48 w 68"/>
                    <a:gd name="T7" fmla="*/ 3 h 31"/>
                    <a:gd name="T8" fmla="*/ 57 w 68"/>
                    <a:gd name="T9" fmla="*/ 1 h 31"/>
                    <a:gd name="T10" fmla="*/ 64 w 68"/>
                    <a:gd name="T11" fmla="*/ 0 h 31"/>
                    <a:gd name="T12" fmla="*/ 68 w 68"/>
                    <a:gd name="T13" fmla="*/ 0 h 31"/>
                    <a:gd name="T14" fmla="*/ 62 w 68"/>
                    <a:gd name="T15" fmla="*/ 3 h 31"/>
                    <a:gd name="T16" fmla="*/ 59 w 68"/>
                    <a:gd name="T17" fmla="*/ 9 h 31"/>
                    <a:gd name="T18" fmla="*/ 57 w 68"/>
                    <a:gd name="T19" fmla="*/ 14 h 31"/>
                    <a:gd name="T20" fmla="*/ 54 w 68"/>
                    <a:gd name="T21" fmla="*/ 28 h 31"/>
                    <a:gd name="T22" fmla="*/ 0 w 68"/>
                    <a:gd name="T23" fmla="*/ 31 h 31"/>
                    <a:gd name="T24" fmla="*/ 16 w 68"/>
                    <a:gd name="T25" fmla="*/ 18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8"/>
                    <a:gd name="T40" fmla="*/ 0 h 31"/>
                    <a:gd name="T41" fmla="*/ 68 w 68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8" h="31">
                      <a:moveTo>
                        <a:pt x="16" y="18"/>
                      </a:moveTo>
                      <a:lnTo>
                        <a:pt x="29" y="9"/>
                      </a:lnTo>
                      <a:lnTo>
                        <a:pt x="38" y="6"/>
                      </a:lnTo>
                      <a:lnTo>
                        <a:pt x="48" y="3"/>
                      </a:lnTo>
                      <a:lnTo>
                        <a:pt x="57" y="1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62" y="3"/>
                      </a:lnTo>
                      <a:lnTo>
                        <a:pt x="59" y="9"/>
                      </a:lnTo>
                      <a:lnTo>
                        <a:pt x="57" y="14"/>
                      </a:lnTo>
                      <a:lnTo>
                        <a:pt x="54" y="28"/>
                      </a:lnTo>
                      <a:lnTo>
                        <a:pt x="0" y="31"/>
                      </a:lnTo>
                      <a:lnTo>
                        <a:pt x="16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" name="Freeform 451"/>
                <p:cNvSpPr>
                  <a:spLocks/>
                </p:cNvSpPr>
                <p:nvPr/>
              </p:nvSpPr>
              <p:spPr bwMode="auto">
                <a:xfrm>
                  <a:off x="724" y="298"/>
                  <a:ext cx="185" cy="106"/>
                </a:xfrm>
                <a:custGeom>
                  <a:avLst/>
                  <a:gdLst>
                    <a:gd name="T0" fmla="*/ 0 w 185"/>
                    <a:gd name="T1" fmla="*/ 76 h 104"/>
                    <a:gd name="T2" fmla="*/ 11 w 185"/>
                    <a:gd name="T3" fmla="*/ 88 h 104"/>
                    <a:gd name="T4" fmla="*/ 23 w 185"/>
                    <a:gd name="T5" fmla="*/ 96 h 104"/>
                    <a:gd name="T6" fmla="*/ 36 w 185"/>
                    <a:gd name="T7" fmla="*/ 100 h 104"/>
                    <a:gd name="T8" fmla="*/ 47 w 185"/>
                    <a:gd name="T9" fmla="*/ 103 h 104"/>
                    <a:gd name="T10" fmla="*/ 60 w 185"/>
                    <a:gd name="T11" fmla="*/ 104 h 104"/>
                    <a:gd name="T12" fmla="*/ 71 w 185"/>
                    <a:gd name="T13" fmla="*/ 104 h 104"/>
                    <a:gd name="T14" fmla="*/ 84 w 185"/>
                    <a:gd name="T15" fmla="*/ 103 h 104"/>
                    <a:gd name="T16" fmla="*/ 95 w 185"/>
                    <a:gd name="T17" fmla="*/ 101 h 104"/>
                    <a:gd name="T18" fmla="*/ 104 w 185"/>
                    <a:gd name="T19" fmla="*/ 97 h 104"/>
                    <a:gd name="T20" fmla="*/ 112 w 185"/>
                    <a:gd name="T21" fmla="*/ 93 h 104"/>
                    <a:gd name="T22" fmla="*/ 118 w 185"/>
                    <a:gd name="T23" fmla="*/ 88 h 104"/>
                    <a:gd name="T24" fmla="*/ 124 w 185"/>
                    <a:gd name="T25" fmla="*/ 82 h 104"/>
                    <a:gd name="T26" fmla="*/ 132 w 185"/>
                    <a:gd name="T27" fmla="*/ 73 h 104"/>
                    <a:gd name="T28" fmla="*/ 137 w 185"/>
                    <a:gd name="T29" fmla="*/ 65 h 104"/>
                    <a:gd name="T30" fmla="*/ 140 w 185"/>
                    <a:gd name="T31" fmla="*/ 53 h 104"/>
                    <a:gd name="T32" fmla="*/ 146 w 185"/>
                    <a:gd name="T33" fmla="*/ 42 h 104"/>
                    <a:gd name="T34" fmla="*/ 151 w 185"/>
                    <a:gd name="T35" fmla="*/ 35 h 104"/>
                    <a:gd name="T36" fmla="*/ 155 w 185"/>
                    <a:gd name="T37" fmla="*/ 29 h 104"/>
                    <a:gd name="T38" fmla="*/ 161 w 185"/>
                    <a:gd name="T39" fmla="*/ 25 h 104"/>
                    <a:gd name="T40" fmla="*/ 166 w 185"/>
                    <a:gd name="T41" fmla="*/ 22 h 104"/>
                    <a:gd name="T42" fmla="*/ 175 w 185"/>
                    <a:gd name="T43" fmla="*/ 19 h 104"/>
                    <a:gd name="T44" fmla="*/ 185 w 185"/>
                    <a:gd name="T45" fmla="*/ 13 h 104"/>
                    <a:gd name="T46" fmla="*/ 169 w 185"/>
                    <a:gd name="T47" fmla="*/ 9 h 104"/>
                    <a:gd name="T48" fmla="*/ 152 w 185"/>
                    <a:gd name="T49" fmla="*/ 5 h 104"/>
                    <a:gd name="T50" fmla="*/ 138 w 185"/>
                    <a:gd name="T51" fmla="*/ 2 h 104"/>
                    <a:gd name="T52" fmla="*/ 121 w 185"/>
                    <a:gd name="T53" fmla="*/ 1 h 104"/>
                    <a:gd name="T54" fmla="*/ 102 w 185"/>
                    <a:gd name="T55" fmla="*/ 0 h 104"/>
                    <a:gd name="T56" fmla="*/ 82 w 185"/>
                    <a:gd name="T57" fmla="*/ 3 h 104"/>
                    <a:gd name="T58" fmla="*/ 66 w 185"/>
                    <a:gd name="T59" fmla="*/ 8 h 104"/>
                    <a:gd name="T60" fmla="*/ 50 w 185"/>
                    <a:gd name="T61" fmla="*/ 15 h 104"/>
                    <a:gd name="T62" fmla="*/ 40 w 185"/>
                    <a:gd name="T63" fmla="*/ 24 h 104"/>
                    <a:gd name="T64" fmla="*/ 25 w 185"/>
                    <a:gd name="T65" fmla="*/ 36 h 104"/>
                    <a:gd name="T66" fmla="*/ 14 w 185"/>
                    <a:gd name="T67" fmla="*/ 50 h 104"/>
                    <a:gd name="T68" fmla="*/ 6 w 185"/>
                    <a:gd name="T69" fmla="*/ 67 h 104"/>
                    <a:gd name="T70" fmla="*/ 0 w 185"/>
                    <a:gd name="T71" fmla="*/ 76 h 10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5"/>
                    <a:gd name="T109" fmla="*/ 0 h 104"/>
                    <a:gd name="T110" fmla="*/ 185 w 185"/>
                    <a:gd name="T111" fmla="*/ 104 h 10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5" h="104">
                      <a:moveTo>
                        <a:pt x="0" y="76"/>
                      </a:moveTo>
                      <a:lnTo>
                        <a:pt x="11" y="88"/>
                      </a:lnTo>
                      <a:lnTo>
                        <a:pt x="23" y="96"/>
                      </a:lnTo>
                      <a:lnTo>
                        <a:pt x="36" y="100"/>
                      </a:lnTo>
                      <a:lnTo>
                        <a:pt x="47" y="103"/>
                      </a:lnTo>
                      <a:lnTo>
                        <a:pt x="60" y="104"/>
                      </a:lnTo>
                      <a:lnTo>
                        <a:pt x="71" y="104"/>
                      </a:lnTo>
                      <a:lnTo>
                        <a:pt x="84" y="103"/>
                      </a:lnTo>
                      <a:lnTo>
                        <a:pt x="95" y="101"/>
                      </a:lnTo>
                      <a:lnTo>
                        <a:pt x="104" y="97"/>
                      </a:lnTo>
                      <a:lnTo>
                        <a:pt x="112" y="93"/>
                      </a:lnTo>
                      <a:lnTo>
                        <a:pt x="118" y="88"/>
                      </a:lnTo>
                      <a:lnTo>
                        <a:pt x="124" y="82"/>
                      </a:lnTo>
                      <a:lnTo>
                        <a:pt x="132" y="73"/>
                      </a:lnTo>
                      <a:lnTo>
                        <a:pt x="137" y="65"/>
                      </a:lnTo>
                      <a:lnTo>
                        <a:pt x="140" y="53"/>
                      </a:lnTo>
                      <a:lnTo>
                        <a:pt x="146" y="42"/>
                      </a:lnTo>
                      <a:lnTo>
                        <a:pt x="151" y="35"/>
                      </a:lnTo>
                      <a:lnTo>
                        <a:pt x="155" y="29"/>
                      </a:lnTo>
                      <a:lnTo>
                        <a:pt x="161" y="25"/>
                      </a:lnTo>
                      <a:lnTo>
                        <a:pt x="166" y="22"/>
                      </a:lnTo>
                      <a:lnTo>
                        <a:pt x="175" y="19"/>
                      </a:lnTo>
                      <a:lnTo>
                        <a:pt x="185" y="13"/>
                      </a:lnTo>
                      <a:lnTo>
                        <a:pt x="169" y="9"/>
                      </a:lnTo>
                      <a:lnTo>
                        <a:pt x="152" y="5"/>
                      </a:lnTo>
                      <a:lnTo>
                        <a:pt x="138" y="2"/>
                      </a:lnTo>
                      <a:lnTo>
                        <a:pt x="121" y="1"/>
                      </a:lnTo>
                      <a:lnTo>
                        <a:pt x="102" y="0"/>
                      </a:lnTo>
                      <a:lnTo>
                        <a:pt x="82" y="3"/>
                      </a:lnTo>
                      <a:lnTo>
                        <a:pt x="66" y="8"/>
                      </a:lnTo>
                      <a:lnTo>
                        <a:pt x="50" y="15"/>
                      </a:lnTo>
                      <a:lnTo>
                        <a:pt x="40" y="24"/>
                      </a:lnTo>
                      <a:lnTo>
                        <a:pt x="25" y="36"/>
                      </a:lnTo>
                      <a:lnTo>
                        <a:pt x="14" y="50"/>
                      </a:lnTo>
                      <a:lnTo>
                        <a:pt x="6" y="67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" name="Freeform 452"/>
                <p:cNvSpPr>
                  <a:spLocks noChangeArrowheads="1"/>
                </p:cNvSpPr>
                <p:nvPr/>
              </p:nvSpPr>
              <p:spPr bwMode="auto">
                <a:xfrm>
                  <a:off x="839" y="303"/>
                  <a:ext cx="62" cy="20"/>
                </a:xfrm>
                <a:custGeom>
                  <a:avLst/>
                  <a:gdLst>
                    <a:gd name="T0" fmla="*/ 0 w 61"/>
                    <a:gd name="T1" fmla="*/ 0 h 19"/>
                    <a:gd name="T2" fmla="*/ 17 w 61"/>
                    <a:gd name="T3" fmla="*/ 1 h 19"/>
                    <a:gd name="T4" fmla="*/ 34 w 61"/>
                    <a:gd name="T5" fmla="*/ 3 h 19"/>
                    <a:gd name="T6" fmla="*/ 41 w 61"/>
                    <a:gd name="T7" fmla="*/ 5 h 19"/>
                    <a:gd name="T8" fmla="*/ 50 w 61"/>
                    <a:gd name="T9" fmla="*/ 8 h 19"/>
                    <a:gd name="T10" fmla="*/ 57 w 61"/>
                    <a:gd name="T11" fmla="*/ 9 h 19"/>
                    <a:gd name="T12" fmla="*/ 61 w 61"/>
                    <a:gd name="T13" fmla="*/ 9 h 19"/>
                    <a:gd name="T14" fmla="*/ 49 w 61"/>
                    <a:gd name="T15" fmla="*/ 14 h 19"/>
                    <a:gd name="T16" fmla="*/ 42 w 61"/>
                    <a:gd name="T17" fmla="*/ 18 h 19"/>
                    <a:gd name="T18" fmla="*/ 30 w 61"/>
                    <a:gd name="T19" fmla="*/ 19 h 19"/>
                    <a:gd name="T20" fmla="*/ 16 w 61"/>
                    <a:gd name="T21" fmla="*/ 17 h 19"/>
                    <a:gd name="T22" fmla="*/ 3 w 61"/>
                    <a:gd name="T23" fmla="*/ 9 h 19"/>
                    <a:gd name="T24" fmla="*/ 0 w 61"/>
                    <a:gd name="T25" fmla="*/ 0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1"/>
                    <a:gd name="T40" fmla="*/ 0 h 19"/>
                    <a:gd name="T41" fmla="*/ 61 w 61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1" h="19">
                      <a:moveTo>
                        <a:pt x="0" y="0"/>
                      </a:moveTo>
                      <a:lnTo>
                        <a:pt x="17" y="1"/>
                      </a:lnTo>
                      <a:lnTo>
                        <a:pt x="34" y="3"/>
                      </a:lnTo>
                      <a:lnTo>
                        <a:pt x="41" y="5"/>
                      </a:lnTo>
                      <a:lnTo>
                        <a:pt x="50" y="8"/>
                      </a:lnTo>
                      <a:lnTo>
                        <a:pt x="57" y="9"/>
                      </a:lnTo>
                      <a:lnTo>
                        <a:pt x="61" y="9"/>
                      </a:lnTo>
                      <a:lnTo>
                        <a:pt x="49" y="14"/>
                      </a:lnTo>
                      <a:lnTo>
                        <a:pt x="42" y="18"/>
                      </a:lnTo>
                      <a:lnTo>
                        <a:pt x="30" y="19"/>
                      </a:lnTo>
                      <a:lnTo>
                        <a:pt x="16" y="17"/>
                      </a:lnTo>
                      <a:lnTo>
                        <a:pt x="3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" name="Freeform 453"/>
                <p:cNvSpPr>
                  <a:spLocks noChangeArrowheads="1"/>
                </p:cNvSpPr>
                <p:nvPr/>
              </p:nvSpPr>
              <p:spPr bwMode="auto">
                <a:xfrm>
                  <a:off x="737" y="361"/>
                  <a:ext cx="116" cy="38"/>
                </a:xfrm>
                <a:custGeom>
                  <a:avLst/>
                  <a:gdLst>
                    <a:gd name="T0" fmla="*/ 10 w 116"/>
                    <a:gd name="T1" fmla="*/ 25 h 38"/>
                    <a:gd name="T2" fmla="*/ 20 w 116"/>
                    <a:gd name="T3" fmla="*/ 27 h 38"/>
                    <a:gd name="T4" fmla="*/ 30 w 116"/>
                    <a:gd name="T5" fmla="*/ 29 h 38"/>
                    <a:gd name="T6" fmla="*/ 48 w 116"/>
                    <a:gd name="T7" fmla="*/ 30 h 38"/>
                    <a:gd name="T8" fmla="*/ 67 w 116"/>
                    <a:gd name="T9" fmla="*/ 28 h 38"/>
                    <a:gd name="T10" fmla="*/ 81 w 116"/>
                    <a:gd name="T11" fmla="*/ 24 h 38"/>
                    <a:gd name="T12" fmla="*/ 95 w 116"/>
                    <a:gd name="T13" fmla="*/ 19 h 38"/>
                    <a:gd name="T14" fmla="*/ 108 w 116"/>
                    <a:gd name="T15" fmla="*/ 9 h 38"/>
                    <a:gd name="T16" fmla="*/ 116 w 116"/>
                    <a:gd name="T17" fmla="*/ 0 h 38"/>
                    <a:gd name="T18" fmla="*/ 111 w 116"/>
                    <a:gd name="T19" fmla="*/ 13 h 38"/>
                    <a:gd name="T20" fmla="*/ 105 w 116"/>
                    <a:gd name="T21" fmla="*/ 19 h 38"/>
                    <a:gd name="T22" fmla="*/ 94 w 116"/>
                    <a:gd name="T23" fmla="*/ 26 h 38"/>
                    <a:gd name="T24" fmla="*/ 85 w 116"/>
                    <a:gd name="T25" fmla="*/ 32 h 38"/>
                    <a:gd name="T26" fmla="*/ 74 w 116"/>
                    <a:gd name="T27" fmla="*/ 35 h 38"/>
                    <a:gd name="T28" fmla="*/ 60 w 116"/>
                    <a:gd name="T29" fmla="*/ 37 h 38"/>
                    <a:gd name="T30" fmla="*/ 44 w 116"/>
                    <a:gd name="T31" fmla="*/ 38 h 38"/>
                    <a:gd name="T32" fmla="*/ 30 w 116"/>
                    <a:gd name="T33" fmla="*/ 37 h 38"/>
                    <a:gd name="T34" fmla="*/ 16 w 116"/>
                    <a:gd name="T35" fmla="*/ 34 h 38"/>
                    <a:gd name="T36" fmla="*/ 8 w 116"/>
                    <a:gd name="T37" fmla="*/ 30 h 38"/>
                    <a:gd name="T38" fmla="*/ 0 w 116"/>
                    <a:gd name="T39" fmla="*/ 24 h 38"/>
                    <a:gd name="T40" fmla="*/ 10 w 116"/>
                    <a:gd name="T41" fmla="*/ 25 h 3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6"/>
                    <a:gd name="T64" fmla="*/ 0 h 38"/>
                    <a:gd name="T65" fmla="*/ 116 w 116"/>
                    <a:gd name="T66" fmla="*/ 38 h 3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6" h="38">
                      <a:moveTo>
                        <a:pt x="10" y="25"/>
                      </a:moveTo>
                      <a:lnTo>
                        <a:pt x="20" y="27"/>
                      </a:lnTo>
                      <a:lnTo>
                        <a:pt x="30" y="29"/>
                      </a:lnTo>
                      <a:lnTo>
                        <a:pt x="48" y="30"/>
                      </a:lnTo>
                      <a:lnTo>
                        <a:pt x="67" y="28"/>
                      </a:lnTo>
                      <a:lnTo>
                        <a:pt x="81" y="24"/>
                      </a:lnTo>
                      <a:lnTo>
                        <a:pt x="95" y="19"/>
                      </a:lnTo>
                      <a:lnTo>
                        <a:pt x="108" y="9"/>
                      </a:lnTo>
                      <a:lnTo>
                        <a:pt x="116" y="0"/>
                      </a:lnTo>
                      <a:lnTo>
                        <a:pt x="111" y="13"/>
                      </a:lnTo>
                      <a:lnTo>
                        <a:pt x="105" y="19"/>
                      </a:lnTo>
                      <a:lnTo>
                        <a:pt x="94" y="26"/>
                      </a:lnTo>
                      <a:lnTo>
                        <a:pt x="85" y="32"/>
                      </a:lnTo>
                      <a:lnTo>
                        <a:pt x="74" y="35"/>
                      </a:lnTo>
                      <a:lnTo>
                        <a:pt x="60" y="37"/>
                      </a:lnTo>
                      <a:lnTo>
                        <a:pt x="44" y="38"/>
                      </a:lnTo>
                      <a:lnTo>
                        <a:pt x="30" y="37"/>
                      </a:lnTo>
                      <a:lnTo>
                        <a:pt x="16" y="34"/>
                      </a:lnTo>
                      <a:lnTo>
                        <a:pt x="8" y="30"/>
                      </a:lnTo>
                      <a:lnTo>
                        <a:pt x="0" y="24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" name="Freeform 454"/>
                <p:cNvSpPr>
                  <a:spLocks/>
                </p:cNvSpPr>
                <p:nvPr/>
              </p:nvSpPr>
              <p:spPr bwMode="auto">
                <a:xfrm>
                  <a:off x="706" y="240"/>
                  <a:ext cx="133" cy="144"/>
                </a:xfrm>
                <a:custGeom>
                  <a:avLst/>
                  <a:gdLst>
                    <a:gd name="T0" fmla="*/ 10 w 133"/>
                    <a:gd name="T1" fmla="*/ 130 h 144"/>
                    <a:gd name="T2" fmla="*/ 4 w 133"/>
                    <a:gd name="T3" fmla="*/ 116 h 144"/>
                    <a:gd name="T4" fmla="*/ 1 w 133"/>
                    <a:gd name="T5" fmla="*/ 106 h 144"/>
                    <a:gd name="T6" fmla="*/ 0 w 133"/>
                    <a:gd name="T7" fmla="*/ 91 h 144"/>
                    <a:gd name="T8" fmla="*/ 1 w 133"/>
                    <a:gd name="T9" fmla="*/ 80 h 144"/>
                    <a:gd name="T10" fmla="*/ 5 w 133"/>
                    <a:gd name="T11" fmla="*/ 69 h 144"/>
                    <a:gd name="T12" fmla="*/ 15 w 133"/>
                    <a:gd name="T13" fmla="*/ 57 h 144"/>
                    <a:gd name="T14" fmla="*/ 22 w 133"/>
                    <a:gd name="T15" fmla="*/ 50 h 144"/>
                    <a:gd name="T16" fmla="*/ 32 w 133"/>
                    <a:gd name="T17" fmla="*/ 43 h 144"/>
                    <a:gd name="T18" fmla="*/ 45 w 133"/>
                    <a:gd name="T19" fmla="*/ 37 h 144"/>
                    <a:gd name="T20" fmla="*/ 56 w 133"/>
                    <a:gd name="T21" fmla="*/ 34 h 144"/>
                    <a:gd name="T22" fmla="*/ 69 w 133"/>
                    <a:gd name="T23" fmla="*/ 30 h 144"/>
                    <a:gd name="T24" fmla="*/ 83 w 133"/>
                    <a:gd name="T25" fmla="*/ 28 h 144"/>
                    <a:gd name="T26" fmla="*/ 93 w 133"/>
                    <a:gd name="T27" fmla="*/ 25 h 144"/>
                    <a:gd name="T28" fmla="*/ 109 w 133"/>
                    <a:gd name="T29" fmla="*/ 20 h 144"/>
                    <a:gd name="T30" fmla="*/ 120 w 133"/>
                    <a:gd name="T31" fmla="*/ 11 h 144"/>
                    <a:gd name="T32" fmla="*/ 133 w 133"/>
                    <a:gd name="T33" fmla="*/ 0 h 144"/>
                    <a:gd name="T34" fmla="*/ 132 w 133"/>
                    <a:gd name="T35" fmla="*/ 13 h 144"/>
                    <a:gd name="T36" fmla="*/ 127 w 133"/>
                    <a:gd name="T37" fmla="*/ 31 h 144"/>
                    <a:gd name="T38" fmla="*/ 122 w 133"/>
                    <a:gd name="T39" fmla="*/ 44 h 144"/>
                    <a:gd name="T40" fmla="*/ 116 w 133"/>
                    <a:gd name="T41" fmla="*/ 60 h 144"/>
                    <a:gd name="T42" fmla="*/ 113 w 133"/>
                    <a:gd name="T43" fmla="*/ 72 h 144"/>
                    <a:gd name="T44" fmla="*/ 107 w 133"/>
                    <a:gd name="T45" fmla="*/ 85 h 144"/>
                    <a:gd name="T46" fmla="*/ 102 w 133"/>
                    <a:gd name="T47" fmla="*/ 95 h 144"/>
                    <a:gd name="T48" fmla="*/ 94 w 133"/>
                    <a:gd name="T49" fmla="*/ 111 h 144"/>
                    <a:gd name="T50" fmla="*/ 86 w 133"/>
                    <a:gd name="T51" fmla="*/ 119 h 144"/>
                    <a:gd name="T52" fmla="*/ 75 w 133"/>
                    <a:gd name="T53" fmla="*/ 130 h 144"/>
                    <a:gd name="T54" fmla="*/ 56 w 133"/>
                    <a:gd name="T55" fmla="*/ 141 h 144"/>
                    <a:gd name="T56" fmla="*/ 43 w 133"/>
                    <a:gd name="T57" fmla="*/ 142 h 144"/>
                    <a:gd name="T58" fmla="*/ 27 w 133"/>
                    <a:gd name="T59" fmla="*/ 144 h 144"/>
                    <a:gd name="T60" fmla="*/ 10 w 133"/>
                    <a:gd name="T61" fmla="*/ 130 h 1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33"/>
                    <a:gd name="T94" fmla="*/ 0 h 144"/>
                    <a:gd name="T95" fmla="*/ 133 w 133"/>
                    <a:gd name="T96" fmla="*/ 144 h 14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33" h="144">
                      <a:moveTo>
                        <a:pt x="10" y="130"/>
                      </a:moveTo>
                      <a:lnTo>
                        <a:pt x="4" y="116"/>
                      </a:lnTo>
                      <a:lnTo>
                        <a:pt x="1" y="106"/>
                      </a:lnTo>
                      <a:lnTo>
                        <a:pt x="0" y="91"/>
                      </a:lnTo>
                      <a:lnTo>
                        <a:pt x="1" y="80"/>
                      </a:lnTo>
                      <a:lnTo>
                        <a:pt x="5" y="69"/>
                      </a:lnTo>
                      <a:lnTo>
                        <a:pt x="15" y="57"/>
                      </a:lnTo>
                      <a:lnTo>
                        <a:pt x="22" y="50"/>
                      </a:lnTo>
                      <a:lnTo>
                        <a:pt x="32" y="43"/>
                      </a:lnTo>
                      <a:lnTo>
                        <a:pt x="45" y="37"/>
                      </a:lnTo>
                      <a:lnTo>
                        <a:pt x="56" y="34"/>
                      </a:lnTo>
                      <a:lnTo>
                        <a:pt x="69" y="30"/>
                      </a:lnTo>
                      <a:lnTo>
                        <a:pt x="83" y="28"/>
                      </a:lnTo>
                      <a:lnTo>
                        <a:pt x="93" y="25"/>
                      </a:lnTo>
                      <a:lnTo>
                        <a:pt x="109" y="20"/>
                      </a:lnTo>
                      <a:lnTo>
                        <a:pt x="120" y="11"/>
                      </a:lnTo>
                      <a:lnTo>
                        <a:pt x="133" y="0"/>
                      </a:lnTo>
                      <a:lnTo>
                        <a:pt x="132" y="13"/>
                      </a:lnTo>
                      <a:lnTo>
                        <a:pt x="127" y="31"/>
                      </a:lnTo>
                      <a:lnTo>
                        <a:pt x="122" y="44"/>
                      </a:lnTo>
                      <a:lnTo>
                        <a:pt x="116" y="60"/>
                      </a:lnTo>
                      <a:lnTo>
                        <a:pt x="113" y="72"/>
                      </a:lnTo>
                      <a:lnTo>
                        <a:pt x="107" y="85"/>
                      </a:lnTo>
                      <a:lnTo>
                        <a:pt x="102" y="95"/>
                      </a:lnTo>
                      <a:lnTo>
                        <a:pt x="94" y="111"/>
                      </a:lnTo>
                      <a:lnTo>
                        <a:pt x="86" y="119"/>
                      </a:lnTo>
                      <a:lnTo>
                        <a:pt x="75" y="130"/>
                      </a:lnTo>
                      <a:lnTo>
                        <a:pt x="56" y="141"/>
                      </a:lnTo>
                      <a:lnTo>
                        <a:pt x="43" y="142"/>
                      </a:lnTo>
                      <a:lnTo>
                        <a:pt x="27" y="144"/>
                      </a:lnTo>
                      <a:lnTo>
                        <a:pt x="10" y="13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" name="Freeform 455"/>
                <p:cNvSpPr>
                  <a:spLocks noChangeArrowheads="1"/>
                </p:cNvSpPr>
                <p:nvPr/>
              </p:nvSpPr>
              <p:spPr bwMode="auto">
                <a:xfrm>
                  <a:off x="709" y="280"/>
                  <a:ext cx="51" cy="53"/>
                </a:xfrm>
                <a:custGeom>
                  <a:avLst/>
                  <a:gdLst>
                    <a:gd name="T0" fmla="*/ 0 w 51"/>
                    <a:gd name="T1" fmla="*/ 54 h 54"/>
                    <a:gd name="T2" fmla="*/ 1 w 51"/>
                    <a:gd name="T3" fmla="*/ 42 h 54"/>
                    <a:gd name="T4" fmla="*/ 5 w 51"/>
                    <a:gd name="T5" fmla="*/ 32 h 54"/>
                    <a:gd name="T6" fmla="*/ 13 w 51"/>
                    <a:gd name="T7" fmla="*/ 22 h 54"/>
                    <a:gd name="T8" fmla="*/ 23 w 51"/>
                    <a:gd name="T9" fmla="*/ 14 h 54"/>
                    <a:gd name="T10" fmla="*/ 32 w 51"/>
                    <a:gd name="T11" fmla="*/ 8 h 54"/>
                    <a:gd name="T12" fmla="*/ 43 w 51"/>
                    <a:gd name="T13" fmla="*/ 2 h 54"/>
                    <a:gd name="T14" fmla="*/ 51 w 51"/>
                    <a:gd name="T15" fmla="*/ 0 h 54"/>
                    <a:gd name="T16" fmla="*/ 39 w 51"/>
                    <a:gd name="T17" fmla="*/ 12 h 54"/>
                    <a:gd name="T18" fmla="*/ 32 w 51"/>
                    <a:gd name="T19" fmla="*/ 25 h 54"/>
                    <a:gd name="T20" fmla="*/ 24 w 51"/>
                    <a:gd name="T21" fmla="*/ 38 h 54"/>
                    <a:gd name="T22" fmla="*/ 18 w 51"/>
                    <a:gd name="T23" fmla="*/ 45 h 54"/>
                    <a:gd name="T24" fmla="*/ 9 w 51"/>
                    <a:gd name="T25" fmla="*/ 52 h 54"/>
                    <a:gd name="T26" fmla="*/ 0 w 51"/>
                    <a:gd name="T27" fmla="*/ 54 h 5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1"/>
                    <a:gd name="T43" fmla="*/ 0 h 54"/>
                    <a:gd name="T44" fmla="*/ 51 w 51"/>
                    <a:gd name="T45" fmla="*/ 54 h 5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1" h="54">
                      <a:moveTo>
                        <a:pt x="0" y="54"/>
                      </a:moveTo>
                      <a:lnTo>
                        <a:pt x="1" y="42"/>
                      </a:lnTo>
                      <a:lnTo>
                        <a:pt x="5" y="32"/>
                      </a:lnTo>
                      <a:lnTo>
                        <a:pt x="13" y="22"/>
                      </a:lnTo>
                      <a:lnTo>
                        <a:pt x="23" y="14"/>
                      </a:lnTo>
                      <a:lnTo>
                        <a:pt x="32" y="8"/>
                      </a:lnTo>
                      <a:lnTo>
                        <a:pt x="43" y="2"/>
                      </a:lnTo>
                      <a:lnTo>
                        <a:pt x="51" y="0"/>
                      </a:lnTo>
                      <a:lnTo>
                        <a:pt x="39" y="12"/>
                      </a:lnTo>
                      <a:lnTo>
                        <a:pt x="32" y="25"/>
                      </a:lnTo>
                      <a:lnTo>
                        <a:pt x="24" y="38"/>
                      </a:lnTo>
                      <a:lnTo>
                        <a:pt x="18" y="45"/>
                      </a:lnTo>
                      <a:lnTo>
                        <a:pt x="9" y="52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" name="Freeform 456"/>
                <p:cNvSpPr>
                  <a:spLocks noChangeArrowheads="1"/>
                </p:cNvSpPr>
                <p:nvPr/>
              </p:nvSpPr>
              <p:spPr bwMode="auto">
                <a:xfrm>
                  <a:off x="788" y="250"/>
                  <a:ext cx="47" cy="25"/>
                </a:xfrm>
                <a:custGeom>
                  <a:avLst/>
                  <a:gdLst>
                    <a:gd name="T0" fmla="*/ 47 w 47"/>
                    <a:gd name="T1" fmla="*/ 0 h 27"/>
                    <a:gd name="T2" fmla="*/ 36 w 47"/>
                    <a:gd name="T3" fmla="*/ 11 h 27"/>
                    <a:gd name="T4" fmla="*/ 23 w 47"/>
                    <a:gd name="T5" fmla="*/ 19 h 27"/>
                    <a:gd name="T6" fmla="*/ 12 w 47"/>
                    <a:gd name="T7" fmla="*/ 21 h 27"/>
                    <a:gd name="T8" fmla="*/ 0 w 47"/>
                    <a:gd name="T9" fmla="*/ 23 h 27"/>
                    <a:gd name="T10" fmla="*/ 8 w 47"/>
                    <a:gd name="T11" fmla="*/ 26 h 27"/>
                    <a:gd name="T12" fmla="*/ 18 w 47"/>
                    <a:gd name="T13" fmla="*/ 27 h 27"/>
                    <a:gd name="T14" fmla="*/ 31 w 47"/>
                    <a:gd name="T15" fmla="*/ 27 h 27"/>
                    <a:gd name="T16" fmla="*/ 37 w 47"/>
                    <a:gd name="T17" fmla="*/ 25 h 27"/>
                    <a:gd name="T18" fmla="*/ 42 w 47"/>
                    <a:gd name="T19" fmla="*/ 18 h 27"/>
                    <a:gd name="T20" fmla="*/ 45 w 47"/>
                    <a:gd name="T21" fmla="*/ 10 h 27"/>
                    <a:gd name="T22" fmla="*/ 47 w 47"/>
                    <a:gd name="T23" fmla="*/ 0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"/>
                    <a:gd name="T37" fmla="*/ 0 h 27"/>
                    <a:gd name="T38" fmla="*/ 47 w 47"/>
                    <a:gd name="T39" fmla="*/ 27 h 2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" h="27">
                      <a:moveTo>
                        <a:pt x="47" y="0"/>
                      </a:moveTo>
                      <a:lnTo>
                        <a:pt x="36" y="11"/>
                      </a:lnTo>
                      <a:lnTo>
                        <a:pt x="23" y="19"/>
                      </a:lnTo>
                      <a:lnTo>
                        <a:pt x="12" y="21"/>
                      </a:lnTo>
                      <a:lnTo>
                        <a:pt x="0" y="23"/>
                      </a:lnTo>
                      <a:lnTo>
                        <a:pt x="8" y="26"/>
                      </a:lnTo>
                      <a:lnTo>
                        <a:pt x="18" y="27"/>
                      </a:lnTo>
                      <a:lnTo>
                        <a:pt x="31" y="27"/>
                      </a:lnTo>
                      <a:lnTo>
                        <a:pt x="37" y="25"/>
                      </a:lnTo>
                      <a:lnTo>
                        <a:pt x="42" y="18"/>
                      </a:lnTo>
                      <a:lnTo>
                        <a:pt x="45" y="1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" name="Oval 457"/>
                <p:cNvSpPr>
                  <a:spLocks noChangeArrowheads="1"/>
                </p:cNvSpPr>
                <p:nvPr/>
              </p:nvSpPr>
              <p:spPr bwMode="auto">
                <a:xfrm>
                  <a:off x="749" y="341"/>
                  <a:ext cx="7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" name="Oval 458"/>
                <p:cNvSpPr>
                  <a:spLocks noChangeArrowheads="1"/>
                </p:cNvSpPr>
                <p:nvPr/>
              </p:nvSpPr>
              <p:spPr bwMode="auto">
                <a:xfrm>
                  <a:off x="749" y="341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3" name="Oval 459"/>
                <p:cNvSpPr>
                  <a:spLocks noChangeArrowheads="1"/>
                </p:cNvSpPr>
                <p:nvPr/>
              </p:nvSpPr>
              <p:spPr bwMode="auto">
                <a:xfrm>
                  <a:off x="749" y="343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4" name="Oval 460"/>
                <p:cNvSpPr>
                  <a:spLocks noChangeArrowheads="1"/>
                </p:cNvSpPr>
                <p:nvPr/>
              </p:nvSpPr>
              <p:spPr bwMode="auto">
                <a:xfrm>
                  <a:off x="870" y="288"/>
                  <a:ext cx="2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5" name="Oval 461"/>
                <p:cNvSpPr>
                  <a:spLocks noChangeArrowheads="1"/>
                </p:cNvSpPr>
                <p:nvPr/>
              </p:nvSpPr>
              <p:spPr bwMode="auto">
                <a:xfrm>
                  <a:off x="868" y="288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6" name="Oval 462"/>
                <p:cNvSpPr>
                  <a:spLocks noChangeArrowheads="1"/>
                </p:cNvSpPr>
                <p:nvPr/>
              </p:nvSpPr>
              <p:spPr bwMode="auto">
                <a:xfrm>
                  <a:off x="846" y="351"/>
                  <a:ext cx="2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7" name="Oval 463"/>
                <p:cNvSpPr>
                  <a:spLocks noChangeArrowheads="1"/>
                </p:cNvSpPr>
                <p:nvPr/>
              </p:nvSpPr>
              <p:spPr bwMode="auto">
                <a:xfrm>
                  <a:off x="846" y="348"/>
                  <a:ext cx="2" cy="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8" name="Oval 464"/>
                <p:cNvSpPr>
                  <a:spLocks noChangeArrowheads="1"/>
                </p:cNvSpPr>
                <p:nvPr/>
              </p:nvSpPr>
              <p:spPr bwMode="auto">
                <a:xfrm>
                  <a:off x="846" y="351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9" name="Oval 465"/>
                <p:cNvSpPr>
                  <a:spLocks noChangeArrowheads="1"/>
                </p:cNvSpPr>
                <p:nvPr/>
              </p:nvSpPr>
              <p:spPr bwMode="auto">
                <a:xfrm>
                  <a:off x="814" y="283"/>
                  <a:ext cx="4" cy="8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0" name="Oval 466"/>
                <p:cNvSpPr>
                  <a:spLocks noChangeArrowheads="1"/>
                </p:cNvSpPr>
                <p:nvPr/>
              </p:nvSpPr>
              <p:spPr bwMode="auto">
                <a:xfrm>
                  <a:off x="812" y="283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1" name="Oval 467"/>
                <p:cNvSpPr>
                  <a:spLocks noChangeArrowheads="1"/>
                </p:cNvSpPr>
                <p:nvPr/>
              </p:nvSpPr>
              <p:spPr bwMode="auto">
                <a:xfrm>
                  <a:off x="814" y="283"/>
                  <a:ext cx="0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2" name="Oval 468"/>
                <p:cNvSpPr>
                  <a:spLocks noChangeArrowheads="1"/>
                </p:cNvSpPr>
                <p:nvPr/>
              </p:nvSpPr>
              <p:spPr bwMode="auto">
                <a:xfrm>
                  <a:off x="754" y="368"/>
                  <a:ext cx="4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3" name="Oval 469"/>
                <p:cNvSpPr>
                  <a:spLocks noChangeArrowheads="1"/>
                </p:cNvSpPr>
                <p:nvPr/>
              </p:nvSpPr>
              <p:spPr bwMode="auto">
                <a:xfrm>
                  <a:off x="752" y="366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4" name="Oval 470"/>
                <p:cNvSpPr>
                  <a:spLocks noChangeArrowheads="1"/>
                </p:cNvSpPr>
                <p:nvPr/>
              </p:nvSpPr>
              <p:spPr bwMode="auto">
                <a:xfrm>
                  <a:off x="754" y="368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</p:grpSp>
        </p:grpSp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6935279"/>
                </p:ext>
              </p:extLst>
            </p:nvPr>
          </p:nvGraphicFramePr>
          <p:xfrm>
            <a:off x="2895600" y="4876800"/>
            <a:ext cx="17272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2424113" imgH="3238500" progId="">
                    <p:embed/>
                  </p:oleObj>
                </mc:Choice>
                <mc:Fallback>
                  <p:oleObj r:id="rId7" imgW="2424113" imgH="3238500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4876800"/>
                          <a:ext cx="1727200" cy="198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3629816"/>
                </p:ext>
              </p:extLst>
            </p:nvPr>
          </p:nvGraphicFramePr>
          <p:xfrm>
            <a:off x="76200" y="4876800"/>
            <a:ext cx="17272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2424113" imgH="3238500" progId="">
                    <p:embed/>
                  </p:oleObj>
                </mc:Choice>
                <mc:Fallback>
                  <p:oleObj r:id="rId9" imgW="2424113" imgH="3238500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" y="4876800"/>
                          <a:ext cx="1727200" cy="198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67" name="Picture 3" descr="MCj0440346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209800" y="5334000"/>
            <a:ext cx="2057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" name="Picture 4" descr="de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05850" y="4495801"/>
            <a:ext cx="895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9" name="AutoShape 5"/>
          <p:cNvSpPr>
            <a:spLocks noChangeArrowheads="1"/>
          </p:cNvSpPr>
          <p:nvPr/>
        </p:nvSpPr>
        <p:spPr bwMode="auto">
          <a:xfrm>
            <a:off x="1524001" y="533400"/>
            <a:ext cx="7084267" cy="3733800"/>
          </a:xfrm>
          <a:prstGeom prst="wedgeEllipseCallout">
            <a:avLst>
              <a:gd name="adj1" fmla="val 44644"/>
              <a:gd name="adj2" fmla="val 60410"/>
            </a:avLst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" name="WordArt 8"/>
          <p:cNvSpPr>
            <a:spLocks noChangeArrowheads="1" noChangeShapeType="1" noTextEdit="1"/>
          </p:cNvSpPr>
          <p:nvPr/>
        </p:nvSpPr>
        <p:spPr bwMode="auto">
          <a:xfrm>
            <a:off x="2286000" y="60198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3</a:t>
            </a:r>
          </a:p>
        </p:txBody>
      </p:sp>
      <p:sp>
        <p:nvSpPr>
          <p:cNvPr id="472" name="WordArt 9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632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VƯỢT CHƯỚNG NGẠI VẬT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473" name="AutoShape 10"/>
          <p:cNvSpPr>
            <a:spLocks noChangeArrowheads="1"/>
          </p:cNvSpPr>
          <p:nvPr/>
        </p:nvSpPr>
        <p:spPr bwMode="auto">
          <a:xfrm>
            <a:off x="8305800" y="4267200"/>
            <a:ext cx="2209800" cy="914400"/>
          </a:xfrm>
          <a:prstGeom prst="wedgeEllipseCallout">
            <a:avLst>
              <a:gd name="adj1" fmla="val -8259"/>
              <a:gd name="adj2" fmla="val 8212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cs typeface="Arial" charset="0"/>
              </a:rPr>
              <a:t>ĐÍCH</a:t>
            </a:r>
            <a:endParaRPr lang="vi-VN" altLang="en-US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5" name="Text Box 7"/>
          <p:cNvSpPr txBox="1">
            <a:spLocks noChangeArrowheads="1"/>
          </p:cNvSpPr>
          <p:nvPr/>
        </p:nvSpPr>
        <p:spPr bwMode="auto">
          <a:xfrm>
            <a:off x="2590800" y="990600"/>
            <a:ext cx="807720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79" name="Text Box 7"/>
          <p:cNvSpPr txBox="1">
            <a:spLocks noChangeArrowheads="1"/>
          </p:cNvSpPr>
          <p:nvPr/>
        </p:nvSpPr>
        <p:spPr bwMode="auto">
          <a:xfrm>
            <a:off x="6858001" y="973836"/>
            <a:ext cx="83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94</a:t>
            </a:r>
          </a:p>
        </p:txBody>
      </p:sp>
      <p:sp>
        <p:nvSpPr>
          <p:cNvPr id="480" name="Text Box 7"/>
          <p:cNvSpPr txBox="1">
            <a:spLocks noChangeArrowheads="1"/>
          </p:cNvSpPr>
          <p:nvPr/>
        </p:nvSpPr>
        <p:spPr bwMode="auto">
          <a:xfrm>
            <a:off x="6906793" y="1720882"/>
            <a:ext cx="83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65</a:t>
            </a:r>
          </a:p>
        </p:txBody>
      </p:sp>
      <p:sp>
        <p:nvSpPr>
          <p:cNvPr id="481" name="Text Box 7"/>
          <p:cNvSpPr txBox="1">
            <a:spLocks noChangeArrowheads="1"/>
          </p:cNvSpPr>
          <p:nvPr/>
        </p:nvSpPr>
        <p:spPr bwMode="auto">
          <a:xfrm>
            <a:off x="6962153" y="2421446"/>
            <a:ext cx="83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78035E-8 L 0.61667 -0.011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1457 C -0.02882 -0.0518 -0.0375 -0.09852 -0.00087 -0.13113 C 0.00086 -0.13483 0.00086 -0.13899 0.0033 -0.14339 C 0.00538 -0.14593 0.01041 -0.14709 0.0118 -0.15009 C 0.01493 -0.15634 0.01389 -0.16281 0.0158 -0.16929 C 0.01736 -0.17484 0.02482 -0.18409 0.02482 -0.1834 C 0.071 -0.1797 0.04982 -0.17623 0.04982 -0.1908 C 0.04982 -0.1945 0.05243 -0.1975 0.05416 -0.20074 C 0.0559 -0.23173 0.04896 -0.26365 0.0625 -0.29394 C 0.06632 -0.30296 0.07274 -0.30412 0.07968 -0.31152 C 0.08732 -0.32008 0.09271 -0.33071 0.1 -0.33973 C 0.11215 -0.35546 0.13316 -0.36725 0.15069 -0.38044 C 0.15347 -0.38298 0.1592 -0.38229 0.16319 -0.38298 C 0.1717 -0.38622 0.18819 -0.392 0.18819 -0.392 C 0.19861 -0.39154 0.2158 -0.38761 0.22708 -0.38761 " pathEditMode="relative" rAng="0" ptsTypes="ffffffffffffffA">
                                      <p:cBhvr>
                                        <p:cTn id="52" dur="2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917 -0.03052 L 0.9375 -0.030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" grpId="0" animBg="1"/>
      <p:bldP spid="469" grpId="1" animBg="1"/>
      <p:bldP spid="473" grpId="0" animBg="1"/>
      <p:bldP spid="475" grpId="0"/>
      <p:bldP spid="475" grpId="1"/>
      <p:bldP spid="479" grpId="0"/>
      <p:bldP spid="479" grpId="1"/>
      <p:bldP spid="480" grpId="0"/>
      <p:bldP spid="480" grpId="1"/>
      <p:bldP spid="481" grpId="0"/>
      <p:bldP spid="48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19634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4" y="3024108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45380" y="413870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</a:t>
            </a: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椭圆 6"/>
          <p:cNvSpPr/>
          <p:nvPr/>
        </p:nvSpPr>
        <p:spPr>
          <a:xfrm>
            <a:off x="3733801" y="1685230"/>
            <a:ext cx="4876799" cy="1743772"/>
          </a:xfrm>
          <a:prstGeom prst="ellipse">
            <a:avLst/>
          </a:prstGeom>
          <a:solidFill>
            <a:srgbClr val="10AB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b="1">
              <a:solidFill>
                <a:prstClr val="white"/>
              </a:solidFill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3954957" y="1747991"/>
            <a:ext cx="4514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6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zh-CN" altLang="en-US" sz="6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r="19945" b="63967"/>
          <a:stretch/>
        </p:blipFill>
        <p:spPr bwMode="auto">
          <a:xfrm>
            <a:off x="2133600" y="1638300"/>
            <a:ext cx="84582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676401" y="109282"/>
            <a:ext cx="2806701" cy="1428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8200" y="3429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6800" y="19050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00" y="26670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60900" y="6057900"/>
            <a:ext cx="42926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67200" y="6438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81600" y="6451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97960" y="594614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90160" y="592582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52744" r="21228" b="12408"/>
          <a:stretch/>
        </p:blipFill>
        <p:spPr bwMode="auto">
          <a:xfrm>
            <a:off x="2057400" y="1538128"/>
            <a:ext cx="8458200" cy="356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676401" y="109282"/>
            <a:ext cx="2806701" cy="14288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86800" y="19050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00" y="26670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60900" y="6057900"/>
            <a:ext cx="42926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48700" y="44196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48700" y="51816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67200" y="6438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81600" y="6451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97960" y="594614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90160" y="592582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  <p:bldP spid="20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/>
          <a:stretch/>
        </p:blipFill>
        <p:spPr bwMode="auto">
          <a:xfrm>
            <a:off x="1524000" y="1538129"/>
            <a:ext cx="917713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676401" y="109282"/>
            <a:ext cx="2806701" cy="1428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8200" y="3429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86800" y="19050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86800" y="26670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67200" y="38481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3860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79244" y="3860800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75957" y="3848100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0" y="4025900"/>
            <a:ext cx="89916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75100" y="33274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67300" y="33401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60900" y="6057900"/>
            <a:ext cx="42926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648700" y="44196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48700" y="51816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6438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181600" y="6451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97960" y="594614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90160" y="592582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-0.07431 L -0.01476 -0.374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  <p:bldP spid="13" grpId="0" animBg="1"/>
      <p:bldP spid="15" grpId="0" animBg="1"/>
      <p:bldP spid="16" grpId="0" animBg="1"/>
      <p:bldP spid="17" grpId="0" animBg="1"/>
      <p:bldP spid="2" grpId="0" animBg="1"/>
      <p:bldP spid="7" grpId="0" animBg="1"/>
      <p:bldP spid="18" grpId="0" animBg="1"/>
      <p:bldP spid="19" grpId="0" animBg="1"/>
      <p:bldP spid="20" grpId="0" animBg="1"/>
      <p:bldP spid="33" grpId="0" animBg="1"/>
      <p:bldP spid="34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5035</TotalTime>
  <Words>218</Words>
  <Application>Microsoft Office PowerPoint</Application>
  <PresentationFormat>Widescreen</PresentationFormat>
  <Paragraphs>52</Paragraphs>
  <Slides>16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</dc:creator>
  <cp:lastModifiedBy>LATITUDE 5480</cp:lastModifiedBy>
  <cp:revision>183</cp:revision>
  <dcterms:created xsi:type="dcterms:W3CDTF">2015-12-29T04:49:18Z</dcterms:created>
  <dcterms:modified xsi:type="dcterms:W3CDTF">2023-10-29T08:54:38Z</dcterms:modified>
</cp:coreProperties>
</file>