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8" r:id="rId2"/>
    <p:sldId id="269" r:id="rId3"/>
    <p:sldId id="270" r:id="rId4"/>
    <p:sldId id="271" r:id="rId5"/>
    <p:sldId id="280" r:id="rId6"/>
    <p:sldId id="306" r:id="rId7"/>
    <p:sldId id="307" r:id="rId8"/>
    <p:sldId id="328" r:id="rId9"/>
    <p:sldId id="283" r:id="rId10"/>
    <p:sldId id="284" r:id="rId11"/>
    <p:sldId id="279" r:id="rId12"/>
    <p:sldId id="285" r:id="rId13"/>
    <p:sldId id="286" r:id="rId14"/>
    <p:sldId id="330" r:id="rId15"/>
    <p:sldId id="287" r:id="rId16"/>
    <p:sldId id="317" r:id="rId17"/>
    <p:sldId id="320" r:id="rId18"/>
    <p:sldId id="322" r:id="rId19"/>
    <p:sldId id="324" r:id="rId20"/>
    <p:sldId id="326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278" r:id="rId29"/>
    <p:sldId id="275" r:id="rId30"/>
    <p:sldId id="296" r:id="rId31"/>
    <p:sldId id="273" r:id="rId32"/>
    <p:sldId id="305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36F83-DC49-4126-8B91-6885BF582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thuyền để tới câu hỏi</a:t>
            </a:r>
          </a:p>
          <a:p>
            <a:r>
              <a:rPr lang="en-US" baseline="0" smtClean="0"/>
              <a:t>Tại slide câu hỏi, click vào thuyển để quay về</a:t>
            </a:r>
          </a:p>
          <a:p>
            <a:r>
              <a:rPr lang="en-US" baseline="0" smtClean="0"/>
              <a:t>Khi chơi xong, click vào mũi tên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5.xml"/><Relationship Id="rId18" Type="http://schemas.microsoft.com/office/2007/relationships/hdphoto" Target="../media/hdphoto6.wdp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9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5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24" Type="http://schemas.openxmlformats.org/officeDocument/2006/relationships/image" Target="../media/image25.png"/><Relationship Id="rId5" Type="http://schemas.openxmlformats.org/officeDocument/2006/relationships/image" Target="../media/image14.jp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Relationship Id="rId14" Type="http://schemas.openxmlformats.org/officeDocument/2006/relationships/image" Target="../media/image21.png"/><Relationship Id="rId2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</a:t>
            </a:r>
            <a:r>
              <a:rPr lang="vi-VN" sz="2800" dirty="0" smtClean="0">
                <a:cs typeface="Times New Roman" pitchFamily="18" charset="0"/>
              </a:rPr>
              <a:t>ơi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</a:t>
            </a:r>
            <a:r>
              <a:rPr lang="vi-VN" sz="2800" dirty="0" smtClean="0">
                <a:cs typeface="Times New Roman" pitchFamily="18" charset="0"/>
              </a:rPr>
              <a:t>nữa</a:t>
            </a:r>
            <a:r>
              <a:rPr lang="en-US" sz="2800" dirty="0" smtClean="0">
                <a:cs typeface="Times New Roman" pitchFamily="18" charset="0"/>
              </a:rPr>
              <a:t>!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</a:t>
            </a:r>
            <a:r>
              <a:rPr lang="vi-VN" sz="2800" dirty="0" smtClean="0">
                <a:cs typeface="Times New Roman" pitchFamily="18" charset="0"/>
              </a:rPr>
              <a:t>rồi</a:t>
            </a:r>
            <a:r>
              <a:rPr lang="vi-VN" sz="2800" dirty="0">
                <a:cs typeface="Times New Roman" pitchFamily="18" charset="0"/>
              </a:rPr>
              <a:t/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</a:t>
            </a:r>
            <a:r>
              <a:rPr lang="vi-VN" sz="2800" dirty="0" smtClean="0">
                <a:cs typeface="Times New Roman" pitchFamily="18" charset="0"/>
              </a:rPr>
              <a:t>ngủ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bà của bạn nhỏ đang ốm, bạn muốn giữ yên lặng cho bà </a:t>
            </a: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ngủ.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</a:t>
            </a:r>
            <a:r>
              <a:rPr lang="vi-VN" sz="2800" dirty="0" smtClean="0">
                <a:cs typeface="Times New Roman" pitchFamily="18" charset="0"/>
              </a:rPr>
              <a:t>trắng</a:t>
            </a:r>
            <a:r>
              <a:rPr lang="en-US" sz="2800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nhỏ quạt cho bà của mình ngủ. Câu thơ “</a:t>
            </a: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tay bé nhỏ / Vẫy quạt thật đều” cho biết điều </a:t>
            </a: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081986"/>
            <a:ext cx="35052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r>
              <a:rPr lang="en-US" sz="2400" dirty="0" smtClean="0">
                <a:cs typeface="Times New Roman" pitchFamily="18" charset="0"/>
              </a:rPr>
              <a:t>!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cam</a:t>
            </a:r>
            <a:r>
              <a:rPr lang="vi-VN" sz="2400" dirty="0" smtClean="0">
                <a:cs typeface="Times New Roman" pitchFamily="18" charset="0"/>
              </a:rPr>
              <a:t> hoa khế</a:t>
            </a:r>
            <a:br>
              <a:rPr lang="vi-VN" sz="2400" dirty="0" smtClean="0">
                <a:cs typeface="Times New Roman" pitchFamily="18" charset="0"/>
              </a:rPr>
            </a:br>
            <a:r>
              <a:rPr lang="vi-VN" sz="2400" dirty="0" smtClean="0">
                <a:cs typeface="Times New Roman" pitchFamily="18" charset="0"/>
              </a:rPr>
              <a:t>Chín lặng trong vườn</a:t>
            </a:r>
            <a:br>
              <a:rPr lang="vi-VN" sz="2400" dirty="0" smtClean="0">
                <a:cs typeface="Times New Roman" pitchFamily="18" charset="0"/>
              </a:rPr>
            </a:br>
            <a:r>
              <a:rPr lang="vi-VN" sz="2400" dirty="0" smtClean="0">
                <a:cs typeface="Times New Roman" pitchFamily="18" charset="0"/>
              </a:rPr>
              <a:t>B</a:t>
            </a:r>
            <a:r>
              <a:rPr lang="en-US" sz="2400" dirty="0" smtClean="0">
                <a:cs typeface="Times New Roman" pitchFamily="18" charset="0"/>
              </a:rPr>
              <a:t>à</a:t>
            </a:r>
            <a:r>
              <a:rPr lang="vi-VN" sz="2400" dirty="0" smtClean="0">
                <a:cs typeface="Times New Roman" pitchFamily="18" charset="0"/>
              </a:rPr>
              <a:t> mơ tay cháu</a:t>
            </a:r>
            <a:br>
              <a:rPr lang="vi-VN" sz="2400" dirty="0" smtClean="0">
                <a:cs typeface="Times New Roman" pitchFamily="18" charset="0"/>
              </a:rPr>
            </a:br>
            <a:r>
              <a:rPr lang="vi-VN" sz="2400" dirty="0" smtClean="0">
                <a:cs typeface="Times New Roman" pitchFamily="18" charset="0"/>
              </a:rPr>
              <a:t>Quạt đầy hương thơm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 smtClean="0">
                <a:latin typeface="Arial" pitchFamily="34" charset="0"/>
                <a:cs typeface="Arial" pitchFamily="34" charset="0"/>
              </a:rPr>
              <a:t>Đó 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là các từ ngữ: ngấn nắng thiu thiu, cốc chén nằm im, hoa cam hoa bưởi chín lặng trong </a:t>
            </a:r>
            <a:r>
              <a:rPr lang="nl-NL" sz="2400" dirty="0" smtClean="0">
                <a:latin typeface="Arial" pitchFamily="34" charset="0"/>
                <a:cs typeface="Arial" pitchFamily="34" charset="0"/>
              </a:rPr>
              <a:t>vườn.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081986"/>
            <a:ext cx="3429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cam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 smtClean="0">
                <a:cs typeface="Times New Roman" pitchFamily="18" charset="0"/>
              </a:rPr>
              <a:t>B</a:t>
            </a:r>
            <a:r>
              <a:rPr lang="en-US" sz="2400" dirty="0">
                <a:cs typeface="Times New Roman" pitchFamily="18" charset="0"/>
              </a:rPr>
              <a:t>à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Bà mơ thấy cháu đang quạt,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 smtClean="0"/>
              <a:t>NỘI DUNG BÀI ĐỌC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4" y="1412776"/>
            <a:ext cx="7544473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029217" y="2395731"/>
            <a:ext cx="54789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r>
              <a:rPr lang="en-US" altLang="zh-CN" sz="7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nâng</a:t>
            </a:r>
            <a:r>
              <a:rPr lang="en-US" altLang="zh-CN" sz="7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cao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081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280076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</a:t>
            </a:r>
            <a:r>
              <a:rPr lang="vi-VN" sz="2200" dirty="0" smtClean="0">
                <a:cs typeface="Times New Roman" pitchFamily="18" charset="0"/>
              </a:rPr>
              <a:t>nữa</a:t>
            </a:r>
            <a:r>
              <a:rPr lang="en-US" sz="2200" dirty="0" smtClean="0">
                <a:cs typeface="Times New Roman" pitchFamily="18" charset="0"/>
              </a:rPr>
              <a:t>!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</a:t>
            </a:r>
            <a:r>
              <a:rPr lang="vi-VN" sz="2200" dirty="0" smtClean="0">
                <a:cs typeface="Times New Roman" pitchFamily="18" charset="0"/>
              </a:rPr>
              <a:t>ngủ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28956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ĐỌCNÂNG CAO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9CD18FA8-ABDA-E5FE-E7A5-920A0EB4CBFD}"/>
              </a:ext>
            </a:extLst>
          </p:cNvPr>
          <p:cNvSpPr/>
          <p:nvPr/>
        </p:nvSpPr>
        <p:spPr>
          <a:xfrm>
            <a:off x="335158" y="45720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</a:t>
            </a:r>
            <a:r>
              <a:rPr lang="vi-VN" sz="2400" dirty="0" smtClean="0">
                <a:cs typeface="Times New Roman" pitchFamily="18" charset="0"/>
              </a:rPr>
              <a:t>nữa</a:t>
            </a:r>
            <a:r>
              <a:rPr lang="en-US" sz="2400" dirty="0" smtClean="0">
                <a:cs typeface="Times New Roman" pitchFamily="18" charset="0"/>
              </a:rPr>
              <a:t>!</a:t>
            </a:r>
            <a:r>
              <a:rPr lang="vi-VN" sz="2400" dirty="0">
                <a:cs typeface="Times New Roman" pitchFamily="18" charset="0"/>
              </a:rPr>
              <a:t/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r>
              <a:rPr lang="en-US" sz="2400" dirty="0" smtClean="0">
                <a:cs typeface="Times New Roman" pitchFamily="18" charset="0"/>
              </a:rPr>
              <a:t>!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5668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THUỘC LÒNG BÀI THƠ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2776"/>
            <a:ext cx="8686800" cy="43366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914400" y="2395731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THI ĐỌC </a:t>
            </a:r>
          </a:p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 NHÓM ĐÔI</a:t>
            </a:r>
            <a:endParaRPr lang="en-US" altLang="zh-CN" sz="6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50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2776"/>
            <a:ext cx="8686800" cy="43366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403737" y="2395731"/>
            <a:ext cx="8283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THI ĐỌC </a:t>
            </a:r>
          </a:p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THUỘC LÒNG TRƯỚC LỚP</a:t>
            </a:r>
            <a:endParaRPr lang="en-US" altLang="zh-CN" sz="6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330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2" y="-153566"/>
            <a:ext cx="994180" cy="132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45" y="76201"/>
            <a:ext cx="4697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 SÓC NÂU HÁI SỒI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0" y="-194625"/>
            <a:ext cx="994180" cy="1322294"/>
          </a:xfrm>
          <a:prstGeom prst="rect">
            <a:avLst/>
          </a:prstGeom>
        </p:spPr>
      </p:pic>
      <p:pic>
        <p:nvPicPr>
          <p:cNvPr id="25" name="Picture 2" descr="clipchipmunk2.gif (300×368) | Squirrel clipart, Cute squirrel, Squirrel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4259834"/>
            <a:ext cx="1604169" cy="26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1028" name="Picture 4" descr="squirrel clip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38" y="3886200"/>
            <a:ext cx="17212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5763" y="715762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5920" y="160016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34479" y="126231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184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955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2407" y="5974366"/>
            <a:ext cx="899318" cy="857598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1968210" y="1238982"/>
            <a:ext cx="687501" cy="8894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2970815" y="2179026"/>
            <a:ext cx="687501" cy="889488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6004294" y="2128470"/>
            <a:ext cx="726576" cy="94004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3947736" y="1752600"/>
            <a:ext cx="853431" cy="1104168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7322003" y="1907236"/>
            <a:ext cx="927020" cy="1199378"/>
          </a:xfrm>
          <a:prstGeom prst="rect">
            <a:avLst/>
          </a:prstGeom>
        </p:spPr>
      </p:pic>
      <p:pic>
        <p:nvPicPr>
          <p:cNvPr id="33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944" b="90000" l="417" r="97917">
                        <a14:backgroundMark x1="29722" y1="57361" x2="72917" y2="5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271757" y="1818580"/>
            <a:ext cx="458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73E-6 -3.7037E-7 L 0.09692 0.6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3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25E-6 3.33333E-6 C 0.00588 -0.03148 0.00248 -0.04722 0.0047 -0.08889 C 0.00522 -0.09861 0.0081 -0.10718 0.0094 -0.11667 C 0.00992 -0.125 0.00927 -0.1338 0.01097 -0.14167 C 0.01175 -0.14514 0.01214 -0.13426 0.01254 -0.13056 C 0.01724 -0.08889 0.01162 -0.13079 0.01567 -0.10556 C 0.01933 -0.08264 0.01933 -0.05857 0.02351 -0.03611 C 0.0256 -0.06621 0.03056 -0.0956 0.03918 -0.12222 C 0.0397 -0.12593 0.03997 -0.12986 0.04075 -0.13334 C 0.04153 -0.13634 0.04323 -0.13843 0.04388 -0.14167 C 0.04558 -0.14977 0.04584 -0.15834 0.04702 -0.16667 C 0.04754 -0.12222 0.04741 -0.07778 0.04859 -0.03334 C 0.04872 -0.02685 0.04885 -0.04676 0.05015 -0.05278 C 0.05146 -0.05903 0.05642 -0.06945 0.05642 -0.06945 C 0.0576 -0.05116 0.06113 -0.02963 0.06113 -0.01111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7E-6 1.11111E-6 L 0.02482 0.4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" y="23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772E-6 4.44444E-6 C 0.0017 -0.00926 0.00222 -0.01922 0.0047 -0.02778 C 0.01058 -0.04885 0.00928 -0.03912 0.01568 -0.05278 C 0.02038 -0.06273 0.02221 -0.0757 0.02665 -0.08611 C 0.02795 -0.08936 0.02991 -0.09144 0.03135 -0.09445 C 0.03253 -0.09699 0.03344 -0.1 0.03448 -0.10278 C 0.03501 -0.08148 0.03488 -0.06019 0.03605 -0.03889 C 0.03618 -0.03588 0.03736 -0.04445 0.03762 -0.04723 C 0.0384 -0.05371 0.03853 -0.06019 0.03919 -0.06667 C 0.0418 -0.09306 0.04454 -0.09792 0.04859 -0.11945 C 0.05303 -0.10764 0.05395 -0.09398 0.05643 -0.08056 C 0.0576 -0.05903 0.05982 -0.04028 0.0627 -0.01945 C 0.06322 -0.01574 0.06348 0.00277 0.0674 0.00277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21E-6 4.07407E-6 L -0.17555 0.518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7" y="2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52E-6 2.22222E-6 C 0.00705 -0.01667 0.00614 -0.03009 0.01097 -0.04722 C 0.01175 -0.05023 0.01332 -0.05255 0.0141 -0.05556 C 0.01868 -0.07408 0.01946 -0.09514 0.02351 -0.11389 C 0.02573 -0.12408 0.02782 -0.13403 0.02978 -0.14445 C 0.03174 -0.09722 0.035 -0.05 0.03761 -0.00278 C 0.04467 -0.03426 0.03997 -0.02361 0.04859 -0.03889 C 0.05028 -0.04792 0.05224 -0.05857 0.05486 -0.06667 C 0.06021 -0.08333 0.05904 -0.07153 0.06269 -0.08889 C 0.064 -0.09514 0.06465 -0.10185 0.06583 -0.10833 C 0.0674 -0.13796 0.06753 -0.19236 0.07053 -0.10833 C 0.07105 -0.06111 0.0704 -0.01389 0.0721 0.03333 C 0.07223 0.03657 0.07445 0.02801 0.07523 0.025 C 0.07602 0.02153 0.07615 0.01759 0.0768 0.01389 C 0.0785 0.0037 0.07967 -0.00509 0.08307 -0.01389 C 0.08359 0.00648 0.08464 0.04722 0.08464 0.04722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954E-7 4.81481E-6 L -0.29049 0.43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5" y="215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099E-6 0 C 0.00535 -0.02384 0.00796 -0.04815 0.01254 -0.07222 C 0.0145 -0.0963 0.01293 -0.12153 0.01724 -0.14444 C 0.02194 -0.11088 0.01868 -0.13704 0.02194 -0.06389 L 0.02194 -0.06389 C 0.02416 -0.04444 0.02638 -0.025 0.02821 -0.00555 C 0.02912 -0.0743 0.02782 -0.11088 0.03448 -0.16944 C 0.03566 -0.16296 0.03631 -0.15625 0.03761 -0.15 C 0.03984 -0.13958 0.04323 -0.12986 0.04545 -0.11944 C 0.04624 -0.11597 0.04624 -0.1118 0.04702 -0.10833 C 0.04872 -0.10139 0.05146 -0.0956 0.05329 -0.08889 C 0.05473 -0.07616 0.05551 -0.06643 0.05956 -0.05555 C 0.06178 -0.03588 0.06034 -0.04606 0.06426 -0.025 C 0.06478 -0.02222 0.06531 -0.01944 0.06583 -0.01667 C 0.06635 -0.01389 0.0674 -0.00833 0.0674 -0.00833 C 0.06792 -0.01111 0.06779 -0.01875 0.06896 -0.01667 C 0.0721 -0.01111 0.07314 0.00903 0.07523 0.0166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74E-7 0.0007 L -0.50784 0.44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2" y="22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396E-6 -3.33333E-6 C 0.00496 -0.03495 0.01279 -0.06851 0.0188 -0.10277 C 0.02364 -0.13032 0.02468 -0.15902 0.02977 -0.18611 C 0.03422 -0.1743 0.03539 -0.16088 0.03761 -0.14722 C 0.038 -0.14444 0.03879 -0.14166 0.03918 -0.13888 C 0.03983 -0.13333 0.03996 -0.12777 0.04075 -0.12222 C 0.04153 -0.11643 0.04336 -0.11134 0.04388 -0.10555 C 0.04558 -0.08773 0.04689 -0.0699 0.05015 -0.05277 C 0.05067 -0.04259 0.05107 -0.0324 0.05172 -0.02222 C 0.05211 -0.01574 0.05002 -0.00578 0.05329 -0.00277 C 0.05616 -0.00023 0.05433 -0.01388 0.05485 -0.01944 C 0.05525 -0.02407 0.05681 -0.04652 0.05799 -0.05277 C 0.05956 -0.06134 0.06269 -0.06921 0.06426 -0.07777 C 0.0687 -0.10162 0.07027 -0.12824 0.07366 -0.15277 C 0.07849 -0.2375 0.07588 -0.31342 0.07836 -0.01666 C 0.07941 -0.02129 0.07889 -0.02893 0.0815 -0.03055 C 0.08359 -0.03171 0.08281 -0.02314 0.08307 -0.01944 C 0.08333 -0.01574 0.08307 -0.01203 0.08307 -0.00833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67370" y="4988171"/>
            <a:ext cx="605000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5048110"/>
            <a:ext cx="600057" cy="7827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2514601"/>
            <a:ext cx="8382000" cy="91862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2591555"/>
            <a:ext cx="607169" cy="7783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599" y="380960"/>
            <a:ext cx="8227899" cy="615355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1 </a:t>
            </a: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5800" y="4221950"/>
            <a:ext cx="6831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9" y="4281889"/>
            <a:ext cx="600057" cy="78274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1000" y="3005680"/>
            <a:ext cx="807549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2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1" y="3082634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990560"/>
            <a:ext cx="8229600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2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3048001"/>
            <a:ext cx="7212577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84865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89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990560"/>
            <a:ext cx="86867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3. 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4870" y="304800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9" y="4236478"/>
            <a:ext cx="8647849" cy="945122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97" y="3107940"/>
            <a:ext cx="600057" cy="782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1" y="4306778"/>
            <a:ext cx="607169" cy="778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685800"/>
            <a:ext cx="8610599" cy="67691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64870" y="4988171"/>
            <a:ext cx="6655008" cy="921551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vi-VN" sz="4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0" y="5048110"/>
            <a:ext cx="600057" cy="782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799" y="2514601"/>
            <a:ext cx="8495449" cy="918621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6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31" y="2591555"/>
            <a:ext cx="607169" cy="7783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1" y="990560"/>
            <a:ext cx="8647848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5.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lòng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endParaRPr lang="en-US" sz="4800" b="1" dirty="0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8456499" y="17709"/>
            <a:ext cx="687501" cy="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" y="1721171"/>
            <a:ext cx="8157192" cy="44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910441"/>
            <a:ext cx="573073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747897"/>
            <a:ext cx="7772400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ngấn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nắng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cốc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ngủ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ngon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.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3505200"/>
            <a:ext cx="76626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giấc</a:t>
            </a:r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 làm gì để thể hiện tình yêu thương đối với 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bà</a:t>
            </a:r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-76200"/>
            <a:ext cx="5730737" cy="1652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27" y="3586877"/>
            <a:ext cx="822267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t="29166" r="21132" b="44246"/>
          <a:stretch/>
        </p:blipFill>
        <p:spPr bwMode="auto">
          <a:xfrm>
            <a:off x="311727" y="1484086"/>
            <a:ext cx="8451273" cy="1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6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ể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chuyện về những việc </a:t>
            </a:r>
            <a:r>
              <a:rPr lang="nl-NL" sz="32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em đã làm </a:t>
            </a:r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</a:t>
            </a:r>
            <a:r>
              <a:rPr lang="vi-VN" sz="2200" dirty="0" smtClean="0">
                <a:cs typeface="Times New Roman" pitchFamily="18" charset="0"/>
              </a:rPr>
              <a:t>nữa</a:t>
            </a:r>
            <a:r>
              <a:rPr lang="en-US" sz="2200" dirty="0" smtClean="0">
                <a:cs typeface="Times New Roman" pitchFamily="18" charset="0"/>
              </a:rPr>
              <a:t>!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</a:t>
            </a:r>
            <a:r>
              <a:rPr lang="vi-VN" sz="2200" dirty="0" smtClean="0">
                <a:cs typeface="Times New Roman" pitchFamily="18" charset="0"/>
              </a:rPr>
              <a:t>ngủ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</a:t>
            </a:r>
            <a:r>
              <a:rPr lang="vi-VN" sz="2200" dirty="0" smtClean="0">
                <a:cs typeface="Times New Roman" pitchFamily="18" charset="0"/>
              </a:rPr>
              <a:t>trắng.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</a:t>
            </a:r>
            <a:r>
              <a:rPr lang="vi-VN" sz="2200" dirty="0" smtClean="0">
                <a:cs typeface="Times New Roman" pitchFamily="18" charset="0"/>
              </a:rPr>
              <a:t>nhé</a:t>
            </a:r>
            <a:r>
              <a:rPr lang="en-US" sz="2200" dirty="0" smtClean="0">
                <a:cs typeface="Times New Roman" pitchFamily="18" charset="0"/>
              </a:rPr>
              <a:t>!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</a:t>
            </a:r>
            <a:r>
              <a:rPr lang="vi-VN" sz="2200" dirty="0" smtClean="0">
                <a:cs typeface="Times New Roman" pitchFamily="18" charset="0"/>
              </a:rPr>
              <a:t>thơm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vi-VN" sz="2200" dirty="0">
              <a:cs typeface="Times New Roman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30BFAF44-724C-4088-41A5-DB84264C1D15}"/>
              </a:ext>
            </a:extLst>
          </p:cNvPr>
          <p:cNvSpPr/>
          <p:nvPr/>
        </p:nvSpPr>
        <p:spPr>
          <a:xfrm>
            <a:off x="152400" y="4343400"/>
            <a:ext cx="4595600" cy="602295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9CD18FA8-ABDA-E5FE-E7A5-920A0EB4CBFD}"/>
              </a:ext>
            </a:extLst>
          </p:cNvPr>
          <p:cNvSpPr/>
          <p:nvPr/>
        </p:nvSpPr>
        <p:spPr>
          <a:xfrm>
            <a:off x="152400" y="44196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16447" y="2007513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Vẫy quạt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7600" y="2312313"/>
            <a:ext cx="11737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thiu thiu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5344" y="2667000"/>
            <a:ext cx="16738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tường trắng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19800" y="5360313"/>
            <a:ext cx="13933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Chín lặng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51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</a:t>
            </a:r>
            <a:r>
              <a:rPr lang="vi-VN" sz="2200" dirty="0" smtClean="0">
                <a:cs typeface="Times New Roman" pitchFamily="18" charset="0"/>
              </a:rPr>
              <a:t>nữa</a:t>
            </a:r>
            <a:r>
              <a:rPr lang="en-US" sz="2200" dirty="0" smtClean="0">
                <a:cs typeface="Times New Roman" pitchFamily="18" charset="0"/>
              </a:rPr>
              <a:t>!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</a:t>
            </a:r>
            <a:r>
              <a:rPr lang="vi-VN" sz="2200" dirty="0" smtClean="0">
                <a:cs typeface="Times New Roman" pitchFamily="18" charset="0"/>
              </a:rPr>
              <a:t>ngủ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</a:t>
            </a:r>
            <a:r>
              <a:rPr lang="vi-VN" sz="2200" dirty="0" smtClean="0">
                <a:cs typeface="Times New Roman" pitchFamily="18" charset="0"/>
              </a:rPr>
              <a:t>trắng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</a:t>
            </a:r>
            <a:r>
              <a:rPr lang="vi-VN" sz="2200" dirty="0" smtClean="0">
                <a:cs typeface="Times New Roman" pitchFamily="18" charset="0"/>
              </a:rPr>
              <a:t>nhé</a:t>
            </a:r>
            <a:r>
              <a:rPr lang="en-US" sz="2200" dirty="0">
                <a:cs typeface="Times New Roman" pitchFamily="18" charset="0"/>
              </a:rPr>
              <a:t>!</a:t>
            </a: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</a:t>
            </a:r>
            <a:r>
              <a:rPr lang="vi-VN" sz="2200" dirty="0" smtClean="0">
                <a:cs typeface="Times New Roman" pitchFamily="18" charset="0"/>
              </a:rPr>
              <a:t>thơm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vi-VN" sz="2200" dirty="0">
              <a:cs typeface="Times New Roman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13">
            <a:extLst>
              <a:ext uri="{FF2B5EF4-FFF2-40B4-BE49-F238E27FC236}">
                <a16:creationId xmlns:a16="http://schemas.microsoft.com/office/drawing/2014/main" xmlns="" id="{FDE3FAB9-5DA8-B03F-852E-4F9FD57613A7}"/>
              </a:ext>
            </a:extLst>
          </p:cNvPr>
          <p:cNvSpPr/>
          <p:nvPr/>
        </p:nvSpPr>
        <p:spPr>
          <a:xfrm>
            <a:off x="99724" y="3657600"/>
            <a:ext cx="1500476" cy="27025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CHÚ THÍCH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400" y="4038600"/>
            <a:ext cx="4953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Ngấn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4953000"/>
            <a:ext cx="5029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thiu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ngủ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say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1" y="5562600"/>
            <a:ext cx="51054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Lim dim: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mắt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686341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Ơi </a:t>
            </a:r>
            <a:r>
              <a:rPr lang="vi-VN" sz="2200" dirty="0">
                <a:cs typeface="Times New Roman" pitchFamily="18" charset="0"/>
              </a:rPr>
              <a:t>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Chim </a:t>
            </a:r>
            <a:r>
              <a:rPr lang="vi-VN" sz="2200" dirty="0">
                <a:cs typeface="Times New Roman" pitchFamily="18" charset="0"/>
              </a:rPr>
              <a:t>đừng hót </a:t>
            </a:r>
            <a:r>
              <a:rPr lang="vi-VN" sz="2200" dirty="0" smtClean="0">
                <a:cs typeface="Times New Roman" pitchFamily="18" charset="0"/>
              </a:rPr>
              <a:t>nữa</a:t>
            </a:r>
            <a:r>
              <a:rPr lang="en-US" sz="2200" dirty="0" smtClean="0">
                <a:cs typeface="Times New Roman" pitchFamily="18" charset="0"/>
              </a:rPr>
              <a:t>!</a:t>
            </a:r>
            <a:r>
              <a:rPr lang="vi-VN" sz="2200" dirty="0">
                <a:cs typeface="Times New Roman" pitchFamily="18" charset="0"/>
              </a:rPr>
              <a:t/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 </a:t>
            </a:r>
            <a:r>
              <a:rPr lang="vi-VN" sz="2200" dirty="0">
                <a:cs typeface="Times New Roman" pitchFamily="18" charset="0"/>
              </a:rPr>
              <a:t>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Lặng </a:t>
            </a:r>
            <a:r>
              <a:rPr lang="vi-VN" sz="2200" dirty="0">
                <a:cs typeface="Times New Roman" pitchFamily="18" charset="0"/>
              </a:rPr>
              <a:t>cho bà </a:t>
            </a:r>
            <a:r>
              <a:rPr lang="vi-VN" sz="2200" dirty="0" smtClean="0">
                <a:cs typeface="Times New Roman" pitchFamily="18" charset="0"/>
              </a:rPr>
              <a:t>ngủ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Bàn </a:t>
            </a:r>
            <a:r>
              <a:rPr lang="vi-VN" sz="2200" dirty="0">
                <a:cs typeface="Times New Roman" pitchFamily="18" charset="0"/>
              </a:rPr>
              <a:t>tay bé nhỏ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Vẫy </a:t>
            </a:r>
            <a:r>
              <a:rPr lang="vi-VN" sz="2200" dirty="0">
                <a:cs typeface="Times New Roman" pitchFamily="18" charset="0"/>
              </a:rPr>
              <a:t>quạt thật đều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Ngấn </a:t>
            </a:r>
            <a:r>
              <a:rPr lang="vi-VN" sz="2200" dirty="0">
                <a:cs typeface="Times New Roman" pitchFamily="18" charset="0"/>
              </a:rPr>
              <a:t>nắng thiu thiu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Đậu </a:t>
            </a:r>
            <a:r>
              <a:rPr lang="vi-VN" sz="2200" dirty="0">
                <a:cs typeface="Times New Roman" pitchFamily="18" charset="0"/>
              </a:rPr>
              <a:t>trên tường </a:t>
            </a:r>
            <a:r>
              <a:rPr lang="vi-VN" sz="2200" dirty="0" smtClean="0">
                <a:cs typeface="Times New Roman" pitchFamily="18" charset="0"/>
              </a:rPr>
              <a:t>trắng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Căn </a:t>
            </a:r>
            <a:r>
              <a:rPr lang="vi-VN" sz="2200" dirty="0">
                <a:cs typeface="Times New Roman" pitchFamily="18" charset="0"/>
              </a:rPr>
              <a:t>nhà đã vắng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Cốc </a:t>
            </a:r>
            <a:r>
              <a:rPr lang="vi-VN" sz="2200" dirty="0">
                <a:cs typeface="Times New Roman" pitchFamily="18" charset="0"/>
              </a:rPr>
              <a:t>chén lặng 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Đôi </a:t>
            </a:r>
            <a:r>
              <a:rPr lang="vi-VN" sz="2200" dirty="0">
                <a:cs typeface="Times New Roman" pitchFamily="18" charset="0"/>
              </a:rPr>
              <a:t>mắt lim dim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Ngủ </a:t>
            </a:r>
            <a:r>
              <a:rPr lang="vi-VN" sz="2200" dirty="0">
                <a:cs typeface="Times New Roman" pitchFamily="18" charset="0"/>
              </a:rPr>
              <a:t>ngon bà </a:t>
            </a:r>
            <a:r>
              <a:rPr lang="vi-VN" sz="2200" dirty="0" smtClean="0">
                <a:cs typeface="Times New Roman" pitchFamily="18" charset="0"/>
              </a:rPr>
              <a:t>nhé</a:t>
            </a:r>
            <a:r>
              <a:rPr lang="en-US" sz="2200" dirty="0" smtClean="0">
                <a:cs typeface="Times New Roman" pitchFamily="18" charset="0"/>
              </a:rPr>
              <a:t>!</a:t>
            </a:r>
            <a:endParaRPr lang="en-US" sz="2200" dirty="0">
              <a:cs typeface="Times New Roman" pitchFamily="18" charset="0"/>
            </a:endParaRPr>
          </a:p>
          <a:p>
            <a:endParaRPr lang="en-US" sz="2200" dirty="0" smtClean="0">
              <a:cs typeface="Times New Roman" pitchFamily="18" charset="0"/>
            </a:endParaRPr>
          </a:p>
          <a:p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Hoa </a:t>
            </a:r>
            <a:r>
              <a:rPr lang="vi-VN" sz="2200" dirty="0">
                <a:cs typeface="Times New Roman" pitchFamily="18" charset="0"/>
              </a:rPr>
              <a:t>xoan, hoa khế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Chín </a:t>
            </a:r>
            <a:r>
              <a:rPr lang="vi-VN" sz="2200" dirty="0">
                <a:cs typeface="Times New Roman" pitchFamily="18" charset="0"/>
              </a:rPr>
              <a:t>lặng trong vườn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vi-VN" sz="2200" dirty="0" smtClean="0">
                <a:cs typeface="Times New Roman" pitchFamily="18" charset="0"/>
              </a:rPr>
              <a:t>mơ </a:t>
            </a:r>
            <a:r>
              <a:rPr lang="vi-VN" sz="2200" dirty="0">
                <a:cs typeface="Times New Roman" pitchFamily="18" charset="0"/>
              </a:rPr>
              <a:t>tay cháu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 smtClean="0">
                <a:cs typeface="Times New Roman" pitchFamily="18" charset="0"/>
              </a:rPr>
              <a:t>	</a:t>
            </a:r>
            <a:r>
              <a:rPr lang="vi-VN" sz="2200" dirty="0" smtClean="0">
                <a:cs typeface="Times New Roman" pitchFamily="18" charset="0"/>
              </a:rPr>
              <a:t>Quạt </a:t>
            </a:r>
            <a:r>
              <a:rPr lang="vi-VN" sz="2200" dirty="0">
                <a:cs typeface="Times New Roman" pitchFamily="18" charset="0"/>
              </a:rPr>
              <a:t>đầy hương </a:t>
            </a:r>
            <a:r>
              <a:rPr lang="vi-VN" sz="2200" dirty="0" smtClean="0">
                <a:cs typeface="Times New Roman" pitchFamily="18" charset="0"/>
              </a:rPr>
              <a:t>thơm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vi-VN" sz="2200" dirty="0">
              <a:cs typeface="Times New Roman" pitchFamily="18" charset="0"/>
            </a:endParaRPr>
          </a:p>
          <a:p>
            <a:r>
              <a:rPr lang="en-US" sz="2200" i="1" dirty="0">
                <a:cs typeface="Times New Roman" pitchFamily="18" charset="0"/>
              </a:rPr>
              <a:t>	</a:t>
            </a:r>
            <a:r>
              <a:rPr lang="en-US" sz="2200" i="1" dirty="0" smtClean="0">
                <a:cs typeface="Times New Roman" pitchFamily="18" charset="0"/>
              </a:rPr>
              <a:t>	</a:t>
            </a:r>
            <a:r>
              <a:rPr lang="vi-VN" sz="2200" b="1" i="1" dirty="0" smtClean="0">
                <a:cs typeface="Times New Roman" pitchFamily="18" charset="0"/>
              </a:rPr>
              <a:t>Thạch </a:t>
            </a:r>
            <a:r>
              <a:rPr lang="vi-VN" sz="2200" b="1" i="1" dirty="0">
                <a:cs typeface="Times New Roman" pitchFamily="18" charset="0"/>
              </a:rPr>
              <a:t>Quỳ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xmlns="" id="{6B29C666-FFF7-D229-C810-1E7DF4E86B9A}"/>
              </a:ext>
            </a:extLst>
          </p:cNvPr>
          <p:cNvSpPr/>
          <p:nvPr/>
        </p:nvSpPr>
        <p:spPr>
          <a:xfrm>
            <a:off x="0" y="-16346"/>
            <a:ext cx="16002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0430FC-D28F-57B7-0911-C52FA5F41C72}"/>
              </a:ext>
            </a:extLst>
          </p:cNvPr>
          <p:cNvGrpSpPr/>
          <p:nvPr/>
        </p:nvGrpSpPr>
        <p:grpSpPr>
          <a:xfrm>
            <a:off x="5562600" y="1828800"/>
            <a:ext cx="454526" cy="1125944"/>
            <a:chOff x="395536" y="1031823"/>
            <a:chExt cx="454526" cy="112904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1F0610-2C79-1363-054A-3CB5E7DFBEB4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B63316-07DC-E6C3-5543-00431612B101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5CFB9EF-F097-4B5F-3325-DCB6A029C3F0}"/>
              </a:ext>
            </a:extLst>
          </p:cNvPr>
          <p:cNvGrpSpPr/>
          <p:nvPr/>
        </p:nvGrpSpPr>
        <p:grpSpPr>
          <a:xfrm>
            <a:off x="5565274" y="3417382"/>
            <a:ext cx="454526" cy="1325346"/>
            <a:chOff x="376014" y="3889766"/>
            <a:chExt cx="454526" cy="112904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EA4CEB1-44DA-DEA8-C2E8-DEB6AD85715F}"/>
                </a:ext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59BE4AE-BE5D-0882-E52D-F033BB5EE341}"/>
                </a:ext>
              </a:extLst>
            </p:cNvPr>
            <p:cNvSpPr/>
            <p:nvPr/>
          </p:nvSpPr>
          <p:spPr>
            <a:xfrm>
              <a:off x="376014" y="3889766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15C91DA-7899-35BC-4477-B2AAE9AD5945}"/>
              </a:ext>
            </a:extLst>
          </p:cNvPr>
          <p:cNvGrpSpPr/>
          <p:nvPr/>
        </p:nvGrpSpPr>
        <p:grpSpPr>
          <a:xfrm>
            <a:off x="5562600" y="5181600"/>
            <a:ext cx="454526" cy="1143000"/>
            <a:chOff x="4443900" y="1013258"/>
            <a:chExt cx="454526" cy="112904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F2053693-17E3-896A-EE0E-E7B0FC9CD106}"/>
                </a:ext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C688C9F-BE35-C17C-1B12-2DDD8A1F3812}"/>
                </a:ext>
              </a:extLst>
            </p:cNvPr>
            <p:cNvSpPr/>
            <p:nvPr/>
          </p:nvSpPr>
          <p:spPr>
            <a:xfrm>
              <a:off x="4443900" y="1013258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381000" y="1295400"/>
            <a:ext cx="4724400" cy="232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xplosion 1 27"/>
          <p:cNvSpPr/>
          <p:nvPr/>
        </p:nvSpPr>
        <p:spPr>
          <a:xfrm>
            <a:off x="304800" y="3276600"/>
            <a:ext cx="3962400" cy="2819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419100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4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8095" r="27713" b="29564"/>
          <a:stretch/>
        </p:blipFill>
        <p:spPr bwMode="auto">
          <a:xfrm>
            <a:off x="0" y="16002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945" y="685800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00780"/>
            <a:ext cx="18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</a:t>
            </a:r>
            <a:r>
              <a:rPr lang="vi-VN" sz="2400" dirty="0" smtClean="0">
                <a:cs typeface="Times New Roman" pitchFamily="18" charset="0"/>
              </a:rPr>
              <a:t>nữa</a:t>
            </a:r>
            <a:r>
              <a:rPr lang="en-US" sz="2400" dirty="0" smtClean="0">
                <a:cs typeface="Times New Roman" pitchFamily="18" charset="0"/>
              </a:rPr>
              <a:t>!</a:t>
            </a:r>
            <a:r>
              <a:rPr lang="vi-VN" sz="2400" dirty="0">
                <a:cs typeface="Times New Roman" pitchFamily="18" charset="0"/>
              </a:rPr>
              <a:t/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</a:t>
            </a:r>
            <a:r>
              <a:rPr lang="vi-VN" sz="2400" dirty="0" smtClean="0">
                <a:cs typeface="Times New Roman" pitchFamily="18" charset="0"/>
              </a:rPr>
              <a:t>ngủ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</a:t>
            </a:r>
            <a:r>
              <a:rPr lang="vi-VN" sz="2400" dirty="0" smtClean="0">
                <a:cs typeface="Times New Roman" pitchFamily="18" charset="0"/>
              </a:rPr>
              <a:t> </a:t>
            </a:r>
            <a:r>
              <a:rPr lang="vi-VN" sz="2400" dirty="0">
                <a:cs typeface="Times New Roman" pitchFamily="18" charset="0"/>
              </a:rPr>
              <a:t>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</a:t>
            </a:r>
            <a:r>
              <a:rPr lang="vi-VN" sz="2400" dirty="0" smtClean="0">
                <a:cs typeface="Times New Roman" pitchFamily="18" charset="0"/>
              </a:rPr>
              <a:t>trắng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</a:t>
            </a:r>
            <a:r>
              <a:rPr lang="vi-VN" sz="2400" dirty="0" smtClean="0">
                <a:cs typeface="Times New Roman" pitchFamily="18" charset="0"/>
              </a:rPr>
              <a:t>nhé</a:t>
            </a:r>
            <a:r>
              <a:rPr lang="en-US" sz="2400" dirty="0" smtClean="0">
                <a:cs typeface="Times New Roman" pitchFamily="18" charset="0"/>
              </a:rPr>
              <a:t>!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vi-VN" sz="2400" dirty="0" smtClean="0">
                <a:cs typeface="Times New Roman" pitchFamily="18" charset="0"/>
              </a:rPr>
              <a:t>Hoa </a:t>
            </a:r>
            <a:r>
              <a:rPr lang="vi-VN" sz="2400" dirty="0">
                <a:cs typeface="Times New Roman" pitchFamily="18" charset="0"/>
              </a:rPr>
              <a:t>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</a:t>
            </a:r>
            <a:r>
              <a:rPr lang="vi-VN" sz="2400" dirty="0" smtClean="0">
                <a:cs typeface="Times New Roman" pitchFamily="18" charset="0"/>
              </a:rPr>
              <a:t>thơm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=""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3382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3439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694</Words>
  <Application>Microsoft Office PowerPoint</Application>
  <PresentationFormat>On-screen Show (4:3)</PresentationFormat>
  <Paragraphs>168</Paragraphs>
  <Slides>33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AutoBVT</cp:lastModifiedBy>
  <cp:revision>88</cp:revision>
  <dcterms:created xsi:type="dcterms:W3CDTF">2022-08-29T20:13:16Z</dcterms:created>
  <dcterms:modified xsi:type="dcterms:W3CDTF">2023-10-17T08:10:42Z</dcterms:modified>
</cp:coreProperties>
</file>