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71" r:id="rId3"/>
    <p:sldId id="259" r:id="rId4"/>
    <p:sldId id="272" r:id="rId5"/>
    <p:sldId id="266" r:id="rId6"/>
    <p:sldId id="273" r:id="rId7"/>
    <p:sldId id="267" r:id="rId8"/>
    <p:sldId id="268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5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1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3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4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5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6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7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i="0" dirty="0">
                <a:solidFill>
                  <a:srgbClr val="000000"/>
                </a:solidFill>
                <a:latin typeface="Calibri" panose="020F0502020204030204" charset="0"/>
                <a:ea typeface="SimSun" panose="02010600030101010101" pitchFamily="2" charset="-122"/>
              </a:rPr>
              <a:t>8</a:t>
            </a:fld>
            <a:endParaRPr lang="zh-CN" altLang="en-US" sz="1200" i="0" dirty="0">
              <a:solidFill>
                <a:srgbClr val="000000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对角圆角 13"/>
          <p:cNvSpPr/>
          <p:nvPr/>
        </p:nvSpPr>
        <p:spPr>
          <a:xfrm>
            <a:off x="3886200" y="685800"/>
            <a:ext cx="4391025" cy="533400"/>
          </a:xfrm>
          <a:prstGeom prst="round2DiagRect">
            <a:avLst/>
          </a:prstGeom>
          <a:solidFill>
            <a:srgbClr val="BBE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685800" eaLnBrk="1" hangingPunct="1">
              <a:buNone/>
            </a:pPr>
            <a:endParaRPr lang="zh-CN" altLang="en-US" sz="1300" i="0" dirty="0">
              <a:solidFill>
                <a:srgbClr val="FFFFFF"/>
              </a:solidFill>
              <a:latin typeface="Helvetica" pitchFamily="34" charset="0"/>
              <a:ea typeface="Helvetica" pitchFamily="34" charset="0"/>
              <a:sym typeface="+mn-lt"/>
            </a:endParaRPr>
          </a:p>
        </p:txBody>
      </p:sp>
      <p:pic>
        <p:nvPicPr>
          <p:cNvPr id="970" name="图片 9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138" y="2595563"/>
            <a:ext cx="842962" cy="573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388" y="3494088"/>
            <a:ext cx="844550" cy="60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5"/>
          <p:cNvSpPr txBox="1"/>
          <p:nvPr/>
        </p:nvSpPr>
        <p:spPr>
          <a:xfrm>
            <a:off x="667385" y="609600"/>
            <a:ext cx="10868025" cy="189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685800" eaLnBrk="1" hangingPunct="1">
              <a:buNone/>
            </a:pPr>
            <a:r>
              <a:rPr lang="en-US" altLang="zh-CN" sz="3600" b="1" i="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CÔNG NGHỆ – LỚP 3</a:t>
            </a:r>
          </a:p>
          <a:p>
            <a:pPr algn="ctr" defTabSz="685800" eaLnBrk="1" hangingPunct="1">
              <a:buNone/>
            </a:pPr>
            <a:endParaRPr lang="en-US" altLang="zh-CN" sz="3600" b="1" i="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  <a:p>
            <a:pPr algn="ctr" defTabSz="685800" eaLnBrk="1" hangingPunct="1">
              <a:buNone/>
            </a:pPr>
            <a:r>
              <a:rPr lang="en-US" altLang="zh-CN" sz="4500" b="1" i="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BÀI 8: LÀM ĐỒ DÙNG HỌC TẬP (Tiết 1).</a:t>
            </a:r>
            <a:r>
              <a:rPr lang="en-US" altLang="zh-CN" sz="4500" b="1" i="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713" y="563563"/>
            <a:ext cx="1350963" cy="14843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19639">
            <a:off x="8891588" y="4735513"/>
            <a:ext cx="1695450" cy="1200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8450" y="4673600"/>
            <a:ext cx="4652963" cy="12795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99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8">
                                            <p:txEl>
                                              <p:charRg st="1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2900" cy="115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8179" y="1445079"/>
            <a:ext cx="696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TRÒ CHƠI: AI NHANH – AI ĐÚNG?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939143"/>
            <a:ext cx="91195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LUẬT CHƠI</a:t>
            </a:r>
          </a:p>
          <a:p>
            <a:pPr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4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97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1041400"/>
            <a:ext cx="571500" cy="9747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29"/>
          <p:cNvGrpSpPr/>
          <p:nvPr/>
        </p:nvGrpSpPr>
        <p:grpSpPr>
          <a:xfrm>
            <a:off x="1512546" y="5347067"/>
            <a:ext cx="9155453" cy="696010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9225" y="581025"/>
            <a:ext cx="1539875" cy="1692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Arrow: Pentagon 14"/>
          <p:cNvSpPr/>
          <p:nvPr/>
        </p:nvSpPr>
        <p:spPr>
          <a:xfrm>
            <a:off x="2057400" y="304800"/>
            <a:ext cx="3455988" cy="409575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32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 </a:t>
            </a:r>
            <a:endParaRPr sz="32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1" name="TextBox 12"/>
          <p:cNvSpPr txBox="1"/>
          <p:nvPr/>
        </p:nvSpPr>
        <p:spPr>
          <a:xfrm>
            <a:off x="2733040" y="1041400"/>
            <a:ext cx="716153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3040" y="2686050"/>
            <a:ext cx="69171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út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chì, tẩy, hộp bút, compa, thước kẻ, quyển sách, quyển vở,...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08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581025"/>
            <a:ext cx="1539875" cy="1692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Arrow: Pentagon 14"/>
          <p:cNvSpPr/>
          <p:nvPr/>
        </p:nvSpPr>
        <p:spPr>
          <a:xfrm>
            <a:off x="2057400" y="304800"/>
            <a:ext cx="3455988" cy="409575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1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1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32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 </a:t>
            </a:r>
            <a:endParaRPr sz="3200" b="1" dirty="0">
              <a:solidFill>
                <a:srgbClr val="CC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1" name="TextBox 12"/>
          <p:cNvSpPr txBox="1"/>
          <p:nvPr/>
        </p:nvSpPr>
        <p:spPr>
          <a:xfrm>
            <a:off x="2733040" y="1041400"/>
            <a:ext cx="716153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 những đồ dùng học tập được nhắc đến trong bài hát trên, em còn biết những đồ dùng học tập nào nữa?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5232" y="2686050"/>
            <a:ext cx="6917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Cặp sách, hộp bút màu, bút mực,...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0375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08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2900" cy="115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4414" y="422729"/>
            <a:ext cx="637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28" y="1635578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86" y="1499506"/>
            <a:ext cx="2100943" cy="2100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298121"/>
            <a:ext cx="2090057" cy="2090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" y="4147459"/>
            <a:ext cx="1943100" cy="194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96" y="4147459"/>
            <a:ext cx="1327375" cy="1875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065" y="3724335"/>
            <a:ext cx="2484664" cy="24846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257" y="3464377"/>
            <a:ext cx="1434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8486" y="3431947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0682" y="3211282"/>
            <a:ext cx="228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tẩy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4656" y="6153375"/>
            <a:ext cx="2397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59628" y="6153374"/>
            <a:ext cx="2397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2467" y="6171124"/>
            <a:ext cx="2397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1" grpId="0"/>
      <p:bldP spid="22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2900" cy="1155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4414" y="422729"/>
            <a:ext cx="637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3267135"/>
            <a:ext cx="9144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8" y="4838759"/>
            <a:ext cx="1265466" cy="1265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1298122"/>
            <a:ext cx="1268186" cy="1268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38" y="1298122"/>
            <a:ext cx="1333729" cy="1333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56" y="3167745"/>
            <a:ext cx="976311" cy="1379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95" y="4720377"/>
            <a:ext cx="1504948" cy="15049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0250" y="1487932"/>
            <a:ext cx="3077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8133" y="3347021"/>
            <a:ext cx="307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0250" y="4838759"/>
            <a:ext cx="3077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34349" y="1557083"/>
            <a:ext cx="3671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34349" y="3462725"/>
            <a:ext cx="3671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05106" y="5211241"/>
            <a:ext cx="3671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159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4152900" cy="115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3207" y="293914"/>
            <a:ext cx="7102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3" y="1541009"/>
            <a:ext cx="4361028" cy="2524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3947432"/>
            <a:ext cx="3551463" cy="2770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2" y="2044472"/>
            <a:ext cx="4914900" cy="1381125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943" y="1159374"/>
            <a:ext cx="571500" cy="9747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75" name="TextBox 18"/>
          <p:cNvSpPr txBox="1"/>
          <p:nvPr/>
        </p:nvSpPr>
        <p:spPr>
          <a:xfrm>
            <a:off x="3103563" y="4283075"/>
            <a:ext cx="973137" cy="218440"/>
          </a:xfrm>
          <a:prstGeom prst="rect">
            <a:avLst/>
          </a:prstGeom>
          <a:noFill/>
          <a:ln w="9525">
            <a:noFill/>
          </a:ln>
        </p:spPr>
        <p:txBody>
          <a:bodyPr lIns="65821" tIns="32911" rIns="65821" bIns="32911">
            <a:spAutoFit/>
          </a:bodyPr>
          <a:lstStyle/>
          <a:p>
            <a:pPr algn="ctr" defTabSz="685800" eaLnBrk="1" hangingPunct="1">
              <a:buNone/>
            </a:pPr>
            <a:r>
              <a:rPr lang="en-US" altLang="zh-CN" sz="1000" b="1" i="0" dirty="0">
                <a:solidFill>
                  <a:srgbClr val="FFFFFF"/>
                </a:solidFill>
                <a:latin typeface="Helvetica" pitchFamily="34" charset="0"/>
                <a:ea typeface="SimSun" panose="02010600030101010101" pitchFamily="2" charset="-122"/>
                <a:sym typeface="+mn-lt"/>
              </a:rPr>
              <a:t>CONTENTS</a:t>
            </a:r>
            <a:endParaRPr lang="en-US" altLang="zh-CN" sz="3300" b="1" i="0" dirty="0">
              <a:solidFill>
                <a:srgbClr val="FFFFFF"/>
              </a:solidFill>
              <a:latin typeface="Helvetica" pitchFamily="34" charset="0"/>
              <a:ea typeface="SimSun" panose="02010600030101010101" pitchFamily="2" charset="-122"/>
              <a:sym typeface="+mn-lt"/>
            </a:endParaRPr>
          </a:p>
        </p:txBody>
      </p:sp>
      <p:grpSp>
        <p:nvGrpSpPr>
          <p:cNvPr id="2" name="组合 29"/>
          <p:cNvGrpSpPr/>
          <p:nvPr/>
        </p:nvGrpSpPr>
        <p:grpSpPr>
          <a:xfrm>
            <a:off x="1512546" y="5347067"/>
            <a:ext cx="9155453" cy="696010"/>
            <a:chOff x="-15272" y="5986422"/>
            <a:chExt cx="12207272" cy="92801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5272" y="6058837"/>
              <a:ext cx="4243144" cy="855598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7871" y="6058837"/>
              <a:ext cx="4031225" cy="85559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09936" y="5986422"/>
              <a:ext cx="3982064" cy="855598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3513" y="3449638"/>
            <a:ext cx="2247900" cy="2247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4938" y="915760"/>
            <a:ext cx="1539875" cy="16922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81" name="TextBox 12"/>
          <p:cNvSpPr txBox="1"/>
          <p:nvPr/>
        </p:nvSpPr>
        <p:spPr>
          <a:xfrm>
            <a:off x="2840990" y="1388428"/>
            <a:ext cx="716153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 Đồ dùng học tập rất đa dạng, phong phú, có những tác dụng khác nhau. Khi sử dụng, em cần chú ý bảo quản và sắp xếp đồ dùng học tập gọn gàng, hợp lý.</a:t>
            </a:r>
            <a:endParaRPr lang="en-US" sz="320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4152900" cy="11557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2900" cy="11557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486151" y="1583871"/>
            <a:ext cx="5796642" cy="3600450"/>
          </a:xfrm>
          <a:prstGeom prst="wedgeEllipseCallout">
            <a:avLst>
              <a:gd name="adj1" fmla="val -78744"/>
              <a:gd name="adj2" fmla="val 661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297</Words>
  <Application>Microsoft Office PowerPoint</Application>
  <PresentationFormat>Custom</PresentationFormat>
  <Paragraphs>37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AutoBVT</cp:lastModifiedBy>
  <cp:revision>10</cp:revision>
  <dcterms:created xsi:type="dcterms:W3CDTF">2022-06-18T00:28:00Z</dcterms:created>
  <dcterms:modified xsi:type="dcterms:W3CDTF">2022-06-30T13:55:34Z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B84CB723B4754087A15722122F37F403</vt:lpwstr>
  </property>
  <property fmtid="{D5CDD505-2E9C-101B-9397-08002B2CF9AE}" pid="3" name="KSOProductBuildVer">
    <vt:lpwstr>1033-11.2.0.11156</vt:lpwstr>
  </property>
</Properties>
</file>