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23" r:id="rId4"/>
    <p:sldId id="324" r:id="rId5"/>
    <p:sldId id="325" r:id="rId6"/>
    <p:sldId id="326" r:id="rId7"/>
    <p:sldId id="327" r:id="rId8"/>
    <p:sldId id="331" r:id="rId9"/>
    <p:sldId id="292" r:id="rId10"/>
    <p:sldId id="328" r:id="rId11"/>
    <p:sldId id="329" r:id="rId12"/>
    <p:sldId id="332" r:id="rId13"/>
    <p:sldId id="333" r:id="rId14"/>
    <p:sldId id="334" r:id="rId15"/>
    <p:sldId id="335" r:id="rId16"/>
    <p:sldId id="336" r:id="rId17"/>
    <p:sldId id="346" r:id="rId18"/>
    <p:sldId id="347" r:id="rId19"/>
    <p:sldId id="348" r:id="rId20"/>
    <p:sldId id="338" r:id="rId21"/>
    <p:sldId id="349" r:id="rId22"/>
    <p:sldId id="339" r:id="rId23"/>
    <p:sldId id="340" r:id="rId24"/>
    <p:sldId id="341" r:id="rId25"/>
    <p:sldId id="350" r:id="rId26"/>
    <p:sldId id="351" r:id="rId27"/>
    <p:sldId id="290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2E511F-E7E7-46E2-92F3-212559E4364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1452C56-0B41-4B3F-8948-273EF2B5C622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8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3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3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72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1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3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92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330A-4FD2-4807-B9B9-537AD5FAD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2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921B-064A-43B4-99EE-2BBD9DCC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2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36480-633B-4DA9-9311-3EF07686B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ED7E-19C1-4E3B-BD85-9DFAAAD89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A3AA-24D7-481A-B00D-1686B660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5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0B0E-6046-43FB-9A94-7BDFA9FCF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75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FFF5-B346-4DC1-8BEE-CDF7FDE2C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2C19-B77F-4561-98FB-1F2BAA605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3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73859-8EEC-4579-ABCF-67702D6FE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9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0BB0-6901-4B0C-94DB-1AEB0B96F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7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AC3E-323E-4271-819C-A50395093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1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BB2C-3155-4B4A-B3E4-C11734FE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8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A298F-0D1C-4284-A796-953D263E1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3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1051A-F5E7-47AA-A2EB-18594E13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1.png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35636" cy="15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1" y="238990"/>
            <a:ext cx="1073728" cy="107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1312718"/>
            <a:ext cx="6096000" cy="34774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Chào mừng quý thầy cô và các em học sinh về dự tiết âm nhạc</a:t>
            </a:r>
          </a:p>
        </p:txBody>
      </p:sp>
      <p:pic>
        <p:nvPicPr>
          <p:cNvPr id="8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41" y="5601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6652"/>
            <a:ext cx="575510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>
                <a:latin typeface="Times New Roman"/>
                <a:ea typeface="Calibri"/>
                <a:cs typeface="Times New Roman"/>
              </a:rPr>
              <a:t>-Ôn hát gõ đệm theo phách</a:t>
            </a:r>
            <a:endParaRPr lang="en-US" sz="40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esktop\z2579998768344_f0ede5b43395aba8d7219acd84e5ffbc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090"/>
            <a:ext cx="7342909" cy="41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-HD hát gõ đệm theo tiết tấu chung của bài sau đó gõ ứng vào bài hát với các hình thức</a:t>
            </a: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5623"/>
          <a:stretch>
            <a:fillRect/>
          </a:stretch>
        </p:blipFill>
        <p:spPr bwMode="auto">
          <a:xfrm>
            <a:off x="1415463" y="5409335"/>
            <a:ext cx="29241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93641" y="5786025"/>
            <a:ext cx="3067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xắc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xẻ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X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8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3965" y="19364"/>
            <a:ext cx="86452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-HD hát gõ đệm theo tiết tấu chung của bài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5623"/>
          <a:stretch>
            <a:fillRect/>
          </a:stretch>
        </p:blipFill>
        <p:spPr bwMode="auto">
          <a:xfrm>
            <a:off x="1046018" y="978818"/>
            <a:ext cx="5749636" cy="9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3965" y="1924157"/>
            <a:ext cx="79940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3200" b="0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    xắc    xúc          xẻ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10" y="2677952"/>
            <a:ext cx="806398" cy="806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47" y="2739003"/>
            <a:ext cx="806398" cy="806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7" y="2739003"/>
            <a:ext cx="806398" cy="806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7" y="2675862"/>
            <a:ext cx="806398" cy="8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09"/>
            <a:ext cx="93656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-Ứng ụng</a:t>
            </a:r>
            <a:r>
              <a:rPr kumimoji="0" lang="pt-BR" sz="3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vào bài hát với các hình thức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873"/>
            <a:ext cx="9531927" cy="617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07" y="2554677"/>
            <a:ext cx="403199" cy="403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1" y="3795366"/>
            <a:ext cx="403199" cy="403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70" y="2504560"/>
            <a:ext cx="403199" cy="403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53" y="2483848"/>
            <a:ext cx="403199" cy="403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2533047"/>
            <a:ext cx="403199" cy="403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17" y="2540044"/>
            <a:ext cx="403199" cy="403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2505477"/>
            <a:ext cx="403199" cy="40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34" y="2554676"/>
            <a:ext cx="403199" cy="403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22" y="2546263"/>
            <a:ext cx="403199" cy="403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0" y="3802225"/>
            <a:ext cx="403199" cy="403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32" y="3802224"/>
            <a:ext cx="403199" cy="403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2" y="3802225"/>
            <a:ext cx="403199" cy="4031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3795367"/>
            <a:ext cx="403199" cy="4031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62" y="2533046"/>
            <a:ext cx="403199" cy="4031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34" y="6433950"/>
            <a:ext cx="403199" cy="4031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7" y="5159331"/>
            <a:ext cx="403199" cy="4031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7" y="5159331"/>
            <a:ext cx="403199" cy="4031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5159331"/>
            <a:ext cx="403199" cy="403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4" y="3815301"/>
            <a:ext cx="403199" cy="4031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13" y="3768436"/>
            <a:ext cx="403199" cy="4031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3823076"/>
            <a:ext cx="403199" cy="4031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65" y="5166189"/>
            <a:ext cx="403199" cy="403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52" y="5089919"/>
            <a:ext cx="403199" cy="4031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16" y="5117628"/>
            <a:ext cx="403199" cy="4031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0" y="5124625"/>
            <a:ext cx="403199" cy="403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5159331"/>
            <a:ext cx="403199" cy="403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8" y="6433950"/>
            <a:ext cx="403199" cy="4031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8" y="6433032"/>
            <a:ext cx="403199" cy="4031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33" y="6454801"/>
            <a:ext cx="403199" cy="403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4" y="6433950"/>
            <a:ext cx="403199" cy="4031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16" y="6454801"/>
            <a:ext cx="403199" cy="4031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67" y="6454022"/>
            <a:ext cx="403199" cy="403199"/>
          </a:xfrm>
          <a:prstGeom prst="rect">
            <a:avLst/>
          </a:prstGeom>
        </p:spPr>
      </p:pic>
      <p:pic>
        <p:nvPicPr>
          <p:cNvPr id="39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2145" y="58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14317"/>
            <a:ext cx="854825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- GV cùng HS c</a:t>
            </a:r>
            <a:r>
              <a:rPr lang="pt-BR" sz="3200">
                <a:latin typeface="Times New Roman"/>
                <a:ea typeface="Calibri"/>
                <a:cs typeface="Times New Roman"/>
              </a:rPr>
              <a:t>họn 5 bạn hát tốt </a:t>
            </a:r>
            <a:r>
              <a:rPr lang="en-US" sz="3200">
                <a:latin typeface="Times New Roman"/>
                <a:ea typeface="Calibri"/>
                <a:cs typeface="Times New Roman"/>
              </a:rPr>
              <a:t>3 bạn hát, 2 bạn gõ đệm trống con, vỏ lon, </a:t>
            </a:r>
            <a:r>
              <a:rPr lang="pt-BR" sz="3200">
                <a:latin typeface="Times New Roman"/>
                <a:ea typeface="Calibri"/>
                <a:cs typeface="Times New Roman"/>
              </a:rPr>
              <a:t>cocacola</a:t>
            </a:r>
            <a:r>
              <a:rPr lang="en-US" sz="3200">
                <a:latin typeface="Times New Roman"/>
                <a:ea typeface="Calibri"/>
                <a:cs typeface="Times New Roman"/>
              </a:rPr>
              <a:t>, thìa nhôm đi từ dưới lớp lên. </a:t>
            </a:r>
            <a:r>
              <a:rPr lang="pt-BR" sz="3200">
                <a:latin typeface="Times New Roman"/>
                <a:ea typeface="Calibri"/>
                <a:cs typeface="Times New Roman"/>
              </a:rPr>
              <a:t>Vừa đi vừa hát vừa nhún nhảy lắc lư theo nhịp và vừa chúc tết đến các dãy bàn. Nhóm hát đến câu “</a:t>
            </a:r>
            <a:r>
              <a:rPr lang="pt-BR" sz="3200" i="1">
                <a:latin typeface="Times New Roman"/>
                <a:ea typeface="Calibri"/>
                <a:cs typeface="Times New Roman"/>
              </a:rPr>
              <a:t>mở cửa cho chúng tôi</a:t>
            </a:r>
            <a:r>
              <a:rPr lang="pt-BR" sz="3200">
                <a:latin typeface="Times New Roman"/>
                <a:ea typeface="Calibri"/>
                <a:cs typeface="Times New Roman"/>
              </a:rPr>
              <a:t>”  thì cả chủ nhà và khách cùng mở tay để chào nhau.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010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-15876" y="0"/>
            <a:ext cx="12207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8" y="598177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>
                <a:latin typeface="Times New Roman"/>
                <a:ea typeface="Times New Roman"/>
                <a:cs typeface="Times New Roman"/>
              </a:rPr>
              <a:t>Giới thiệu: C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ó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2 người bạn mới của 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Đô Rê Mi</a:t>
            </a:r>
            <a:r>
              <a:rPr lang="vi-VN" sz="3600" b="1"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 các em quan xát 2 bạn mới tên là gi?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876" y="74957"/>
            <a:ext cx="5617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H</a:t>
            </a:r>
            <a:r>
              <a:rPr lang="vi-VN" sz="2800" b="1">
                <a:solidFill>
                  <a:srgbClr val="FF0000"/>
                </a:solidFill>
              </a:rPr>
              <a:t>oạt động </a:t>
            </a:r>
            <a:r>
              <a:rPr lang="pt-BR" sz="2800" b="1">
                <a:solidFill>
                  <a:srgbClr val="FF0000"/>
                </a:solidFill>
              </a:rPr>
              <a:t>hình thành kiến thức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2336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565" y="161704"/>
            <a:ext cx="574708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400">
                <a:latin typeface="Times New Roman"/>
                <a:ea typeface="Times New Roman"/>
                <a:cs typeface="Times New Roman"/>
              </a:rPr>
              <a:t>Ôn lại </a:t>
            </a:r>
            <a:r>
              <a:rPr lang="vi-VN" sz="4400">
                <a:latin typeface="Times New Roman"/>
                <a:ea typeface="Times New Roman"/>
                <a:cs typeface="Times New Roman"/>
              </a:rPr>
              <a:t>cao độ Đô Rê Mi.</a:t>
            </a:r>
            <a:endParaRPr lang="en-US" sz="4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5" y="3485917"/>
            <a:ext cx="2805546" cy="3372083"/>
          </a:xfrm>
          <a:prstGeom prst="rect">
            <a:avLst/>
          </a:prstGeom>
        </p:spPr>
      </p:pic>
      <p:pic>
        <p:nvPicPr>
          <p:cNvPr id="8" name="Picture 7" descr="C:\DOCUME~1\ADMINI~1\LOCALS~1\Temp\msohtmlclip1\01\clip_image0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323"/>
            <a:ext cx="10002982" cy="16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55963" y="2901142"/>
            <a:ext cx="720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 Đô                      Rê                         Mi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3724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656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>
                <a:latin typeface="Times New Roman"/>
                <a:ea typeface="Times New Roman"/>
                <a:cs typeface="Times New Roman"/>
              </a:rPr>
              <a:t>- GV đánh trên đàn đọc mẫu thêm hai nốt: Pha và Son hướng dẫn HS đọc theo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4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165"/>
            <a:ext cx="9809018" cy="180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29345" y="3216305"/>
            <a:ext cx="573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PHA                               SOL</a:t>
            </a:r>
          </a:p>
        </p:txBody>
      </p:sp>
    </p:spTree>
    <p:extLst>
      <p:ext uri="{BB962C8B-B14F-4D97-AF65-F5344CB8AC3E}">
        <p14:creationId xmlns:p14="http://schemas.microsoft.com/office/powerpoint/2010/main" val="1056748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460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Đàn đọc mẫu cao độ 5 nốt và hướng dẫn HS đọc cao độ 5 nốt: Đồ Rê Mi Pha Sol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" y="1607126"/>
            <a:ext cx="9850583" cy="1450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82419" y="3057304"/>
            <a:ext cx="8975534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Đô     rê     mi    pha    son</a:t>
            </a:r>
            <a:endParaRPr lang="en-US" sz="6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303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6000" y="285750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Nghe đọc mẫu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" y="574675"/>
            <a:ext cx="9680720" cy="118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r-FR" sz="3200">
                <a:latin typeface="Times New Roman"/>
                <a:ea typeface="Calibri"/>
                <a:cs typeface="Times New Roman"/>
              </a:rPr>
              <a:t>iới thiệu bài đọc nhạc nhạc và đọc mẫu bài đọc nhạc</a:t>
            </a:r>
            <a:endParaRPr lang="en-US" sz="3200">
              <a:latin typeface="Times New Roman"/>
              <a:ea typeface="Calibri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iệu</a:t>
            </a:r>
          </a:p>
        </p:txBody>
      </p:sp>
      <p:pic>
        <p:nvPicPr>
          <p:cNvPr id="8" name="DOC MAU DRM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40873"/>
            <a:ext cx="9005456" cy="5413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3035587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58" y="4670423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15" name="Oval 14"/>
          <p:cNvSpPr/>
          <p:nvPr/>
        </p:nvSpPr>
        <p:spPr>
          <a:xfrm>
            <a:off x="1745673" y="2902527"/>
            <a:ext cx="360218" cy="65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21" y="1165152"/>
            <a:ext cx="1137133" cy="1870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7687" y="0"/>
            <a:ext cx="4198585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động </a:t>
            </a: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luyện tập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78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utoUpdateAnimBg="0"/>
      <p:bldP spid="5" grpId="1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2984" y="0"/>
            <a:ext cx="10275743" cy="133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latin typeface="Times New Roman"/>
                <a:ea typeface="Calibri"/>
                <a:cs typeface="Times New Roman"/>
              </a:rPr>
              <a:t>- GV đọc mẫu và HD HS đọc tên nốt chưa có cao độ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mẫu</a:t>
            </a:r>
          </a:p>
        </p:txBody>
      </p:sp>
      <p:pic>
        <p:nvPicPr>
          <p:cNvPr id="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2134" r="1601" b="4948"/>
          <a:stretch>
            <a:fillRect/>
          </a:stretch>
        </p:blipFill>
        <p:spPr bwMode="auto">
          <a:xfrm>
            <a:off x="0" y="817418"/>
            <a:ext cx="9771496" cy="59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92224" y="3381808"/>
            <a:ext cx="7990319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2225" y="6097299"/>
            <a:ext cx="7990319" cy="76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5" grpId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94492"/>
            <a:ext cx="12221927" cy="11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99208" y="3659832"/>
            <a:ext cx="8838065" cy="2034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Chia 3 tổ GV đưa ra câu hỏi, tổ nào ra tín hiệu sớm dành quyền trả lời. Nếu vẫn không trả lời được được 2 đội còn lại được quyền trả lời đến khi đáp án được mở ra, không trả lời được GV gợi ý. Có thể chốt câu trả lời</a:t>
            </a:r>
            <a:endParaRPr lang="en-US" sz="2800" dirty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5164" y="13613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3600">
                <a:latin typeface="Times New Roman"/>
                <a:ea typeface="Calibri"/>
                <a:cs typeface="Times New Roman"/>
              </a:rPr>
              <a:t>Câu 1:</a:t>
            </a:r>
            <a:r>
              <a:rPr lang="pt-BR" sz="3600">
                <a:solidFill>
                  <a:srgbClr val="66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 4 mùa  Xuân, Hạ Thu, Đông,  mùa  nào có tết cổ truyền.</a:t>
            </a:r>
            <a:endParaRPr lang="en-US" sz="36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9208" y="1628951"/>
            <a:ext cx="81996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>
                <a:solidFill>
                  <a:srgbClr val="002060"/>
                </a:solidFill>
                <a:latin typeface="Times New Roman"/>
                <a:ea typeface="Calibri"/>
              </a:rPr>
              <a:t>ĐÁP ÁN CÂU 1: Mùa xuân 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7715" y="2828835"/>
            <a:ext cx="5748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Times New Roman"/>
                <a:ea typeface="Calibri"/>
              </a:rPr>
              <a:t>Hoạt động khởi động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0" y="52099"/>
            <a:ext cx="60960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1713CB"/>
                </a:solidFill>
              </a:rPr>
              <a:t>DẠY ĐỌC TỪNG CÂU CÓ CAO ĐỘ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14932" y="946006"/>
            <a:ext cx="2222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15365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22092" r="2350" b="47649"/>
          <a:stretch>
            <a:fillRect/>
          </a:stretch>
        </p:blipFill>
        <p:spPr bwMode="auto">
          <a:xfrm>
            <a:off x="158173" y="1897930"/>
            <a:ext cx="9359900" cy="17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855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0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4171085" y="41420"/>
            <a:ext cx="214312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8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9479" r="2168" b="13330"/>
          <a:stretch>
            <a:fillRect/>
          </a:stretch>
        </p:blipFill>
        <p:spPr bwMode="auto">
          <a:xfrm>
            <a:off x="0" y="1648547"/>
            <a:ext cx="1087437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7188" y="438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0" y="0"/>
            <a:ext cx="69056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/>
              <a:t>Đọc cả bài với các hình thức</a:t>
            </a:r>
          </a:p>
        </p:txBody>
      </p:sp>
      <p:pic>
        <p:nvPicPr>
          <p:cNvPr id="2" name="NHAC NEN DOC N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42109"/>
            <a:ext cx="9033164" cy="583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519979"/>
            <a:ext cx="1340428" cy="2237076"/>
          </a:xfrm>
          <a:prstGeom prst="rect">
            <a:avLst/>
          </a:prstGeom>
        </p:spPr>
      </p:pic>
      <p:pic>
        <p:nvPicPr>
          <p:cNvPr id="3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01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60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9"/>
            <a:ext cx="1097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- GV trình chiếu kí hiệu bàn tay các nốt Đô Rê Mi Pha Sol và HD HS ôn lại thế tay 3 nốt đã học và học thêm thế tay 2 nốt Pha Sol</a:t>
            </a:r>
          </a:p>
        </p:txBody>
      </p:sp>
      <p:pic>
        <p:nvPicPr>
          <p:cNvPr id="8" name="Picture 7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318655" y="1233054"/>
            <a:ext cx="6858000" cy="340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28698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11739"/>
            <a:ext cx="7980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Calibri"/>
              </a:rPr>
              <a:t>-</a:t>
            </a:r>
            <a:r>
              <a:rPr lang="en-US" sz="3600">
                <a:latin typeface="Times New Roman"/>
                <a:ea typeface="Calibri"/>
              </a:rPr>
              <a:t>Bật nhạc đệm HS đọc nhạc kết hợp làm ký hiệu bàn tay với các hình thức</a:t>
            </a:r>
            <a:endParaRPr lang="en-US" sz="3600"/>
          </a:p>
        </p:txBody>
      </p:sp>
      <p:pic>
        <p:nvPicPr>
          <p:cNvPr id="3" name="DOC NHAC KY HIEU BAN TA 2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188589"/>
            <a:ext cx="9749747" cy="566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65" y="713943"/>
            <a:ext cx="1340428" cy="22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50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30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2914" y="1588654"/>
            <a:ext cx="7649028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</a:rPr>
              <a:t>Chúc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thầy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cô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mạnh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khỏe</a:t>
            </a:r>
            <a:r>
              <a:rPr lang="en-US" sz="4800" i="1" dirty="0">
                <a:solidFill>
                  <a:schemeClr val="bg1"/>
                </a:solidFill>
              </a:rPr>
              <a:t>,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bạn</a:t>
            </a:r>
            <a:r>
              <a:rPr lang="en-US" sz="4800" i="1" dirty="0">
                <a:solidFill>
                  <a:schemeClr val="bg1"/>
                </a:solidFill>
              </a:rPr>
              <a:t> HS </a:t>
            </a:r>
            <a:r>
              <a:rPr lang="en-US" sz="4800" i="1" dirty="0" err="1">
                <a:solidFill>
                  <a:schemeClr val="bg1"/>
                </a:solidFill>
              </a:rPr>
              <a:t>chăm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ngoan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học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giỏi</a:t>
            </a:r>
            <a:endParaRPr lang="en-US" sz="4800" i="1" dirty="0">
              <a:solidFill>
                <a:schemeClr val="bg1"/>
              </a:solidFill>
            </a:endParaRPr>
          </a:p>
        </p:txBody>
      </p:sp>
      <p:pic>
        <p:nvPicPr>
          <p:cNvPr id="4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054" y="564572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3158314"/>
            <a:ext cx="1073728" cy="1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13833"/>
            <a:ext cx="12221927" cy="33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99208" y="2682836"/>
            <a:ext cx="9629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>
                <a:solidFill>
                  <a:srgbClr val="002060"/>
                </a:solidFill>
                <a:latin typeface="Times New Roman"/>
                <a:ea typeface="Calibri"/>
              </a:rPr>
              <a:t>ĐÁP ÁN CÂU 2: Hoa đào, hoa mai... 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361" y="221756"/>
            <a:ext cx="829746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4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 2:</a:t>
            </a:r>
            <a:r>
              <a:rPr lang="pt-BR" sz="4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Hoa gì thường nở vào mùa xuân</a:t>
            </a:r>
            <a:endParaRPr lang="en-US" sz="4000" dirty="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1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394"/>
            <a:ext cx="12221927" cy="313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05890" y="2223543"/>
            <a:ext cx="7952509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>
                <a:solidFill>
                  <a:srgbClr val="002060"/>
                </a:solidFill>
                <a:latin typeface="Times New Roman"/>
                <a:ea typeface="Calibri"/>
              </a:rPr>
              <a:t>ĐÁP ÁN CÂU 3: </a:t>
            </a:r>
            <a:r>
              <a:rPr lang="pt-BR" sz="4800">
                <a:latin typeface="Times New Roman"/>
                <a:ea typeface="Calibri"/>
                <a:cs typeface="Times New Roman"/>
              </a:rPr>
              <a:t>Rọn nhà cửa, sắm tết, Làm bánh trưng..</a:t>
            </a:r>
            <a:endParaRPr lang="en-US" sz="4800">
              <a:latin typeface="Times New Roman"/>
              <a:ea typeface="Calibri"/>
              <a:cs typeface="Times New Roman"/>
            </a:endParaRPr>
          </a:p>
          <a:p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8052" y="11270"/>
            <a:ext cx="7065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360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 3: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Những việc gì thường làm để đón tết: (có 3 đáp án trở lên)</a:t>
            </a:r>
            <a:endParaRPr lang="en-US" sz="36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72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7" y="3428999"/>
            <a:ext cx="12221927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69343" y="1553616"/>
            <a:ext cx="7883237" cy="375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6000">
                <a:solidFill>
                  <a:srgbClr val="002060"/>
                </a:solidFill>
                <a:latin typeface="Times New Roman"/>
                <a:ea typeface="Calibri"/>
              </a:rPr>
              <a:t>ĐÁP ÁN CÂU 4: </a:t>
            </a:r>
            <a:r>
              <a:rPr lang="pt-BR" sz="6000">
                <a:latin typeface="Times New Roman"/>
                <a:ea typeface="Calibri"/>
                <a:cs typeface="Times New Roman"/>
              </a:rPr>
              <a:t>được nghỉ ngơi, xum vầy...</a:t>
            </a:r>
            <a:endParaRPr lang="en-US" sz="600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800"/>
              </a:spcAft>
            </a:pPr>
            <a:endParaRPr lang="en-US" sz="4800">
              <a:latin typeface="Times New Roman"/>
              <a:ea typeface="Calibri"/>
              <a:cs typeface="Times New Roman"/>
            </a:endParaRPr>
          </a:p>
          <a:p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5890" y="1"/>
            <a:ext cx="6871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spcAft>
                <a:spcPts val="1000"/>
              </a:spcAft>
            </a:pPr>
            <a:r>
              <a:rPr lang="pt-BR" sz="3600" dirty="0">
                <a:latin typeface="Times New Roman"/>
                <a:ea typeface="Calibri"/>
                <a:cs typeface="Times New Roman"/>
              </a:rPr>
              <a:t>Câu 4: </a:t>
            </a:r>
            <a:r>
              <a:rPr lang="pt-BR" sz="3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Vì sao mọi người đều mong đón tết về: (từ 3 đáp án trở lên)</a:t>
            </a:r>
            <a:endParaRPr lang="en-US" sz="3600" dirty="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7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7" y="4486940"/>
            <a:ext cx="12221927" cy="237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5890" y="1974788"/>
            <a:ext cx="6830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spcAft>
                <a:spcPts val="1000"/>
              </a:spcAft>
            </a:pPr>
            <a:r>
              <a:rPr lang="pt-BR" sz="4400">
                <a:latin typeface="Times New Roman"/>
                <a:ea typeface="Calibri"/>
                <a:cs typeface="Times New Roman"/>
              </a:rPr>
              <a:t>Hát lại bài Xúc Xắc Xúc Xẻ</a:t>
            </a:r>
            <a:endParaRPr lang="en-US" sz="44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3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6967" y="1016868"/>
            <a:ext cx="178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54277"/>
            <a:ext cx="501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XÚC XẮC XÚC XẺ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82" y="2500976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NHỮNG NGƯỜI BẠN CỦA ĐÔ-RÊ-MI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343" y="-285457"/>
            <a:ext cx="5943599" cy="130232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" y="-171158"/>
            <a:ext cx="1073728" cy="1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351" y="3103143"/>
            <a:ext cx="800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Ôn lại bài hát với các hình thức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336" y="1176592"/>
            <a:ext cx="812594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 Hoạt động 1: Ôn tập bài hát Xúc xắc xúc xẻ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776" y="116099"/>
            <a:ext cx="5093061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</a:t>
            </a: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 luyện tập</a:t>
            </a:r>
            <a:endParaRPr lang="en-US" sz="44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1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6437" y="4966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52343"/>
            <a:ext cx="88253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800"/>
              <a:t>Nửa 1 hát cấu 1 câu 3: “</a:t>
            </a:r>
            <a:r>
              <a:rPr lang="en-US" sz="4800" i="1"/>
              <a:t>Xúc xắc xúc xẻ năm mới năm mẻ”.</a:t>
            </a:r>
            <a:r>
              <a:rPr lang="en-US" sz="4800"/>
              <a:t> Nửa 2 hát câu 2 câu 4 </a:t>
            </a:r>
            <a:r>
              <a:rPr lang="en-US" sz="4800" i="1"/>
              <a:t>“Nhà nào còn thức mở cửa cho chúng tôi”</a:t>
            </a:r>
            <a:endParaRPr lang="en-US" sz="4800">
              <a:effectLst/>
            </a:endParaRPr>
          </a:p>
        </p:txBody>
      </p:sp>
      <p:pic>
        <p:nvPicPr>
          <p:cNvPr id="5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5491" y="4468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667</Words>
  <Application>Microsoft Office PowerPoint</Application>
  <PresentationFormat>Widescreen</PresentationFormat>
  <Paragraphs>59</Paragraphs>
  <Slides>26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Times New Roman</vt:lpstr>
      <vt:lpstr>Calibri Light</vt:lpstr>
      <vt:lpstr>Arial</vt:lpstr>
      <vt:lpstr>Calibri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143</cp:revision>
  <dcterms:created xsi:type="dcterms:W3CDTF">2020-08-30T12:35:12Z</dcterms:created>
  <dcterms:modified xsi:type="dcterms:W3CDTF">2025-01-12T15:59:57Z</dcterms:modified>
</cp:coreProperties>
</file>