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7"/>
  </p:notesMasterIdLst>
  <p:sldIdLst>
    <p:sldId id="323" r:id="rId2"/>
    <p:sldId id="282" r:id="rId3"/>
    <p:sldId id="293" r:id="rId4"/>
    <p:sldId id="295" r:id="rId5"/>
    <p:sldId id="296" r:id="rId6"/>
    <p:sldId id="298" r:id="rId7"/>
    <p:sldId id="297" r:id="rId8"/>
    <p:sldId id="299" r:id="rId9"/>
    <p:sldId id="300" r:id="rId10"/>
    <p:sldId id="301" r:id="rId11"/>
    <p:sldId id="302" r:id="rId12"/>
    <p:sldId id="303" r:id="rId13"/>
    <p:sldId id="304" r:id="rId14"/>
    <p:sldId id="305" r:id="rId15"/>
    <p:sldId id="292" r:id="rId16"/>
    <p:sldId id="325" r:id="rId17"/>
    <p:sldId id="306" r:id="rId18"/>
    <p:sldId id="307" r:id="rId19"/>
    <p:sldId id="308" r:id="rId20"/>
    <p:sldId id="309" r:id="rId21"/>
    <p:sldId id="310" r:id="rId22"/>
    <p:sldId id="311" r:id="rId23"/>
    <p:sldId id="312" r:id="rId24"/>
    <p:sldId id="313" r:id="rId25"/>
    <p:sldId id="315" r:id="rId26"/>
    <p:sldId id="314" r:id="rId27"/>
    <p:sldId id="316" r:id="rId28"/>
    <p:sldId id="317" r:id="rId29"/>
    <p:sldId id="318" r:id="rId30"/>
    <p:sldId id="319" r:id="rId31"/>
    <p:sldId id="320" r:id="rId32"/>
    <p:sldId id="321" r:id="rId33"/>
    <p:sldId id="322" r:id="rId34"/>
    <p:sldId id="290" r:id="rId35"/>
    <p:sldId id="291" r:id="rId36"/>
  </p:sldIdLst>
  <p:sldSz cx="12192000" cy="6858000"/>
  <p:notesSz cx="6858000" cy="9144000"/>
  <p:embeddedFontLst>
    <p:embeddedFont>
      <p:font typeface=".VnTime" panose="020B7200000000000000" pitchFamily="34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6600FF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291" autoAdjust="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18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2578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342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0338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4305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9067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076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297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48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509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6826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647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1138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9353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6976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015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23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48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15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683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93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800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02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625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621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54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890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30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8.pn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17.png"/><Relationship Id="rId9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slide" Target="slide1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17.png"/><Relationship Id="rId9" Type="http://schemas.microsoft.com/office/2007/relationships/hdphoto" Target="../media/hdphoto10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8.pn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10" Type="http://schemas.openxmlformats.org/officeDocument/2006/relationships/image" Target="../media/image19.jpg"/><Relationship Id="rId4" Type="http://schemas.openxmlformats.org/officeDocument/2006/relationships/image" Target="../media/image17.png"/><Relationship Id="rId9" Type="http://schemas.openxmlformats.org/officeDocument/2006/relationships/slide" Target="slide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slide" Target="slide1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image" Target="../media/image8.pn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17.png"/><Relationship Id="rId9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https://vi.wikipedia.org/wiki/%C3%82m_nh%E1%BA%A1c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i.wikipedia.org/wiki/Vi%E1%BB%87t_Nam" TargetMode="External"/><Relationship Id="rId5" Type="http://schemas.openxmlformats.org/officeDocument/2006/relationships/hyperlink" Target="https://vi.wikipedia.org/wiki/Nh%E1%BA%A1c_s%C4%A9" TargetMode="External"/><Relationship Id="rId4" Type="http://schemas.openxmlformats.org/officeDocument/2006/relationships/hyperlink" Target="https://vi.wikipedia.org/wiki/1951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.png"/><Relationship Id="rId5" Type="http://schemas.openxmlformats.org/officeDocument/2006/relationships/image" Target="../media/image29.jp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2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4.png"/><Relationship Id="rId4" Type="http://schemas.openxmlformats.org/officeDocument/2006/relationships/image" Target="../media/image2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2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4.png"/><Relationship Id="rId4" Type="http://schemas.openxmlformats.org/officeDocument/2006/relationships/image" Target="../media/image2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4.png"/><Relationship Id="rId4" Type="http://schemas.openxmlformats.org/officeDocument/2006/relationships/image" Target="../media/image2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4.png"/><Relationship Id="rId4" Type="http://schemas.openxmlformats.org/officeDocument/2006/relationships/image" Target="../media/image2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4.png"/><Relationship Id="rId5" Type="http://schemas.openxmlformats.org/officeDocument/2006/relationships/image" Target="../media/image29.jpg"/><Relationship Id="rId4" Type="http://schemas.openxmlformats.org/officeDocument/2006/relationships/notesSlide" Target="../notesSlides/notesSlide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image" Target="../media/image29.jpg"/><Relationship Id="rId4" Type="http://schemas.openxmlformats.org/officeDocument/2006/relationships/notesSlide" Target="../notesSlides/notesSlide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0.jpeg"/><Relationship Id="rId5" Type="http://schemas.openxmlformats.org/officeDocument/2006/relationships/image" Target="../media/image4.png"/><Relationship Id="rId4" Type="http://schemas.openxmlformats.org/officeDocument/2006/relationships/image" Target="../media/image27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microsoft.com/office/2007/relationships/media" Target="../media/media1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audio" Target="../media/media13.mp3"/><Relationship Id="rId5" Type="http://schemas.microsoft.com/office/2007/relationships/media" Target="../media/media13.mp3"/><Relationship Id="rId10" Type="http://schemas.openxmlformats.org/officeDocument/2006/relationships/image" Target="../media/image4.png"/><Relationship Id="rId4" Type="http://schemas.openxmlformats.org/officeDocument/2006/relationships/audio" Target="../media/media12.mp3"/><Relationship Id="rId9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microsoft.com/office/2007/relationships/media" Target="../media/media15.mp3"/><Relationship Id="rId7" Type="http://schemas.openxmlformats.org/officeDocument/2006/relationships/image" Target="../media/image34.jpeg"/><Relationship Id="rId12" Type="http://schemas.openxmlformats.org/officeDocument/2006/relationships/slide" Target="slide33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3.jpg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2.xml"/><Relationship Id="rId10" Type="http://schemas.openxmlformats.org/officeDocument/2006/relationships/slide" Target="slide32.xml"/><Relationship Id="rId4" Type="http://schemas.openxmlformats.org/officeDocument/2006/relationships/audio" Target="../media/media15.mp3"/><Relationship Id="rId9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4.png"/><Relationship Id="rId4" Type="http://schemas.openxmlformats.org/officeDocument/2006/relationships/image" Target="../media/image38.jp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4.png"/><Relationship Id="rId18" Type="http://schemas.openxmlformats.org/officeDocument/2006/relationships/image" Target="../media/image15.png"/><Relationship Id="rId3" Type="http://schemas.openxmlformats.org/officeDocument/2006/relationships/image" Target="../media/image9.png"/><Relationship Id="rId21" Type="http://schemas.openxmlformats.org/officeDocument/2006/relationships/image" Target="../media/image16.png"/><Relationship Id="rId7" Type="http://schemas.openxmlformats.org/officeDocument/2006/relationships/image" Target="../media/image11.png"/><Relationship Id="rId12" Type="http://schemas.microsoft.com/office/2007/relationships/hdphoto" Target="../media/hdphoto5.wdp"/><Relationship Id="rId17" Type="http://schemas.openxmlformats.org/officeDocument/2006/relationships/slide" Target="slide7.xml"/><Relationship Id="rId2" Type="http://schemas.openxmlformats.org/officeDocument/2006/relationships/image" Target="../media/image8.png"/><Relationship Id="rId16" Type="http://schemas.openxmlformats.org/officeDocument/2006/relationships/slide" Target="slide5.xml"/><Relationship Id="rId20" Type="http://schemas.openxmlformats.org/officeDocument/2006/relationships/slide" Target="slide1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5" Type="http://schemas.openxmlformats.org/officeDocument/2006/relationships/slide" Target="slide9.xml"/><Relationship Id="rId23" Type="http://schemas.openxmlformats.org/officeDocument/2006/relationships/slide" Target="slide13.xml"/><Relationship Id="rId10" Type="http://schemas.microsoft.com/office/2007/relationships/hdphoto" Target="../media/hdphoto4.wdp"/><Relationship Id="rId19" Type="http://schemas.microsoft.com/office/2007/relationships/hdphoto" Target="../media/hdphoto7.wdp"/><Relationship Id="rId4" Type="http://schemas.microsoft.com/office/2007/relationships/hdphoto" Target="../media/hdphoto1.wdp"/><Relationship Id="rId9" Type="http://schemas.openxmlformats.org/officeDocument/2006/relationships/image" Target="../media/image12.png"/><Relationship Id="rId14" Type="http://schemas.microsoft.com/office/2007/relationships/hdphoto" Target="../media/hdphoto6.wdp"/><Relationship Id="rId22" Type="http://schemas.microsoft.com/office/2007/relationships/hdphoto" Target="../media/hdphoto8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17.png"/><Relationship Id="rId9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8.pn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17.png"/><Relationship Id="rId9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8.png"/><Relationship Id="rId7" Type="http://schemas.openxmlformats.org/officeDocument/2006/relationships/slide" Target="slide8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17.png"/><Relationship Id="rId9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17.png"/><Relationship Id="rId9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slide" Target="slide10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17.png"/><Relationship Id="rId9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035636" cy="15517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691" y="238990"/>
            <a:ext cx="1073728" cy="10737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" y="1312718"/>
            <a:ext cx="6096000" cy="3477491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  <a:scene3d>
              <a:camera prst="perspectiveRight"/>
              <a:lightRig rig="threePt" dir="t"/>
            </a:scene3d>
          </a:bodyPr>
          <a:lstStyle/>
          <a:p>
            <a:r>
              <a:rPr lang="en-US" sz="3600" b="1" i="1">
                <a:solidFill>
                  <a:srgbClr val="FF0000"/>
                </a:solidFill>
              </a:rPr>
              <a:t>Chào mừng quý thầy cô và các em học sinh về dự tiết âm nhạc</a:t>
            </a:r>
          </a:p>
        </p:txBody>
      </p:sp>
      <p:pic>
        <p:nvPicPr>
          <p:cNvPr id="8" name="nhac tap chung xuat s 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52941" y="56018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27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428" y="5893873"/>
            <a:ext cx="12266428" cy="228575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8111415" y="2473019"/>
            <a:ext cx="5520957" cy="231211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988" y="5536367"/>
            <a:ext cx="2041810" cy="264326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-1739574" y="2473018"/>
            <a:ext cx="5520957" cy="231211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6366"/>
            <a:ext cx="2041810" cy="26432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575" y="2693243"/>
            <a:ext cx="3447818" cy="4648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/>
          <p:nvPr/>
        </p:nvSpPr>
        <p:spPr>
          <a:xfrm>
            <a:off x="2483821" y="-192714"/>
            <a:ext cx="7387771" cy="4325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Mua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áo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lỳ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xì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48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16" y="1241798"/>
            <a:ext cx="3432382" cy="47745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1" name="TextBox 10">
            <a:hlinkClick r:id="rId8" action="ppaction://hlinksldjump"/>
          </p:cNvPr>
          <p:cNvSpPr txBox="1"/>
          <p:nvPr/>
        </p:nvSpPr>
        <p:spPr>
          <a:xfrm rot="604745">
            <a:off x="6744450" y="4228570"/>
            <a:ext cx="29532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 dirty="0">
                <a:solidFill>
                  <a:srgbClr val="000066"/>
                </a:solidFill>
              </a:rPr>
              <a:t>Quay </a:t>
            </a:r>
            <a:r>
              <a:rPr lang="en-US" sz="5400" b="1" i="1" dirty="0" err="1">
                <a:solidFill>
                  <a:srgbClr val="000066"/>
                </a:solidFill>
              </a:rPr>
              <a:t>lại</a:t>
            </a:r>
            <a:r>
              <a:rPr lang="en-US" sz="5400" b="1" i="1" dirty="0">
                <a:solidFill>
                  <a:srgbClr val="000066"/>
                </a:solidFill>
              </a:rPr>
              <a:t> </a:t>
            </a:r>
            <a:r>
              <a:rPr lang="en-US" sz="5400" b="1" i="1" dirty="0" err="1">
                <a:solidFill>
                  <a:srgbClr val="000066"/>
                </a:solidFill>
              </a:rPr>
              <a:t>trò</a:t>
            </a:r>
            <a:r>
              <a:rPr lang="en-US" sz="5400" b="1" i="1" dirty="0">
                <a:solidFill>
                  <a:srgbClr val="000066"/>
                </a:solidFill>
              </a:rPr>
              <a:t> </a:t>
            </a:r>
            <a:r>
              <a:rPr lang="en-US" sz="5400" b="1" i="1" dirty="0" err="1">
                <a:solidFill>
                  <a:srgbClr val="000066"/>
                </a:solidFill>
              </a:rPr>
              <a:t>chơi</a:t>
            </a:r>
            <a:endParaRPr lang="en-US" sz="5400" b="1" i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468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26967"/>
            <a:ext cx="12192000" cy="164968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8111415" y="2473019"/>
            <a:ext cx="5520957" cy="231211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988" y="5536367"/>
            <a:ext cx="2041810" cy="264326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-1739574" y="2473018"/>
            <a:ext cx="5520957" cy="231211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6366"/>
            <a:ext cx="2041810" cy="264326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04781" y="140854"/>
            <a:ext cx="9850988" cy="1649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Qủa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4: Em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xu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ống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tre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nứa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4400" b="1" i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" b="9842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926" y="3309256"/>
            <a:ext cx="3534935" cy="3997999"/>
          </a:xfrm>
          <a:prstGeom prst="rect">
            <a:avLst/>
          </a:prstGeom>
        </p:spPr>
      </p:pic>
      <p:sp>
        <p:nvSpPr>
          <p:cNvPr id="13" name="TextBox 12">
            <a:hlinkClick r:id="rId7" action="ppaction://hlinksldjump"/>
          </p:cNvPr>
          <p:cNvSpPr txBox="1"/>
          <p:nvPr/>
        </p:nvSpPr>
        <p:spPr>
          <a:xfrm>
            <a:off x="4490737" y="5247996"/>
            <a:ext cx="31151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</a:rPr>
              <a:t>ĐÁP ÁN</a:t>
            </a:r>
          </a:p>
        </p:txBody>
      </p:sp>
    </p:spTree>
    <p:extLst>
      <p:ext uri="{BB962C8B-B14F-4D97-AF65-F5344CB8AC3E}">
        <p14:creationId xmlns:p14="http://schemas.microsoft.com/office/powerpoint/2010/main" val="46632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71" y="6619351"/>
            <a:ext cx="12192000" cy="156028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8111415" y="2473019"/>
            <a:ext cx="5520957" cy="231211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988" y="5536367"/>
            <a:ext cx="2041810" cy="264326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-1739574" y="2473018"/>
            <a:ext cx="5520957" cy="231211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6366"/>
            <a:ext cx="2041810" cy="264326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50171" y="238649"/>
            <a:ext cx="859245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HS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XÚC XẮC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cái ống nứa (hoặc tre) còn nguyên 2 đầu mắt, cưa xéo một nhát ở một phía dài cỡ hơn đốt ngón tay, nhét đồng tiền xu vào đấy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745" y="3098701"/>
            <a:ext cx="2619312" cy="34045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160" y="3098701"/>
            <a:ext cx="2293931" cy="34045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511" y="2413699"/>
            <a:ext cx="3432382" cy="47745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5" name="TextBox 14">
            <a:hlinkClick r:id="rId9" action="ppaction://hlinksldjump"/>
          </p:cNvPr>
          <p:cNvSpPr txBox="1"/>
          <p:nvPr/>
        </p:nvSpPr>
        <p:spPr>
          <a:xfrm rot="604745">
            <a:off x="7740953" y="5168213"/>
            <a:ext cx="31913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>
                <a:solidFill>
                  <a:srgbClr val="000066"/>
                </a:solidFill>
              </a:rPr>
              <a:t>Quay lại trò chơi</a:t>
            </a:r>
          </a:p>
        </p:txBody>
      </p:sp>
    </p:spTree>
    <p:extLst>
      <p:ext uri="{BB962C8B-B14F-4D97-AF65-F5344CB8AC3E}">
        <p14:creationId xmlns:p14="http://schemas.microsoft.com/office/powerpoint/2010/main" val="11590412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24084"/>
            <a:ext cx="12192000" cy="174826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8111415" y="2473019"/>
            <a:ext cx="5520957" cy="231211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988" y="5536367"/>
            <a:ext cx="2041810" cy="264326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-1739574" y="2473018"/>
            <a:ext cx="5520957" cy="231211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6366"/>
            <a:ext cx="2041810" cy="264326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80231" y="339399"/>
            <a:ext cx="98315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QUẢ 5: Tết vào mùa nào trong năm? </a:t>
            </a:r>
            <a:endParaRPr lang="en-US" sz="4800" b="1" i="1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452" y="1509795"/>
            <a:ext cx="4435095" cy="5771815"/>
          </a:xfrm>
          <a:prstGeom prst="rect">
            <a:avLst/>
          </a:prstGeom>
        </p:spPr>
      </p:pic>
      <p:sp>
        <p:nvSpPr>
          <p:cNvPr id="14" name="TextBox 13">
            <a:hlinkClick r:id="rId7" action="ppaction://hlinksldjump"/>
          </p:cNvPr>
          <p:cNvSpPr txBox="1"/>
          <p:nvPr/>
        </p:nvSpPr>
        <p:spPr>
          <a:xfrm>
            <a:off x="4746170" y="4158152"/>
            <a:ext cx="31151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FF00"/>
                </a:solidFill>
              </a:rPr>
              <a:t>ĐÁP ÁN</a:t>
            </a:r>
          </a:p>
        </p:txBody>
      </p:sp>
    </p:spTree>
    <p:extLst>
      <p:ext uri="{BB962C8B-B14F-4D97-AF65-F5344CB8AC3E}">
        <p14:creationId xmlns:p14="http://schemas.microsoft.com/office/powerpoint/2010/main" val="41872529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7999"/>
            <a:ext cx="12192000" cy="16740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8111415" y="2473019"/>
            <a:ext cx="5520957" cy="231211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988" y="5536367"/>
            <a:ext cx="2041810" cy="264326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-1739574" y="2473018"/>
            <a:ext cx="5520957" cy="231211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6366"/>
            <a:ext cx="2041810" cy="264326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75991" y="159656"/>
            <a:ext cx="953588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6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ĐÁP ÁN QUẢ 5:Mùa xuân </a:t>
            </a:r>
            <a:endParaRPr lang="en-US" sz="6600" b="1" i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6184">
            <a:off x="2415239" y="2090056"/>
            <a:ext cx="4255266" cy="55001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270" y="2733048"/>
            <a:ext cx="3432382" cy="47745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3" name="TextBox 12">
            <a:hlinkClick r:id="rId8" action="ppaction://hlinksldjump"/>
          </p:cNvPr>
          <p:cNvSpPr txBox="1"/>
          <p:nvPr/>
        </p:nvSpPr>
        <p:spPr>
          <a:xfrm rot="604745">
            <a:off x="6984832" y="5664733"/>
            <a:ext cx="29252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>
                <a:solidFill>
                  <a:srgbClr val="000066"/>
                </a:solidFill>
              </a:rPr>
              <a:t>Giới thiệu bài mới</a:t>
            </a:r>
          </a:p>
        </p:txBody>
      </p:sp>
    </p:spTree>
    <p:extLst>
      <p:ext uri="{BB962C8B-B14F-4D97-AF65-F5344CB8AC3E}">
        <p14:creationId xmlns:p14="http://schemas.microsoft.com/office/powerpoint/2010/main" val="28350630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01600" y="1654628"/>
            <a:ext cx="1184365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80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TIẾT: 19</a:t>
            </a:r>
          </a:p>
          <a:p>
            <a:r>
              <a:rPr lang="en-US" sz="3600" b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- Học hát bài: XÚC XẮC XÚC XẺ</a:t>
            </a:r>
            <a:endParaRPr lang="en-US" sz="360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i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</a:t>
            </a:r>
            <a:r>
              <a:rPr lang="en-US" sz="3200" i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 </a:t>
            </a:r>
            <a:r>
              <a:rPr lang="vi-VN" sz="3200" i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của:</a:t>
            </a:r>
            <a:r>
              <a:rPr lang="en-US" sz="3200" i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Nguyễn Ngọc Thiện</a:t>
            </a:r>
            <a:endParaRPr lang="en-US" sz="320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i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r>
              <a:rPr lang="en-US" sz="3200" i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vi-VN" sz="3200" i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Lời: Phỏng theo đồng dao c</a:t>
            </a:r>
            <a:r>
              <a:rPr lang="en-US" sz="3200" i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</a:t>
            </a:r>
            <a:endParaRPr lang="en-US" sz="320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200" b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b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- Vận dụng sáng tạo: DÀI – NGẮN</a:t>
            </a:r>
            <a:endParaRPr lang="en-US" sz="360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i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8657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490" y="0"/>
            <a:ext cx="414250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44446"/>
            <a:ext cx="66832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>
                <a:solidFill>
                  <a:srgbClr val="000066"/>
                </a:solidFill>
                <a:latin typeface="Times New Roman"/>
                <a:ea typeface="Calibri"/>
              </a:rPr>
              <a:t>H</a:t>
            </a:r>
            <a:r>
              <a:rPr lang="vi-VN" sz="3200" b="1">
                <a:solidFill>
                  <a:srgbClr val="000066"/>
                </a:solidFill>
                <a:latin typeface="Times New Roman"/>
                <a:ea typeface="Calibri"/>
              </a:rPr>
              <a:t>oạt động hình thành kiến thức mới </a:t>
            </a:r>
            <a:endParaRPr lang="en-US" sz="3200">
              <a:solidFill>
                <a:srgbClr val="000066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861536"/>
            <a:ext cx="8188036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>
                <a:solidFill>
                  <a:srgbClr val="202122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vi-VN" sz="2400" b="1">
                <a:solidFill>
                  <a:srgbClr val="202122"/>
                </a:solidFill>
                <a:latin typeface="Times New Roman" pitchFamily="18" charset="0"/>
                <a:cs typeface="Times New Roman" pitchFamily="18" charset="0"/>
              </a:rPr>
              <a:t>Nguyễn Ngọc Thiện</a:t>
            </a:r>
            <a:r>
              <a:rPr lang="vi-VN" sz="2400">
                <a:solidFill>
                  <a:srgbClr val="202122"/>
                </a:solidFill>
                <a:latin typeface="Times New Roman" pitchFamily="18" charset="0"/>
                <a:cs typeface="Times New Roman" pitchFamily="18" charset="0"/>
              </a:rPr>
              <a:t> (sinh năm </a:t>
            </a:r>
            <a:r>
              <a:rPr lang="vi-VN" sz="2400">
                <a:solidFill>
                  <a:srgbClr val="0645AD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1951</a:t>
            </a:r>
            <a:r>
              <a:rPr lang="vi-VN" sz="2400">
                <a:solidFill>
                  <a:srgbClr val="202122"/>
                </a:solidFill>
                <a:latin typeface="Times New Roman" pitchFamily="18" charset="0"/>
                <a:cs typeface="Times New Roman" pitchFamily="18" charset="0"/>
              </a:rPr>
              <a:t>) là một </a:t>
            </a:r>
            <a:r>
              <a:rPr lang="vi-VN" sz="2400">
                <a:solidFill>
                  <a:srgbClr val="0645AD"/>
                </a:solidFill>
                <a:latin typeface="Times New Roman" pitchFamily="18" charset="0"/>
                <a:cs typeface="Times New Roman" pitchFamily="18" charset="0"/>
                <a:hlinkClick r:id="rId5" tooltip="Nhạc sĩ"/>
              </a:rPr>
              <a:t>nhạc sĩ</a:t>
            </a:r>
            <a:r>
              <a:rPr lang="vi-VN" sz="2400">
                <a:solidFill>
                  <a:srgbClr val="202122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vi-VN" sz="2400">
                <a:solidFill>
                  <a:srgbClr val="0645AD"/>
                </a:solidFill>
                <a:latin typeface="Times New Roman" pitchFamily="18" charset="0"/>
                <a:cs typeface="Times New Roman" pitchFamily="18" charset="0"/>
                <a:hlinkClick r:id="rId6" tooltip="Việt Nam"/>
              </a:rPr>
              <a:t>Việt Nam</a:t>
            </a:r>
            <a:r>
              <a:rPr lang="vi-VN" sz="2400">
                <a:solidFill>
                  <a:srgbClr val="202122"/>
                </a:solidFill>
                <a:latin typeface="Times New Roman" pitchFamily="18" charset="0"/>
                <a:cs typeface="Times New Roman" pitchFamily="18" charset="0"/>
              </a:rPr>
              <a:t>. </a:t>
            </a:r>
            <a:r>
              <a:rPr lang="vi-VN" sz="2400">
                <a:solidFill>
                  <a:srgbClr val="0645AD"/>
                </a:solidFill>
                <a:latin typeface="Times New Roman" pitchFamily="18" charset="0"/>
                <a:cs typeface="Times New Roman" pitchFamily="18" charset="0"/>
                <a:hlinkClick r:id="rId7" tooltip="Âm nhạc"/>
              </a:rPr>
              <a:t>Nhạc</a:t>
            </a:r>
            <a:r>
              <a:rPr lang="vi-VN" sz="2400">
                <a:solidFill>
                  <a:srgbClr val="202122"/>
                </a:solidFill>
                <a:latin typeface="Times New Roman" pitchFamily="18" charset="0"/>
                <a:cs typeface="Times New Roman" pitchFamily="18" charset="0"/>
              </a:rPr>
              <a:t> ông mang phong cách trẻ trung, nhẹ nhàng, trữ tình thường nói về tình yêu và tuổi trẻ. </a:t>
            </a:r>
            <a:r>
              <a:rPr lang="en-US" sz="2400">
                <a:solidFill>
                  <a:srgbClr val="202122"/>
                </a:solidFill>
                <a:latin typeface="Times New Roman" pitchFamily="18" charset="0"/>
                <a:cs typeface="Times New Roman" pitchFamily="18" charset="0"/>
              </a:rPr>
              <a:t>Các tác phẩm của ông như: </a:t>
            </a:r>
            <a:r>
              <a:rPr lang="vi-VN" sz="2400">
                <a:solidFill>
                  <a:srgbClr val="202122"/>
                </a:solidFill>
                <a:latin typeface="Times New Roman" pitchFamily="18" charset="0"/>
                <a:cs typeface="Times New Roman" pitchFamily="18" charset="0"/>
              </a:rPr>
              <a:t>Ơi cuộc sống mến thương (1979)</a:t>
            </a:r>
            <a:r>
              <a:rPr lang="en-US" sz="2400">
                <a:solidFill>
                  <a:srgbClr val="202122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2400">
                <a:solidFill>
                  <a:srgbClr val="202122"/>
                </a:solidFill>
                <a:latin typeface="Times New Roman" pitchFamily="18" charset="0"/>
                <a:cs typeface="Times New Roman" pitchFamily="18" charset="0"/>
              </a:rPr>
              <a:t>Ngọn lửa trái tim (1981)</a:t>
            </a:r>
            <a:r>
              <a:rPr lang="en-US" sz="2400">
                <a:solidFill>
                  <a:srgbClr val="20212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2400">
                <a:solidFill>
                  <a:srgbClr val="202122"/>
                </a:solidFill>
                <a:latin typeface="Times New Roman" pitchFamily="18" charset="0"/>
                <a:cs typeface="Times New Roman" pitchFamily="18" charset="0"/>
              </a:rPr>
              <a:t>Như khúc tình ca (1982)</a:t>
            </a:r>
            <a:r>
              <a:rPr lang="en-US" sz="2400">
                <a:solidFill>
                  <a:srgbClr val="202122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2400">
                <a:solidFill>
                  <a:srgbClr val="202122"/>
                </a:solidFill>
                <a:latin typeface="Times New Roman" pitchFamily="18" charset="0"/>
                <a:cs typeface="Times New Roman" pitchFamily="18" charset="0"/>
              </a:rPr>
              <a:t>Ước mơ (1983)</a:t>
            </a:r>
          </a:p>
          <a:p>
            <a:pPr lvl="0" algn="just"/>
            <a:r>
              <a:rPr lang="en-US" sz="2400">
                <a:latin typeface="Times New Roman" pitchFamily="18" charset="0"/>
                <a:cs typeface="Times New Roman" pitchFamily="18" charset="0"/>
              </a:rPr>
              <a:t>+ Bài hát Xúc xắc xúc xẻ được viết phỏng theo lời bài đồng dao cổ với </a:t>
            </a:r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giai điệu vui tươi, trong sáng.</a:t>
            </a:r>
          </a:p>
          <a:p>
            <a:pPr algn="ctr"/>
            <a:r>
              <a:rPr lang="en-US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Xúc xắc xúc xẻ!</a:t>
            </a:r>
            <a:br>
              <a:rPr lang="en-US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Bọn trẻ hát ca</a:t>
            </a:r>
            <a:br>
              <a:rPr lang="en-US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Chúc ông, chúc bà</a:t>
            </a:r>
            <a:br>
              <a:rPr lang="en-US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 già vui vẻ</a:t>
            </a:r>
            <a:br>
              <a:rPr lang="en-US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Chúc cha chúc mẹ</a:t>
            </a:r>
            <a:br>
              <a:rPr lang="en-US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Mạnh khỏe an hòa</a:t>
            </a:r>
            <a:br>
              <a:rPr lang="en-US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Xúc xắc xúc xẻ! </a:t>
            </a:r>
          </a:p>
          <a:p>
            <a:pPr algn="just"/>
            <a:r>
              <a:rPr lang="en-US" sz="2400">
                <a:latin typeface="Times New Roman" pitchFamily="18" charset="0"/>
                <a:cs typeface="Times New Roman" pitchFamily="18" charset="0"/>
              </a:rPr>
              <a:t>+ Đồng dao</a:t>
            </a:r>
            <a:r>
              <a:rPr lang="vi-VN" sz="2400">
                <a:solidFill>
                  <a:srgbClr val="363636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400">
                <a:solidFill>
                  <a:srgbClr val="36363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>
                <a:solidFill>
                  <a:srgbClr val="363636"/>
                </a:solidFill>
                <a:latin typeface="Times New Roman" pitchFamily="18" charset="0"/>
                <a:cs typeface="Times New Roman" pitchFamily="18" charset="0"/>
              </a:rPr>
              <a:t>à thơ ca dân gian truyền miệng của trẻ em Việt Nam trong xã hội xưa. Đồng dao bao gồm nhiều loại: các bài hát, câu hát trẻ em, lời hát trong các trò chơi, bài hát ru em…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151381" y="67181"/>
            <a:ext cx="42434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latin typeface="Times New Roman"/>
                <a:ea typeface="Calibri"/>
              </a:rPr>
              <a:t>Hoạt động 1: </a:t>
            </a:r>
            <a:r>
              <a:rPr lang="en-US" b="1" i="1">
                <a:latin typeface="Times New Roman"/>
                <a:ea typeface="Calibri"/>
              </a:rPr>
              <a:t>Học bài hát: </a:t>
            </a:r>
            <a:r>
              <a:rPr lang="en-US" b="1">
                <a:latin typeface="Times New Roman"/>
                <a:ea typeface="Calibri"/>
              </a:rPr>
              <a:t>Xúc xắc xúc xẻ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9285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371770" y="1146629"/>
            <a:ext cx="61250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>
                <a:solidFill>
                  <a:srgbClr val="FF0000"/>
                </a:solidFill>
              </a:rPr>
              <a:t>- Hát mẫu</a:t>
            </a:r>
          </a:p>
        </p:txBody>
      </p:sp>
      <p:sp>
        <p:nvSpPr>
          <p:cNvPr id="6" name="Rectangle 5"/>
          <p:cNvSpPr/>
          <p:nvPr/>
        </p:nvSpPr>
        <p:spPr>
          <a:xfrm>
            <a:off x="4659086" y="333828"/>
            <a:ext cx="7532914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3200" b="1" u="sng">
                <a:solidFill>
                  <a:srgbClr val="66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Hoạt động 1:</a:t>
            </a:r>
            <a:r>
              <a:rPr lang="en-US" sz="3200" b="1">
                <a:solidFill>
                  <a:srgbClr val="66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Học bài hát: Xúc xắc xúc xẻ</a:t>
            </a:r>
            <a:endParaRPr lang="en-US" sz="3200" b="1">
              <a:solidFill>
                <a:srgbClr val="6600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XUC XAC XUC XE BEAT BG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29257" y="3603171"/>
            <a:ext cx="928913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11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5771" y="333830"/>
            <a:ext cx="741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4000" b="1" i="1">
                <a:solidFill>
                  <a:srgbClr val="FF0000"/>
                </a:solidFill>
              </a:rPr>
              <a:t>HD HS đọc lời ca theo tiết tấu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54630" y="3918857"/>
            <a:ext cx="10087428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</a:t>
            </a:r>
            <a:r>
              <a:rPr lang="vi-VN" sz="3200" b="1" i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 xắc xúc xẻ</a:t>
            </a:r>
            <a:r>
              <a:rPr lang="en-US" sz="3200" b="1" i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n</a:t>
            </a:r>
            <a:r>
              <a:rPr lang="vi-VN" sz="3200" b="1" i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ăm mới năm mẻ</a:t>
            </a:r>
            <a:endParaRPr lang="en-US" sz="3200" b="1" i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i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</a:t>
            </a:r>
            <a:r>
              <a:rPr lang="vi-VN" sz="3200" b="1" i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nào còn thức</a:t>
            </a:r>
            <a:r>
              <a:rPr lang="en-US" sz="3200" b="1" i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vi-VN" sz="3200" b="1" i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cửa cho chúng tôi</a:t>
            </a:r>
            <a:endParaRPr lang="en-US" sz="3200" b="1" i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3200" b="1" i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 Xúc xắc xúc xẻ năm mới năm mẻ.</a:t>
            </a:r>
            <a:endParaRPr lang="en-US" sz="3200" b="1" i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3200" b="1" i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4: Nhà nào còn thức, mở cửa cho chúng tôi</a:t>
            </a:r>
            <a:r>
              <a:rPr lang="pt-BR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4867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35316" y="4571999"/>
            <a:ext cx="97681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</a:t>
            </a:r>
            <a:r>
              <a:rPr lang="vi-VN" sz="4000" b="1" i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 xắc xúc xẻ</a:t>
            </a:r>
            <a:r>
              <a:rPr lang="en-US" sz="4000" b="1" i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n</a:t>
            </a:r>
            <a:r>
              <a:rPr lang="vi-VN" sz="4000" b="1" i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ăm mới năm mẻ</a:t>
            </a:r>
            <a:endParaRPr lang="en-US" sz="4000" b="1" i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400"/>
          </a:p>
        </p:txBody>
      </p:sp>
      <p:sp>
        <p:nvSpPr>
          <p:cNvPr id="2" name="Rectangle 1"/>
          <p:cNvSpPr/>
          <p:nvPr/>
        </p:nvSpPr>
        <p:spPr>
          <a:xfrm>
            <a:off x="188685" y="291813"/>
            <a:ext cx="73587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HD HS Học hát nối tiếp từng câu</a:t>
            </a:r>
          </a:p>
          <a:p>
            <a:endParaRPr lang="en-US" sz="3600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98630" y="52644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00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5"/>
          <p:cNvPicPr>
            <a:picLocks noChangeAspect="1" noChangeArrowheads="1"/>
          </p:cNvPicPr>
          <p:nvPr/>
        </p:nvPicPr>
        <p:blipFill>
          <a:blip r:embed="rId5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29" y="2032705"/>
            <a:ext cx="9811656" cy="326659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45366" y="4566391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79507" y="9844"/>
            <a:ext cx="30572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ln w="1270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 </a:t>
            </a:r>
            <a:endParaRPr lang="en-US" sz="36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64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92570" y="3984562"/>
            <a:ext cx="93334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i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</a:t>
            </a:r>
            <a:r>
              <a:rPr lang="vi-VN" sz="5400" b="1" i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nào còn thức</a:t>
            </a:r>
            <a:r>
              <a:rPr lang="en-US" sz="5400" b="1" i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vi-VN" sz="5400" b="1" i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cửa cho chúng tôi</a:t>
            </a:r>
            <a:endParaRPr lang="en-US" sz="5400" b="1" i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26058" y="54340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52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38515" y="3962178"/>
            <a:ext cx="927462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i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1+2 : </a:t>
            </a:r>
            <a:r>
              <a:rPr lang="vi-VN" sz="4400" b="1" i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 xắc xúc xẻ</a:t>
            </a:r>
            <a:r>
              <a:rPr lang="en-US" sz="4400" b="1" i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n</a:t>
            </a:r>
            <a:r>
              <a:rPr lang="vi-VN" sz="4400" b="1" i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ăm mới năm mẻ</a:t>
            </a:r>
            <a:r>
              <a:rPr lang="en-US" sz="4400" b="1" i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4400" b="1" i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nào còn thức</a:t>
            </a:r>
            <a:r>
              <a:rPr lang="en-US" sz="4400" b="1" i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vi-VN" sz="4400" b="1" i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cửa cho chúng tôi</a:t>
            </a:r>
            <a:endParaRPr lang="en-US" sz="4400" b="1" i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1+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19543" y="53013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24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89570" y="4608677"/>
            <a:ext cx="98315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i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 Xúc xắc xúc xẻ năm mới năm mẻ.</a:t>
            </a:r>
            <a:endParaRPr lang="en-US" sz="4000" b="1" i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87999" y="3312885"/>
            <a:ext cx="1857829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052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65943" y="4128478"/>
            <a:ext cx="90859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1+2+3: </a:t>
            </a:r>
            <a:r>
              <a:rPr lang="vi-VN" sz="3600" b="1" i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 xắc xúc xẻ</a:t>
            </a:r>
            <a:r>
              <a:rPr lang="en-US" sz="3600" b="1" i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n</a:t>
            </a:r>
            <a:r>
              <a:rPr lang="vi-VN" sz="3600" b="1" i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ăm mới năm mẻ</a:t>
            </a:r>
            <a:r>
              <a:rPr lang="en-US" sz="3600" b="1" i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600" b="1" i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nào còn thức</a:t>
            </a:r>
            <a:r>
              <a:rPr lang="en-US" sz="3600" b="1" i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vi-VN" sz="3600" b="1" i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cửa cho chúng tôi</a:t>
            </a:r>
            <a:r>
              <a:rPr lang="en-US" sz="3600" b="1" i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pt-BR" sz="3600" b="1" i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Xúc xắc xúc xẻ năm mới năm mẻ.</a:t>
            </a:r>
            <a:endParaRPr lang="en-US" sz="3600" b="1" i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1+2+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05713" y="2456543"/>
            <a:ext cx="220617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69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11167" y="4216792"/>
            <a:ext cx="953100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i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4: Nhà nào còn thức, mở cửa cho chúng tôi</a:t>
            </a:r>
            <a:r>
              <a:rPr lang="pt-BR" sz="40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199" y="3124200"/>
            <a:ext cx="2598057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64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22400" y="4230953"/>
            <a:ext cx="911497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b="1" i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3+4: Xúc xắc xúc xẻ năm mới năm mẻ. Nhà nào còn thức, mở cửa cho chúng tôi</a:t>
            </a:r>
            <a:r>
              <a:rPr lang="pt-BR" sz="36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3+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5999" y="3022600"/>
            <a:ext cx="1277257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224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41715" y="3939440"/>
            <a:ext cx="885371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1+2+3+4: </a:t>
            </a:r>
            <a:r>
              <a:rPr lang="vi-VN" sz="3200" b="1" i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 xắc xúc xẻ</a:t>
            </a:r>
            <a:r>
              <a:rPr lang="en-US" sz="3200" b="1" i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n</a:t>
            </a:r>
            <a:r>
              <a:rPr lang="vi-VN" sz="3200" b="1" i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ăm mới năm mẻ</a:t>
            </a:r>
            <a:r>
              <a:rPr lang="en-US" sz="3200" b="1" i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200" b="1" i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nào</a:t>
            </a:r>
            <a:r>
              <a:rPr lang="en-US" sz="3200" b="1" i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 thức</a:t>
            </a:r>
            <a:r>
              <a:rPr lang="en-US" sz="3200" b="1" i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vi-VN" sz="3200" b="1" i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cửa cho chúng tôi</a:t>
            </a:r>
            <a:r>
              <a:rPr lang="en-US" sz="3200" b="1" i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pt-BR" sz="3200" b="1" i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Xúc xắc xúc xẻ năm mới năm mẻ. Nhà nào còn thức, mở cửa cho chúng tôi</a:t>
            </a:r>
            <a:r>
              <a:rPr lang="pt-BR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3+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399" y="2383971"/>
            <a:ext cx="1480457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885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07886" y="3913523"/>
            <a:ext cx="8752114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t-BR" sz="3600" b="1" i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HD HS Hát với nhạc đệ</a:t>
            </a:r>
            <a:r>
              <a:rPr lang="vi-VN" sz="3600" b="1" i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 (2 - 3 lần)</a:t>
            </a:r>
            <a:r>
              <a:rPr lang="en-US" sz="3600" b="1" i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vơi hình thức: Lóp</a:t>
            </a:r>
            <a:r>
              <a:rPr lang="pt-BR" sz="3600" b="1" i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nhóm/ tổ/ cá nhân. </a:t>
            </a:r>
            <a:r>
              <a:rPr lang="vi-VN" sz="3600" b="1" i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 nhóm h</a:t>
            </a:r>
            <a:r>
              <a:rPr lang="pt-BR" sz="3600" b="1" i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át nối tiếp</a:t>
            </a:r>
            <a:r>
              <a:rPr lang="vi-VN" sz="3600" b="1" i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các câu </a:t>
            </a:r>
            <a:endParaRPr lang="en-US" sz="3600" b="1" i="1">
              <a:solidFill>
                <a:srgbClr val="FF000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XUC XAC XUC XE BEAT BG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73090" y="134926"/>
            <a:ext cx="3082339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76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3471920"/>
            <a:ext cx="432265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vi-VN" sz="36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vi-VN" sz="36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HS h</a:t>
            </a:r>
            <a:r>
              <a:rPr lang="pt-BR" sz="36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át với vỗ tay theo phách</a:t>
            </a:r>
          </a:p>
          <a:p>
            <a:r>
              <a:rPr lang="pt-BR" sz="36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-Gõ trống/ </a:t>
            </a:r>
            <a:r>
              <a:rPr lang="vi-VN" sz="36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song loan/ thìa nhôm</a:t>
            </a:r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theo phách với hình thức Lớp, tổ, cá nhân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..</a:t>
            </a:r>
            <a:endParaRPr lang="en-US" sz="2800">
              <a:solidFill>
                <a:srgbClr val="002060"/>
              </a:solidFill>
            </a:endParaRPr>
          </a:p>
        </p:txBody>
      </p:sp>
      <p:pic>
        <p:nvPicPr>
          <p:cNvPr id="28" name="XUC XAC XUC XE BEAT BG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73090" y="134926"/>
            <a:ext cx="928913" cy="609600"/>
          </a:xfrm>
          <a:prstGeom prst="rect">
            <a:avLst/>
          </a:prstGeom>
        </p:spPr>
      </p:pic>
      <p:pic>
        <p:nvPicPr>
          <p:cNvPr id="3074" name="Picture 2" descr="C:\Users\Administrator\Desktop\z2579998768344_f0ede5b43395aba8d7219acd84e5ffbc (1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653" y="2119745"/>
            <a:ext cx="7869347" cy="4738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784950" y="1124588"/>
            <a:ext cx="41985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>
                <a:solidFill>
                  <a:srgbClr val="000066"/>
                </a:solidFill>
                <a:latin typeface="Times New Roman"/>
                <a:ea typeface="Calibri"/>
              </a:rPr>
              <a:t>H</a:t>
            </a:r>
            <a:r>
              <a:rPr lang="vi-VN" sz="3600" b="1">
                <a:solidFill>
                  <a:srgbClr val="000066"/>
                </a:solidFill>
                <a:latin typeface="Times New Roman"/>
                <a:ea typeface="Calibri"/>
              </a:rPr>
              <a:t>oạt động luyện tập</a:t>
            </a:r>
            <a:endParaRPr lang="en-US" sz="360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67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57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38628" y="2909632"/>
            <a:ext cx="560251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-HD HS quan sát 3 khuông nhạc và hỏi :</a:t>
            </a:r>
          </a:p>
          <a:p>
            <a:r>
              <a:rPr lang="en-US" sz="2800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Mỗi ô nhạc có mấy nốt nhạc?</a:t>
            </a:r>
          </a:p>
          <a:p>
            <a:r>
              <a:rPr lang="en-US" sz="2800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tên gọi như thế nào?</a:t>
            </a:r>
          </a:p>
          <a:p>
            <a:r>
              <a:rPr lang="en-US" sz="2800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 Điểm khác nhau của các nốt nhạc là gì?(hình nốt)</a:t>
            </a:r>
          </a:p>
          <a:p>
            <a:r>
              <a:rPr lang="en-US" sz="2800" i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i="1">
              <a:solidFill>
                <a:srgbClr val="FFFF00"/>
              </a:solidFill>
            </a:endParaRPr>
          </a:p>
        </p:txBody>
      </p:sp>
      <p:pic>
        <p:nvPicPr>
          <p:cNvPr id="9218" name="Picture 2" descr="Dài ngắn - Copy"/>
          <p:cNvPicPr>
            <a:picLocks noChangeAspect="1" noChangeArrowheads="1"/>
          </p:cNvPicPr>
          <p:nvPr/>
        </p:nvPicPr>
        <p:blipFill>
          <a:blip r:embed="rId9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2"/>
          <a:stretch>
            <a:fillRect/>
          </a:stretch>
        </p:blipFill>
        <p:spPr bwMode="auto">
          <a:xfrm>
            <a:off x="5181600" y="807795"/>
            <a:ext cx="6328229" cy="161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 rot="21153568">
            <a:off x="792874" y="1138785"/>
            <a:ext cx="37997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</a:t>
            </a: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 tạo</a:t>
            </a: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Dài – ngắn</a:t>
            </a:r>
          </a:p>
        </p:txBody>
      </p:sp>
      <p:pic>
        <p:nvPicPr>
          <p:cNvPr id="7" name="1 RE- NGAN-D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45714" y="2909632"/>
            <a:ext cx="609600" cy="609600"/>
          </a:xfrm>
          <a:prstGeom prst="rect">
            <a:avLst/>
          </a:prstGeom>
        </p:spPr>
      </p:pic>
      <p:pic>
        <p:nvPicPr>
          <p:cNvPr id="11" name="1 DO- DAI -NGA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2" name="3 MI- DAI- NGA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450285" y="29096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496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35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9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20931973">
            <a:off x="3745045" y="4601541"/>
            <a:ext cx="61606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>
                <a:solidFill>
                  <a:srgbClr val="000066"/>
                </a:solidFill>
              </a:rPr>
              <a:t>Hát lại bài hát: Chào người bạn mới đến, kiểm tra bài cũ</a:t>
            </a:r>
          </a:p>
        </p:txBody>
      </p:sp>
      <p:pic>
        <p:nvPicPr>
          <p:cNvPr id="5" name="CHAO NG B MOI DEN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58854" y="1923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967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ài ngắn - Copy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2"/>
          <a:stretch>
            <a:fillRect/>
          </a:stretch>
        </p:blipFill>
        <p:spPr bwMode="auto">
          <a:xfrm>
            <a:off x="5355770" y="261257"/>
            <a:ext cx="6125029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70857" y="2456795"/>
            <a:ext cx="465908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>
                <a:solidFill>
                  <a:srgbClr val="FFFF00"/>
                </a:solidFill>
              </a:rPr>
              <a:t>- Đàn giai điệu nhiều lần cho HS đọc tên nốt. </a:t>
            </a:r>
          </a:p>
          <a:p>
            <a:r>
              <a:rPr lang="en-US" sz="3600" i="1">
                <a:solidFill>
                  <a:srgbClr val="FFFF00"/>
                </a:solidFill>
              </a:rPr>
              <a:t>Hỏi hình nốt nào thì ngân dài hơn?(có thể thay đổi cao độ để HS nhận xét.</a:t>
            </a:r>
          </a:p>
          <a:p>
            <a:endParaRPr lang="en-US" sz="3200"/>
          </a:p>
          <a:p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5581763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43" y="2249714"/>
            <a:ext cx="3455081" cy="1226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913" y="2931885"/>
            <a:ext cx="3614057" cy="1262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931885" y="4789714"/>
            <a:ext cx="38898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>
                <a:solidFill>
                  <a:srgbClr val="FF0000"/>
                </a:solidFill>
              </a:rPr>
              <a:t>TRÒ CHƠI:PHÂN BIỆT ÂM THANH DÀI-NGẮN</a:t>
            </a:r>
          </a:p>
        </p:txBody>
      </p:sp>
      <p:sp>
        <p:nvSpPr>
          <p:cNvPr id="10" name="TextBox 9"/>
          <p:cNvSpPr txBox="1"/>
          <p:nvPr/>
        </p:nvSpPr>
        <p:spPr>
          <a:xfrm rot="856797">
            <a:off x="6901968" y="4769579"/>
            <a:ext cx="53702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>
                <a:solidFill>
                  <a:srgbClr val="FF0000"/>
                </a:solidFill>
              </a:rPr>
              <a:t>Bật âm thanh tàu hỏa và âm thanh chim hót, hỏi HS phân biệt âm thanh dài-ngắn. </a:t>
            </a:r>
          </a:p>
        </p:txBody>
      </p:sp>
      <p:pic>
        <p:nvPicPr>
          <p:cNvPr id="11" name="1 AT COI D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998" y="2924629"/>
            <a:ext cx="153511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2 AT CHM NGA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097" y="3646369"/>
            <a:ext cx="1872826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344" y="2298699"/>
            <a:ext cx="1596910" cy="12228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0" y="2951841"/>
            <a:ext cx="1088570" cy="12228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Rectangle 1"/>
          <p:cNvSpPr/>
          <p:nvPr/>
        </p:nvSpPr>
        <p:spPr>
          <a:xfrm>
            <a:off x="0" y="99352"/>
            <a:ext cx="33121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>
                <a:latin typeface="Times New Roman"/>
                <a:ea typeface="Calibri"/>
              </a:rPr>
              <a:t>H</a:t>
            </a:r>
            <a:r>
              <a:rPr lang="vi-VN" sz="2800" b="1">
                <a:latin typeface="Times New Roman"/>
                <a:ea typeface="Calibri"/>
              </a:rPr>
              <a:t>oạt động vận dụng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2306049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93029" y="1349829"/>
            <a:ext cx="624114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>
                <a:solidFill>
                  <a:srgbClr val="FF0000"/>
                </a:solidFill>
              </a:rPr>
              <a:t>Đáp án: Âm thanh tàu hỏa dài. </a:t>
            </a:r>
          </a:p>
          <a:p>
            <a:endParaRPr lang="en-US" sz="2800"/>
          </a:p>
          <a:p>
            <a:endParaRPr lang="en-US" sz="2800"/>
          </a:p>
          <a:p>
            <a:endParaRPr lang="en-US" sz="2800"/>
          </a:p>
        </p:txBody>
      </p:sp>
      <p:sp>
        <p:nvSpPr>
          <p:cNvPr id="5" name="Rectangle 4"/>
          <p:cNvSpPr/>
          <p:nvPr/>
        </p:nvSpPr>
        <p:spPr>
          <a:xfrm rot="734639">
            <a:off x="2554514" y="2898146"/>
            <a:ext cx="7199087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000066"/>
                </a:solidFill>
              </a:rPr>
              <a:t>   </a:t>
            </a:r>
            <a:r>
              <a:rPr lang="en-US" sz="3200" i="1">
                <a:solidFill>
                  <a:srgbClr val="000066"/>
                </a:solidFill>
              </a:rPr>
              <a:t>- Cả lớp bắt trước âm thanh tàu hỏa</a:t>
            </a:r>
          </a:p>
          <a:p>
            <a:r>
              <a:rPr lang="en-US" sz="3200" i="1">
                <a:solidFill>
                  <a:srgbClr val="000066"/>
                </a:solidFill>
              </a:rPr>
              <a:t>   - tổ 1 mô phỏng âm thanh dài tiếng tàu</a:t>
            </a:r>
          </a:p>
        </p:txBody>
      </p:sp>
      <p:sp>
        <p:nvSpPr>
          <p:cNvPr id="6" name="Right Arrow 5">
            <a:hlinkClick r:id="rId3" action="ppaction://hlinksldjump"/>
          </p:cNvPr>
          <p:cNvSpPr/>
          <p:nvPr/>
        </p:nvSpPr>
        <p:spPr>
          <a:xfrm>
            <a:off x="4359212" y="4281714"/>
            <a:ext cx="3802742" cy="17997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>
                <a:solidFill>
                  <a:schemeClr val="bg2"/>
                </a:solidFill>
              </a:rPr>
              <a:t>Quay lại nội dung trò chơi</a:t>
            </a:r>
          </a:p>
        </p:txBody>
      </p:sp>
    </p:spTree>
    <p:extLst>
      <p:ext uri="{BB962C8B-B14F-4D97-AF65-F5344CB8AC3E}">
        <p14:creationId xmlns:p14="http://schemas.microsoft.com/office/powerpoint/2010/main" val="30721014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559267">
            <a:off x="2871693" y="3151072"/>
            <a:ext cx="681491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>
                <a:solidFill>
                  <a:srgbClr val="000066"/>
                </a:solidFill>
              </a:rPr>
              <a:t>- </a:t>
            </a:r>
            <a:r>
              <a:rPr lang="en-US" sz="3200" i="1">
                <a:solidFill>
                  <a:srgbClr val="000066"/>
                </a:solidFill>
              </a:rPr>
              <a:t>Cả lớp bắt trước âm thanh tiếng chim</a:t>
            </a:r>
          </a:p>
          <a:p>
            <a:r>
              <a:rPr lang="en-US" sz="3200" i="1">
                <a:solidFill>
                  <a:srgbClr val="000066"/>
                </a:solidFill>
              </a:rPr>
              <a:t>- Tổ 2 mô phỏng âm thanh tiếng chim</a:t>
            </a:r>
          </a:p>
          <a:p>
            <a:endParaRPr lang="en-US" sz="2800" i="1">
              <a:solidFill>
                <a:srgbClr val="000066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30853" y="1154277"/>
            <a:ext cx="54328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>
                <a:solidFill>
                  <a:srgbClr val="FF0000"/>
                </a:solidFill>
              </a:rPr>
              <a:t>Đáp án: Âm thanh tiếng chim Ngắn</a:t>
            </a:r>
          </a:p>
        </p:txBody>
      </p:sp>
      <p:sp>
        <p:nvSpPr>
          <p:cNvPr id="5" name="Right Arrow 4">
            <a:hlinkClick r:id="rId3" action="ppaction://hlinksldjump"/>
          </p:cNvPr>
          <p:cNvSpPr/>
          <p:nvPr/>
        </p:nvSpPr>
        <p:spPr>
          <a:xfrm>
            <a:off x="4377781" y="4301233"/>
            <a:ext cx="3802742" cy="17997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>
                <a:solidFill>
                  <a:schemeClr val="bg2"/>
                </a:solidFill>
              </a:rPr>
              <a:t>Chuyển nội dung tiếp theo</a:t>
            </a:r>
          </a:p>
        </p:txBody>
      </p:sp>
    </p:spTree>
    <p:extLst>
      <p:ext uri="{BB962C8B-B14F-4D97-AF65-F5344CB8AC3E}">
        <p14:creationId xmlns:p14="http://schemas.microsoft.com/office/powerpoint/2010/main" val="928770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82071" y="434830"/>
            <a:ext cx="86485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>
                <a:solidFill>
                  <a:srgbClr val="FF0000"/>
                </a:solidFill>
              </a:rPr>
              <a:t>- Củng cố, dặn dò, nêu giáo dục</a:t>
            </a:r>
          </a:p>
        </p:txBody>
      </p:sp>
    </p:spTree>
    <p:extLst>
      <p:ext uri="{BB962C8B-B14F-4D97-AF65-F5344CB8AC3E}">
        <p14:creationId xmlns:p14="http://schemas.microsoft.com/office/powerpoint/2010/main" val="5262622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52914" y="1588654"/>
            <a:ext cx="7649028" cy="156966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sz="4800" i="1" dirty="0" err="1">
                <a:solidFill>
                  <a:schemeClr val="bg1"/>
                </a:solidFill>
              </a:rPr>
              <a:t>Chúc</a:t>
            </a:r>
            <a:r>
              <a:rPr lang="en-US" sz="4800" i="1" dirty="0">
                <a:solidFill>
                  <a:schemeClr val="bg1"/>
                </a:solidFill>
              </a:rPr>
              <a:t> </a:t>
            </a:r>
            <a:r>
              <a:rPr lang="en-US" sz="4800" i="1" dirty="0" err="1">
                <a:solidFill>
                  <a:schemeClr val="bg1"/>
                </a:solidFill>
              </a:rPr>
              <a:t>thầy</a:t>
            </a:r>
            <a:r>
              <a:rPr lang="en-US" sz="4800" i="1" dirty="0">
                <a:solidFill>
                  <a:schemeClr val="bg1"/>
                </a:solidFill>
              </a:rPr>
              <a:t> </a:t>
            </a:r>
            <a:r>
              <a:rPr lang="en-US" sz="4800" i="1" dirty="0" err="1">
                <a:solidFill>
                  <a:schemeClr val="bg1"/>
                </a:solidFill>
              </a:rPr>
              <a:t>cô</a:t>
            </a:r>
            <a:r>
              <a:rPr lang="en-US" sz="4800" i="1" dirty="0">
                <a:solidFill>
                  <a:schemeClr val="bg1"/>
                </a:solidFill>
              </a:rPr>
              <a:t> </a:t>
            </a:r>
            <a:r>
              <a:rPr lang="en-US" sz="4800" i="1" dirty="0" err="1">
                <a:solidFill>
                  <a:schemeClr val="bg1"/>
                </a:solidFill>
              </a:rPr>
              <a:t>mạnh</a:t>
            </a:r>
            <a:r>
              <a:rPr lang="en-US" sz="4800" i="1" dirty="0">
                <a:solidFill>
                  <a:schemeClr val="bg1"/>
                </a:solidFill>
              </a:rPr>
              <a:t> </a:t>
            </a:r>
            <a:r>
              <a:rPr lang="en-US" sz="4800" i="1" dirty="0" err="1">
                <a:solidFill>
                  <a:schemeClr val="bg1"/>
                </a:solidFill>
              </a:rPr>
              <a:t>khỏe</a:t>
            </a:r>
            <a:r>
              <a:rPr lang="en-US" sz="4800" i="1" dirty="0">
                <a:solidFill>
                  <a:schemeClr val="bg1"/>
                </a:solidFill>
              </a:rPr>
              <a:t>, </a:t>
            </a:r>
            <a:r>
              <a:rPr lang="en-US" sz="4800" i="1" dirty="0" err="1">
                <a:solidFill>
                  <a:schemeClr val="bg1"/>
                </a:solidFill>
              </a:rPr>
              <a:t>các</a:t>
            </a:r>
            <a:r>
              <a:rPr lang="en-US" sz="4800" i="1" dirty="0">
                <a:solidFill>
                  <a:schemeClr val="bg1"/>
                </a:solidFill>
              </a:rPr>
              <a:t> </a:t>
            </a:r>
            <a:r>
              <a:rPr lang="en-US" sz="4800" i="1" dirty="0" err="1">
                <a:solidFill>
                  <a:schemeClr val="bg1"/>
                </a:solidFill>
              </a:rPr>
              <a:t>bạn</a:t>
            </a:r>
            <a:r>
              <a:rPr lang="en-US" sz="4800" i="1" dirty="0">
                <a:solidFill>
                  <a:schemeClr val="bg1"/>
                </a:solidFill>
              </a:rPr>
              <a:t> HS </a:t>
            </a:r>
            <a:r>
              <a:rPr lang="en-US" sz="4800" i="1" dirty="0" err="1">
                <a:solidFill>
                  <a:schemeClr val="bg1"/>
                </a:solidFill>
              </a:rPr>
              <a:t>chăm</a:t>
            </a:r>
            <a:r>
              <a:rPr lang="en-US" sz="4800" i="1" dirty="0">
                <a:solidFill>
                  <a:schemeClr val="bg1"/>
                </a:solidFill>
              </a:rPr>
              <a:t> </a:t>
            </a:r>
            <a:r>
              <a:rPr lang="en-US" sz="4800" i="1" dirty="0" err="1">
                <a:solidFill>
                  <a:schemeClr val="bg1"/>
                </a:solidFill>
              </a:rPr>
              <a:t>ngoan</a:t>
            </a:r>
            <a:r>
              <a:rPr lang="en-US" sz="4800" i="1" dirty="0">
                <a:solidFill>
                  <a:schemeClr val="bg1"/>
                </a:solidFill>
              </a:rPr>
              <a:t> </a:t>
            </a:r>
            <a:r>
              <a:rPr lang="en-US" sz="4800" i="1" dirty="0" err="1">
                <a:solidFill>
                  <a:schemeClr val="bg1"/>
                </a:solidFill>
              </a:rPr>
              <a:t>học</a:t>
            </a:r>
            <a:r>
              <a:rPr lang="en-US" sz="4800" i="1" dirty="0">
                <a:solidFill>
                  <a:schemeClr val="bg1"/>
                </a:solidFill>
              </a:rPr>
              <a:t> </a:t>
            </a:r>
            <a:r>
              <a:rPr lang="en-US" sz="4800" i="1" dirty="0" err="1">
                <a:solidFill>
                  <a:schemeClr val="bg1"/>
                </a:solidFill>
              </a:rPr>
              <a:t>giỏi</a:t>
            </a:r>
            <a:endParaRPr lang="en-US" sz="4800" i="1" dirty="0">
              <a:solidFill>
                <a:schemeClr val="bg1"/>
              </a:solidFill>
            </a:endParaRPr>
          </a:p>
        </p:txBody>
      </p:sp>
      <p:pic>
        <p:nvPicPr>
          <p:cNvPr id="6" name="NHAC KET THU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29469" y="381000"/>
            <a:ext cx="240842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49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8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90468" y="6651475"/>
            <a:ext cx="2513437" cy="172599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548" y="8374467"/>
            <a:ext cx="2041810" cy="26432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4352" r="100000">
                        <a14:backgroundMark x1="60833" y1="42726" x2="60278" y2="42938"/>
                        <a14:backgroundMark x1="67222" y1="27754" x2="66667" y2="28037"/>
                        <a14:backgroundMark x1="62037" y1="19703" x2="62037" y2="19703"/>
                        <a14:backgroundMark x1="37222" y1="16172" x2="37222" y2="16172"/>
                        <a14:backgroundMark x1="35833" y1="21610" x2="35833" y2="21610"/>
                        <a14:backgroundMark x1="37685" y1="28249" x2="37685" y2="28249"/>
                        <a14:backgroundMark x1="65648" y1="31003" x2="65648" y2="31003"/>
                        <a14:backgroundMark x1="45185" y1="12147" x2="45185" y2="12147"/>
                        <a14:backgroundMark x1="32315" y1="50918" x2="32315" y2="50918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2053">
            <a:off x="4830727" y="3626254"/>
            <a:ext cx="1853499" cy="243014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562" y="4455141"/>
            <a:ext cx="1958185" cy="2473012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3" b="9842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178" y="5144543"/>
            <a:ext cx="1255777" cy="1506933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97612">
            <a:off x="4521137" y="5565223"/>
            <a:ext cx="1530163" cy="986386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063140" y="6058415"/>
            <a:ext cx="4761545" cy="12157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78194" y="299457"/>
            <a:ext cx="110223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n w="12700">
                  <a:noFill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BÀY MÂM NGŨ QUẢ</a:t>
            </a:r>
            <a:endParaRPr lang="en-US" sz="2400" b="1" i="1" dirty="0">
              <a:ln w="12700">
                <a:noFill/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600" b="1" i="1" dirty="0">
              <a:ln w="12700">
                <a:noFill/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i="1" dirty="0">
                <a:ln w="12700">
                  <a:noFill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HÃY GIÚP BỐ MẸ BÀY QUẢ ĐÓN LỘC VÀO NHÀ BẰNG CÁCH TRẢ LỜI CÁC CÂU HỎI TRONG CÁC LOẠI QUẢ SAU: </a:t>
            </a:r>
          </a:p>
        </p:txBody>
      </p:sp>
      <p:pic>
        <p:nvPicPr>
          <p:cNvPr id="36" name="Picture 35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855157" y="1934125"/>
            <a:ext cx="4335312" cy="1816446"/>
          </a:xfrm>
          <a:prstGeom prst="rect">
            <a:avLst/>
          </a:prstGeom>
        </p:spPr>
      </p:pic>
      <p:pic>
        <p:nvPicPr>
          <p:cNvPr id="37" name="Picture 36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97612">
            <a:off x="-110668" y="1796688"/>
            <a:ext cx="2283781" cy="2068756"/>
          </a:xfrm>
          <a:prstGeom prst="rect">
            <a:avLst/>
          </a:prstGeom>
        </p:spPr>
      </p:pic>
      <p:pic>
        <p:nvPicPr>
          <p:cNvPr id="38" name="Picture 37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4352" r="100000">
                        <a14:backgroundMark x1="60833" y1="42726" x2="60278" y2="42938"/>
                        <a14:backgroundMark x1="67222" y1="27754" x2="66667" y2="28037"/>
                        <a14:backgroundMark x1="62037" y1="19703" x2="62037" y2="19703"/>
                        <a14:backgroundMark x1="37222" y1="16172" x2="37222" y2="16172"/>
                        <a14:backgroundMark x1="35833" y1="21610" x2="35833" y2="21610"/>
                        <a14:backgroundMark x1="37685" y1="28249" x2="37685" y2="28249"/>
                        <a14:backgroundMark x1="65648" y1="31003" x2="65648" y2="31003"/>
                        <a14:backgroundMark x1="45185" y1="12147" x2="45185" y2="12147"/>
                        <a14:backgroundMark x1="32315" y1="50918" x2="32315" y2="50918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2128">
            <a:off x="2728895" y="828338"/>
            <a:ext cx="3047373" cy="3833753"/>
          </a:xfrm>
          <a:prstGeom prst="rect">
            <a:avLst/>
          </a:prstGeom>
        </p:spPr>
      </p:pic>
      <p:pic>
        <p:nvPicPr>
          <p:cNvPr id="39" name="Picture 38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3" b="9842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45" y="4763623"/>
            <a:ext cx="2344257" cy="2601689"/>
          </a:xfrm>
          <a:prstGeom prst="rect">
            <a:avLst/>
          </a:prstGeom>
        </p:spPr>
      </p:pic>
      <p:pic>
        <p:nvPicPr>
          <p:cNvPr id="40" name="Picture 39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021" y="4350512"/>
            <a:ext cx="1945034" cy="28922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828" y="2483792"/>
            <a:ext cx="2040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>
                <a:solidFill>
                  <a:srgbClr val="000066"/>
                </a:solidFill>
              </a:rPr>
              <a:t>1. ĐU ĐỦ</a:t>
            </a:r>
          </a:p>
        </p:txBody>
      </p:sp>
      <p:sp>
        <p:nvSpPr>
          <p:cNvPr id="44" name="TextBox 43">
            <a:hlinkClick r:id="rId17" action="ppaction://hlinksldjump"/>
          </p:cNvPr>
          <p:cNvSpPr txBox="1"/>
          <p:nvPr/>
        </p:nvSpPr>
        <p:spPr>
          <a:xfrm rot="21106095">
            <a:off x="5420447" y="2645589"/>
            <a:ext cx="2040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>
                <a:solidFill>
                  <a:srgbClr val="000066"/>
                </a:solidFill>
              </a:rPr>
              <a:t>2. DỨA</a:t>
            </a:r>
          </a:p>
        </p:txBody>
      </p:sp>
      <p:sp>
        <p:nvSpPr>
          <p:cNvPr id="45" name="TextBox 44">
            <a:hlinkClick r:id="rId15" action="ppaction://hlinksldjump"/>
          </p:cNvPr>
          <p:cNvSpPr txBox="1"/>
          <p:nvPr/>
        </p:nvSpPr>
        <p:spPr>
          <a:xfrm>
            <a:off x="9053790" y="2703216"/>
            <a:ext cx="2199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>
                <a:solidFill>
                  <a:srgbClr val="000066"/>
                </a:solidFill>
              </a:rPr>
              <a:t>3 CHUỐI</a:t>
            </a:r>
          </a:p>
        </p:txBody>
      </p:sp>
      <p:sp>
        <p:nvSpPr>
          <p:cNvPr id="46" name="TextBox 45">
            <a:hlinkClick r:id="rId23" action="ppaction://hlinksldjump"/>
          </p:cNvPr>
          <p:cNvSpPr txBox="1"/>
          <p:nvPr/>
        </p:nvSpPr>
        <p:spPr>
          <a:xfrm>
            <a:off x="10411453" y="5998159"/>
            <a:ext cx="20775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>
                <a:solidFill>
                  <a:srgbClr val="000066"/>
                </a:solidFill>
              </a:rPr>
              <a:t>5.DƯA HẤU</a:t>
            </a:r>
          </a:p>
        </p:txBody>
      </p:sp>
      <p:sp>
        <p:nvSpPr>
          <p:cNvPr id="47" name="TextBox 46">
            <a:hlinkClick r:id="rId20" action="ppaction://hlinksldjump"/>
          </p:cNvPr>
          <p:cNvSpPr txBox="1"/>
          <p:nvPr/>
        </p:nvSpPr>
        <p:spPr>
          <a:xfrm>
            <a:off x="768507" y="5858434"/>
            <a:ext cx="2040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>
                <a:solidFill>
                  <a:srgbClr val="000066"/>
                </a:solidFill>
              </a:rPr>
              <a:t>4. BƯỞI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29600" y="40159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14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151434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8111415" y="2473019"/>
            <a:ext cx="5520957" cy="231211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988" y="5536367"/>
            <a:ext cx="2041810" cy="264326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-1141356" y="2613378"/>
            <a:ext cx="5520957" cy="231211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6366"/>
            <a:ext cx="2041810" cy="264326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66576" y="400154"/>
            <a:ext cx="9405139" cy="6783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 1: Gia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dịp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Tết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600" b="1" i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97612">
            <a:off x="2388670" y="3343673"/>
            <a:ext cx="4832938" cy="3063751"/>
          </a:xfrm>
          <a:prstGeom prst="rect">
            <a:avLst/>
          </a:prstGeom>
        </p:spPr>
      </p:pic>
      <p:sp>
        <p:nvSpPr>
          <p:cNvPr id="8" name="TextBox 7">
            <a:hlinkClick r:id="rId9" action="ppaction://hlinksldjump"/>
          </p:cNvPr>
          <p:cNvSpPr txBox="1"/>
          <p:nvPr/>
        </p:nvSpPr>
        <p:spPr>
          <a:xfrm rot="2742147">
            <a:off x="3541857" y="5074701"/>
            <a:ext cx="3265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</a:rPr>
              <a:t>ĐÁP ÁN</a:t>
            </a:r>
          </a:p>
        </p:txBody>
      </p:sp>
    </p:spTree>
    <p:extLst>
      <p:ext uri="{BB962C8B-B14F-4D97-AF65-F5344CB8AC3E}">
        <p14:creationId xmlns:p14="http://schemas.microsoft.com/office/powerpoint/2010/main" val="853094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48042"/>
            <a:ext cx="12192000" cy="13243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8111415" y="2473019"/>
            <a:ext cx="5520957" cy="231211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988" y="5536367"/>
            <a:ext cx="2041810" cy="264326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-1739574" y="2473018"/>
            <a:ext cx="5520957" cy="231211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6366"/>
            <a:ext cx="2041810" cy="264326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42513" y="171290"/>
            <a:ext cx="1045028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Đáp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án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1:Gói bánh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chưng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nấu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cỗ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cúng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giao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thừa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,...)</a:t>
            </a:r>
            <a:endParaRPr lang="en-US" sz="4400" b="1" i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800" y="2162629"/>
            <a:ext cx="4082245" cy="52751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606" y="2480780"/>
            <a:ext cx="3432382" cy="47745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5" name="TextBox 14">
            <a:hlinkClick r:id="rId8" action="ppaction://hlinksldjump"/>
          </p:cNvPr>
          <p:cNvSpPr txBox="1"/>
          <p:nvPr/>
        </p:nvSpPr>
        <p:spPr>
          <a:xfrm rot="604745">
            <a:off x="6540394" y="5253836"/>
            <a:ext cx="31913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>
                <a:solidFill>
                  <a:srgbClr val="000066"/>
                </a:solidFill>
              </a:rPr>
              <a:t>Quay lại trò chơi</a:t>
            </a:r>
          </a:p>
        </p:txBody>
      </p:sp>
    </p:spTree>
    <p:extLst>
      <p:ext uri="{BB962C8B-B14F-4D97-AF65-F5344CB8AC3E}">
        <p14:creationId xmlns:p14="http://schemas.microsoft.com/office/powerpoint/2010/main" val="38244675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12" y="7057773"/>
            <a:ext cx="12192000" cy="32315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8111415" y="2473019"/>
            <a:ext cx="5520957" cy="231211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988" y="5536367"/>
            <a:ext cx="2041810" cy="264326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740048" y="2589917"/>
            <a:ext cx="5520957" cy="231211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6366"/>
            <a:ext cx="2041810" cy="264326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64526" y="0"/>
            <a:ext cx="104973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QUẢ 2:Trong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dịp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tết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thường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bố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đưa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đâu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ai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chúc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tết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4000" b="1" i="1" dirty="0">
              <a:solidFill>
                <a:srgbClr val="FF0000"/>
              </a:solidFill>
            </a:endParaRPr>
          </a:p>
        </p:txBody>
      </p:sp>
      <p:pic>
        <p:nvPicPr>
          <p:cNvPr id="13" name="Picture 1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4352" r="100000">
                        <a14:backgroundMark x1="60833" y1="42726" x2="60278" y2="42938"/>
                        <a14:backgroundMark x1="67222" y1="27754" x2="66667" y2="28037"/>
                        <a14:backgroundMark x1="62037" y1="19703" x2="62037" y2="19703"/>
                        <a14:backgroundMark x1="37222" y1="16172" x2="37222" y2="16172"/>
                        <a14:backgroundMark x1="35833" y1="21610" x2="35833" y2="21610"/>
                        <a14:backgroundMark x1="37685" y1="28249" x2="37685" y2="28249"/>
                        <a14:backgroundMark x1="65648" y1="31003" x2="65648" y2="31003"/>
                        <a14:backgroundMark x1="45185" y1="12147" x2="45185" y2="12147"/>
                        <a14:backgroundMark x1="32315" y1="50918" x2="32315" y2="50918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2053">
            <a:off x="3158271" y="1140806"/>
            <a:ext cx="5698897" cy="6147887"/>
          </a:xfrm>
          <a:prstGeom prst="rect">
            <a:avLst/>
          </a:prstGeom>
        </p:spPr>
      </p:pic>
      <p:sp>
        <p:nvSpPr>
          <p:cNvPr id="14" name="TextBox 13">
            <a:hlinkClick r:id="rId7" action="ppaction://hlinksldjump"/>
          </p:cNvPr>
          <p:cNvSpPr txBox="1"/>
          <p:nvPr/>
        </p:nvSpPr>
        <p:spPr>
          <a:xfrm rot="3393393">
            <a:off x="4830825" y="5425071"/>
            <a:ext cx="31151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</a:rPr>
              <a:t>ĐÁP ÁN</a:t>
            </a:r>
          </a:p>
        </p:txBody>
      </p:sp>
    </p:spTree>
    <p:extLst>
      <p:ext uri="{BB962C8B-B14F-4D97-AF65-F5344CB8AC3E}">
        <p14:creationId xmlns:p14="http://schemas.microsoft.com/office/powerpoint/2010/main" val="12463796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26" y="6858000"/>
            <a:ext cx="11225873" cy="13216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8111415" y="2473019"/>
            <a:ext cx="5520957" cy="231211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988" y="5536367"/>
            <a:ext cx="2041810" cy="264326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-1841174" y="2473018"/>
            <a:ext cx="5520957" cy="231211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6366"/>
            <a:ext cx="2041810" cy="264326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66127" y="-210761"/>
            <a:ext cx="10628197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,...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</a:t>
            </a:r>
            <a:endParaRPr lang="en-US" sz="5400" b="1" i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255" y="2480780"/>
            <a:ext cx="4018125" cy="46360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826" y="1395528"/>
            <a:ext cx="3432382" cy="47745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5" name="TextBox 14">
            <a:hlinkClick r:id="rId8" action="ppaction://hlinksldjump"/>
          </p:cNvPr>
          <p:cNvSpPr txBox="1"/>
          <p:nvPr/>
        </p:nvSpPr>
        <p:spPr>
          <a:xfrm rot="604745">
            <a:off x="6782131" y="4444627"/>
            <a:ext cx="31627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 dirty="0">
                <a:solidFill>
                  <a:srgbClr val="000066"/>
                </a:solidFill>
              </a:rPr>
              <a:t>Quay </a:t>
            </a:r>
            <a:r>
              <a:rPr lang="en-US" sz="5400" b="1" i="1" dirty="0" err="1">
                <a:solidFill>
                  <a:srgbClr val="000066"/>
                </a:solidFill>
              </a:rPr>
              <a:t>lại</a:t>
            </a:r>
            <a:r>
              <a:rPr lang="en-US" sz="5400" b="1" i="1" dirty="0">
                <a:solidFill>
                  <a:srgbClr val="000066"/>
                </a:solidFill>
              </a:rPr>
              <a:t> </a:t>
            </a:r>
            <a:r>
              <a:rPr lang="en-US" sz="5400" b="1" i="1" dirty="0" err="1">
                <a:solidFill>
                  <a:srgbClr val="000066"/>
                </a:solidFill>
              </a:rPr>
              <a:t>trò</a:t>
            </a:r>
            <a:r>
              <a:rPr lang="en-US" sz="5400" b="1" i="1" dirty="0">
                <a:solidFill>
                  <a:srgbClr val="000066"/>
                </a:solidFill>
              </a:rPr>
              <a:t> </a:t>
            </a:r>
            <a:r>
              <a:rPr lang="en-US" sz="5400" b="1" i="1" dirty="0" err="1">
                <a:solidFill>
                  <a:srgbClr val="000066"/>
                </a:solidFill>
              </a:rPr>
              <a:t>chơi</a:t>
            </a:r>
            <a:endParaRPr lang="en-US" sz="5400" b="1" i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163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7999"/>
            <a:ext cx="12192000" cy="132163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8111415" y="2473019"/>
            <a:ext cx="5520957" cy="231211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988" y="5536367"/>
            <a:ext cx="2041810" cy="264326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-1739574" y="2473018"/>
            <a:ext cx="5520957" cy="231211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6366"/>
            <a:ext cx="2041810" cy="2643265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80486" y="3356429"/>
            <a:ext cx="6150440" cy="381216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14719" y="429184"/>
            <a:ext cx="103486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QUẢ 3: Ngày tết trẻ em được người lớn quan tâm như thế nào?</a:t>
            </a:r>
            <a:endParaRPr lang="en-US" sz="4000" b="1" i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hlinkClick r:id="rId7" action="ppaction://hlinksldjump"/>
          </p:cNvPr>
          <p:cNvSpPr txBox="1"/>
          <p:nvPr/>
        </p:nvSpPr>
        <p:spPr>
          <a:xfrm>
            <a:off x="4490737" y="5247996"/>
            <a:ext cx="31151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</a:rPr>
              <a:t>ĐÁP ÁN</a:t>
            </a:r>
          </a:p>
        </p:txBody>
      </p:sp>
    </p:spTree>
    <p:extLst>
      <p:ext uri="{BB962C8B-B14F-4D97-AF65-F5344CB8AC3E}">
        <p14:creationId xmlns:p14="http://schemas.microsoft.com/office/powerpoint/2010/main" val="6036098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1158</TotalTime>
  <Words>1115</Words>
  <Application>Microsoft Office PowerPoint</Application>
  <PresentationFormat>Widescreen</PresentationFormat>
  <Paragraphs>103</Paragraphs>
  <Slides>35</Slides>
  <Notes>15</Notes>
  <HiddenSlides>0</HiddenSlides>
  <MMClips>20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Times New Roman</vt:lpstr>
      <vt:lpstr>.VnTime</vt:lpstr>
      <vt:lpstr>Calibri Light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Administrator</cp:lastModifiedBy>
  <cp:revision>115</cp:revision>
  <dcterms:created xsi:type="dcterms:W3CDTF">2020-08-30T12:35:12Z</dcterms:created>
  <dcterms:modified xsi:type="dcterms:W3CDTF">2025-01-12T15:58:28Z</dcterms:modified>
</cp:coreProperties>
</file>