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68" r:id="rId16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164" y="7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021B14C-3617-4BDC-80CC-3254825EC698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176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03D6A64-D341-4742-8C38-58CC4A81813C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8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DBEA048-694C-4D72-8BF9-1D19B3574836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jpeg"/><Relationship Id="rId5" Type="http://schemas.openxmlformats.org/officeDocument/2006/relationships/image" Target="../media/image2.gif"/><Relationship Id="rId4" Type="http://schemas.openxmlformats.org/officeDocument/2006/relationships/image" Target="../media/image19.jpe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54" name="Rectangle 5"/>
          <p:cNvSpPr/>
          <p:nvPr/>
        </p:nvSpPr>
        <p:spPr>
          <a:xfrm>
            <a:off x="6486480" y="3429000"/>
            <a:ext cx="3483000" cy="108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4 CHỦ ĐỀ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6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6000480"/>
            <a:ext cx="10972800" cy="85752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50" name="Text Box 9"/>
          <p:cNvSpPr/>
          <p:nvPr/>
        </p:nvSpPr>
        <p:spPr>
          <a:xfrm>
            <a:off x="1271520" y="1000080"/>
            <a:ext cx="835812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TRÒ CHƠI</a:t>
            </a:r>
            <a:endParaRPr lang="en-US" sz="4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1" name="Picture 2" descr="Media"/>
          <p:cNvPicPr/>
          <p:nvPr/>
        </p:nvPicPr>
        <p:blipFill>
          <a:blip r:embed="rId4"/>
          <a:stretch/>
        </p:blipFill>
        <p:spPr>
          <a:xfrm>
            <a:off x="2700360" y="2000160"/>
            <a:ext cx="2500200" cy="354960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4" descr="Media"/>
          <p:cNvPicPr/>
          <p:nvPr/>
        </p:nvPicPr>
        <p:blipFill>
          <a:blip r:embed="rId5"/>
          <a:stretch/>
        </p:blipFill>
        <p:spPr>
          <a:xfrm>
            <a:off x="5415120" y="2000160"/>
            <a:ext cx="2357280" cy="3508560"/>
          </a:xfrm>
          <a:prstGeom prst="rect">
            <a:avLst/>
          </a:prstGeom>
          <a:ln w="0">
            <a:noFill/>
          </a:ln>
        </p:spPr>
      </p:pic>
      <p:sp>
        <p:nvSpPr>
          <p:cNvPr id="253" name="Rounded Rectangular Callout 13"/>
          <p:cNvSpPr/>
          <p:nvPr/>
        </p:nvSpPr>
        <p:spPr>
          <a:xfrm>
            <a:off x="8344080" y="4143240"/>
            <a:ext cx="2143080" cy="857520"/>
          </a:xfrm>
          <a:prstGeom prst="wedgeRoundRectCallout">
            <a:avLst>
              <a:gd name="adj1" fmla="val -95333"/>
              <a:gd name="adj2" fmla="val -42962"/>
              <a:gd name="adj3" fmla="val 16667"/>
            </a:avLst>
          </a:prstGeom>
          <a:solidFill>
            <a:srgbClr val="FFFF00"/>
          </a:solidFill>
          <a:ln w="12600">
            <a:solidFill>
              <a:srgbClr val="C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Bóng thấp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4" name="Rounded Rectangular Callout 14"/>
          <p:cNvSpPr/>
          <p:nvPr/>
        </p:nvSpPr>
        <p:spPr>
          <a:xfrm>
            <a:off x="628560" y="1571760"/>
            <a:ext cx="1928880" cy="785520"/>
          </a:xfrm>
          <a:prstGeom prst="wedgeRoundRectCallout">
            <a:avLst>
              <a:gd name="adj1" fmla="val 65037"/>
              <a:gd name="adj2" fmla="val 89083"/>
              <a:gd name="adj3" fmla="val 16667"/>
            </a:avLst>
          </a:prstGeom>
          <a:solidFill>
            <a:srgbClr val="CCFFFF"/>
          </a:solidFill>
          <a:ln w="12600">
            <a:solidFill>
              <a:srgbClr val="1713C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Cây cao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5742120"/>
            <a:ext cx="10972800" cy="111588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0" name="Rectangle 7"/>
          <p:cNvSpPr/>
          <p:nvPr/>
        </p:nvSpPr>
        <p:spPr>
          <a:xfrm>
            <a:off x="3200400" y="150012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CAO - THẤP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1" name="Text Box 9"/>
          <p:cNvSpPr/>
          <p:nvPr/>
        </p:nvSpPr>
        <p:spPr>
          <a:xfrm>
            <a:off x="533400" y="457200"/>
            <a:ext cx="4724400" cy="66959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2.Vận </a:t>
            </a:r>
            <a:r>
              <a:rPr lang="en-US" sz="36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dụng</a:t>
            </a:r>
            <a:r>
              <a:rPr lang="en-US" sz="36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6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sáng</a:t>
            </a:r>
            <a:r>
              <a:rPr lang="en-US" sz="36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6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tạo</a:t>
            </a:r>
            <a:r>
              <a:rPr lang="en-US" sz="36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: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2" name="Picture 10" descr="D:\GIÁO ÁN 1 2020-2021\HÌNH SOẠN GIÁO ÁN\Vận dụng sáng tạo\Cao thấp.jpg"/>
          <p:cNvPicPr/>
          <p:nvPr/>
        </p:nvPicPr>
        <p:blipFill>
          <a:blip r:embed="rId4">
            <a:lum contrast="20000"/>
          </a:blip>
          <a:srcRect l="9156" t="47836" r="63382" b="42065"/>
          <a:stretch/>
        </p:blipFill>
        <p:spPr>
          <a:xfrm>
            <a:off x="5557680" y="2714760"/>
            <a:ext cx="4408560" cy="228600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10" descr="D:\GIÁO ÁN 1 2020-2021\HÌNH SOẠN GIÁO ÁN\Vận dụng sáng tạo\Cao thấp.jpg"/>
          <p:cNvPicPr/>
          <p:nvPr/>
        </p:nvPicPr>
        <p:blipFill>
          <a:blip r:embed="rId4">
            <a:lum contrast="20000"/>
          </a:blip>
          <a:srcRect l="10955" t="61956" r="67140" b="25465"/>
          <a:stretch/>
        </p:blipFill>
        <p:spPr>
          <a:xfrm>
            <a:off x="1200240" y="2714760"/>
            <a:ext cx="3000240" cy="2428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6019800"/>
            <a:ext cx="10972800" cy="83820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9" name="Rectangle 7"/>
          <p:cNvSpPr/>
          <p:nvPr/>
        </p:nvSpPr>
        <p:spPr>
          <a:xfrm>
            <a:off x="1809840" y="830280"/>
            <a:ext cx="7105560" cy="7311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Phân</a:t>
            </a:r>
            <a:r>
              <a:rPr lang="en-US" sz="40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biệt</a:t>
            </a:r>
            <a:r>
              <a:rPr lang="en-US" sz="40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âm</a:t>
            </a:r>
            <a:r>
              <a:rPr lang="en-US" sz="40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thanh</a:t>
            </a:r>
            <a:r>
              <a:rPr lang="en-US" sz="40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cao</a:t>
            </a:r>
            <a:r>
              <a:rPr lang="en-US" sz="40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– </a:t>
            </a:r>
            <a:r>
              <a:rPr lang="en-US" sz="40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thấp</a:t>
            </a:r>
            <a:endParaRPr lang="en-US" sz="4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0" name="Picture 10" descr="D:\GIÁO ÁN 1 2020-2021\HÌNH SOẠN GIÁO ÁN\Vận dụng sáng tạo\Cao thấp.jpg"/>
          <p:cNvPicPr/>
          <p:nvPr/>
        </p:nvPicPr>
        <p:blipFill>
          <a:blip r:embed="rId4">
            <a:lum contrast="20000"/>
          </a:blip>
          <a:srcRect l="9156" t="47836" r="63382" b="42065"/>
          <a:stretch/>
        </p:blipFill>
        <p:spPr>
          <a:xfrm>
            <a:off x="5772240" y="2500200"/>
            <a:ext cx="4408560" cy="228600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10" descr="D:\GIÁO ÁN 1 2020-2021\HÌNH SOẠN GIÁO ÁN\Vận dụng sáng tạo\Cao thấp.jpg"/>
          <p:cNvPicPr/>
          <p:nvPr/>
        </p:nvPicPr>
        <p:blipFill>
          <a:blip r:embed="rId4">
            <a:lum contrast="20000"/>
          </a:blip>
          <a:srcRect l="10955" t="61956" r="67140" b="25465"/>
          <a:stretch/>
        </p:blipFill>
        <p:spPr>
          <a:xfrm>
            <a:off x="1414440" y="2500200"/>
            <a:ext cx="3000240" cy="2428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6194520"/>
            <a:ext cx="10972800" cy="66348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7" name="Rectangle 7"/>
          <p:cNvSpPr/>
          <p:nvPr/>
        </p:nvSpPr>
        <p:spPr>
          <a:xfrm>
            <a:off x="628560" y="103320"/>
            <a:ext cx="400068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 dirty="0">
                <a:latin typeface="Times New Roman"/>
                <a:ea typeface="Times New Roman"/>
              </a:rPr>
              <a:t>Nghe </a:t>
            </a:r>
            <a:r>
              <a:rPr lang="en-US" sz="3600" b="1" strike="noStrike" spc="-1" dirty="0" err="1">
                <a:latin typeface="Times New Roman"/>
                <a:ea typeface="Times New Roman"/>
              </a:rPr>
              <a:t>và</a:t>
            </a:r>
            <a:r>
              <a:rPr lang="en-US" sz="3600" b="1" strike="noStrike" spc="-1" dirty="0">
                <a:latin typeface="Times New Roman"/>
                <a:ea typeface="Times New Roman"/>
              </a:rPr>
              <a:t> </a:t>
            </a:r>
            <a:r>
              <a:rPr lang="en-US" sz="3600" b="1" strike="noStrike" spc="-1" dirty="0" err="1">
                <a:latin typeface="Times New Roman"/>
                <a:ea typeface="Times New Roman"/>
              </a:rPr>
              <a:t>vận</a:t>
            </a:r>
            <a:r>
              <a:rPr lang="en-US" sz="3600" b="1" strike="noStrike" spc="-1" dirty="0">
                <a:latin typeface="Times New Roman"/>
                <a:ea typeface="Times New Roman"/>
              </a:rPr>
              <a:t> </a:t>
            </a:r>
            <a:r>
              <a:rPr lang="en-US" sz="3600" b="1" strike="noStrike" spc="-1" dirty="0" err="1">
                <a:latin typeface="Times New Roman"/>
                <a:ea typeface="Times New Roman"/>
              </a:rPr>
              <a:t>động</a:t>
            </a:r>
            <a:r>
              <a:rPr lang="en-US" sz="3600" b="1" strike="noStrike" spc="-1" dirty="0">
                <a:latin typeface="Times New Roman"/>
                <a:ea typeface="Times New Roman"/>
              </a:rPr>
              <a:t> </a:t>
            </a:r>
            <a:endParaRPr lang="en-US" sz="3600" b="0" strike="noStrike" spc="-1" dirty="0">
              <a:latin typeface="Times New Roman"/>
            </a:endParaRPr>
          </a:p>
        </p:txBody>
      </p:sp>
      <p:pic>
        <p:nvPicPr>
          <p:cNvPr id="278" name="Picture 10" descr="D:\GIÁO ÁN 1 2020-2021\HÌNH SOẠN GIÁO ÁN\Vận dụng sáng tạo\Cao thấp.jpg"/>
          <p:cNvPicPr/>
          <p:nvPr/>
        </p:nvPicPr>
        <p:blipFill>
          <a:blip r:embed="rId6">
            <a:lum contrast="20000"/>
          </a:blip>
          <a:srcRect l="9156" t="47836" r="63382" b="42065"/>
          <a:stretch/>
        </p:blipFill>
        <p:spPr>
          <a:xfrm>
            <a:off x="6058080" y="1214280"/>
            <a:ext cx="3571560" cy="201636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10" descr="D:\GIÁO ÁN 1 2020-2021\HÌNH SOẠN GIÁO ÁN\Vận dụng sáng tạo\Cao thấp.jpg"/>
          <p:cNvPicPr/>
          <p:nvPr/>
        </p:nvPicPr>
        <p:blipFill>
          <a:blip r:embed="rId6">
            <a:lum contrast="20000"/>
          </a:blip>
          <a:srcRect l="10955" t="61956" r="67140" b="25465"/>
          <a:stretch/>
        </p:blipFill>
        <p:spPr>
          <a:xfrm>
            <a:off x="1057320" y="1143000"/>
            <a:ext cx="2928960" cy="228600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2" descr="Media"/>
          <p:cNvPicPr/>
          <p:nvPr/>
        </p:nvPicPr>
        <p:blipFill>
          <a:blip r:embed="rId7"/>
          <a:stretch/>
        </p:blipFill>
        <p:spPr>
          <a:xfrm>
            <a:off x="1700280" y="3286080"/>
            <a:ext cx="1628640" cy="231300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4" descr="Media"/>
          <p:cNvPicPr/>
          <p:nvPr/>
        </p:nvPicPr>
        <p:blipFill>
          <a:blip r:embed="rId8"/>
          <a:stretch/>
        </p:blipFill>
        <p:spPr>
          <a:xfrm>
            <a:off x="7129440" y="3214800"/>
            <a:ext cx="1536840" cy="2286000"/>
          </a:xfrm>
          <a:prstGeom prst="rect">
            <a:avLst/>
          </a:prstGeom>
          <a:ln w="0">
            <a:noFill/>
          </a:ln>
        </p:spPr>
      </p:pic>
      <p:pic>
        <p:nvPicPr>
          <p:cNvPr id="2" name="NGHE VÀ PHÂN BIỆT CAO - THẤ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34156" y="38329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59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6045120"/>
            <a:ext cx="10972800" cy="81288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2" descr="D:\GIÁO ÁN 1 2020-2021\HÌNH SOẠN GIÁO ÁN\Vận dụng sáng tạo\Cao thấp 2.jpg"/>
          <p:cNvPicPr/>
          <p:nvPr/>
        </p:nvPicPr>
        <p:blipFill>
          <a:blip r:embed="rId4">
            <a:lum contrast="30000"/>
          </a:blip>
          <a:srcRect t="54171" b="10415"/>
          <a:stretch/>
        </p:blipFill>
        <p:spPr>
          <a:xfrm>
            <a:off x="1343160" y="2214720"/>
            <a:ext cx="8429400" cy="3357360"/>
          </a:xfrm>
          <a:prstGeom prst="rect">
            <a:avLst/>
          </a:prstGeom>
          <a:ln w="0">
            <a:noFill/>
          </a:ln>
        </p:spPr>
      </p:pic>
      <p:sp>
        <p:nvSpPr>
          <p:cNvPr id="288" name="Rectangle 13"/>
          <p:cNvSpPr/>
          <p:nvPr/>
        </p:nvSpPr>
        <p:spPr>
          <a:xfrm>
            <a:off x="2364480" y="1071720"/>
            <a:ext cx="6404040" cy="121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NGHE NHẠC VÀ VẬN ĐỘNG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 THEO Ý THÍCH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9" name="Rectangle 14"/>
          <p:cNvSpPr/>
          <p:nvPr/>
        </p:nvSpPr>
        <p:spPr>
          <a:xfrm>
            <a:off x="1493280" y="214200"/>
            <a:ext cx="2625120" cy="58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CAO – THẤP</a:t>
            </a:r>
            <a:endParaRPr lang="en-US" sz="3200" b="0" strike="noStrike" spc="-1" dirty="0">
              <a:solidFill>
                <a:srgbClr val="FF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6248400"/>
            <a:ext cx="10972800" cy="60960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10" descr="000o"/>
          <p:cNvPicPr/>
          <p:nvPr/>
        </p:nvPicPr>
        <p:blipFill>
          <a:blip r:embed="rId3"/>
          <a:stretch/>
        </p:blipFill>
        <p:spPr>
          <a:xfrm rot="16200000">
            <a:off x="-3364470" y="3411990"/>
            <a:ext cx="6707160" cy="5706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11" descr="000o"/>
          <p:cNvPicPr/>
          <p:nvPr/>
        </p:nvPicPr>
        <p:blipFill>
          <a:blip r:embed="rId3"/>
          <a:stretch/>
        </p:blipFill>
        <p:spPr>
          <a:xfrm rot="16200000">
            <a:off x="7557210" y="3378510"/>
            <a:ext cx="6707160" cy="12402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2" descr="D:\GIÁO ÁN 1 2020-2021\HÌNH SOẠN GIÁO ÁN\Vận dụng sáng tạo\Cao thấp 2.jpg"/>
          <p:cNvPicPr/>
          <p:nvPr/>
        </p:nvPicPr>
        <p:blipFill>
          <a:blip r:embed="rId4">
            <a:lum contrast="30000"/>
          </a:blip>
          <a:srcRect l="13657" t="31567" r="9986" b="59378"/>
          <a:stretch/>
        </p:blipFill>
        <p:spPr>
          <a:xfrm>
            <a:off x="1200240" y="3137040"/>
            <a:ext cx="8858160" cy="123804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2" descr="Media"/>
          <p:cNvPicPr/>
          <p:nvPr/>
        </p:nvPicPr>
        <p:blipFill>
          <a:blip r:embed="rId5"/>
          <a:stretch/>
        </p:blipFill>
        <p:spPr>
          <a:xfrm>
            <a:off x="2057400" y="2143080"/>
            <a:ext cx="865080" cy="122868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4" descr="Media"/>
          <p:cNvPicPr/>
          <p:nvPr/>
        </p:nvPicPr>
        <p:blipFill>
          <a:blip r:embed="rId6"/>
          <a:stretch/>
        </p:blipFill>
        <p:spPr>
          <a:xfrm>
            <a:off x="4057560" y="2168640"/>
            <a:ext cx="816120" cy="121428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2" descr="Media"/>
          <p:cNvPicPr/>
          <p:nvPr/>
        </p:nvPicPr>
        <p:blipFill>
          <a:blip r:embed="rId5"/>
          <a:stretch/>
        </p:blipFill>
        <p:spPr>
          <a:xfrm>
            <a:off x="5986440" y="2214720"/>
            <a:ext cx="865080" cy="122868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4" descr="Media"/>
          <p:cNvPicPr/>
          <p:nvPr/>
        </p:nvPicPr>
        <p:blipFill>
          <a:blip r:embed="rId6"/>
          <a:stretch/>
        </p:blipFill>
        <p:spPr>
          <a:xfrm>
            <a:off x="7843680" y="2214720"/>
            <a:ext cx="816120" cy="121428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2" descr="Media"/>
          <p:cNvPicPr/>
          <p:nvPr/>
        </p:nvPicPr>
        <p:blipFill>
          <a:blip r:embed="rId5"/>
          <a:stretch/>
        </p:blipFill>
        <p:spPr>
          <a:xfrm>
            <a:off x="1986120" y="4357800"/>
            <a:ext cx="865080" cy="122868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2" descr="D:\GIÁO ÁN 1 2020-2021\HÌNH SOẠN GIÁO ÁN\Vận dụng sáng tạo\Cao thấp 2.jpg"/>
          <p:cNvPicPr/>
          <p:nvPr/>
        </p:nvPicPr>
        <p:blipFill>
          <a:blip r:embed="rId4">
            <a:lum contrast="30000"/>
          </a:blip>
          <a:srcRect l="13657" t="20800" r="9986" b="70702"/>
          <a:stretch/>
        </p:blipFill>
        <p:spPr>
          <a:xfrm>
            <a:off x="985680" y="1071720"/>
            <a:ext cx="9001440" cy="114300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2" descr="Media"/>
          <p:cNvPicPr/>
          <p:nvPr/>
        </p:nvPicPr>
        <p:blipFill>
          <a:blip r:embed="rId5"/>
          <a:stretch/>
        </p:blipFill>
        <p:spPr>
          <a:xfrm>
            <a:off x="4200480" y="4357800"/>
            <a:ext cx="865080" cy="122868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2" descr="Media"/>
          <p:cNvPicPr/>
          <p:nvPr/>
        </p:nvPicPr>
        <p:blipFill>
          <a:blip r:embed="rId5"/>
          <a:stretch/>
        </p:blipFill>
        <p:spPr>
          <a:xfrm>
            <a:off x="6486480" y="4357800"/>
            <a:ext cx="865080" cy="122868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4" descr="Media"/>
          <p:cNvPicPr/>
          <p:nvPr/>
        </p:nvPicPr>
        <p:blipFill>
          <a:blip r:embed="rId6"/>
          <a:stretch/>
        </p:blipFill>
        <p:spPr>
          <a:xfrm>
            <a:off x="3057480" y="4357800"/>
            <a:ext cx="816120" cy="121428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4" descr="Media"/>
          <p:cNvPicPr/>
          <p:nvPr/>
        </p:nvPicPr>
        <p:blipFill>
          <a:blip r:embed="rId6"/>
          <a:stretch/>
        </p:blipFill>
        <p:spPr>
          <a:xfrm>
            <a:off x="5129280" y="4357800"/>
            <a:ext cx="815760" cy="121428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4" descr="Media"/>
          <p:cNvPicPr/>
          <p:nvPr/>
        </p:nvPicPr>
        <p:blipFill>
          <a:blip r:embed="rId6"/>
          <a:stretch/>
        </p:blipFill>
        <p:spPr>
          <a:xfrm>
            <a:off x="7415280" y="4357800"/>
            <a:ext cx="815760" cy="121428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2" descr="D:\GIÁO ÁN 1 2020-2021\HÌNH SOẠN GIÁO ÁN\Picture1.png"/>
          <p:cNvPicPr/>
          <p:nvPr/>
        </p:nvPicPr>
        <p:blipFill>
          <a:blip r:embed="rId7"/>
          <a:srcRect l="38037" t="19936" r="39101" b="36639"/>
          <a:stretch/>
        </p:blipFill>
        <p:spPr>
          <a:xfrm>
            <a:off x="8674200" y="4357800"/>
            <a:ext cx="92232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73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843120" y="271440"/>
            <a:ext cx="9501120" cy="94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Lắng</a:t>
            </a:r>
            <a:r>
              <a:rPr lang="en-US" sz="2800" b="0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nghe</a:t>
            </a:r>
            <a:r>
              <a:rPr lang="en-US" sz="2800" b="0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và</a:t>
            </a:r>
            <a:r>
              <a:rPr lang="en-US" sz="2800" b="0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điền</a:t>
            </a:r>
            <a:r>
              <a:rPr lang="en-US" sz="2800" b="0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từ</a:t>
            </a:r>
            <a:r>
              <a:rPr lang="en-US" sz="2800" b="0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còn</a:t>
            </a:r>
            <a:r>
              <a:rPr lang="en-US" sz="2800" b="0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thiếu</a:t>
            </a:r>
            <a:r>
              <a:rPr lang="en-US" sz="2800" b="0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vào</a:t>
            </a:r>
            <a:r>
              <a:rPr lang="en-US" sz="2800" b="0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câu</a:t>
            </a:r>
            <a:r>
              <a:rPr lang="en-US" sz="2800" b="0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hát</a:t>
            </a:r>
            <a:r>
              <a:rPr lang="en-US" sz="2800" b="0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sau</a:t>
            </a:r>
            <a:r>
              <a:rPr lang="en-US" sz="2800" b="0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? </a:t>
            </a:r>
            <a:endParaRPr lang="en-US" sz="2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Và</a:t>
            </a:r>
            <a:r>
              <a:rPr lang="en-US" sz="2800" b="0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cho</a:t>
            </a:r>
            <a:r>
              <a:rPr lang="en-US" sz="2800" b="0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biết</a:t>
            </a:r>
            <a:r>
              <a:rPr lang="en-US" sz="2800" b="0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tên</a:t>
            </a:r>
            <a:r>
              <a:rPr lang="en-US" sz="2800" b="0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bài</a:t>
            </a:r>
            <a:r>
              <a:rPr lang="en-US" sz="2800" b="0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hát</a:t>
            </a:r>
            <a:r>
              <a:rPr lang="en-US" sz="2800" b="0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là</a:t>
            </a:r>
            <a:r>
              <a:rPr lang="en-US" sz="2800" b="0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gì</a:t>
            </a:r>
            <a:r>
              <a:rPr lang="en-US" sz="2800" b="0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?</a:t>
            </a:r>
            <a:endParaRPr lang="en-US" sz="2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3"/>
          <a:stretch/>
        </p:blipFill>
        <p:spPr>
          <a:xfrm rot="16200000">
            <a:off x="-3364470" y="3411990"/>
            <a:ext cx="6707160" cy="5706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2" descr="D:\GIÁO ÁN 1 2020-2021\HÌNH SOẠN GIÁO ÁN\Học hát\Tổ Quôc ta\Tổ quốc ta.jpg"/>
          <p:cNvPicPr/>
          <p:nvPr/>
        </p:nvPicPr>
        <p:blipFill>
          <a:blip r:embed="rId14"/>
          <a:stretch/>
        </p:blipFill>
        <p:spPr>
          <a:xfrm>
            <a:off x="1827360" y="1515960"/>
            <a:ext cx="7572240" cy="3962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39BA1-8BE6-9C44-1B78-5E1606839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11" descr="14">
            <a:extLst>
              <a:ext uri="{FF2B5EF4-FFF2-40B4-BE49-F238E27FC236}">
                <a16:creationId xmlns:a16="http://schemas.microsoft.com/office/drawing/2014/main" id="{61779191-04A8-59AE-F300-C5DB3D3593F5}"/>
              </a:ext>
            </a:extLst>
          </p:cNvPr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8" descr="000o">
            <a:extLst>
              <a:ext uri="{FF2B5EF4-FFF2-40B4-BE49-F238E27FC236}">
                <a16:creationId xmlns:a16="http://schemas.microsoft.com/office/drawing/2014/main" id="{B0BB027C-83DD-755A-696A-D06C1112ED7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9" descr="000o">
            <a:extLst>
              <a:ext uri="{FF2B5EF4-FFF2-40B4-BE49-F238E27FC236}">
                <a16:creationId xmlns:a16="http://schemas.microsoft.com/office/drawing/2014/main" id="{124C7A28-4FE9-AC2D-446C-82F035F70D6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0" descr="000o">
            <a:extLst>
              <a:ext uri="{FF2B5EF4-FFF2-40B4-BE49-F238E27FC236}">
                <a16:creationId xmlns:a16="http://schemas.microsoft.com/office/drawing/2014/main" id="{EC2E3925-DCCC-CACB-9B21-787EBC9B52E5}"/>
              </a:ext>
            </a:extLst>
          </p:cNvPr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11" descr="000o">
            <a:extLst>
              <a:ext uri="{FF2B5EF4-FFF2-40B4-BE49-F238E27FC236}">
                <a16:creationId xmlns:a16="http://schemas.microsoft.com/office/drawing/2014/main" id="{C11EF8A8-EB22-2FB7-2E9C-3C169CE065F1}"/>
              </a:ext>
            </a:extLst>
          </p:cNvPr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3" name="Rectangle 3">
            <a:extLst>
              <a:ext uri="{FF2B5EF4-FFF2-40B4-BE49-F238E27FC236}">
                <a16:creationId xmlns:a16="http://schemas.microsoft.com/office/drawing/2014/main" id="{ABDA8FFA-A174-6A9F-8854-497EFF5CA5C1}"/>
              </a:ext>
            </a:extLst>
          </p:cNvPr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Tiết</a:t>
            </a: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8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4" name="Picture 148" descr="D:\GIÁO ÁN 1 2020-2021\HÌNH SOẠN GIÁO ÁN\Nghe nhạc\Nghe nhạc Quốc ca - Copy.jpg">
            <a:extLst>
              <a:ext uri="{FF2B5EF4-FFF2-40B4-BE49-F238E27FC236}">
                <a16:creationId xmlns:a16="http://schemas.microsoft.com/office/drawing/2014/main" id="{B2DD402E-545F-42D4-1411-40B6C2723601}"/>
              </a:ext>
            </a:extLst>
          </p:cNvPr>
          <p:cNvPicPr/>
          <p:nvPr/>
        </p:nvPicPr>
        <p:blipFill>
          <a:blip r:embed="rId4">
            <a:lum contrast="30000"/>
          </a:blip>
          <a:srcRect b="3533"/>
          <a:stretch/>
        </p:blipFill>
        <p:spPr>
          <a:xfrm>
            <a:off x="485640" y="1214280"/>
            <a:ext cx="10029960" cy="4273560"/>
          </a:xfrm>
          <a:prstGeom prst="rect">
            <a:avLst/>
          </a:prstGeom>
          <a:ln w="0">
            <a:noFill/>
          </a:ln>
        </p:spPr>
      </p:pic>
      <p:sp>
        <p:nvSpPr>
          <p:cNvPr id="315" name="Text Box 9">
            <a:extLst>
              <a:ext uri="{FF2B5EF4-FFF2-40B4-BE49-F238E27FC236}">
                <a16:creationId xmlns:a16="http://schemas.microsoft.com/office/drawing/2014/main" id="{7E771AE8-7DE8-4547-37DF-42B37C850848}"/>
              </a:ext>
            </a:extLst>
          </p:cNvPr>
          <p:cNvSpPr/>
          <p:nvPr/>
        </p:nvSpPr>
        <p:spPr>
          <a:xfrm>
            <a:off x="4000680" y="1285920"/>
            <a:ext cx="24285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spc="-1" dirty="0" err="1">
                <a:solidFill>
                  <a:srgbClr val="000000"/>
                </a:solidFill>
                <a:latin typeface="Times New Roman"/>
              </a:rPr>
              <a:t>Ôn</a:t>
            </a:r>
            <a:r>
              <a:rPr lang="en-US" sz="24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Times New Roman"/>
              </a:rPr>
              <a:t>bài</a:t>
            </a:r>
            <a:r>
              <a:rPr lang="en-US" sz="24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Times New Roman"/>
              </a:rPr>
              <a:t>hát</a:t>
            </a:r>
            <a:endParaRPr lang="en-US" sz="2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6" name="Text Box 10">
            <a:extLst>
              <a:ext uri="{FF2B5EF4-FFF2-40B4-BE49-F238E27FC236}">
                <a16:creationId xmlns:a16="http://schemas.microsoft.com/office/drawing/2014/main" id="{D983737E-9BDE-FA0C-661B-F8580A6C52C9}"/>
              </a:ext>
            </a:extLst>
          </p:cNvPr>
          <p:cNvSpPr/>
          <p:nvPr/>
        </p:nvSpPr>
        <p:spPr>
          <a:xfrm>
            <a:off x="5857920" y="164304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</a:rPr>
              <a:t>TỔ QUỐC </a:t>
            </a:r>
            <a:r>
              <a:rPr lang="en-US" sz="2800" b="1" spc="-1" dirty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</a:rPr>
              <a:t>A</a:t>
            </a:r>
            <a:endParaRPr lang="en-US" sz="2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7" name="Text Box 9">
            <a:extLst>
              <a:ext uri="{FF2B5EF4-FFF2-40B4-BE49-F238E27FC236}">
                <a16:creationId xmlns:a16="http://schemas.microsoft.com/office/drawing/2014/main" id="{F617A1E4-E15D-8DF0-89C4-A203C687CA23}"/>
              </a:ext>
            </a:extLst>
          </p:cNvPr>
          <p:cNvSpPr/>
          <p:nvPr/>
        </p:nvSpPr>
        <p:spPr>
          <a:xfrm>
            <a:off x="4000680" y="2428920"/>
            <a:ext cx="292860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spc="-1" dirty="0" err="1">
                <a:solidFill>
                  <a:srgbClr val="000000"/>
                </a:solidFill>
                <a:latin typeface="Times New Roman"/>
              </a:rPr>
              <a:t>Vận</a:t>
            </a:r>
            <a:r>
              <a:rPr lang="en-US" sz="24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Times New Roman"/>
              </a:rPr>
              <a:t>dụng</a:t>
            </a:r>
            <a:r>
              <a:rPr lang="en-US" sz="24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Times New Roman"/>
              </a:rPr>
              <a:t>sáng</a:t>
            </a:r>
            <a:r>
              <a:rPr lang="en-US" sz="24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Times New Roman"/>
              </a:rPr>
              <a:t>tạo</a:t>
            </a:r>
            <a:r>
              <a:rPr lang="en-US" sz="2400" spc="-1" dirty="0">
                <a:solidFill>
                  <a:srgbClr val="000000"/>
                </a:solidFill>
                <a:latin typeface="Times New Roman"/>
              </a:rPr>
              <a:t>:</a:t>
            </a:r>
            <a:endParaRPr lang="en-US" sz="2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8" name="Text Box 10">
            <a:extLst>
              <a:ext uri="{FF2B5EF4-FFF2-40B4-BE49-F238E27FC236}">
                <a16:creationId xmlns:a16="http://schemas.microsoft.com/office/drawing/2014/main" id="{25658FB6-5151-4436-6758-DBA747083134}"/>
              </a:ext>
            </a:extLst>
          </p:cNvPr>
          <p:cNvSpPr/>
          <p:nvPr/>
        </p:nvSpPr>
        <p:spPr>
          <a:xfrm>
            <a:off x="5929200" y="3000240"/>
            <a:ext cx="37864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</a:rPr>
              <a:t>CAO –THẤP</a:t>
            </a:r>
          </a:p>
        </p:txBody>
      </p:sp>
    </p:spTree>
    <p:extLst>
      <p:ext uri="{BB962C8B-B14F-4D97-AF65-F5344CB8AC3E}">
        <p14:creationId xmlns:p14="http://schemas.microsoft.com/office/powerpoint/2010/main" val="2593011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6001200"/>
            <a:ext cx="10972800" cy="8568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2" descr="D:\GIÁO ÁN 1 2020-2021\HÌNH SOẠN GIÁO ÁN\Học hát\Tổ Quôc ta\Tổ quốc ta.jpg"/>
          <p:cNvPicPr/>
          <p:nvPr/>
        </p:nvPicPr>
        <p:blipFill>
          <a:blip r:embed="rId4"/>
          <a:stretch/>
        </p:blipFill>
        <p:spPr>
          <a:xfrm>
            <a:off x="334800" y="1047600"/>
            <a:ext cx="10295280" cy="481980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609600" y="690121"/>
            <a:ext cx="4419600" cy="73115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pc="-1" dirty="0">
                <a:solidFill>
                  <a:srgbClr val="1713CB"/>
                </a:solidFill>
                <a:latin typeface="Times New Roman"/>
                <a:ea typeface="Times New Roman"/>
              </a:rPr>
              <a:t>1. </a:t>
            </a:r>
            <a:r>
              <a:rPr lang="en-US" sz="40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Ôn</a:t>
            </a:r>
            <a:r>
              <a:rPr lang="en-US" sz="40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40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tập</a:t>
            </a:r>
            <a:r>
              <a:rPr lang="en-US" sz="40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40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bài</a:t>
            </a:r>
            <a:r>
              <a:rPr lang="en-US" sz="40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40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hát</a:t>
            </a:r>
            <a:endParaRPr lang="en-US" sz="4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10"/>
          <p:cNvSpPr/>
          <p:nvPr/>
        </p:nvSpPr>
        <p:spPr>
          <a:xfrm>
            <a:off x="2700360" y="1571760"/>
            <a:ext cx="542916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 dirty="0">
                <a:solidFill>
                  <a:srgbClr val="FF0000"/>
                </a:solidFill>
                <a:latin typeface="Times New Roman"/>
              </a:rPr>
              <a:t>TỔ QUỐC TA</a:t>
            </a:r>
            <a:endParaRPr lang="en-US" sz="3500" b="0" strike="noStrike" spc="-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20" name="Rectangle 3"/>
          <p:cNvSpPr/>
          <p:nvPr/>
        </p:nvSpPr>
        <p:spPr>
          <a:xfrm>
            <a:off x="6343560" y="2143080"/>
            <a:ext cx="207180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 dirty="0" err="1">
                <a:latin typeface="Times New Roman"/>
                <a:ea typeface="Times New Roman"/>
              </a:rPr>
              <a:t>Mộng</a:t>
            </a:r>
            <a:r>
              <a:rPr lang="en-US" sz="3000" b="0" i="1" strike="noStrike" spc="-1" dirty="0">
                <a:latin typeface="Times New Roman"/>
                <a:ea typeface="Times New Roman"/>
              </a:rPr>
              <a:t> </a:t>
            </a:r>
            <a:r>
              <a:rPr lang="en-US" sz="3000" b="0" i="1" strike="noStrike" spc="-1" dirty="0" err="1">
                <a:latin typeface="Times New Roman"/>
                <a:ea typeface="Times New Roman"/>
              </a:rPr>
              <a:t>Lân</a:t>
            </a:r>
            <a:endParaRPr lang="en-US" sz="3000" b="0" strike="noStrike" spc="-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24" name="Rectangle 1"/>
          <p:cNvSpPr/>
          <p:nvPr/>
        </p:nvSpPr>
        <p:spPr>
          <a:xfrm>
            <a:off x="1215360" y="2571840"/>
            <a:ext cx="850716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NHẠC ĐỆM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GÕ ĐỆM THEO NHỊP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29" name="Rectangle 7"/>
          <p:cNvSpPr/>
          <p:nvPr/>
        </p:nvSpPr>
        <p:spPr>
          <a:xfrm>
            <a:off x="3271680" y="928800"/>
            <a:ext cx="450072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7" descr="D:\GIÁO ÁN 1 2020-2021\HÌNH SOẠN GIÁO ÁN\Học hát\Tổ Quôc ta\nhip.jpg"/>
          <p:cNvPicPr/>
          <p:nvPr/>
        </p:nvPicPr>
        <p:blipFill>
          <a:blip r:embed="rId2"/>
          <a:stretch/>
        </p:blipFill>
        <p:spPr>
          <a:xfrm>
            <a:off x="628560" y="0"/>
            <a:ext cx="9715680" cy="685800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5" name="Rounded Rectangular Callout 7"/>
          <p:cNvSpPr/>
          <p:nvPr/>
        </p:nvSpPr>
        <p:spPr>
          <a:xfrm>
            <a:off x="200160" y="1928880"/>
            <a:ext cx="1071360" cy="428400"/>
          </a:xfrm>
          <a:prstGeom prst="wedgeRoundRectCallout">
            <a:avLst>
              <a:gd name="adj1" fmla="val 110847"/>
              <a:gd name="adj2" fmla="val 28726"/>
              <a:gd name="adj3" fmla="val 16667"/>
            </a:avLst>
          </a:prstGeom>
          <a:solidFill>
            <a:srgbClr val="FFFF00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Nhịp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10" descr="Kết quả hình ảnh cho nền powerpoint đẹp"/>
          <p:cNvPicPr/>
          <p:nvPr/>
        </p:nvPicPr>
        <p:blipFill>
          <a:blip r:embed="rId3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6" descr="ag00373_"/>
          <p:cNvPicPr/>
          <p:nvPr/>
        </p:nvPicPr>
        <p:blipFill>
          <a:blip r:embed="rId4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"/>
          <p:cNvPicPr/>
          <p:nvPr/>
        </p:nvPicPr>
        <p:blipFill>
          <a:blip r:embed="rId5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39" name="Rectangle 1"/>
          <p:cNvSpPr/>
          <p:nvPr/>
        </p:nvSpPr>
        <p:spPr>
          <a:xfrm>
            <a:off x="1200240" y="2571840"/>
            <a:ext cx="835812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KẾT HỢP VẬN ĐỘNG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THEO BÀI HÁT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0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44" name="Rectangle 7"/>
          <p:cNvSpPr/>
          <p:nvPr/>
        </p:nvSpPr>
        <p:spPr>
          <a:xfrm>
            <a:off x="3271680" y="928800"/>
            <a:ext cx="450072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Mộng</a:t>
            </a:r>
            <a:r>
              <a:rPr lang="en-US" sz="2800" b="1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Lân</a:t>
            </a:r>
            <a:endParaRPr lang="en-US" sz="2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7" descr="D:\GIÁO ÁN 1 2020-2021\HÌNH SOẠN GIÁO ÁN\Học hát\Tổ Quôc ta\nhip.jpg"/>
          <p:cNvPicPr/>
          <p:nvPr/>
        </p:nvPicPr>
        <p:blipFill>
          <a:blip r:embed="rId2"/>
          <a:stretch/>
        </p:blipFill>
        <p:spPr>
          <a:xfrm>
            <a:off x="112800" y="252360"/>
            <a:ext cx="11012400" cy="660564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904906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7673</TotalTime>
  <Words>126</Words>
  <Application>Microsoft Office PowerPoint</Application>
  <PresentationFormat>Custom</PresentationFormat>
  <Paragraphs>34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Administrator</cp:lastModifiedBy>
  <cp:revision>622</cp:revision>
  <dcterms:created xsi:type="dcterms:W3CDTF">2010-04-30T20:19:48Z</dcterms:created>
  <dcterms:modified xsi:type="dcterms:W3CDTF">2025-11-14T07:29:25Z</dcterms:modified>
  <dc:language>en-US</dc:language>
</cp:coreProperties>
</file>