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4"/>
  </p:notesMasterIdLst>
  <p:sldIdLst>
    <p:sldId id="256" r:id="rId4"/>
    <p:sldId id="281" r:id="rId5"/>
    <p:sldId id="286" r:id="rId6"/>
    <p:sldId id="285" r:id="rId7"/>
    <p:sldId id="290" r:id="rId8"/>
    <p:sldId id="291" r:id="rId9"/>
    <p:sldId id="292" r:id="rId10"/>
    <p:sldId id="296" r:id="rId11"/>
    <p:sldId id="297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7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78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2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12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56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33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95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6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15/11/2025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80" y="8103"/>
            <a:ext cx="1080120" cy="4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pic>
        <p:nvPicPr>
          <p:cNvPr id="6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840" y="5678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052736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>
                <a:solidFill>
                  <a:srgbClr val="FF0000"/>
                </a:solidFill>
                <a:latin typeface="Times New Roman"/>
              </a:rPr>
              <a:t>Lớp hát lại bài Dàn nhạc trong vườn?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792" y="3793203"/>
            <a:ext cx="3384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Giới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thiệu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bài</a:t>
            </a:r>
            <a:r>
              <a:rPr lang="en-AU" sz="3200" b="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AU" sz="3200" b="1" err="1">
                <a:solidFill>
                  <a:srgbClr val="000000"/>
                </a:solidFill>
                <a:latin typeface="Times New Roman"/>
              </a:rPr>
              <a:t>mới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065FE4-819F-A626-B3A7-87F4160265D1}"/>
              </a:ext>
            </a:extLst>
          </p:cNvPr>
          <p:cNvSpPr/>
          <p:nvPr/>
        </p:nvSpPr>
        <p:spPr>
          <a:xfrm>
            <a:off x="899592" y="548680"/>
            <a:ext cx="3384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Times New Roman"/>
              </a:rPr>
              <a:t>KHỞI ĐỘNG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7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96" y="764704"/>
            <a:ext cx="9144000" cy="5506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207" y="0"/>
            <a:ext cx="8111975" cy="234888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6" name="Rectangle 5"/>
          <p:cNvSpPr/>
          <p:nvPr/>
        </p:nvSpPr>
        <p:spPr>
          <a:xfrm>
            <a:off x="4215965" y="3789040"/>
            <a:ext cx="1467646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247" y="476672"/>
            <a:ext cx="1135314" cy="11353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5616" y="4682103"/>
            <a:ext cx="76683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Times New Roman"/>
                <a:ea typeface="Calibri"/>
              </a:rPr>
              <a:t>ÔN TẬP BÀI HÁT: DÀN NHẠC TRONG VƯỜN</a:t>
            </a:r>
            <a:endParaRPr lang="en-US" sz="20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5616" y="5236101"/>
            <a:ext cx="7038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/>
                <a:ea typeface="Calibri"/>
              </a:rPr>
              <a:t>THƯỞNG THỨC ÂM NHẠC: ƯỚC MƠ CỦA BẠN ĐÔ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60" y="2514406"/>
            <a:ext cx="234280" cy="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9792" y="42545"/>
            <a:ext cx="6536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>
                <a:solidFill>
                  <a:srgbClr val="FF0000"/>
                </a:solidFill>
              </a:rPr>
              <a:t>HS ôn Hát </a:t>
            </a:r>
            <a:r>
              <a:rPr lang="en-US" sz="3200" err="1">
                <a:solidFill>
                  <a:srgbClr val="FF0000"/>
                </a:solidFill>
              </a:rPr>
              <a:t>kết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hợp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gõ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đệm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theo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phách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44" y="6366892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9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784" y="-50811"/>
            <a:ext cx="502092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Arial"/>
              </a:rPr>
              <a:t>2.Thường thức âm nhạc </a:t>
            </a:r>
            <a:r>
              <a:rPr lang="en-US" sz="2000" b="1" i="1">
                <a:solidFill>
                  <a:srgbClr val="002060"/>
                </a:solidFill>
                <a:latin typeface="Times New Roman"/>
                <a:ea typeface="Arial"/>
              </a:rPr>
              <a:t>Ước mơ của bạn Đô</a:t>
            </a:r>
            <a:endParaRPr lang="en-US" sz="20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3888" y="1484784"/>
            <a:ext cx="52200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latin typeface="+mj-lt"/>
              </a:rPr>
              <a:t>-</a:t>
            </a:r>
            <a:r>
              <a:rPr lang="vi-VN" sz="2400">
                <a:solidFill>
                  <a:srgbClr val="FF0000"/>
                </a:solidFill>
                <a:latin typeface="+mj-lt"/>
              </a:rPr>
              <a:t>GV Tạo các loại âm thanh đã chuẩn bị như: giấy, ly, muỗng, bàn học.</a:t>
            </a:r>
            <a:endParaRPr lang="en-US" sz="2400">
              <a:solidFill>
                <a:srgbClr val="FF0000"/>
              </a:solidFill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+mj-lt"/>
                <a:ea typeface="Calibri"/>
              </a:rPr>
              <a:t>+</a:t>
            </a:r>
            <a:r>
              <a:rPr lang="vi-VN" sz="2400">
                <a:solidFill>
                  <a:srgbClr val="FF0000"/>
                </a:solidFill>
                <a:latin typeface="+mj-lt"/>
                <a:ea typeface="Calibri"/>
              </a:rPr>
              <a:t>GV đặt câu hỏi: </a:t>
            </a:r>
            <a:endParaRPr lang="en-US" sz="2400">
              <a:solidFill>
                <a:srgbClr val="FF0000"/>
              </a:solidFill>
              <a:latin typeface="+mj-lt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vi-VN" sz="2400" i="1">
                <a:solidFill>
                  <a:srgbClr val="002060"/>
                </a:solidFill>
                <a:latin typeface="+mj-lt"/>
                <a:ea typeface="Calibri"/>
              </a:rPr>
              <a:t>Câu 1: </a:t>
            </a:r>
            <a:r>
              <a:rPr lang="vi-VN" sz="2400" i="1">
                <a:solidFill>
                  <a:srgbClr val="FF0000"/>
                </a:solidFill>
                <a:latin typeface="+mj-lt"/>
                <a:ea typeface="Calibri"/>
              </a:rPr>
              <a:t>Âm thanh phát ra từ đâu?</a:t>
            </a:r>
            <a:endParaRPr lang="en-US" sz="2400" i="1">
              <a:solidFill>
                <a:srgbClr val="FF0000"/>
              </a:solidFill>
              <a:latin typeface="+mj-lt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400" i="1">
                <a:solidFill>
                  <a:srgbClr val="002060"/>
                </a:solidFill>
                <a:latin typeface="+mj-lt"/>
                <a:ea typeface="Calibri"/>
              </a:rPr>
              <a:t>Câu 2: </a:t>
            </a:r>
            <a:r>
              <a:rPr lang="en-US" sz="2400" i="1">
                <a:solidFill>
                  <a:srgbClr val="FF0000"/>
                </a:solidFill>
                <a:latin typeface="+mj-lt"/>
                <a:ea typeface="Calibri"/>
              </a:rPr>
              <a:t>Ở</a:t>
            </a:r>
            <a:r>
              <a:rPr lang="vi-VN" sz="2400" i="1">
                <a:solidFill>
                  <a:srgbClr val="FF0000"/>
                </a:solidFill>
                <a:latin typeface="+mj-lt"/>
                <a:ea typeface="Calibri"/>
              </a:rPr>
              <a:t> nhà em hay nghe thấy những âm thanh gì</a:t>
            </a:r>
            <a:endParaRPr lang="en-US" sz="2400" i="1">
              <a:solidFill>
                <a:srgbClr val="FF0000"/>
              </a:solidFill>
              <a:latin typeface="+mj-lt"/>
              <a:ea typeface="Calibri"/>
            </a:endParaRPr>
          </a:p>
          <a:p>
            <a:r>
              <a:rPr lang="en-US" sz="2400" i="1">
                <a:solidFill>
                  <a:srgbClr val="FF0000"/>
                </a:solidFill>
                <a:latin typeface="+mj-lt"/>
              </a:rPr>
              <a:t> </a:t>
            </a:r>
            <a:r>
              <a:rPr lang="vi-VN" sz="2400" i="1">
                <a:solidFill>
                  <a:srgbClr val="002060"/>
                </a:solidFill>
                <a:latin typeface="+mj-lt"/>
              </a:rPr>
              <a:t>Câu 3: </a:t>
            </a:r>
            <a:r>
              <a:rPr lang="vi-VN" sz="2400" i="1">
                <a:solidFill>
                  <a:srgbClr val="FF0000"/>
                </a:solidFill>
                <a:latin typeface="+mj-lt"/>
              </a:rPr>
              <a:t>Vào tiết chào cờ em nghe thấy tiếng gì</a:t>
            </a:r>
            <a:r>
              <a:rPr lang="en-US" sz="2400" i="1">
                <a:solidFill>
                  <a:srgbClr val="FF0000"/>
                </a:solidFill>
                <a:latin typeface="+mj-lt"/>
              </a:rPr>
              <a:t>.</a:t>
            </a:r>
          </a:p>
          <a:p>
            <a:endParaRPr lang="en-US" sz="2400">
              <a:solidFill>
                <a:srgbClr val="FF0000"/>
              </a:solidFill>
              <a:latin typeface="+mj-lt"/>
              <a:ea typeface="Calibri"/>
            </a:endParaRPr>
          </a:p>
          <a:p>
            <a:endParaRPr lang="en-US" sz="2400">
              <a:solidFill>
                <a:srgbClr val="FF0000"/>
              </a:solidFill>
              <a:latin typeface="+mj-lt"/>
              <a:ea typeface="Calibri"/>
            </a:endParaRPr>
          </a:p>
          <a:p>
            <a:r>
              <a:rPr lang="en-US" sz="3600">
                <a:solidFill>
                  <a:srgbClr val="FF0000"/>
                </a:solidFill>
                <a:latin typeface="+mj-lt"/>
                <a:ea typeface="Calibri"/>
              </a:rPr>
              <a:t>-Giới thiệu vào câu chuyện</a:t>
            </a:r>
            <a:endParaRPr lang="en-US" sz="3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0568" y="510620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/>
                <a:ea typeface="Calibri"/>
              </a:rPr>
              <a:t>KHÁM PHÁ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8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904" y="692696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Giới thiệu, trình chiếu nhạc cụ Kèn đồng: </a:t>
            </a:r>
            <a:r>
              <a:rPr lang="en-US" sz="2800" i="1">
                <a:solidFill>
                  <a:srgbClr val="FF0000"/>
                </a:solidFill>
                <a:latin typeface="Times New Roman"/>
                <a:ea typeface="Calibri"/>
              </a:rPr>
              <a:t>Là nhạc cụ nằm trong bộ hơi, âm thanhcủa kèn đồng trầm hùng, vang xa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3074" name="Picture 2" descr="Concert-thu-dong-2012-tuan-1-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0044" y="2564904"/>
            <a:ext cx="4387988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4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" y="0"/>
            <a:ext cx="441984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9789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4776" y="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Tranh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0152" y="299695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Tranh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2320" y="29296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Tranh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346767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Tranh 4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5720275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Bật file </a:t>
            </a:r>
            <a:r>
              <a:rPr lang="vi-VN" sz="2400"/>
              <a:t>kể mẫu </a:t>
            </a:r>
            <a:r>
              <a:rPr lang="en-US" sz="2400"/>
              <a:t>hoặc gv kể </a:t>
            </a:r>
            <a:r>
              <a:rPr lang="vi-VN" sz="2400"/>
              <a:t>c</a:t>
            </a:r>
            <a:r>
              <a:rPr lang="en-US" sz="2400"/>
              <a:t>âu chuyện</a:t>
            </a:r>
            <a:endParaRPr lang="en-US" sz="2400"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0" y="6135774"/>
            <a:ext cx="612576" cy="491108"/>
          </a:xfrm>
          <a:prstGeom prst="rect">
            <a:avLst/>
          </a:prstGeom>
        </p:spPr>
      </p:pic>
      <p:pic>
        <p:nvPicPr>
          <p:cNvPr id="14" name="UOC MO C D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712" y="5830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9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68960"/>
            <a:ext cx="5544616" cy="907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3688" y="1916832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GV đọc mẫu tiết tấu bằng số là</a:t>
            </a:r>
            <a:r>
              <a:rPr lang="en-US" sz="2400" i="1">
                <a:solidFill>
                  <a:srgbClr val="FF0000"/>
                </a:solidFill>
                <a:latin typeface="Times New Roman"/>
                <a:ea typeface="Calibri"/>
              </a:rPr>
              <a:t>1 2 1 2-1-1-1-1-1-nghỉ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 trước sau đó HD HS nghép lời:</a:t>
            </a:r>
            <a:endParaRPr lang="en-US" sz="24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101462"/>
            <a:ext cx="3096344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Times New Roman"/>
              </a:rPr>
              <a:t>VẬN DỤNG SÁNG TẠO</a:t>
            </a:r>
            <a:endParaRPr lang="en-US" sz="2000" b="1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57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1988840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800">
                <a:solidFill>
                  <a:srgbClr val="FF0000"/>
                </a:solidFill>
                <a:latin typeface="Times New Roman"/>
                <a:ea typeface="Calibri"/>
              </a:rPr>
              <a:t>-GV bắt nhịp cả lớp đọc lời vào nhạc đệm với cấu trúc đọc 2 lượt mỗi lượt 5 lần. Lượt 2 đọc nhanh dần</a:t>
            </a:r>
            <a:endParaRPr lang="en-US" sz="28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890220"/>
            <a:ext cx="612576" cy="491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73835"/>
            <a:ext cx="4464496" cy="7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35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228</Words>
  <Application>Microsoft Office PowerPoint</Application>
  <PresentationFormat>On-screen Show (4:3)</PresentationFormat>
  <Paragraphs>27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123</cp:revision>
  <dcterms:created xsi:type="dcterms:W3CDTF">2021-05-09T14:16:54Z</dcterms:created>
  <dcterms:modified xsi:type="dcterms:W3CDTF">2025-11-15T01:35:33Z</dcterms:modified>
</cp:coreProperties>
</file>