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8" r:id="rId3"/>
  </p:sldMasterIdLst>
  <p:notesMasterIdLst>
    <p:notesMasterId r:id="rId19"/>
  </p:notesMasterIdLst>
  <p:sldIdLst>
    <p:sldId id="256" r:id="rId4"/>
    <p:sldId id="281" r:id="rId5"/>
    <p:sldId id="300" r:id="rId6"/>
    <p:sldId id="299" r:id="rId7"/>
    <p:sldId id="301" r:id="rId8"/>
    <p:sldId id="307" r:id="rId9"/>
    <p:sldId id="303" r:id="rId10"/>
    <p:sldId id="304" r:id="rId11"/>
    <p:sldId id="305" r:id="rId12"/>
    <p:sldId id="306" r:id="rId13"/>
    <p:sldId id="308" r:id="rId14"/>
    <p:sldId id="311" r:id="rId15"/>
    <p:sldId id="312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08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0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13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68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37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58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2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13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2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65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0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9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80" y="8103"/>
            <a:ext cx="1080120" cy="468569"/>
          </a:xfrm>
          <a:prstGeom prst="rect">
            <a:avLst/>
          </a:prstGeom>
        </p:spPr>
      </p:pic>
      <p:pic>
        <p:nvPicPr>
          <p:cNvPr id="2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đọ 6 nốt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/>
                <a:ea typeface="Calibri"/>
              </a:rPr>
              <a:t>Tập đọc nhạc theo kí hiệu bàn tay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2499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1093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8520" y="122586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08" y="285293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0" y="641085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84" y="0"/>
            <a:ext cx="108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VẬN DỤNG – SÁNG TẠO</a:t>
            </a:r>
            <a:r>
              <a:rPr lang="en-US" sz="3200">
                <a:solidFill>
                  <a:srgbClr val="002060"/>
                </a:solidFill>
                <a:latin typeface="Times New Roman"/>
                <a:ea typeface="Arial"/>
              </a:rPr>
              <a:t>:</a:t>
            </a:r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/>
                <a:ea typeface="Arial"/>
              </a:rPr>
              <a:t>             Nghe và vỗ tay mạnh − nhẹ theo hình(Tiếp).</a:t>
            </a:r>
            <a:endParaRPr lang="en-US" sz="32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095618"/>
            <a:ext cx="85324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HD HS đếm số và vỗ tay theo hình tiết tâu: bông hoa đỏ vỗ tay mạnh; bông hoa vàng vỗ tay nhẹ</a:t>
            </a:r>
          </a:p>
        </p:txBody>
      </p:sp>
      <p:pic>
        <p:nvPicPr>
          <p:cNvPr id="2052" name="Picture 4" descr="C:\Users\Administrator\Desktop\2021-06-17_0516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903649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9755" y="3501008"/>
            <a:ext cx="83792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i="1">
                <a:solidFill>
                  <a:srgbClr val="000000"/>
                </a:solidFill>
                <a:latin typeface="Times New Roman"/>
                <a:ea typeface="Times New Roman"/>
              </a:rPr>
              <a:t>1             2             3                          1            2            3                        1          2        3       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68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7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2021-06-17_0516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9036496" cy="149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476672"/>
            <a:ext cx="7528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Thực hiện vỗ tay mạnh nhẹ ở các hình thức 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7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052736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9792" y="3793203"/>
            <a:ext cx="3384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Giới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thiệu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mới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88" y="908720"/>
            <a:ext cx="4919712" cy="5892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6096" y="5445224"/>
            <a:ext cx="3249608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/>
                <a:ea typeface="Arial"/>
              </a:rPr>
              <a:t>KHỞI ĐỘNG</a:t>
            </a:r>
            <a:endParaRPr lang="en-US" sz="4000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820" y="554285"/>
            <a:ext cx="58909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–  6 HS </a:t>
            </a:r>
            <a:r>
              <a:rPr lang="en-US" sz="2800" dirty="0" err="1">
                <a:latin typeface="Times New Roman"/>
                <a:ea typeface="Times New Roman"/>
              </a:rPr>
              <a:t>đóng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các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Đô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Rê</a:t>
            </a:r>
            <a:r>
              <a:rPr lang="en-US" sz="2800" dirty="0">
                <a:latin typeface="Times New Roman"/>
                <a:ea typeface="Times New Roman"/>
              </a:rPr>
              <a:t>, Mi, Pha, Son, 1 HS </a:t>
            </a:r>
            <a:r>
              <a:rPr lang="en-US" sz="2800" dirty="0" err="1">
                <a:latin typeface="Times New Roman"/>
                <a:ea typeface="Times New Roman"/>
              </a:rPr>
              <a:t>làm</a:t>
            </a:r>
            <a:r>
              <a:rPr lang="en-US" sz="2800" dirty="0">
                <a:latin typeface="Times New Roman"/>
                <a:ea typeface="Times New Roman"/>
              </a:rPr>
              <a:t> MC. MC </a:t>
            </a:r>
            <a:r>
              <a:rPr lang="en-US" sz="2800" dirty="0" err="1">
                <a:latin typeface="Times New Roman"/>
                <a:ea typeface="Times New Roman"/>
              </a:rPr>
              <a:t>giới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thiệu</a:t>
            </a:r>
            <a:r>
              <a:rPr lang="en-US" sz="2800" dirty="0">
                <a:latin typeface="Times New Roman"/>
                <a:ea typeface="Times New Roman"/>
              </a:rPr>
              <a:t> 5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thân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quen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học</a:t>
            </a:r>
            <a:r>
              <a:rPr lang="en-US" sz="2800" dirty="0">
                <a:latin typeface="Times New Roman"/>
                <a:ea typeface="Times New Roman"/>
              </a:rPr>
              <a:t> ở </a:t>
            </a:r>
            <a:r>
              <a:rPr lang="en-US" sz="2800" dirty="0" err="1">
                <a:latin typeface="Times New Roman"/>
                <a:ea typeface="Times New Roman"/>
              </a:rPr>
              <a:t>lớp</a:t>
            </a:r>
            <a:r>
              <a:rPr lang="en-US" sz="2800" dirty="0">
                <a:latin typeface="Times New Roman"/>
                <a:ea typeface="Times New Roman"/>
              </a:rPr>
              <a:t> 1 </a:t>
            </a:r>
            <a:r>
              <a:rPr lang="en-US" sz="2800" dirty="0" err="1">
                <a:latin typeface="Times New Roman"/>
                <a:ea typeface="Times New Roman"/>
              </a:rPr>
              <a:t>tương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ứng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với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Đô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Rê</a:t>
            </a:r>
            <a:r>
              <a:rPr lang="en-US" sz="2800" dirty="0">
                <a:latin typeface="Times New Roman"/>
                <a:ea typeface="Times New Roman"/>
              </a:rPr>
              <a:t>, Mi, Pha, Son.</a:t>
            </a:r>
          </a:p>
          <a:p>
            <a:r>
              <a:rPr lang="en-US" sz="2800" dirty="0">
                <a:latin typeface="Times New Roman"/>
                <a:ea typeface="Times New Roman"/>
              </a:rPr>
              <a:t> +MC </a:t>
            </a:r>
            <a:r>
              <a:rPr lang="en-US" sz="2800" dirty="0" err="1">
                <a:latin typeface="Times New Roman"/>
                <a:ea typeface="Times New Roman"/>
              </a:rPr>
              <a:t>giới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thiệu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từng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“Sau </a:t>
            </a:r>
            <a:r>
              <a:rPr lang="en-US" sz="2800" dirty="0" err="1">
                <a:latin typeface="Times New Roman"/>
                <a:ea typeface="Times New Roman"/>
              </a:rPr>
              <a:t>đây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là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Đô</a:t>
            </a:r>
            <a:r>
              <a:rPr lang="en-US" sz="2800" dirty="0">
                <a:latin typeface="Times New Roman"/>
                <a:ea typeface="Times New Roman"/>
              </a:rPr>
              <a:t>…Sol” </a:t>
            </a:r>
            <a:r>
              <a:rPr lang="en-US" sz="2800" dirty="0" err="1">
                <a:latin typeface="Times New Roman"/>
                <a:ea typeface="Times New Roman"/>
              </a:rPr>
              <a:t>Từng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đứng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lên</a:t>
            </a:r>
            <a:r>
              <a:rPr lang="en-US" sz="2800" dirty="0">
                <a:latin typeface="Times New Roman"/>
                <a:ea typeface="Times New Roman"/>
              </a:rPr>
              <a:t> 1 </a:t>
            </a:r>
            <a:r>
              <a:rPr lang="en-US" sz="2800" dirty="0" err="1">
                <a:latin typeface="Times New Roman"/>
                <a:ea typeface="Times New Roman"/>
              </a:rPr>
              <a:t>bước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và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làm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kí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hiệu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bàn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tay</a:t>
            </a:r>
            <a:r>
              <a:rPr lang="en-US" sz="2800" dirty="0">
                <a:latin typeface="Times New Roman"/>
                <a:ea typeface="Times New Roman"/>
              </a:rPr>
              <a:t>,</a:t>
            </a:r>
          </a:p>
          <a:p>
            <a:r>
              <a:rPr lang="en-US" sz="2800" dirty="0">
                <a:latin typeface="Times New Roman"/>
                <a:ea typeface="Times New Roman"/>
              </a:rPr>
              <a:t>+MC </a:t>
            </a:r>
            <a:r>
              <a:rPr lang="en-US" sz="2800" dirty="0" err="1">
                <a:latin typeface="Times New Roman"/>
                <a:ea typeface="Times New Roman"/>
              </a:rPr>
              <a:t>giới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thiêu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tiếp</a:t>
            </a:r>
            <a:r>
              <a:rPr lang="en-US" sz="2800" dirty="0">
                <a:latin typeface="Times New Roman"/>
                <a:ea typeface="Times New Roman"/>
              </a:rPr>
              <a:t> : “</a:t>
            </a:r>
            <a:r>
              <a:rPr lang="en-US" sz="2800" dirty="0" err="1">
                <a:latin typeface="Times New Roman"/>
                <a:ea typeface="Times New Roman"/>
              </a:rPr>
              <a:t>Cả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lớp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cùng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nhau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đọc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 </a:t>
            </a:r>
            <a:r>
              <a:rPr lang="en-US" sz="2800" dirty="0" err="1">
                <a:latin typeface="Times New Roman"/>
                <a:ea typeface="Times New Roman"/>
              </a:rPr>
              <a:t>nốt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này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nào</a:t>
            </a:r>
            <a:r>
              <a:rPr lang="en-US" sz="2800" dirty="0">
                <a:latin typeface="Times New Roman"/>
                <a:ea typeface="Times New Roman"/>
              </a:rPr>
              <a:t>!” </a:t>
            </a:r>
            <a:r>
              <a:rPr lang="en-US" sz="2800" dirty="0" err="1">
                <a:latin typeface="Times New Roman"/>
                <a:ea typeface="Times New Roman"/>
              </a:rPr>
              <a:t>chỉ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vào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bất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kỳ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nào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 5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cũ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cả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lớp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đọc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đó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nào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Đọc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nhầm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sẽ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phải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thay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đó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sz="2800" dirty="0">
                <a:latin typeface="Times New Roman"/>
              </a:rPr>
              <a:t>+Mc </a:t>
            </a:r>
            <a:r>
              <a:rPr lang="en-US" sz="2800" dirty="0" err="1">
                <a:latin typeface="Times New Roman"/>
              </a:rPr>
              <a:t>hỏi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tiếp</a:t>
            </a:r>
            <a:r>
              <a:rPr lang="en-US" sz="2800" dirty="0">
                <a:latin typeface="Times New Roman"/>
              </a:rPr>
              <a:t>: </a:t>
            </a:r>
            <a:r>
              <a:rPr lang="en-US" sz="2800" dirty="0" err="1">
                <a:latin typeface="Times New Roman"/>
              </a:rPr>
              <a:t>Bạn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thứ</a:t>
            </a:r>
            <a:r>
              <a:rPr lang="en-US" sz="2800" dirty="0">
                <a:latin typeface="Times New Roman"/>
              </a:rPr>
              <a:t> 6 </a:t>
            </a:r>
            <a:r>
              <a:rPr lang="en-US" sz="2800" dirty="0" err="1">
                <a:latin typeface="Times New Roman"/>
              </a:rPr>
              <a:t>tên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gì</a:t>
            </a:r>
            <a:r>
              <a:rPr lang="en-US" sz="2800" dirty="0">
                <a:latin typeface="Times New Roman"/>
              </a:rPr>
              <a:t>?</a:t>
            </a:r>
          </a:p>
          <a:p>
            <a:r>
              <a:rPr lang="en-US" sz="2400" dirty="0">
                <a:latin typeface="Times New Roman"/>
              </a:rPr>
              <a:t>-</a:t>
            </a:r>
            <a:r>
              <a:rPr lang="en-US" sz="2400" dirty="0" err="1">
                <a:latin typeface="Times New Roman"/>
              </a:rPr>
              <a:t>Giới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thiệu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nốt</a:t>
            </a:r>
            <a:r>
              <a:rPr lang="en-US" sz="2400" dirty="0">
                <a:latin typeface="Times New Roman"/>
              </a:rPr>
              <a:t> La </a:t>
            </a:r>
            <a:r>
              <a:rPr lang="en-US" sz="2400" dirty="0" err="1">
                <a:latin typeface="Times New Roman"/>
              </a:rPr>
              <a:t>và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giới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thiệu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bài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mới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79892" y="-30490"/>
            <a:ext cx="4387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101600" algn="l"/>
              </a:tabLs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Arial"/>
              </a:rPr>
              <a:t>Trò chơi: </a:t>
            </a:r>
            <a:r>
              <a:rPr lang="en-US" sz="3200" b="1" i="1">
                <a:solidFill>
                  <a:srgbClr val="FF0000"/>
                </a:solidFill>
                <a:latin typeface="Times New Roman"/>
                <a:ea typeface="Arial"/>
              </a:rPr>
              <a:t>Ai nhớ tài hơn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4" y="6297806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1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" y="980728"/>
            <a:ext cx="9143999" cy="5517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6632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04" y="980728"/>
            <a:ext cx="1394687" cy="1394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0145" y="4099384"/>
            <a:ext cx="1947393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8730" y="5401319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ĐỌC NHẠC BÀI SỐ 1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36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2678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5504" y="55892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latin typeface="Times New Roman"/>
                <a:ea typeface="Calibri"/>
              </a:rPr>
              <a:t>+</a:t>
            </a:r>
            <a:r>
              <a:rPr lang="en-US" sz="3200" b="1">
                <a:latin typeface="Times New Roman"/>
                <a:ea typeface="Calibri"/>
              </a:rPr>
              <a:t>Giới thiệu và nghe đọc mẫu.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16739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-Đọc mẫu và HD HS đọc tên nốt nhạc từng câu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4" y="1093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9675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429129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8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" y="1772815"/>
            <a:ext cx="9139932" cy="1512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0182" y="100337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180634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1533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5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" y="1412776"/>
            <a:ext cx="9139932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6" y="2996952"/>
            <a:ext cx="9144000" cy="1029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404664"/>
            <a:ext cx="720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-Đọc CẢ BÀI với nhiều hình 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365</Words>
  <Application>Microsoft Office PowerPoint</Application>
  <PresentationFormat>On-screen Show (4:3)</PresentationFormat>
  <Paragraphs>33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154</cp:revision>
  <dcterms:created xsi:type="dcterms:W3CDTF">2021-05-09T14:16:54Z</dcterms:created>
  <dcterms:modified xsi:type="dcterms:W3CDTF">2025-11-15T01:55:51Z</dcterms:modified>
</cp:coreProperties>
</file>