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5" r:id="rId5"/>
    <p:sldId id="276" r:id="rId6"/>
    <p:sldId id="261" r:id="rId7"/>
    <p:sldId id="262" r:id="rId8"/>
    <p:sldId id="263" r:id="rId9"/>
    <p:sldId id="264" r:id="rId10"/>
    <p:sldId id="265" r:id="rId11"/>
    <p:sldId id="266" r:id="rId12"/>
    <p:sldId id="267" r:id="rId13"/>
    <p:sldId id="268" r:id="rId14"/>
    <p:sldId id="277" r:id="rId15"/>
    <p:sldId id="278" r:id="rId16"/>
    <p:sldId id="279" r:id="rId17"/>
    <p:sldId id="271"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CEAD27-88DA-4343-A648-C591357880FA}" type="datetimeFigureOut">
              <a:rPr lang="en-US" smtClean="0"/>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213300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117972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218393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5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300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59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46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08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72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79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0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403106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33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49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20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EAD27-88DA-4343-A648-C591357880FA}" type="datetimeFigureOut">
              <a:rPr lang="en-US" smtClean="0"/>
              <a:t>15/11/2025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124456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CEAD27-88DA-4343-A648-C591357880FA}" type="datetimeFigureOut">
              <a:rPr lang="en-US" smtClean="0"/>
              <a:t>15/11/2025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292769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CEAD27-88DA-4343-A648-C591357880FA}" type="datetimeFigureOut">
              <a:rPr lang="en-US" smtClean="0"/>
              <a:t>15/11/2025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130158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EAD27-88DA-4343-A648-C591357880FA}" type="datetimeFigureOut">
              <a:rPr lang="en-US" smtClean="0"/>
              <a:t>15/11/2025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386948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EAD27-88DA-4343-A648-C591357880FA}" type="datetimeFigureOut">
              <a:rPr lang="en-US" smtClean="0"/>
              <a:t>15/11/2025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345081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t>15/11/2025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59061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t>15/11/2025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413253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EAD27-88DA-4343-A648-C591357880FA}" type="datetimeFigureOut">
              <a:rPr lang="en-US" smtClean="0"/>
              <a:t>15/11/2025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3D6C8-A4C4-423F-842F-F4F963F699B3}" type="slidenum">
              <a:rPr lang="en-US" smtClean="0"/>
              <a:t>‹#›</a:t>
            </a:fld>
            <a:endParaRPr lang="en-US"/>
          </a:p>
        </p:txBody>
      </p:sp>
    </p:spTree>
    <p:extLst>
      <p:ext uri="{BB962C8B-B14F-4D97-AF65-F5344CB8AC3E}">
        <p14:creationId xmlns:p14="http://schemas.microsoft.com/office/powerpoint/2010/main" val="144650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7CBB5-CA7C-47DE-A8DB-216B0EC2CAF4}" type="datetimeFigureOut">
              <a:rPr lang="en-US" smtClean="0">
                <a:solidFill>
                  <a:prstClr val="black">
                    <a:tint val="75000"/>
                  </a:prstClr>
                </a:solidFill>
              </a:rPr>
              <a:pPr/>
              <a:t>15/11/2025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68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628" y="1556792"/>
            <a:ext cx="5854642" cy="1509266"/>
          </a:xfrm>
          <a:prstGeom prst="rect">
            <a:avLst/>
          </a:prstGeom>
          <a:noFill/>
        </p:spPr>
        <p:txBody>
          <a:bodyPr wrap="square" rtlCol="0">
            <a:prstTxWarp prst="textCurveUp">
              <a:avLst/>
            </a:prstTxWarp>
            <a:spAutoFit/>
          </a:bodyPr>
          <a:lstStyle/>
          <a:p>
            <a:r>
              <a:rPr lang="en-US" sz="3200">
                <a:solidFill>
                  <a:srgbClr val="002060"/>
                </a:solidFill>
              </a:rPr>
              <a:t>Chào mừng quý thầy cô và các bạn học sinh đến với tiết âm nhạc</a:t>
            </a:r>
          </a:p>
        </p:txBody>
      </p:sp>
    </p:spTree>
    <p:extLst>
      <p:ext uri="{BB962C8B-B14F-4D97-AF65-F5344CB8AC3E}">
        <p14:creationId xmlns:p14="http://schemas.microsoft.com/office/powerpoint/2010/main" val="77583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53866" y="404664"/>
            <a:ext cx="2124299"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3</a:t>
            </a:r>
          </a:p>
        </p:txBody>
      </p:sp>
      <p:sp>
        <p:nvSpPr>
          <p:cNvPr id="4" name="Rectangle 3"/>
          <p:cNvSpPr/>
          <p:nvPr/>
        </p:nvSpPr>
        <p:spPr>
          <a:xfrm>
            <a:off x="1259632" y="2869174"/>
            <a:ext cx="6912768" cy="769441"/>
          </a:xfrm>
          <a:prstGeom prst="rect">
            <a:avLst/>
          </a:prstGeom>
        </p:spPr>
        <p:txBody>
          <a:bodyPr wrap="square">
            <a:spAutoFit/>
          </a:bodyPr>
          <a:lstStyle/>
          <a:p>
            <a:r>
              <a:rPr lang="en-US" sz="4400" i="1">
                <a:solidFill>
                  <a:srgbClr val="FF0000"/>
                </a:solidFill>
                <a:latin typeface="Times New Roman"/>
                <a:ea typeface="Calibri"/>
              </a:rPr>
              <a:t>Ấy thế mà không chịu đội mũ</a:t>
            </a:r>
            <a:endParaRPr lang="en-US" sz="44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413235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91880" y="332656"/>
            <a:ext cx="2300630" cy="1200329"/>
          </a:xfrm>
          <a:prstGeom prst="rect">
            <a:avLst/>
          </a:prstGeom>
        </p:spPr>
        <p:txBody>
          <a:bodyPr wrap="none">
            <a:spAutoFit/>
          </a:bodyPr>
          <a:lstStyle/>
          <a:p>
            <a:r>
              <a:rPr lang="en-US" sz="7200" b="1" err="1">
                <a:solidFill>
                  <a:srgbClr val="0070C0"/>
                </a:solidFill>
              </a:rPr>
              <a:t>Câu</a:t>
            </a:r>
            <a:r>
              <a:rPr lang="en-US" sz="7200" b="1">
                <a:solidFill>
                  <a:srgbClr val="0070C0"/>
                </a:solidFill>
              </a:rPr>
              <a:t> 4</a:t>
            </a:r>
          </a:p>
        </p:txBody>
      </p:sp>
      <p:sp>
        <p:nvSpPr>
          <p:cNvPr id="3" name="Rectangle 2"/>
          <p:cNvSpPr/>
          <p:nvPr/>
        </p:nvSpPr>
        <p:spPr>
          <a:xfrm>
            <a:off x="1043608" y="2747629"/>
            <a:ext cx="7488832" cy="1569660"/>
          </a:xfrm>
          <a:prstGeom prst="rect">
            <a:avLst/>
          </a:prstGeom>
        </p:spPr>
        <p:txBody>
          <a:bodyPr wrap="square">
            <a:spAutoFit/>
          </a:bodyPr>
          <a:lstStyle/>
          <a:p>
            <a:r>
              <a:rPr lang="en-US" sz="4800" i="1">
                <a:solidFill>
                  <a:srgbClr val="FF0000"/>
                </a:solidFill>
                <a:latin typeface="Times New Roman"/>
                <a:ea typeface="Calibri"/>
              </a:rPr>
              <a:t>Tối đến mới về nhà nằm rên</a:t>
            </a:r>
            <a:br>
              <a:rPr lang="en-US" sz="4800" i="1">
                <a:solidFill>
                  <a:srgbClr val="FF0000"/>
                </a:solidFill>
                <a:latin typeface="Times New Roman"/>
                <a:ea typeface="Calibri"/>
              </a:rPr>
            </a:br>
            <a:endParaRPr lang="en-US" sz="4800"/>
          </a:p>
        </p:txBody>
      </p:sp>
    </p:spTree>
    <p:extLst>
      <p:ext uri="{BB962C8B-B14F-4D97-AF65-F5344CB8AC3E}">
        <p14:creationId xmlns:p14="http://schemas.microsoft.com/office/powerpoint/2010/main" val="267043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285943" y="332656"/>
            <a:ext cx="2896947"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3+ 4</a:t>
            </a:r>
          </a:p>
        </p:txBody>
      </p:sp>
      <p:sp>
        <p:nvSpPr>
          <p:cNvPr id="4" name="Rectangle 3"/>
          <p:cNvSpPr/>
          <p:nvPr/>
        </p:nvSpPr>
        <p:spPr>
          <a:xfrm>
            <a:off x="1187624" y="2130161"/>
            <a:ext cx="7093586" cy="2123658"/>
          </a:xfrm>
          <a:prstGeom prst="rect">
            <a:avLst/>
          </a:prstGeom>
        </p:spPr>
        <p:txBody>
          <a:bodyPr wrap="square">
            <a:spAutoFit/>
          </a:bodyPr>
          <a:lstStyle/>
          <a:p>
            <a:r>
              <a:rPr lang="en-US" sz="4400" i="1">
                <a:solidFill>
                  <a:srgbClr val="FF0000"/>
                </a:solidFill>
                <a:latin typeface="Times New Roman"/>
                <a:ea typeface="Calibri"/>
              </a:rPr>
              <a:t>Ấy thế mà không chịu đội mũ. Tối đến mới về nhà nằm rên.</a:t>
            </a:r>
            <a:br>
              <a:rPr lang="en-US" sz="4400" i="1">
                <a:solidFill>
                  <a:srgbClr val="FF0000"/>
                </a:solidFill>
                <a:latin typeface="Times New Roman"/>
                <a:ea typeface="Calibri"/>
              </a:rPr>
            </a:br>
            <a:endParaRPr lang="en-US" sz="4400"/>
          </a:p>
        </p:txBody>
      </p:sp>
      <p:pic>
        <p:nvPicPr>
          <p:cNvPr id="5"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739662"/>
            <a:ext cx="609600" cy="609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1294665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59630" y="33265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5</a:t>
            </a:r>
          </a:p>
        </p:txBody>
      </p:sp>
      <p:sp>
        <p:nvSpPr>
          <p:cNvPr id="2" name="Rectangle 1"/>
          <p:cNvSpPr/>
          <p:nvPr/>
        </p:nvSpPr>
        <p:spPr>
          <a:xfrm>
            <a:off x="1403648" y="2751892"/>
            <a:ext cx="7128792" cy="1446550"/>
          </a:xfrm>
          <a:prstGeom prst="rect">
            <a:avLst/>
          </a:prstGeom>
        </p:spPr>
        <p:txBody>
          <a:bodyPr wrap="square">
            <a:spAutoFit/>
          </a:bodyPr>
          <a:lstStyle/>
          <a:p>
            <a:r>
              <a:rPr lang="en-US" sz="4400" i="1">
                <a:solidFill>
                  <a:srgbClr val="FF0000"/>
                </a:solidFill>
                <a:latin typeface="Times New Roman"/>
                <a:ea typeface="Calibri"/>
              </a:rPr>
              <a:t>Ôi ôi ôi đau quá nhức cả đầu</a:t>
            </a:r>
            <a:br>
              <a:rPr lang="en-US" sz="4400" i="1">
                <a:solidFill>
                  <a:srgbClr val="FF0000"/>
                </a:solidFill>
                <a:latin typeface="Times New Roman"/>
                <a:ea typeface="Calibri"/>
              </a:rPr>
            </a:br>
            <a:endParaRPr lang="en-US" sz="44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8014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59630" y="33265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6</a:t>
            </a:r>
          </a:p>
        </p:txBody>
      </p:sp>
      <p:sp>
        <p:nvSpPr>
          <p:cNvPr id="4" name="Rectangle 3"/>
          <p:cNvSpPr/>
          <p:nvPr/>
        </p:nvSpPr>
        <p:spPr>
          <a:xfrm>
            <a:off x="1187624" y="2890391"/>
            <a:ext cx="7344816" cy="584775"/>
          </a:xfrm>
          <a:prstGeom prst="rect">
            <a:avLst/>
          </a:prstGeom>
        </p:spPr>
        <p:txBody>
          <a:bodyPr wrap="square">
            <a:spAutoFit/>
          </a:bodyPr>
          <a:lstStyle/>
          <a:p>
            <a:pPr lvl="0"/>
            <a:r>
              <a:rPr lang="en-US" sz="3200" i="1">
                <a:solidFill>
                  <a:srgbClr val="FF0000"/>
                </a:solidFill>
                <a:latin typeface="Times New Roman"/>
                <a:ea typeface="Calibri"/>
              </a:rPr>
              <a:t>Chích choè ta cảm liền suốt ba ngày đêm</a:t>
            </a:r>
            <a:r>
              <a:rPr lang="en-US" sz="2800" i="1">
                <a:solidFill>
                  <a:srgbClr val="FF0000"/>
                </a:solidFill>
                <a:latin typeface="Times New Roman"/>
                <a:ea typeface="Calibri"/>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338033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131840" y="476672"/>
            <a:ext cx="2896947" cy="1015663"/>
          </a:xfrm>
          <a:prstGeom prst="rect">
            <a:avLst/>
          </a:prstGeom>
        </p:spPr>
        <p:txBody>
          <a:bodyPr wrap="none">
            <a:spAutoFit/>
          </a:bodyPr>
          <a:lstStyle/>
          <a:p>
            <a:r>
              <a:rPr lang="en-US" sz="6000" b="1">
                <a:solidFill>
                  <a:srgbClr val="0070C0"/>
                </a:solidFill>
              </a:rPr>
              <a:t>Câu 5+ 6</a:t>
            </a:r>
          </a:p>
        </p:txBody>
      </p:sp>
      <p:sp>
        <p:nvSpPr>
          <p:cNvPr id="5" name="Rectangle 4"/>
          <p:cNvSpPr/>
          <p:nvPr/>
        </p:nvSpPr>
        <p:spPr>
          <a:xfrm>
            <a:off x="1411961" y="2850034"/>
            <a:ext cx="6336704" cy="1077218"/>
          </a:xfrm>
          <a:prstGeom prst="rect">
            <a:avLst/>
          </a:prstGeom>
        </p:spPr>
        <p:txBody>
          <a:bodyPr wrap="square">
            <a:spAutoFit/>
          </a:bodyPr>
          <a:lstStyle/>
          <a:p>
            <a:pPr lvl="0"/>
            <a:r>
              <a:rPr lang="en-US" sz="3200" i="1">
                <a:solidFill>
                  <a:srgbClr val="FF0000"/>
                </a:solidFill>
                <a:latin typeface="Times New Roman"/>
                <a:ea typeface="Calibri"/>
              </a:rPr>
              <a:t>Ôi ôi ôi đau quá nhức cả đầu. Chích choè ta cảm liền suốt ba ngày đêm</a:t>
            </a:r>
            <a:r>
              <a:rPr lang="en-US" sz="2800" i="1">
                <a:solidFill>
                  <a:srgbClr val="FF0000"/>
                </a:solidFill>
                <a:latin typeface="Times New Roman"/>
                <a:ea typeface="Calibri"/>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358365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73374" y="-38844"/>
            <a:ext cx="3965381" cy="461665"/>
          </a:xfrm>
          <a:prstGeom prst="rect">
            <a:avLst/>
          </a:prstGeom>
        </p:spPr>
        <p:txBody>
          <a:bodyPr wrap="none">
            <a:spAutoFit/>
          </a:bodyPr>
          <a:lstStyle/>
          <a:p>
            <a:r>
              <a:rPr lang="fr-FR" sz="2400" b="1">
                <a:solidFill>
                  <a:srgbClr val="002060"/>
                </a:solidFill>
                <a:latin typeface="Times New Roman"/>
                <a:ea typeface="Times New Roman"/>
              </a:rPr>
              <a:t>THỰC HÀNH-LUYỆN TẬP</a:t>
            </a:r>
            <a:endParaRPr lang="en-US" sz="2400">
              <a:solidFill>
                <a:srgbClr val="002060"/>
              </a:solidFill>
            </a:endParaRPr>
          </a:p>
        </p:txBody>
      </p:sp>
      <p:sp>
        <p:nvSpPr>
          <p:cNvPr id="5" name="Rectangle 4"/>
          <p:cNvSpPr/>
          <p:nvPr/>
        </p:nvSpPr>
        <p:spPr>
          <a:xfrm>
            <a:off x="5031346" y="391372"/>
            <a:ext cx="4140301" cy="461665"/>
          </a:xfrm>
          <a:prstGeom prst="rect">
            <a:avLst/>
          </a:prstGeom>
        </p:spPr>
        <p:txBody>
          <a:bodyPr wrap="none">
            <a:spAutoFit/>
          </a:bodyPr>
          <a:lstStyle/>
          <a:p>
            <a:r>
              <a:rPr lang="en-US" sz="2400" err="1">
                <a:solidFill>
                  <a:srgbClr val="FF0000"/>
                </a:solidFill>
              </a:rPr>
              <a:t>Hát</a:t>
            </a:r>
            <a:r>
              <a:rPr lang="en-US" sz="2400">
                <a:solidFill>
                  <a:srgbClr val="FF0000"/>
                </a:solidFill>
              </a:rPr>
              <a:t> </a:t>
            </a:r>
            <a:r>
              <a:rPr lang="en-US" sz="2400" err="1">
                <a:solidFill>
                  <a:srgbClr val="FF0000"/>
                </a:solidFill>
              </a:rPr>
              <a:t>kết</a:t>
            </a:r>
            <a:r>
              <a:rPr lang="en-US" sz="2400">
                <a:solidFill>
                  <a:srgbClr val="FF0000"/>
                </a:solidFill>
              </a:rPr>
              <a:t> </a:t>
            </a:r>
            <a:r>
              <a:rPr lang="en-US" sz="2400" err="1">
                <a:solidFill>
                  <a:srgbClr val="FF0000"/>
                </a:solidFill>
              </a:rPr>
              <a:t>hợp</a:t>
            </a:r>
            <a:r>
              <a:rPr lang="en-US" sz="2400">
                <a:solidFill>
                  <a:srgbClr val="FF0000"/>
                </a:solidFill>
              </a:rPr>
              <a: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a:t>
            </a:r>
            <a:r>
              <a:rPr lang="en-US" sz="2400" err="1">
                <a:solidFill>
                  <a:srgbClr val="FF0000"/>
                </a:solidFill>
              </a:rPr>
              <a:t>phách</a:t>
            </a:r>
            <a:endParaRPr lang="en-US" sz="2400">
              <a:solidFill>
                <a:srgbClr val="FF0000"/>
              </a:solidFill>
            </a:endParaRPr>
          </a:p>
        </p:txBody>
      </p:sp>
    </p:spTree>
    <p:extLst>
      <p:ext uri="{BB962C8B-B14F-4D97-AF65-F5344CB8AC3E}">
        <p14:creationId xmlns:p14="http://schemas.microsoft.com/office/powerpoint/2010/main" val="169115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437112"/>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92696"/>
            <a:ext cx="840107" cy="673522"/>
          </a:xfrm>
          <a:prstGeom prst="rect">
            <a:avLst/>
          </a:prstGeom>
        </p:spPr>
      </p:pic>
    </p:spTree>
    <p:extLst>
      <p:ext uri="{BB962C8B-B14F-4D97-AF65-F5344CB8AC3E}">
        <p14:creationId xmlns:p14="http://schemas.microsoft.com/office/powerpoint/2010/main" val="1130235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8" y="-169500"/>
            <a:ext cx="1148327" cy="11483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745" y="5532203"/>
            <a:ext cx="1266014" cy="1014975"/>
          </a:xfrm>
          <a:prstGeom prst="rect">
            <a:avLst/>
          </a:prstGeom>
        </p:spPr>
      </p:pic>
      <p:sp>
        <p:nvSpPr>
          <p:cNvPr id="5" name="TextBox 4"/>
          <p:cNvSpPr txBox="1"/>
          <p:nvPr/>
        </p:nvSpPr>
        <p:spPr>
          <a:xfrm>
            <a:off x="3419872" y="6488668"/>
            <a:ext cx="5830481" cy="369332"/>
          </a:xfrm>
          <a:prstGeom prst="rect">
            <a:avLst/>
          </a:prstGeom>
          <a:noFill/>
        </p:spPr>
        <p:txBody>
          <a:bodyPr wrap="square" rtlCol="0">
            <a:spAutoFit/>
          </a:bodyPr>
          <a:lstStyle/>
          <a:p>
            <a:r>
              <a:rPr lang="en-US" i="1" err="1">
                <a:solidFill>
                  <a:prstClr val="black"/>
                </a:solidFill>
              </a:rPr>
              <a:t>Chú</a:t>
            </a:r>
            <a:r>
              <a:rPr lang="en-US" i="1">
                <a:solidFill>
                  <a:prstClr val="black"/>
                </a:solidFill>
              </a:rPr>
              <a:t> ý </a:t>
            </a:r>
            <a:r>
              <a:rPr lang="en-US" i="1" err="1">
                <a:solidFill>
                  <a:prstClr val="black"/>
                </a:solidFill>
              </a:rPr>
              <a:t>bản</a:t>
            </a:r>
            <a:r>
              <a:rPr lang="en-US" i="1">
                <a:solidFill>
                  <a:prstClr val="black"/>
                </a:solidFill>
              </a:rPr>
              <a:t> </a:t>
            </a:r>
            <a:r>
              <a:rPr lang="en-US" i="1" err="1">
                <a:solidFill>
                  <a:prstClr val="black"/>
                </a:solidFill>
              </a:rPr>
              <a:t>quyền</a:t>
            </a:r>
            <a:r>
              <a:rPr lang="en-US" i="1">
                <a:solidFill>
                  <a:prstClr val="black"/>
                </a:solidFill>
              </a:rPr>
              <a:t> </a:t>
            </a:r>
            <a:r>
              <a:rPr lang="en-US" i="1" err="1">
                <a:solidFill>
                  <a:prstClr val="black"/>
                </a:solidFill>
              </a:rPr>
              <a:t>của</a:t>
            </a:r>
            <a:r>
              <a:rPr lang="en-US" i="1">
                <a:solidFill>
                  <a:prstClr val="black"/>
                </a:solidFill>
              </a:rPr>
              <a:t> </a:t>
            </a:r>
            <a:r>
              <a:rPr lang="en-US" i="1" err="1">
                <a:solidFill>
                  <a:prstClr val="black"/>
                </a:solidFill>
              </a:rPr>
              <a:t>tác</a:t>
            </a:r>
            <a:r>
              <a:rPr lang="en-US" i="1">
                <a:solidFill>
                  <a:prstClr val="black"/>
                </a:solidFill>
              </a:rPr>
              <a:t> </a:t>
            </a:r>
            <a:r>
              <a:rPr lang="en-US" i="1" err="1">
                <a:solidFill>
                  <a:prstClr val="black"/>
                </a:solidFill>
              </a:rPr>
              <a:t>giả</a:t>
            </a:r>
            <a:r>
              <a:rPr lang="en-US" i="1">
                <a:solidFill>
                  <a:prstClr val="black"/>
                </a:solidFill>
              </a:rPr>
              <a:t>, </a:t>
            </a:r>
            <a:r>
              <a:rPr lang="en-US" i="1" err="1">
                <a:solidFill>
                  <a:prstClr val="black"/>
                </a:solidFill>
              </a:rPr>
              <a:t>cấm</a:t>
            </a:r>
            <a:r>
              <a:rPr lang="en-US" i="1">
                <a:solidFill>
                  <a:prstClr val="black"/>
                </a:solidFill>
              </a:rPr>
              <a:t> chia </a:t>
            </a:r>
            <a:r>
              <a:rPr lang="en-US" i="1" err="1">
                <a:solidFill>
                  <a:prstClr val="black"/>
                </a:solidFill>
              </a:rPr>
              <a:t>sẻ</a:t>
            </a:r>
            <a:r>
              <a:rPr lang="en-US" i="1">
                <a:solidFill>
                  <a:prstClr val="black"/>
                </a:solidFill>
              </a:rPr>
              <a:t> </a:t>
            </a:r>
            <a:r>
              <a:rPr lang="en-US" i="1" err="1">
                <a:solidFill>
                  <a:prstClr val="black"/>
                </a:solidFill>
              </a:rPr>
              <a:t>dưới</a:t>
            </a:r>
            <a:r>
              <a:rPr lang="en-US" i="1">
                <a:solidFill>
                  <a:prstClr val="black"/>
                </a:solidFill>
              </a:rPr>
              <a:t> </a:t>
            </a:r>
            <a:r>
              <a:rPr lang="en-US" i="1" err="1">
                <a:solidFill>
                  <a:prstClr val="black"/>
                </a:solidFill>
              </a:rPr>
              <a:t>mọi</a:t>
            </a:r>
            <a:r>
              <a:rPr lang="en-US" i="1">
                <a:solidFill>
                  <a:prstClr val="black"/>
                </a:solidFill>
              </a:rPr>
              <a:t> </a:t>
            </a:r>
            <a:r>
              <a:rPr lang="en-US" i="1" err="1">
                <a:solidFill>
                  <a:prstClr val="black"/>
                </a:solidFill>
              </a:rPr>
              <a:t>hình</a:t>
            </a:r>
            <a:r>
              <a:rPr lang="en-US" i="1">
                <a:solidFill>
                  <a:prstClr val="black"/>
                </a:solidFill>
              </a:rPr>
              <a:t> </a:t>
            </a:r>
            <a:r>
              <a:rPr lang="en-US" i="1" err="1">
                <a:solidFill>
                  <a:prstClr val="black"/>
                </a:solidFill>
              </a:rPr>
              <a:t>thức</a:t>
            </a:r>
            <a:endParaRPr lang="en-US" i="1">
              <a:solidFill>
                <a:prstClr val="black"/>
              </a:solidFill>
            </a:endParaRPr>
          </a:p>
        </p:txBody>
      </p:sp>
    </p:spTree>
    <p:extLst>
      <p:ext uri="{BB962C8B-B14F-4D97-AF65-F5344CB8AC3E}">
        <p14:creationId xmlns:p14="http://schemas.microsoft.com/office/powerpoint/2010/main" val="219860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657637">
            <a:off x="-79628" y="4557255"/>
            <a:ext cx="3039293" cy="584775"/>
          </a:xfrm>
          <a:prstGeom prst="rect">
            <a:avLst/>
          </a:prstGeom>
        </p:spPr>
        <p:txBody>
          <a:bodyPr wrap="square">
            <a:spAutoFit/>
          </a:bodyPr>
          <a:lstStyle/>
          <a:p>
            <a:r>
              <a:rPr lang="en-AU" sz="3200" b="1">
                <a:solidFill>
                  <a:srgbClr val="002060"/>
                </a:solidFill>
                <a:latin typeface="Times New Roman"/>
              </a:rPr>
              <a:t>KHỞI ĐỘNG</a:t>
            </a:r>
            <a:endParaRPr lang="en-US" sz="3200">
              <a:solidFill>
                <a:srgbClr val="002060"/>
              </a:solidFill>
            </a:endParaRPr>
          </a:p>
        </p:txBody>
      </p:sp>
      <p:sp>
        <p:nvSpPr>
          <p:cNvPr id="2" name="Rectangle 4"/>
          <p:cNvSpPr>
            <a:spLocks noChangeArrowheads="1"/>
          </p:cNvSpPr>
          <p:nvPr/>
        </p:nvSpPr>
        <p:spPr bwMode="auto">
          <a:xfrm>
            <a:off x="1746038" y="3286782"/>
            <a:ext cx="6227987" cy="74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lnSpc>
                <a:spcPct val="150000"/>
              </a:lnSpc>
              <a:spcAft>
                <a:spcPts val="0"/>
              </a:spcAft>
            </a:pPr>
            <a:r>
              <a:rPr lang="en-US" sz="3200" b="1">
                <a:effectLst/>
                <a:latin typeface="Times New Roman"/>
                <a:ea typeface="Times New Roman"/>
                <a:cs typeface="Arial"/>
              </a:rPr>
              <a:t>Trò chơi: </a:t>
            </a:r>
            <a:r>
              <a:rPr lang="en-US" sz="3200" b="1" i="1">
                <a:effectLst/>
                <a:latin typeface="Times New Roman"/>
                <a:ea typeface="Times New Roman"/>
                <a:cs typeface="Arial"/>
              </a:rPr>
              <a:t>Gõ đệm theo hình tiết tấu</a:t>
            </a:r>
            <a:endParaRPr lang="en-US" sz="3200">
              <a:effectLst/>
              <a:latin typeface="Times New Roman"/>
              <a:ea typeface="Calibri"/>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424" y="1044632"/>
            <a:ext cx="5184576" cy="18803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7668344" cy="2246769"/>
          </a:xfrm>
          <a:prstGeom prst="rect">
            <a:avLst/>
          </a:prstGeom>
        </p:spPr>
        <p:txBody>
          <a:bodyPr wrap="square">
            <a:spAutoFit/>
          </a:bodyPr>
          <a:lstStyle/>
          <a:p>
            <a:pPr algn="just">
              <a:spcAft>
                <a:spcPts val="0"/>
              </a:spcAft>
            </a:pPr>
            <a:r>
              <a:rPr lang="en-US" sz="2800" i="1">
                <a:solidFill>
                  <a:srgbClr val="FF0000"/>
                </a:solidFill>
                <a:effectLst/>
                <a:latin typeface="Times New Roman"/>
                <a:ea typeface="Times New Roman"/>
                <a:cs typeface="Arial"/>
              </a:rPr>
              <a:t>GV gõ mẫu xuống bàn theo hình tiết tấu trên, HD HS làm theo Luân phiên gõ đối đáp giữa các nhóm. </a:t>
            </a:r>
          </a:p>
          <a:p>
            <a:pPr algn="just">
              <a:spcAft>
                <a:spcPts val="0"/>
              </a:spcAft>
            </a:pPr>
            <a:r>
              <a:rPr lang="en-US" sz="2800" i="1">
                <a:solidFill>
                  <a:srgbClr val="FF0000"/>
                </a:solidFill>
                <a:effectLst/>
                <a:latin typeface="Times New Roman"/>
                <a:ea typeface="Times New Roman"/>
                <a:cs typeface="Arial"/>
              </a:rPr>
              <a:t>Nhóm 1: gõ cốc </a:t>
            </a:r>
          </a:p>
          <a:p>
            <a:pPr algn="just">
              <a:spcAft>
                <a:spcPts val="0"/>
              </a:spcAft>
            </a:pPr>
            <a:r>
              <a:rPr lang="en-US" sz="2800" i="1">
                <a:solidFill>
                  <a:srgbClr val="FF0000"/>
                </a:solidFill>
                <a:effectLst/>
                <a:latin typeface="Times New Roman"/>
                <a:ea typeface="Times New Roman"/>
                <a:cs typeface="Arial"/>
              </a:rPr>
              <a:t>Nhóm 2: gõ thanh phách</a:t>
            </a:r>
          </a:p>
          <a:p>
            <a:pPr algn="just">
              <a:spcAft>
                <a:spcPts val="0"/>
              </a:spcAft>
            </a:pPr>
            <a:r>
              <a:rPr lang="en-US" sz="2800" i="1">
                <a:solidFill>
                  <a:srgbClr val="FF0000"/>
                </a:solidFill>
                <a:effectLst/>
                <a:latin typeface="Times New Roman"/>
                <a:ea typeface="Times New Roman"/>
                <a:cs typeface="Arial"/>
              </a:rPr>
              <a:t>Nhóm 3: gõ bút</a:t>
            </a:r>
            <a:endParaRPr lang="en-US" sz="2800" i="1">
              <a:solidFill>
                <a:srgbClr val="FF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77221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21953" y="29344"/>
            <a:ext cx="7956376" cy="2924944"/>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6" name="Rectangle 5"/>
          <p:cNvSpPr/>
          <p:nvPr/>
        </p:nvSpPr>
        <p:spPr>
          <a:xfrm>
            <a:off x="4066318" y="1517514"/>
            <a:ext cx="1467646" cy="742511"/>
          </a:xfrm>
          <a:prstGeom prst="rect">
            <a:avLst/>
          </a:prstGeom>
        </p:spPr>
        <p:txBody>
          <a:bodyPr wrap="none">
            <a:spAutoFit/>
          </a:bodyPr>
          <a:lstStyle/>
          <a:p>
            <a:pPr algn="ctr">
              <a:lnSpc>
                <a:spcPct val="150000"/>
              </a:lnSpc>
            </a:pPr>
            <a:r>
              <a:rPr lang="en-AU" sz="3200" b="1">
                <a:solidFill>
                  <a:srgbClr val="FF0000"/>
                </a:solidFill>
                <a:latin typeface="Times New Roman"/>
                <a:ea typeface="Times New Roman"/>
              </a:rPr>
              <a:t>TIẾT 5</a:t>
            </a:r>
          </a:p>
        </p:txBody>
      </p:sp>
      <p:sp>
        <p:nvSpPr>
          <p:cNvPr id="7" name="Rectangle 6"/>
          <p:cNvSpPr/>
          <p:nvPr/>
        </p:nvSpPr>
        <p:spPr>
          <a:xfrm>
            <a:off x="1379761" y="2469540"/>
            <a:ext cx="6840760" cy="969496"/>
          </a:xfrm>
          <a:prstGeom prst="rect">
            <a:avLst/>
          </a:prstGeom>
        </p:spPr>
        <p:txBody>
          <a:bodyPr wrap="square">
            <a:spAutoFit/>
          </a:bodyPr>
          <a:lstStyle/>
          <a:p>
            <a:pPr algn="ctr">
              <a:lnSpc>
                <a:spcPct val="150000"/>
              </a:lnSpc>
            </a:pPr>
            <a:r>
              <a:rPr lang="en-AU" sz="2000" b="1">
                <a:solidFill>
                  <a:srgbClr val="FF0000"/>
                </a:solidFill>
                <a:latin typeface="Times New Roman"/>
                <a:ea typeface="Times New Roman"/>
              </a:rPr>
              <a:t>HỌC HÁT BÀI:  CON CHIM CHÍCH CHÒE</a:t>
            </a:r>
            <a:endParaRPr lang="en-US" sz="2000">
              <a:solidFill>
                <a:prstClr val="black"/>
              </a:solidFill>
              <a:latin typeface="Times New Roman"/>
              <a:ea typeface="Calibri"/>
            </a:endParaRPr>
          </a:p>
          <a:p>
            <a:pPr>
              <a:lnSpc>
                <a:spcPct val="150000"/>
              </a:lnSpc>
            </a:pPr>
            <a:r>
              <a:rPr lang="en-AU" b="1">
                <a:solidFill>
                  <a:srgbClr val="FF0000"/>
                </a:solidFill>
                <a:latin typeface="Times New Roman"/>
                <a:ea typeface="Times New Roman"/>
              </a:rPr>
              <a:t>                                                                    </a:t>
            </a:r>
            <a:endParaRPr lang="en-US">
              <a:solidFill>
                <a:prstClr val="black"/>
              </a:solidFill>
              <a:latin typeface="Times New Roman"/>
              <a:ea typeface="Calibri"/>
            </a:endParaRPr>
          </a:p>
        </p:txBody>
      </p:sp>
      <p:sp>
        <p:nvSpPr>
          <p:cNvPr id="9" name="Rectangle 8"/>
          <p:cNvSpPr/>
          <p:nvPr/>
        </p:nvSpPr>
        <p:spPr>
          <a:xfrm>
            <a:off x="3689648" y="3356992"/>
            <a:ext cx="5454352" cy="646331"/>
          </a:xfrm>
          <a:prstGeom prst="rect">
            <a:avLst/>
          </a:prstGeom>
        </p:spPr>
        <p:txBody>
          <a:bodyPr wrap="square">
            <a:spAutoFit/>
          </a:bodyPr>
          <a:lstStyle/>
          <a:p>
            <a:r>
              <a:rPr lang="en-US" b="1"/>
              <a:t>              </a:t>
            </a:r>
            <a:r>
              <a:rPr lang="en-US" b="1">
                <a:solidFill>
                  <a:srgbClr val="002060"/>
                </a:solidFill>
                <a:latin typeface="Times New Roman" pitchFamily="18" charset="0"/>
                <a:cs typeface="Times New Roman" pitchFamily="18" charset="0"/>
              </a:rPr>
              <a:t>Theo bài Bắc kim thang-dân ca nam bộ</a:t>
            </a:r>
            <a:endParaRPr lang="en-US">
              <a:solidFill>
                <a:srgbClr val="002060"/>
              </a:solidFill>
              <a:latin typeface="Times New Roman" pitchFamily="18" charset="0"/>
              <a:cs typeface="Times New Roman" pitchFamily="18" charset="0"/>
            </a:endParaRPr>
          </a:p>
          <a:p>
            <a:r>
              <a:rPr lang="en-US" b="1">
                <a:solidFill>
                  <a:srgbClr val="002060"/>
                </a:solidFill>
                <a:latin typeface="Times New Roman" pitchFamily="18" charset="0"/>
                <a:cs typeface="Times New Roman" pitchFamily="18" charset="0"/>
              </a:rPr>
              <a:t>              Lời mới: Việt Anh                                                                                                                                                   </a:t>
            </a:r>
            <a:endParaRPr lang="en-US">
              <a:solidFill>
                <a:srgbClr val="002060"/>
              </a:solidFill>
              <a:latin typeface="Times New Roman" pitchFamily="18" charset="0"/>
              <a:cs typeface="Times New Roman"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937" y="706335"/>
            <a:ext cx="1168407" cy="116840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9" y="6203212"/>
            <a:ext cx="383908" cy="307783"/>
          </a:xfrm>
          <a:prstGeom prst="rect">
            <a:avLst/>
          </a:prstGeom>
        </p:spPr>
      </p:pic>
    </p:spTree>
    <p:extLst>
      <p:ext uri="{BB962C8B-B14F-4D97-AF65-F5344CB8AC3E}">
        <p14:creationId xmlns:p14="http://schemas.microsoft.com/office/powerpoint/2010/main" val="103673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53867" y="255316"/>
            <a:ext cx="1905330" cy="830997"/>
          </a:xfrm>
          <a:prstGeom prst="rect">
            <a:avLst/>
          </a:prstGeom>
        </p:spPr>
        <p:txBody>
          <a:bodyPr wrap="none">
            <a:spAutoFit/>
          </a:bodyPr>
          <a:lstStyle/>
          <a:p>
            <a:pPr marL="3810" lvl="0"/>
            <a:r>
              <a:rPr lang="en-US" sz="2400" b="1">
                <a:solidFill>
                  <a:srgbClr val="002060"/>
                </a:solidFill>
                <a:latin typeface="Times New Roman"/>
                <a:ea typeface="Arial"/>
              </a:rPr>
              <a:t>KHÁM PHÁ</a:t>
            </a:r>
          </a:p>
          <a:p>
            <a:pPr marL="3810" lvl="0"/>
            <a:r>
              <a:rPr lang="en-US" sz="2400" b="1">
                <a:solidFill>
                  <a:srgbClr val="002060"/>
                </a:solidFill>
                <a:latin typeface="Times New Roman"/>
                <a:ea typeface="Arial"/>
              </a:rPr>
              <a:t> </a:t>
            </a:r>
            <a:r>
              <a:rPr lang="en-US" sz="2400" b="1">
                <a:solidFill>
                  <a:srgbClr val="002060"/>
                </a:solidFill>
                <a:latin typeface="Times New Roman"/>
                <a:ea typeface="Times New Roman"/>
              </a:rPr>
              <a:t>Học bài hát.</a:t>
            </a:r>
            <a:endParaRPr lang="en-US" sz="2400">
              <a:solidFill>
                <a:srgbClr val="002060"/>
              </a:solidFill>
              <a:latin typeface="Times New Roman"/>
              <a:ea typeface="Calibri"/>
            </a:endParaRPr>
          </a:p>
        </p:txBody>
      </p:sp>
      <p:pic>
        <p:nvPicPr>
          <p:cNvPr id="4098" name="Picture 2" descr="Present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348880"/>
            <a:ext cx="2304256" cy="30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descr="Description: Giới Thiệu Về Bản Đồ 7 Vùng Kinh Tế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687" y="1916832"/>
            <a:ext cx="233445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76256" y="273696"/>
            <a:ext cx="1556836" cy="369332"/>
          </a:xfrm>
          <a:prstGeom prst="rect">
            <a:avLst/>
          </a:prstGeom>
        </p:spPr>
        <p:txBody>
          <a:bodyPr wrap="none">
            <a:spAutoFit/>
          </a:bodyPr>
          <a:lstStyle/>
          <a:p>
            <a:pPr lvl="0"/>
            <a:r>
              <a:rPr lang="en-US" b="1">
                <a:solidFill>
                  <a:schemeClr val="bg1"/>
                </a:solidFill>
                <a:latin typeface="Times New Roman"/>
              </a:rPr>
              <a:t>Vùng Nam bộ</a:t>
            </a:r>
            <a:endParaRPr lang="en-US" b="1">
              <a:solidFill>
                <a:schemeClr val="bg1"/>
              </a:solidFill>
            </a:endParaRPr>
          </a:p>
        </p:txBody>
      </p:sp>
      <p:sp>
        <p:nvSpPr>
          <p:cNvPr id="7" name="Rectangle 6"/>
          <p:cNvSpPr/>
          <p:nvPr/>
        </p:nvSpPr>
        <p:spPr>
          <a:xfrm>
            <a:off x="1048779" y="1628800"/>
            <a:ext cx="2213992" cy="3539430"/>
          </a:xfrm>
          <a:prstGeom prst="rect">
            <a:avLst/>
          </a:prstGeom>
        </p:spPr>
        <p:txBody>
          <a:bodyPr wrap="square">
            <a:spAutoFit/>
          </a:bodyPr>
          <a:lstStyle/>
          <a:p>
            <a:pPr algn="just">
              <a:spcAft>
                <a:spcPts val="0"/>
              </a:spcAft>
            </a:pPr>
            <a:r>
              <a:rPr lang="en-US" sz="1600">
                <a:effectLst/>
                <a:latin typeface="Times New Roman"/>
                <a:ea typeface="Times New Roman"/>
              </a:rPr>
              <a:t>Chin Chích Chòe</a:t>
            </a:r>
            <a:r>
              <a:rPr lang="en-US" sz="1600">
                <a:solidFill>
                  <a:srgbClr val="404040"/>
                </a:solidFill>
                <a:effectLst/>
                <a:latin typeface="Times New Roman"/>
                <a:ea typeface="Calibri"/>
              </a:rPr>
              <a:t> là loài chim rất đẹp, với giọng hót véo von thánh thót…Âý thế mà chú Chích Chòe trong bài hát lại là chú chích Chòe không nghe lời mọi người, đi học không chịu đội mũ dẫn đến ốm. Bài hát Con Chim chích Chòe được viết trên nền nhạc bài Bắc Kim Thang Dân Nam bộ, được tác giả Việt Anh soạn lời.</a:t>
            </a:r>
            <a:endParaRPr lang="en-US" sz="1600">
              <a:effectLst/>
              <a:latin typeface="Times New Roman"/>
              <a:ea typeface="Calibri"/>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113926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1920" y="-15748"/>
            <a:ext cx="2592288" cy="830997"/>
          </a:xfrm>
          <a:prstGeom prst="rect">
            <a:avLst/>
          </a:prstGeom>
          <a:noFill/>
        </p:spPr>
        <p:txBody>
          <a:bodyPr wrap="square" rtlCol="0">
            <a:spAutoFit/>
          </a:bodyPr>
          <a:lstStyle/>
          <a:p>
            <a:r>
              <a:rPr lang="en-US" sz="4800" err="1">
                <a:solidFill>
                  <a:srgbClr val="FF0000"/>
                </a:solidFill>
              </a:rPr>
              <a:t>Hát</a:t>
            </a:r>
            <a:r>
              <a:rPr lang="en-US" sz="4800">
                <a:solidFill>
                  <a:srgbClr val="FF0000"/>
                </a:solidFill>
              </a:rPr>
              <a:t> </a:t>
            </a:r>
            <a:r>
              <a:rPr lang="en-US" sz="4800" err="1">
                <a:solidFill>
                  <a:srgbClr val="FF0000"/>
                </a:solidFill>
              </a:rPr>
              <a:t>mẫu</a:t>
            </a:r>
            <a:endParaRPr lang="en-US" sz="4800">
              <a:solidFill>
                <a:srgbClr val="FF0000"/>
              </a:solidFill>
            </a:endParaRPr>
          </a:p>
        </p:txBody>
      </p:sp>
      <p:pic>
        <p:nvPicPr>
          <p:cNvPr id="3" name="NGHE MAU CON CHIM CHICH CHO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9506" y="-31496"/>
            <a:ext cx="609600" cy="609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44441" y="6521237"/>
            <a:ext cx="420054" cy="336761"/>
          </a:xfrm>
          <a:prstGeom prst="rect">
            <a:avLst/>
          </a:prstGeom>
        </p:spPr>
      </p:pic>
    </p:spTree>
    <p:extLst>
      <p:ext uri="{BB962C8B-B14F-4D97-AF65-F5344CB8AC3E}">
        <p14:creationId xmlns:p14="http://schemas.microsoft.com/office/powerpoint/2010/main" val="717498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5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70530" y="3061201"/>
            <a:ext cx="3635804" cy="1107996"/>
          </a:xfrm>
          <a:prstGeom prst="rect">
            <a:avLst/>
          </a:prstGeom>
        </p:spPr>
        <p:txBody>
          <a:bodyPr wrap="none">
            <a:spAutoFit/>
          </a:bodyPr>
          <a:lstStyle/>
          <a:p>
            <a:r>
              <a:rPr lang="en-US" sz="6600" b="1" dirty="0" err="1">
                <a:solidFill>
                  <a:srgbClr val="002060"/>
                </a:solidFill>
              </a:rPr>
              <a:t>Đọc</a:t>
            </a:r>
            <a:r>
              <a:rPr lang="en-US" sz="6600" b="1" dirty="0">
                <a:solidFill>
                  <a:srgbClr val="002060"/>
                </a:solidFill>
              </a:rPr>
              <a:t> </a:t>
            </a:r>
            <a:r>
              <a:rPr lang="en-US" sz="6600" b="1" dirty="0" err="1">
                <a:solidFill>
                  <a:srgbClr val="002060"/>
                </a:solidFill>
              </a:rPr>
              <a:t>lời</a:t>
            </a:r>
            <a:r>
              <a:rPr lang="en-US" sz="6600" b="1" dirty="0">
                <a:solidFill>
                  <a:srgbClr val="002060"/>
                </a:solidFill>
              </a:rPr>
              <a:t> ca</a:t>
            </a:r>
          </a:p>
        </p:txBody>
      </p:sp>
      <p:sp>
        <p:nvSpPr>
          <p:cNvPr id="4" name="Rectangle 3"/>
          <p:cNvSpPr/>
          <p:nvPr/>
        </p:nvSpPr>
        <p:spPr>
          <a:xfrm>
            <a:off x="484384" y="14213"/>
            <a:ext cx="8408096" cy="3046988"/>
          </a:xfrm>
          <a:prstGeom prst="rect">
            <a:avLst/>
          </a:prstGeom>
        </p:spPr>
        <p:txBody>
          <a:bodyPr wrap="square">
            <a:spAutoFit/>
          </a:bodyPr>
          <a:lstStyle/>
          <a:p>
            <a:r>
              <a:rPr lang="en-US" sz="3200" i="1">
                <a:solidFill>
                  <a:srgbClr val="FF0000"/>
                </a:solidFill>
                <a:effectLst/>
                <a:latin typeface="Times New Roman"/>
                <a:ea typeface="Calibri"/>
              </a:rPr>
              <a:t>Câu 1: Có con chim... là chim chích choè</a:t>
            </a:r>
            <a:br>
              <a:rPr lang="en-US" sz="3200" i="1">
                <a:solidFill>
                  <a:srgbClr val="FF0000"/>
                </a:solidFill>
                <a:effectLst/>
                <a:latin typeface="Times New Roman"/>
                <a:ea typeface="Calibri"/>
              </a:rPr>
            </a:br>
            <a:r>
              <a:rPr lang="en-US" sz="3200" i="1">
                <a:solidFill>
                  <a:srgbClr val="FF0000"/>
                </a:solidFill>
                <a:effectLst/>
                <a:latin typeface="Times New Roman"/>
                <a:ea typeface="Calibri"/>
              </a:rPr>
              <a:t>Câu 2: Trưa nắng hè mà đi đến trường</a:t>
            </a:r>
            <a:br>
              <a:rPr lang="en-US" sz="3200" i="1">
                <a:solidFill>
                  <a:srgbClr val="FF0000"/>
                </a:solidFill>
                <a:effectLst/>
                <a:latin typeface="Times New Roman"/>
                <a:ea typeface="Calibri"/>
              </a:rPr>
            </a:br>
            <a:r>
              <a:rPr lang="en-US" sz="3200" i="1">
                <a:solidFill>
                  <a:srgbClr val="FF0000"/>
                </a:solidFill>
                <a:effectLst/>
                <a:latin typeface="Times New Roman"/>
                <a:ea typeface="Calibri"/>
              </a:rPr>
              <a:t>Câu 3: Ấy thế mà... không chịu đội mũ</a:t>
            </a:r>
            <a:br>
              <a:rPr lang="en-US" sz="3200" i="1">
                <a:solidFill>
                  <a:srgbClr val="FF0000"/>
                </a:solidFill>
                <a:effectLst/>
                <a:latin typeface="Times New Roman"/>
                <a:ea typeface="Calibri"/>
              </a:rPr>
            </a:br>
            <a:r>
              <a:rPr lang="en-US" sz="3200" i="1">
                <a:solidFill>
                  <a:srgbClr val="FF0000"/>
                </a:solidFill>
                <a:effectLst/>
                <a:latin typeface="Times New Roman"/>
                <a:ea typeface="Calibri"/>
              </a:rPr>
              <a:t>Câu 4: Tối đến mới... về nhà nằm rên...</a:t>
            </a:r>
            <a:br>
              <a:rPr lang="en-US" sz="3200" i="1">
                <a:solidFill>
                  <a:srgbClr val="FF0000"/>
                </a:solidFill>
                <a:effectLst/>
                <a:latin typeface="Times New Roman"/>
                <a:ea typeface="Calibri"/>
              </a:rPr>
            </a:br>
            <a:r>
              <a:rPr lang="en-US" sz="3200" i="1">
                <a:solidFill>
                  <a:srgbClr val="FF0000"/>
                </a:solidFill>
                <a:effectLst/>
                <a:latin typeface="Times New Roman"/>
                <a:ea typeface="Calibri"/>
              </a:rPr>
              <a:t>Câu 5: Ôi ôi ôi... đau quá... nhức cả đầu</a:t>
            </a:r>
            <a:br>
              <a:rPr lang="en-US" sz="3200" i="1">
                <a:solidFill>
                  <a:srgbClr val="FF0000"/>
                </a:solidFill>
                <a:effectLst/>
                <a:latin typeface="Times New Roman"/>
                <a:ea typeface="Calibri"/>
              </a:rPr>
            </a:br>
            <a:r>
              <a:rPr lang="en-US" sz="3200" i="1">
                <a:solidFill>
                  <a:srgbClr val="FF0000"/>
                </a:solidFill>
                <a:effectLst/>
                <a:latin typeface="Times New Roman"/>
                <a:ea typeface="Calibri"/>
              </a:rPr>
              <a:t>Câu 6: Chích choè ta cảm liền suốt ba ngày đêm</a:t>
            </a:r>
            <a:r>
              <a:rPr lang="en-US" sz="2800" i="1">
                <a:solidFill>
                  <a:srgbClr val="FF0000"/>
                </a:solidFill>
                <a:effectLst/>
                <a:latin typeface="Times New Roman"/>
                <a:ea typeface="Calibri"/>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262550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2852936"/>
            <a:ext cx="1944216" cy="707886"/>
          </a:xfrm>
          <a:prstGeom prst="rect">
            <a:avLst/>
          </a:prstGeom>
          <a:noFill/>
        </p:spPr>
        <p:txBody>
          <a:bodyPr wrap="square" rtlCol="0">
            <a:spAutoFit/>
          </a:bodyPr>
          <a:lstStyle/>
          <a:p>
            <a:r>
              <a:rPr lang="en-US" sz="4000" b="1">
                <a:solidFill>
                  <a:srgbClr val="0070C0"/>
                </a:solidFill>
                <a:latin typeface="Times New Roman" pitchFamily="18" charset="0"/>
                <a:cs typeface="Times New Roman" pitchFamily="18" charset="0"/>
              </a:rPr>
              <a:t>CÂU 1</a:t>
            </a:r>
          </a:p>
        </p:txBody>
      </p:sp>
      <p:sp>
        <p:nvSpPr>
          <p:cNvPr id="7" name="TextBox 6"/>
          <p:cNvSpPr txBox="1"/>
          <p:nvPr/>
        </p:nvSpPr>
        <p:spPr>
          <a:xfrm>
            <a:off x="3292624" y="404664"/>
            <a:ext cx="4176464" cy="1200329"/>
          </a:xfrm>
          <a:prstGeom prst="rect">
            <a:avLst/>
          </a:prstGeom>
          <a:noFill/>
        </p:spPr>
        <p:txBody>
          <a:bodyPr wrap="square" rtlCol="0">
            <a:spAutoFit/>
          </a:bodyPr>
          <a:lstStyle/>
          <a:p>
            <a:r>
              <a:rPr lang="en-US" sz="7200" b="1" err="1">
                <a:solidFill>
                  <a:srgbClr val="002060"/>
                </a:solidFill>
              </a:rPr>
              <a:t>Dạy</a:t>
            </a:r>
            <a:r>
              <a:rPr lang="en-US" sz="7200" b="1">
                <a:solidFill>
                  <a:srgbClr val="002060"/>
                </a:solidFill>
              </a:rPr>
              <a:t> </a:t>
            </a:r>
            <a:r>
              <a:rPr lang="en-US" sz="7200" b="1" err="1">
                <a:solidFill>
                  <a:srgbClr val="002060"/>
                </a:solidFill>
              </a:rPr>
              <a:t>hát</a:t>
            </a:r>
            <a:endParaRPr lang="en-US" sz="7200" b="1">
              <a:solidFill>
                <a:srgbClr val="002060"/>
              </a:solidFill>
            </a:endParaRPr>
          </a:p>
        </p:txBody>
      </p:sp>
      <p:sp>
        <p:nvSpPr>
          <p:cNvPr id="3" name="Rectangle 2"/>
          <p:cNvSpPr/>
          <p:nvPr/>
        </p:nvSpPr>
        <p:spPr>
          <a:xfrm>
            <a:off x="940097" y="4221088"/>
            <a:ext cx="8208912" cy="769441"/>
          </a:xfrm>
          <a:prstGeom prst="rect">
            <a:avLst/>
          </a:prstGeom>
        </p:spPr>
        <p:txBody>
          <a:bodyPr wrap="square">
            <a:spAutoFit/>
          </a:bodyPr>
          <a:lstStyle/>
          <a:p>
            <a:r>
              <a:rPr lang="en-US" sz="4400" i="1">
                <a:solidFill>
                  <a:srgbClr val="FF0000"/>
                </a:solidFill>
                <a:latin typeface="Times New Roman"/>
                <a:ea typeface="Calibri"/>
              </a:rPr>
              <a:t>Có con chim là chim chích choè</a:t>
            </a:r>
            <a:endParaRPr lang="en-US" sz="44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41787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225" y="404664"/>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sp>
        <p:nvSpPr>
          <p:cNvPr id="4" name="Rectangle 3"/>
          <p:cNvSpPr/>
          <p:nvPr/>
        </p:nvSpPr>
        <p:spPr>
          <a:xfrm>
            <a:off x="1043608" y="2765196"/>
            <a:ext cx="7272808" cy="1446550"/>
          </a:xfrm>
          <a:prstGeom prst="rect">
            <a:avLst/>
          </a:prstGeom>
        </p:spPr>
        <p:txBody>
          <a:bodyPr wrap="square">
            <a:spAutoFit/>
          </a:bodyPr>
          <a:lstStyle/>
          <a:p>
            <a:r>
              <a:rPr lang="en-US" sz="4400" i="1">
                <a:solidFill>
                  <a:srgbClr val="FF0000"/>
                </a:solidFill>
                <a:latin typeface="Times New Roman"/>
                <a:ea typeface="Calibri"/>
              </a:rPr>
              <a:t>Trưa nắng hè mà đi đến trường</a:t>
            </a:r>
            <a:br>
              <a:rPr lang="en-US" sz="4400" i="1">
                <a:solidFill>
                  <a:srgbClr val="FF0000"/>
                </a:solidFill>
                <a:latin typeface="Times New Roman"/>
                <a:ea typeface="Calibri"/>
              </a:rPr>
            </a:br>
            <a:endParaRPr lang="en-US" sz="44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419571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2284" y="404664"/>
            <a:ext cx="2975495"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1+2</a:t>
            </a:r>
          </a:p>
        </p:txBody>
      </p:sp>
      <p:sp>
        <p:nvSpPr>
          <p:cNvPr id="4" name="Rectangle 3"/>
          <p:cNvSpPr/>
          <p:nvPr/>
        </p:nvSpPr>
        <p:spPr>
          <a:xfrm>
            <a:off x="1547664" y="2636912"/>
            <a:ext cx="6624736" cy="1200329"/>
          </a:xfrm>
          <a:prstGeom prst="rect">
            <a:avLst/>
          </a:prstGeom>
        </p:spPr>
        <p:txBody>
          <a:bodyPr wrap="square">
            <a:spAutoFit/>
          </a:bodyPr>
          <a:lstStyle/>
          <a:p>
            <a:r>
              <a:rPr lang="en-US" sz="3600" i="1">
                <a:solidFill>
                  <a:srgbClr val="FF0000"/>
                </a:solidFill>
                <a:effectLst/>
                <a:latin typeface="Times New Roman"/>
                <a:ea typeface="Calibri"/>
              </a:rPr>
              <a:t>Có con chim... là chim chích choè. Trưa nắng hè mà đi đến trường</a:t>
            </a:r>
            <a:endParaRPr lang="en-US" sz="36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1292176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414</Words>
  <Application>Microsoft Office PowerPoint</Application>
  <PresentationFormat>On-screen Show (4:3)</PresentationFormat>
  <Paragraphs>43</Paragraphs>
  <Slides>18</Slides>
  <Notes>0</Notes>
  <HiddenSlides>0</HiddenSlides>
  <MMClips>2</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37</cp:revision>
  <dcterms:created xsi:type="dcterms:W3CDTF">2021-06-17T04:40:15Z</dcterms:created>
  <dcterms:modified xsi:type="dcterms:W3CDTF">2025-11-15T02:04:12Z</dcterms:modified>
</cp:coreProperties>
</file>