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14" r:id="rId4"/>
    <p:sldMasterId id="2147483726" r:id="rId5"/>
  </p:sldMasterIdLst>
  <p:notesMasterIdLst>
    <p:notesMasterId r:id="rId19"/>
  </p:notesMasterIdLst>
  <p:sldIdLst>
    <p:sldId id="256" r:id="rId6"/>
    <p:sldId id="285" r:id="rId7"/>
    <p:sldId id="286" r:id="rId8"/>
    <p:sldId id="287" r:id="rId9"/>
    <p:sldId id="288" r:id="rId10"/>
    <p:sldId id="280" r:id="rId11"/>
    <p:sldId id="290" r:id="rId12"/>
    <p:sldId id="291" r:id="rId13"/>
    <p:sldId id="292" r:id="rId14"/>
    <p:sldId id="293" r:id="rId15"/>
    <p:sldId id="295" r:id="rId16"/>
    <p:sldId id="278" r:id="rId17"/>
    <p:sldId id="25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0" autoAdjust="0"/>
    <p:restoredTop sz="94666"/>
  </p:normalViewPr>
  <p:slideViewPr>
    <p:cSldViewPr>
      <p:cViewPr varScale="1">
        <p:scale>
          <a:sx n="60" d="100"/>
          <a:sy n="60" d="100"/>
        </p:scale>
        <p:origin x="15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71F5D-7559-43D2-BA51-03AB0418056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6BE4B-E7CF-4343-A53A-4F424A891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6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2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9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7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0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6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0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4EF6-D600-4BD1-B989-213DA2DF0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7A5E1-C1FB-474C-BE54-315005C600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2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26EB3-4572-4CE4-BC35-4F1F19E29D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6334-7AD1-46B0-8768-EE4A98C253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40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ED41B-ED57-4A55-9775-95F27AE11B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65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13293-CCD9-4FDB-92DB-353B525A7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84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622A-BC3F-4548-82EB-75AC23BAF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35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6AD76-5E65-42F8-A8F8-E2C7F20657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7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BFEE8-9275-441F-82C5-C9C318167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20AE6-0473-4E4D-9214-7E9E1EAAB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65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18D87-8459-4527-B801-E74C9DDF6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11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05F4F-A1C7-4000-8078-0309AD9BEC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2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0CD57-2764-4629-A7E8-75347DAE0D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4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39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31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2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76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1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34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3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40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4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69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16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4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46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52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40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4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24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74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04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78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35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00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41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74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2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49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3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0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09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05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9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89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08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12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39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9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6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3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6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A8E9B-4D7A-4EC0-8209-2B3B65CFC0D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012A7-DD7B-4A72-8648-E7134540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6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1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1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1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CA169F-87B2-473A-A90F-EC732934CA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2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9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openxmlformats.org/officeDocument/2006/relationships/image" Target="../media/image2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7.xml"/><Relationship Id="rId4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openxmlformats.org/officeDocument/2006/relationships/image" Target="../media/image2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7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music-notes-melody-sound-2028528/" TargetMode="External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slideLayout" Target="../slideLayouts/slideLayout48.xml"/><Relationship Id="rId12" Type="http://schemas.openxmlformats.org/officeDocument/2006/relationships/slide" Target="slide3.xml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7.jpg"/><Relationship Id="rId4" Type="http://schemas.openxmlformats.org/officeDocument/2006/relationships/audio" Target="../media/media3.mp3"/><Relationship Id="rId9" Type="http://schemas.openxmlformats.org/officeDocument/2006/relationships/image" Target="../media/image6.jp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e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0" y="27143"/>
            <a:ext cx="9151671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2" y="1683338"/>
            <a:ext cx="9144000" cy="5174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254" y="1683326"/>
            <a:ext cx="8280920" cy="203370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Chào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mừng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các</a:t>
            </a:r>
            <a:r>
              <a:rPr lang="en-US" sz="4400" dirty="0">
                <a:solidFill>
                  <a:srgbClr val="002060"/>
                </a:solidFill>
              </a:rPr>
              <a:t> con </a:t>
            </a:r>
            <a:r>
              <a:rPr lang="en-US" sz="4400" dirty="0" err="1">
                <a:solidFill>
                  <a:srgbClr val="002060"/>
                </a:solidFill>
              </a:rPr>
              <a:t>học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sinh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  <a:p>
            <a:r>
              <a:rPr lang="en-US" sz="4400" dirty="0" err="1">
                <a:solidFill>
                  <a:srgbClr val="002060"/>
                </a:solidFill>
              </a:rPr>
              <a:t>đến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với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tiết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Âm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lớp</a:t>
            </a:r>
            <a:r>
              <a:rPr lang="en-US" sz="4400" dirty="0">
                <a:solidFill>
                  <a:srgbClr val="002060"/>
                </a:solidFill>
              </a:rPr>
              <a:t>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81" y="-139185"/>
            <a:ext cx="994420" cy="994420"/>
          </a:xfrm>
          <a:prstGeom prst="rect">
            <a:avLst/>
          </a:prstGeom>
        </p:spPr>
      </p:pic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107372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25" y="5949290"/>
            <a:ext cx="200959" cy="1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45657" y="888775"/>
            <a:ext cx="784887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Con hãy so sánh độ dài của hai câu nhạc sau: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Dài ngắn 2"/>
          <p:cNvPicPr>
            <a:picLocks noChangeAspect="1" noChangeArrowheads="1"/>
          </p:cNvPicPr>
          <p:nvPr/>
        </p:nvPicPr>
        <p:blipFill>
          <a:blip r:embed="rId7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54402" r="14603" b="30022"/>
          <a:stretch>
            <a:fillRect/>
          </a:stretch>
        </p:blipFill>
        <p:spPr bwMode="auto">
          <a:xfrm>
            <a:off x="107504" y="1505872"/>
            <a:ext cx="6480720" cy="293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MAU AM 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4208" y="16288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942" y="1428745"/>
            <a:ext cx="1704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0941" y="2824269"/>
            <a:ext cx="1704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0" name="CAU 2 D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66856" y="3222315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0942" y="214484"/>
            <a:ext cx="684738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Nội</a:t>
            </a:r>
            <a:r>
              <a:rPr lang="fr-FR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dung</a:t>
            </a:r>
            <a:r>
              <a:rPr lang="fr-FR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fr-FR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v</a:t>
            </a:r>
            <a:r>
              <a:rPr lang="vi-VN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ận dụng sáng tạo</a:t>
            </a:r>
            <a:r>
              <a:rPr lang="fr-FR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d</a:t>
            </a:r>
            <a:r>
              <a:rPr lang="vi-VN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ài – ngắn</a:t>
            </a:r>
            <a:endParaRPr lang="en-US" sz="2400" dirty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84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ài ngắn 2"/>
          <p:cNvPicPr>
            <a:picLocks noChangeAspect="1" noChangeArrowheads="1"/>
          </p:cNvPicPr>
          <p:nvPr/>
        </p:nvPicPr>
        <p:blipFill>
          <a:blip r:embed="rId7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54402" r="14603" b="30022"/>
          <a:stretch>
            <a:fillRect/>
          </a:stretch>
        </p:blipFill>
        <p:spPr bwMode="auto">
          <a:xfrm>
            <a:off x="467544" y="1554678"/>
            <a:ext cx="6480720" cy="231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MAU AM 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5243" y="144993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4760" y="1354622"/>
            <a:ext cx="1704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1: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5160" y="2526827"/>
            <a:ext cx="13960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CÂU 2:</a:t>
            </a:r>
          </a:p>
        </p:txBody>
      </p:sp>
      <p:pic>
        <p:nvPicPr>
          <p:cNvPr id="10" name="CAU 2 D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296" y="3429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2110" y="212230"/>
            <a:ext cx="5721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H</a:t>
            </a:r>
            <a:r>
              <a:rPr lang="vi-VN" sz="3200" b="1" dirty="0">
                <a:solidFill>
                  <a:srgbClr val="002060"/>
                </a:solidFill>
              </a:rPr>
              <a:t>oạt động </a:t>
            </a:r>
            <a:r>
              <a:rPr lang="pt-BR" sz="3200" b="1" dirty="0" err="1">
                <a:solidFill>
                  <a:srgbClr val="002060"/>
                </a:solidFill>
              </a:rPr>
              <a:t>thực</a:t>
            </a:r>
            <a:r>
              <a:rPr lang="pt-BR" sz="3200" b="1" dirty="0">
                <a:solidFill>
                  <a:srgbClr val="002060"/>
                </a:solidFill>
              </a:rPr>
              <a:t> </a:t>
            </a:r>
            <a:r>
              <a:rPr lang="pt-BR" sz="3200" b="1" dirty="0" err="1">
                <a:solidFill>
                  <a:srgbClr val="002060"/>
                </a:solidFill>
              </a:rPr>
              <a:t>hành</a:t>
            </a:r>
            <a:r>
              <a:rPr lang="pt-BR" sz="3200" b="1" dirty="0">
                <a:solidFill>
                  <a:srgbClr val="002060"/>
                </a:solidFill>
              </a:rPr>
              <a:t> </a:t>
            </a:r>
            <a:r>
              <a:rPr lang="pt-BR" sz="3200" b="1" dirty="0" err="1">
                <a:solidFill>
                  <a:srgbClr val="002060"/>
                </a:solidFill>
              </a:rPr>
              <a:t>luyện</a:t>
            </a:r>
            <a:r>
              <a:rPr lang="pt-BR" sz="3200" b="1" dirty="0">
                <a:solidFill>
                  <a:srgbClr val="002060"/>
                </a:solidFill>
              </a:rPr>
              <a:t> </a:t>
            </a:r>
            <a:r>
              <a:rPr lang="pt-BR" sz="3200" b="1" dirty="0" err="1">
                <a:solidFill>
                  <a:srgbClr val="002060"/>
                </a:solidFill>
              </a:rPr>
              <a:t>tập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8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32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9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1C91-34F1-AF4E-BEC5-158ECD090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783" y="112061"/>
            <a:ext cx="7864434" cy="1871663"/>
          </a:xfrm>
        </p:spPr>
        <p:txBody>
          <a:bodyPr>
            <a:no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CHÚC CÁC CON HỌC SINH</a:t>
            </a:r>
            <a:b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</a:b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CHĂM NGOAN HỌC GIỎI!</a:t>
            </a:r>
            <a:endParaRPr lang="en-VN" sz="3200" b="1" i="1" dirty="0">
              <a:solidFill>
                <a:srgbClr val="FF0000"/>
              </a:solidFill>
              <a:latin typeface="Times New Roman" panose="02020603050405020304" pitchFamily="18" charset="0"/>
              <a:ea typeface="Apple Symbols" panose="02000000000000000000" pitchFamily="2" charset="-79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7AA5B-48B5-8C42-881D-043390F8DBCA}"/>
              </a:ext>
            </a:extLst>
          </p:cNvPr>
          <p:cNvSpPr txBox="1"/>
          <p:nvPr/>
        </p:nvSpPr>
        <p:spPr>
          <a:xfrm>
            <a:off x="2133600" y="5812310"/>
            <a:ext cx="48768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sz="6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FF361-317B-44CC-94A7-18C84BC9D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0" y="1983724"/>
            <a:ext cx="5582440" cy="3214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D34AD-1EC3-4701-82A1-6CAB497F1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" y="2461783"/>
            <a:ext cx="1217871" cy="1129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0C85EF-E060-41F9-A843-22EF40F3D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927218"/>
            <a:ext cx="1217871" cy="1129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1C73DE-3AC8-F64E-8590-E2E70248B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size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1106060">
            <a:off x="1188094" y="5689719"/>
            <a:ext cx="1891012" cy="66021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E8215-A318-BA47-9C37-97191AE9C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size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140930">
            <a:off x="5759312" y="5725674"/>
            <a:ext cx="2190955" cy="63190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múa vui cut.m4a" descr="múa vui cut.m4a">
            <a:hlinkClick r:id="" action="ppaction://media"/>
            <a:extLst>
              <a:ext uri="{FF2B5EF4-FFF2-40B4-BE49-F238E27FC236}">
                <a16:creationId xmlns:a16="http://schemas.microsoft.com/office/drawing/2014/main" id="{A5717422-727A-F545-A24F-DBA3EE009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512" y="639246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700"/>
    </mc:Choice>
    <mc:Fallback xmlns="">
      <p:transition spd="slow" advClick="0" advTm="4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4"/>
        <p14:stopEvt time="66265" objId="2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9422" y="90599"/>
            <a:ext cx="247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66"/>
                </a:solidFill>
              </a:rPr>
              <a:t>TRÒ CHƠI: </a:t>
            </a:r>
            <a:r>
              <a:rPr lang="en-US" sz="1400" b="1" i="1">
                <a:solidFill>
                  <a:srgbClr val="FF0000"/>
                </a:solidFill>
              </a:rPr>
              <a:t>NGHE ÂM THANH ĐOÁN TÊN NHẠC CỤ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993318"/>
            <a:ext cx="1451610" cy="5802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865563">
            <a:off x="3979945" y="1511276"/>
            <a:ext cx="175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66"/>
                </a:solidFill>
              </a:rPr>
              <a:t>ÂM THANH 1</a:t>
            </a:r>
          </a:p>
        </p:txBody>
      </p:sp>
      <p:sp>
        <p:nvSpPr>
          <p:cNvPr id="8" name="TextBox 7"/>
          <p:cNvSpPr txBox="1"/>
          <p:nvPr/>
        </p:nvSpPr>
        <p:spPr>
          <a:xfrm rot="2677349">
            <a:off x="3773771" y="3284443"/>
            <a:ext cx="1194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66"/>
                </a:solidFill>
              </a:rPr>
              <a:t>ÂM THANH 2</a:t>
            </a:r>
          </a:p>
        </p:txBody>
      </p:sp>
      <p:sp>
        <p:nvSpPr>
          <p:cNvPr id="9" name="TextBox 8"/>
          <p:cNvSpPr txBox="1"/>
          <p:nvPr/>
        </p:nvSpPr>
        <p:spPr>
          <a:xfrm rot="19541741">
            <a:off x="4244738" y="5046907"/>
            <a:ext cx="131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66"/>
                </a:solidFill>
              </a:rPr>
              <a:t>ÂM THANH 3</a:t>
            </a:r>
          </a:p>
        </p:txBody>
      </p:sp>
      <p:pic>
        <p:nvPicPr>
          <p:cNvPr id="10" name="1 TIEG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8023" y="1962096"/>
            <a:ext cx="457200" cy="609600"/>
          </a:xfrm>
          <a:prstGeom prst="rect">
            <a:avLst/>
          </a:prstGeom>
        </p:spPr>
      </p:pic>
      <p:pic>
        <p:nvPicPr>
          <p:cNvPr id="11" name="3 TIENG THANH PH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5515" y="3965970"/>
            <a:ext cx="457200" cy="609600"/>
          </a:xfrm>
          <a:prstGeom prst="rect">
            <a:avLst/>
          </a:prstGeom>
        </p:spPr>
      </p:pic>
      <p:pic>
        <p:nvPicPr>
          <p:cNvPr id="12" name="2 TIEG TROG C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0837" y="5818175"/>
            <a:ext cx="4572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71" y="986749"/>
            <a:ext cx="687171" cy="952213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68" y="3520170"/>
            <a:ext cx="811530" cy="105540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09" y="5698430"/>
            <a:ext cx="738179" cy="1055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8520" y="10283"/>
            <a:ext cx="2499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002060"/>
                </a:solidFill>
                <a:latin typeface="Times New Roman"/>
                <a:ea typeface="Calibri"/>
              </a:rPr>
              <a:t>Hoạt động khởi động</a:t>
            </a:r>
            <a:endParaRPr lang="en-US" sz="2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0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050" y="5806441"/>
            <a:ext cx="3100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TRỐNG NHỎ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2" y="2865125"/>
            <a:ext cx="2617471" cy="2941319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2" y="3429004"/>
            <a:ext cx="2468879" cy="2993885"/>
          </a:xfrm>
          <a:prstGeom prst="rect">
            <a:avLst/>
          </a:prstGeom>
        </p:spPr>
      </p:pic>
      <p:pic>
        <p:nvPicPr>
          <p:cNvPr id="10" name="1 TIEG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40330" y="448895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3045" y="5806442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THANH PHÁCH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651760"/>
            <a:ext cx="2160270" cy="268224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3" y="3520446"/>
            <a:ext cx="2468879" cy="2993885"/>
          </a:xfrm>
          <a:prstGeom prst="rect">
            <a:avLst/>
          </a:prstGeom>
        </p:spPr>
      </p:pic>
      <p:pic>
        <p:nvPicPr>
          <p:cNvPr id="7" name="3 TIENG THANH P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7348" y="440778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7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3045" y="5821682"/>
            <a:ext cx="3354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83792"/>
            <a:ext cx="1885950" cy="3026664"/>
          </a:xfrm>
          <a:prstGeom prst="rect">
            <a:avLst/>
          </a:prstGeom>
        </p:spPr>
      </p:pic>
      <p:pic>
        <p:nvPicPr>
          <p:cNvPr id="7" name="2 TIEG TROG C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147" y="2795016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92408" y="247291"/>
            <a:ext cx="18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25</a:t>
            </a:r>
          </a:p>
        </p:txBody>
      </p:sp>
      <p:sp>
        <p:nvSpPr>
          <p:cNvPr id="8" name="Rectangle 7"/>
          <p:cNvSpPr/>
          <p:nvPr/>
        </p:nvSpPr>
        <p:spPr>
          <a:xfrm>
            <a:off x="599650" y="887864"/>
            <a:ext cx="7944699" cy="41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THƯỜNG THỨC ÂM NHẠC: CÂU CHUYỆN VỀ THANH PHÁCH</a:t>
            </a:r>
            <a:endParaRPr lang="en-US" sz="20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0259" y="137073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TẠO: DÀI-NGẮN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" y="2132856"/>
            <a:ext cx="9141087" cy="4355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30" y="4085094"/>
            <a:ext cx="240417" cy="2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4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688" y="230987"/>
            <a:ext cx="8854008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10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Nội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dung 1:</a:t>
            </a:r>
          </a:p>
          <a:p>
            <a:pPr marL="180000" algn="just"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thức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nhạc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phách</a:t>
            </a:r>
            <a:endParaRPr lang="en-US" sz="2400" dirty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3492" y="259132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3800" y="329192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3521255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TRANH 3</a:t>
            </a:r>
          </a:p>
        </p:txBody>
      </p:sp>
    </p:spTree>
    <p:extLst>
      <p:ext uri="{BB962C8B-B14F-4D97-AF65-F5344CB8AC3E}">
        <p14:creationId xmlns:p14="http://schemas.microsoft.com/office/powerpoint/2010/main" val="3001347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03492" y="259132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3800" y="329192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08520" y="6274091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219588" y="1139807"/>
            <a:ext cx="3726160" cy="167377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1560" y="1452704"/>
            <a:ext cx="309203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Ở tranh 1 Em hãy giới thiệu các nhân vật trong bức tranh. Bác nghệ nhân đang làm gì?</a:t>
            </a:r>
            <a:endParaRPr lang="en-US" sz="160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4139952" y="5015550"/>
            <a:ext cx="4796765" cy="167377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16016" y="5169173"/>
            <a:ext cx="352788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 2 Các bạn nhỏ đang làm gì? Bác nghệ nhân đang chơi nhạc cụ gì? Em hãy miêu tả về hình dáng hoặc âm thanh của nhạc cụ đó?</a:t>
            </a:r>
            <a:endParaRPr lang="en-US" sz="160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-57984" y="3278996"/>
            <a:ext cx="4003732" cy="139457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1157" y="3452293"/>
            <a:ext cx="367677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3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nhỏ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đang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Thanh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phách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endParaRPr lang="en-US" sz="16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9632" y="231010"/>
            <a:ext cx="6847362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400" b="1" dirty="0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01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5638069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766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4128" y="400506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573325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3" name="Rectangle 2"/>
          <p:cNvSpPr/>
          <p:nvPr/>
        </p:nvSpPr>
        <p:spPr>
          <a:xfrm>
            <a:off x="645362" y="-14437"/>
            <a:ext cx="2938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002060"/>
                </a:solidFill>
                <a:latin typeface="Times New Roman"/>
                <a:ea typeface="Calibri"/>
              </a:rPr>
              <a:t>H</a:t>
            </a:r>
            <a:r>
              <a:rPr lang="vi-VN" sz="2400" b="1">
                <a:solidFill>
                  <a:srgbClr val="002060"/>
                </a:solidFill>
                <a:latin typeface="Times New Roman"/>
                <a:ea typeface="Calibri"/>
              </a:rPr>
              <a:t>oạt động luyện tập </a:t>
            </a: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96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255</Words>
  <Application>Microsoft Office PowerPoint</Application>
  <PresentationFormat>On-screen Show (4:3)</PresentationFormat>
  <Paragraphs>42</Paragraphs>
  <Slides>13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Default Design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CON HỌC SINH  CHĂM NGOAN HỌC GIỎI!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45</cp:revision>
  <dcterms:created xsi:type="dcterms:W3CDTF">2021-06-29T10:06:02Z</dcterms:created>
  <dcterms:modified xsi:type="dcterms:W3CDTF">2025-01-12T16:10:45Z</dcterms:modified>
</cp:coreProperties>
</file>