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8"/>
  </p:notesMasterIdLst>
  <p:sldIdLst>
    <p:sldId id="353" r:id="rId3"/>
    <p:sldId id="354" r:id="rId4"/>
    <p:sldId id="355" r:id="rId5"/>
    <p:sldId id="333" r:id="rId6"/>
    <p:sldId id="316" r:id="rId7"/>
    <p:sldId id="356" r:id="rId8"/>
    <p:sldId id="357" r:id="rId9"/>
    <p:sldId id="335" r:id="rId10"/>
    <p:sldId id="336" r:id="rId11"/>
    <p:sldId id="358" r:id="rId12"/>
    <p:sldId id="359" r:id="rId13"/>
    <p:sldId id="360" r:id="rId14"/>
    <p:sldId id="361" r:id="rId15"/>
    <p:sldId id="362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50" r:id="rId24"/>
    <p:sldId id="351" r:id="rId25"/>
    <p:sldId id="290" r:id="rId26"/>
    <p:sldId id="3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 Tran" initials="HT" lastIdx="1" clrIdx="0">
    <p:extLst>
      <p:ext uri="{19B8F6BF-5375-455C-9EA6-DF929625EA0E}">
        <p15:presenceInfo xmlns:p15="http://schemas.microsoft.com/office/powerpoint/2012/main" userId="67ff7c837c7ebf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0066"/>
    <a:srgbClr val="FF0066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1382" autoAdjust="0"/>
  </p:normalViewPr>
  <p:slideViewPr>
    <p:cSldViewPr snapToGrid="0">
      <p:cViewPr varScale="1">
        <p:scale>
          <a:sx n="59" d="100"/>
          <a:sy n="59" d="100"/>
        </p:scale>
        <p:origin x="76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5BE0-0F78-4251-8B26-C3637952B1C3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5DA-6A11-4CB7-97CA-4B1C87D9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5DA-6A11-4CB7-97CA-4B1C87D9F6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62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5DA-6A11-4CB7-97CA-4B1C87D9F6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88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5DA-6A11-4CB7-97CA-4B1C87D9F6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4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5DA-6A11-4CB7-97CA-4B1C87D9F6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88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5DA-6A11-4CB7-97CA-4B1C87D9F6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88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5DA-6A11-4CB7-97CA-4B1C87D9F6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88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5DA-6A11-4CB7-97CA-4B1C87D9F6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88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5DA-6A11-4CB7-97CA-4B1C87D9F6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88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5DA-6A11-4CB7-97CA-4B1C87D9F6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88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5DA-6A11-4CB7-97CA-4B1C87D9F6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8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2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4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15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86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05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75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02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44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88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27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0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83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49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4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9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0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0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2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2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5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9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slide" Target="slide9.xml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slide" Target="slide10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slide" Target="slide1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3.pn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1.png"/><Relationship Id="rId5" Type="http://schemas.openxmlformats.org/officeDocument/2006/relationships/image" Target="../media/image29.jpg"/><Relationship Id="rId4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1.png"/><Relationship Id="rId5" Type="http://schemas.openxmlformats.org/officeDocument/2006/relationships/image" Target="../media/image29.jpg"/><Relationship Id="rId4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1.png"/><Relationship Id="rId5" Type="http://schemas.openxmlformats.org/officeDocument/2006/relationships/image" Target="../media/image29.jpg"/><Relationship Id="rId4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3.jpe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5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98C54B-6778-4CF0-97FF-19297CAA7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2210672"/>
            <a:ext cx="11501437" cy="46473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39BD30-B6EE-4116-B51A-37670694729E}"/>
              </a:ext>
            </a:extLst>
          </p:cNvPr>
          <p:cNvSpPr/>
          <p:nvPr/>
        </p:nvSpPr>
        <p:spPr>
          <a:xfrm>
            <a:off x="3002601" y="296147"/>
            <a:ext cx="6436673" cy="210502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9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ÂM NHẠC</a:t>
            </a:r>
          </a:p>
        </p:txBody>
      </p:sp>
      <p:pic>
        <p:nvPicPr>
          <p:cNvPr id="2054" name="Picture 6" descr="Pin on أفكار">
            <a:extLst>
              <a:ext uri="{FF2B5EF4-FFF2-40B4-BE49-F238E27FC236}">
                <a16:creationId xmlns:a16="http://schemas.microsoft.com/office/drawing/2014/main" id="{87BE5030-3CDA-4579-B3CB-0994D6AF8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475" y="5151394"/>
            <a:ext cx="2190459" cy="149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ids Playing Music Cartoons High Res Stock Images | Shutterstock">
            <a:extLst>
              <a:ext uri="{FF2B5EF4-FFF2-40B4-BE49-F238E27FC236}">
                <a16:creationId xmlns:a16="http://schemas.microsoft.com/office/drawing/2014/main" id="{520DC335-4090-4663-B081-990436FB2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"/>
          <a:stretch/>
        </p:blipFill>
        <p:spPr bwMode="auto">
          <a:xfrm>
            <a:off x="9852600" y="105646"/>
            <a:ext cx="1977449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ownload Subscribe Gif No Background | PNG &amp;amp; GIF BASE | Subscribe gif,  Halloween tumblr, Music videos">
            <a:extLst>
              <a:ext uri="{FF2B5EF4-FFF2-40B4-BE49-F238E27FC236}">
                <a16:creationId xmlns:a16="http://schemas.microsoft.com/office/drawing/2014/main" id="{17BF0B56-0473-45AF-9784-E501DF22F1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5" y="-1533525"/>
            <a:ext cx="34099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ownload Subscribe Gif No Background | PNG &amp;amp; GIF BASE | Subscribe gif,  Halloween tumblr, Music videos">
            <a:extLst>
              <a:ext uri="{FF2B5EF4-FFF2-40B4-BE49-F238E27FC236}">
                <a16:creationId xmlns:a16="http://schemas.microsoft.com/office/drawing/2014/main" id="{21A0A103-4794-4E63-BA48-0CECF07331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847" y="2865394"/>
            <a:ext cx="34099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nhac tap chung xuat s - P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64358" y="33908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3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usic-based cartoons can help children">
            <a:extLst>
              <a:ext uri="{FF2B5EF4-FFF2-40B4-BE49-F238E27FC236}">
                <a16:creationId xmlns:a16="http://schemas.microsoft.com/office/drawing/2014/main" id="{F3E57F54-C815-45DA-9B57-A89DC0A46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1017">
            <a:off x="141669" y="5318254"/>
            <a:ext cx="12166669" cy="125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659F4C-F27F-473A-BB2A-B25160E43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1" y="0"/>
            <a:ext cx="1971675" cy="2501900"/>
          </a:xfrm>
          <a:prstGeom prst="rect">
            <a:avLst/>
          </a:prstGeom>
        </p:spPr>
      </p:pic>
      <p:pic>
        <p:nvPicPr>
          <p:cNvPr id="7174" name="Picture 6" descr="Kawaii Music Gif Transparent - Novocom.top">
            <a:extLst>
              <a:ext uri="{FF2B5EF4-FFF2-40B4-BE49-F238E27FC236}">
                <a16:creationId xmlns:a16="http://schemas.microsoft.com/office/drawing/2014/main" id="{89D5E3C0-6A22-4EF4-8FF6-1D78F5C5FD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013" y="4013896"/>
            <a:ext cx="1971675" cy="153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2A44DC48-A334-4E22-8DDF-334ACA8E25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32" y="4974327"/>
            <a:ext cx="3291839" cy="1865171"/>
          </a:xfrm>
          <a:prstGeom prst="rect">
            <a:avLst/>
          </a:prstGeom>
        </p:spPr>
      </p:pic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EE9F425F-B76D-4071-86F6-5F5285131D08}"/>
              </a:ext>
            </a:extLst>
          </p:cNvPr>
          <p:cNvSpPr/>
          <p:nvPr/>
        </p:nvSpPr>
        <p:spPr>
          <a:xfrm rot="752177">
            <a:off x="3596971" y="1922897"/>
            <a:ext cx="1797617" cy="504056"/>
          </a:xfrm>
          <a:prstGeom prst="flowChart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ĐÔ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74315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usic-based cartoons can help children">
            <a:extLst>
              <a:ext uri="{FF2B5EF4-FFF2-40B4-BE49-F238E27FC236}">
                <a16:creationId xmlns:a16="http://schemas.microsoft.com/office/drawing/2014/main" id="{F3E57F54-C815-45DA-9B57-A89DC0A46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1017">
            <a:off x="133150" y="5009752"/>
            <a:ext cx="12243711" cy="15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Kawaii Music Gif Transparent - Novocom.top">
            <a:extLst>
              <a:ext uri="{FF2B5EF4-FFF2-40B4-BE49-F238E27FC236}">
                <a16:creationId xmlns:a16="http://schemas.microsoft.com/office/drawing/2014/main" id="{89D5E3C0-6A22-4EF4-8FF6-1D78F5C5FD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013" y="4013896"/>
            <a:ext cx="1971675" cy="153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2A44DC48-A334-4E22-8DDF-334ACA8E25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32" y="4974327"/>
            <a:ext cx="3291839" cy="18651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65E07A-2ADF-4BC8-94B6-1D77A6FA4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652" y="0"/>
            <a:ext cx="2349500" cy="2505075"/>
          </a:xfrm>
          <a:prstGeom prst="rect">
            <a:avLst/>
          </a:prstGeom>
        </p:spPr>
      </p:pic>
      <p:sp>
        <p:nvSpPr>
          <p:cNvPr id="8" name="Flowchart: Process 7">
            <a:hlinkClick r:id="rId7" action="ppaction://hlinksldjump"/>
            <a:extLst>
              <a:ext uri="{FF2B5EF4-FFF2-40B4-BE49-F238E27FC236}">
                <a16:creationId xmlns:a16="http://schemas.microsoft.com/office/drawing/2014/main" id="{C9F3A17E-4765-40C6-874E-B68A035682ED}"/>
              </a:ext>
            </a:extLst>
          </p:cNvPr>
          <p:cNvSpPr/>
          <p:nvPr/>
        </p:nvSpPr>
        <p:spPr>
          <a:xfrm rot="573895">
            <a:off x="3135956" y="1993084"/>
            <a:ext cx="1695399" cy="487176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RÊ</a:t>
            </a:r>
          </a:p>
        </p:txBody>
      </p:sp>
    </p:spTree>
    <p:extLst>
      <p:ext uri="{BB962C8B-B14F-4D97-AF65-F5344CB8AC3E}">
        <p14:creationId xmlns:p14="http://schemas.microsoft.com/office/powerpoint/2010/main" val="3745427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usic-based cartoons can help children">
            <a:extLst>
              <a:ext uri="{FF2B5EF4-FFF2-40B4-BE49-F238E27FC236}">
                <a16:creationId xmlns:a16="http://schemas.microsoft.com/office/drawing/2014/main" id="{F3E57F54-C815-45DA-9B57-A89DC0A46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1017">
            <a:off x="29057" y="4802453"/>
            <a:ext cx="12290812" cy="217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Kawaii Music Gif Transparent - Novocom.top">
            <a:extLst>
              <a:ext uri="{FF2B5EF4-FFF2-40B4-BE49-F238E27FC236}">
                <a16:creationId xmlns:a16="http://schemas.microsoft.com/office/drawing/2014/main" id="{89D5E3C0-6A22-4EF4-8FF6-1D78F5C5FD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013" y="4013896"/>
            <a:ext cx="1971675" cy="153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2A44DC48-A334-4E22-8DDF-334ACA8E25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32" y="4974327"/>
            <a:ext cx="3291839" cy="18651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2C368F-AE53-4E4A-9314-430824BAC7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306" y="0"/>
            <a:ext cx="2097881" cy="2501900"/>
          </a:xfrm>
          <a:prstGeom prst="rect">
            <a:avLst/>
          </a:prstGeom>
        </p:spPr>
      </p:pic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1355DD15-4AB5-4656-AF6F-C19AF1FA682E}"/>
              </a:ext>
            </a:extLst>
          </p:cNvPr>
          <p:cNvSpPr/>
          <p:nvPr/>
        </p:nvSpPr>
        <p:spPr>
          <a:xfrm rot="354607">
            <a:off x="2734796" y="1986703"/>
            <a:ext cx="1528900" cy="43764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hlinkClick r:id="rId7" action="ppaction://hlinksldjump"/>
              </a:rPr>
              <a:t>MI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29942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usic-based cartoons can help children">
            <a:extLst>
              <a:ext uri="{FF2B5EF4-FFF2-40B4-BE49-F238E27FC236}">
                <a16:creationId xmlns:a16="http://schemas.microsoft.com/office/drawing/2014/main" id="{F3E57F54-C815-45DA-9B57-A89DC0A46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1017">
            <a:off x="-344774" y="4983398"/>
            <a:ext cx="12157725" cy="172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Kawaii Music Gif Transparent - Novocom.top">
            <a:extLst>
              <a:ext uri="{FF2B5EF4-FFF2-40B4-BE49-F238E27FC236}">
                <a16:creationId xmlns:a16="http://schemas.microsoft.com/office/drawing/2014/main" id="{89D5E3C0-6A22-4EF4-8FF6-1D78F5C5FD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013" y="4013896"/>
            <a:ext cx="1971675" cy="153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2A44DC48-A334-4E22-8DDF-334ACA8E25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32" y="4974327"/>
            <a:ext cx="3291839" cy="1865171"/>
          </a:xfrm>
          <a:prstGeom prst="rect">
            <a:avLst/>
          </a:prstGeom>
        </p:spPr>
      </p:pic>
      <p:pic>
        <p:nvPicPr>
          <p:cNvPr id="7" name="Picture 2" descr="C:\Users\Administrator\Desktop\4 PHA.png">
            <a:extLst>
              <a:ext uri="{FF2B5EF4-FFF2-40B4-BE49-F238E27FC236}">
                <a16:creationId xmlns:a16="http://schemas.microsoft.com/office/drawing/2014/main" id="{3510DA42-FCA7-4555-878C-80D68DE1E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123825"/>
            <a:ext cx="1704975" cy="280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560C275A-1431-4C51-8089-D3BB63D2CA25}"/>
              </a:ext>
            </a:extLst>
          </p:cNvPr>
          <p:cNvSpPr/>
          <p:nvPr/>
        </p:nvSpPr>
        <p:spPr>
          <a:xfrm rot="19689996">
            <a:off x="3734656" y="2140432"/>
            <a:ext cx="1219985" cy="499573"/>
          </a:xfrm>
          <a:prstGeom prst="flowChartProcess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PHA</a:t>
            </a:r>
          </a:p>
        </p:txBody>
      </p:sp>
    </p:spTree>
    <p:extLst>
      <p:ext uri="{BB962C8B-B14F-4D97-AF65-F5344CB8AC3E}">
        <p14:creationId xmlns:p14="http://schemas.microsoft.com/office/powerpoint/2010/main" val="2850790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usic-based cartoons can help children">
            <a:extLst>
              <a:ext uri="{FF2B5EF4-FFF2-40B4-BE49-F238E27FC236}">
                <a16:creationId xmlns:a16="http://schemas.microsoft.com/office/drawing/2014/main" id="{F3E57F54-C815-45DA-9B57-A89DC0A46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1017">
            <a:off x="126759" y="4711711"/>
            <a:ext cx="12166669" cy="18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Kawaii Music Gif Transparent - Novocom.top">
            <a:extLst>
              <a:ext uri="{FF2B5EF4-FFF2-40B4-BE49-F238E27FC236}">
                <a16:creationId xmlns:a16="http://schemas.microsoft.com/office/drawing/2014/main" id="{89D5E3C0-6A22-4EF4-8FF6-1D78F5C5FD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013" y="4013896"/>
            <a:ext cx="1971675" cy="153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2A44DC48-A334-4E22-8DDF-334ACA8E25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32" y="4974327"/>
            <a:ext cx="3291839" cy="18651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DEFCC6-D897-4E02-95E2-5C0CE49119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94" y="0"/>
            <a:ext cx="2157412" cy="2500313"/>
          </a:xfrm>
          <a:prstGeom prst="rect">
            <a:avLst/>
          </a:prstGeom>
        </p:spPr>
      </p:pic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BD8051A4-273A-4479-B877-2089867A3572}"/>
              </a:ext>
            </a:extLst>
          </p:cNvPr>
          <p:cNvSpPr/>
          <p:nvPr/>
        </p:nvSpPr>
        <p:spPr>
          <a:xfrm rot="20326057">
            <a:off x="3527462" y="1905350"/>
            <a:ext cx="1325267" cy="524465"/>
          </a:xfrm>
          <a:prstGeom prst="flowChartProcess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SON</a:t>
            </a:r>
          </a:p>
        </p:txBody>
      </p:sp>
    </p:spTree>
    <p:extLst>
      <p:ext uri="{BB962C8B-B14F-4D97-AF65-F5344CB8AC3E}">
        <p14:creationId xmlns:p14="http://schemas.microsoft.com/office/powerpoint/2010/main" val="936077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2449" y="688289"/>
            <a:ext cx="103389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i="1" dirty="0">
                <a:solidFill>
                  <a:srgbClr val="FF0000"/>
                </a:solidFill>
              </a:rPr>
              <a:t>- 2 người bạn mới của Đô – Rê – Mi là ai?</a:t>
            </a:r>
            <a:endParaRPr lang="en-US" sz="2400" i="1" dirty="0">
              <a:solidFill>
                <a:srgbClr val="FF0000"/>
              </a:solidFill>
            </a:endParaRPr>
          </a:p>
          <a:p>
            <a:r>
              <a:rPr lang="vi-VN" sz="2400" i="1" dirty="0">
                <a:solidFill>
                  <a:srgbClr val="FF0000"/>
                </a:solidFill>
              </a:rPr>
              <a:t>- GV đàn và giới thiệu cho HS đây là hai bạn mới  đến với  bạn Đô Rê Mi.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50" y="2195513"/>
            <a:ext cx="2160147" cy="3814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93" y="1857375"/>
            <a:ext cx="2024500" cy="4152901"/>
          </a:xfrm>
          <a:prstGeom prst="rect">
            <a:avLst/>
          </a:prstGeom>
        </p:spPr>
      </p:pic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C362C617-C1B7-4416-B0A9-55439ECADA29}"/>
              </a:ext>
            </a:extLst>
          </p:cNvPr>
          <p:cNvSpPr/>
          <p:nvPr/>
        </p:nvSpPr>
        <p:spPr>
          <a:xfrm rot="19689996">
            <a:off x="2996901" y="5007796"/>
            <a:ext cx="1219985" cy="499573"/>
          </a:xfrm>
          <a:prstGeom prst="flowChartProcess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PHA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DBE668AE-2D3B-4216-B132-A1CB89C2F289}"/>
              </a:ext>
            </a:extLst>
          </p:cNvPr>
          <p:cNvSpPr/>
          <p:nvPr/>
        </p:nvSpPr>
        <p:spPr>
          <a:xfrm rot="19352904">
            <a:off x="7241105" y="5136924"/>
            <a:ext cx="1325267" cy="524465"/>
          </a:xfrm>
          <a:prstGeom prst="flowChartProcess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41E42A2-8B80-4B90-94BB-6FE129EC7807}"/>
              </a:ext>
            </a:extLst>
          </p:cNvPr>
          <p:cNvSpPr/>
          <p:nvPr/>
        </p:nvSpPr>
        <p:spPr>
          <a:xfrm>
            <a:off x="200024" y="314684"/>
            <a:ext cx="11239501" cy="608611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27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0"/>
          <a:stretch/>
        </p:blipFill>
        <p:spPr>
          <a:xfrm>
            <a:off x="8265970" y="1652154"/>
            <a:ext cx="3625526" cy="34393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28498"/>
            <a:ext cx="94083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i="1" dirty="0">
                <a:solidFill>
                  <a:srgbClr val="FF0000"/>
                </a:solidFill>
              </a:rPr>
              <a:t>- </a:t>
            </a:r>
            <a:r>
              <a:rPr lang="pt-BR" sz="3200" i="1" dirty="0">
                <a:solidFill>
                  <a:srgbClr val="FF0000"/>
                </a:solidFill>
              </a:rPr>
              <a:t>Trong bài đọc nhạc nốt nào ngân dài hơn?</a:t>
            </a:r>
            <a:endParaRPr lang="en-US" sz="3200" i="1" dirty="0">
              <a:solidFill>
                <a:srgbClr val="FF0000"/>
              </a:solidFill>
            </a:endParaRPr>
          </a:p>
          <a:p>
            <a:r>
              <a:rPr lang="vi-VN" sz="3200" i="1" dirty="0">
                <a:solidFill>
                  <a:srgbClr val="FF0000"/>
                </a:solidFill>
              </a:rPr>
              <a:t>- </a:t>
            </a:r>
            <a:r>
              <a:rPr lang="pt-BR" sz="3200" i="1" dirty="0">
                <a:solidFill>
                  <a:srgbClr val="FF0000"/>
                </a:solidFill>
              </a:rPr>
              <a:t>Nêu cảm nhận về giai điệu bài đọc nhạc</a:t>
            </a:r>
            <a:r>
              <a:rPr lang="vi-VN" sz="3200" i="1" dirty="0">
                <a:solidFill>
                  <a:srgbClr val="FF0000"/>
                </a:solidFill>
              </a:rPr>
              <a:t>?</a:t>
            </a:r>
            <a:endParaRPr lang="en-US" sz="3200" i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" y="1323975"/>
            <a:ext cx="8172450" cy="5248275"/>
          </a:xfrm>
          <a:prstGeom prst="rect">
            <a:avLst/>
          </a:prstGeom>
        </p:spPr>
      </p:pic>
      <p:pic>
        <p:nvPicPr>
          <p:cNvPr id="10" name="CA BAI DOC NHAC 2 L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91825" y="56673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4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84"/>
          <a:stretch/>
        </p:blipFill>
        <p:spPr>
          <a:xfrm>
            <a:off x="8105775" y="1618384"/>
            <a:ext cx="4019549" cy="3621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6" y="987135"/>
            <a:ext cx="8172450" cy="5629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0"/>
            <a:ext cx="75009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</a:rPr>
              <a:t>- Đọc tên nốt và lời ca</a:t>
            </a:r>
          </a:p>
          <a:p>
            <a:r>
              <a:rPr lang="vi-VN" sz="2800" i="1" dirty="0">
                <a:solidFill>
                  <a:srgbClr val="FF0000"/>
                </a:solidFill>
              </a:rPr>
              <a:t>- Đọc theo tiết tấu.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25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5"/>
          <a:stretch/>
        </p:blipFill>
        <p:spPr>
          <a:xfrm>
            <a:off x="7429501" y="550719"/>
            <a:ext cx="4648200" cy="4987636"/>
          </a:xfrm>
          <a:prstGeom prst="rect">
            <a:avLst/>
          </a:prstGeom>
        </p:spPr>
      </p:pic>
      <p:pic>
        <p:nvPicPr>
          <p:cNvPr id="5122" name="Ảnh 2"/>
          <p:cNvPicPr>
            <a:picLocks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4" b="66335"/>
          <a:stretch>
            <a:fillRect/>
          </a:stretch>
        </p:blipFill>
        <p:spPr bwMode="auto">
          <a:xfrm>
            <a:off x="507792" y="1957501"/>
            <a:ext cx="7397959" cy="20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54020" y="916541"/>
            <a:ext cx="17219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i="1" dirty="0">
                <a:solidFill>
                  <a:srgbClr val="000066"/>
                </a:solidFill>
              </a:rPr>
              <a:t>Câu 1</a:t>
            </a:r>
            <a:endParaRPr lang="en-US" sz="4400" b="1" dirty="0">
              <a:solidFill>
                <a:srgbClr val="000066"/>
              </a:solidFill>
            </a:endParaRPr>
          </a:p>
        </p:txBody>
      </p:sp>
      <p:pic>
        <p:nvPicPr>
          <p:cNvPr id="8" name="c1 doc nh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48325" y="5438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6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2"/>
          <a:stretch/>
        </p:blipFill>
        <p:spPr>
          <a:xfrm>
            <a:off x="7543800" y="280555"/>
            <a:ext cx="4648200" cy="58708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09946" y="1326116"/>
            <a:ext cx="16930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i="1" dirty="0">
                <a:solidFill>
                  <a:srgbClr val="000066"/>
                </a:solidFill>
              </a:rPr>
              <a:t>Câu </a:t>
            </a:r>
            <a:r>
              <a:rPr lang="en-US" sz="4400" b="1" i="1" dirty="0">
                <a:solidFill>
                  <a:srgbClr val="000066"/>
                </a:solidFill>
              </a:rPr>
              <a:t>2</a:t>
            </a:r>
            <a:endParaRPr lang="en-US" sz="4400" b="1" dirty="0">
              <a:solidFill>
                <a:srgbClr val="000066"/>
              </a:solidFill>
            </a:endParaRPr>
          </a:p>
        </p:txBody>
      </p:sp>
      <p:pic>
        <p:nvPicPr>
          <p:cNvPr id="6146" name="Ảnh 3"/>
          <p:cNvPicPr>
            <a:picLocks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3" b="22020"/>
          <a:stretch>
            <a:fillRect/>
          </a:stretch>
        </p:blipFill>
        <p:spPr bwMode="auto">
          <a:xfrm>
            <a:off x="155366" y="2453786"/>
            <a:ext cx="7726572" cy="213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2 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63819" y="4762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6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olden Tabs Cute Musical Notes Vector Border, Gold, Notes, Music PNG and  Vector with Transparent Background for Free Download | ดนตรี, กรอบ, กราฟิก">
            <a:extLst>
              <a:ext uri="{FF2B5EF4-FFF2-40B4-BE49-F238E27FC236}">
                <a16:creationId xmlns:a16="http://schemas.microsoft.com/office/drawing/2014/main" id="{9A0F9D51-A4A4-4E4A-BAEA-DF373BB628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11250" r="7153" b="7812"/>
          <a:stretch/>
        </p:blipFill>
        <p:spPr bwMode="auto">
          <a:xfrm>
            <a:off x="161925" y="114300"/>
            <a:ext cx="1186815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430C1D-9C7B-42F6-8483-D6F740B3E4FF}"/>
              </a:ext>
            </a:extLst>
          </p:cNvPr>
          <p:cNvSpPr/>
          <p:nvPr/>
        </p:nvSpPr>
        <p:spPr>
          <a:xfrm>
            <a:off x="4533900" y="1238249"/>
            <a:ext cx="4953000" cy="89535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9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Chủ đề 7: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4EEFF8-21D0-453A-98E6-F26D00063A28}"/>
              </a:ext>
            </a:extLst>
          </p:cNvPr>
          <p:cNvSpPr/>
          <p:nvPr/>
        </p:nvSpPr>
        <p:spPr>
          <a:xfrm>
            <a:off x="4345627" y="2619811"/>
            <a:ext cx="6331898" cy="138977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9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GIA ĐÌNH</a:t>
            </a:r>
            <a:endParaRPr lang="en-US" sz="96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3078" name="Picture 6" descr="रिश्तेदारों से कभी न पूछें ये 9 बातें (9 Personal Questions You Shouldn&amp;#39;t  Ask To Your Relatives) | Family cartoon, Family clipart, Illustration boy">
            <a:extLst>
              <a:ext uri="{FF2B5EF4-FFF2-40B4-BE49-F238E27FC236}">
                <a16:creationId xmlns:a16="http://schemas.microsoft.com/office/drawing/2014/main" id="{8E4DE7CC-29C7-4257-9640-30148E25E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314700"/>
            <a:ext cx="2703921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592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25"/>
          <a:stretch/>
        </p:blipFill>
        <p:spPr>
          <a:xfrm>
            <a:off x="7543799" y="538220"/>
            <a:ext cx="4648200" cy="56110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15531" y="568879"/>
            <a:ext cx="2387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i="1" dirty="0">
                <a:solidFill>
                  <a:srgbClr val="000066"/>
                </a:solidFill>
              </a:rPr>
              <a:t>Câu</a:t>
            </a:r>
            <a:r>
              <a:rPr lang="en-US" sz="4400" b="1" i="1" dirty="0">
                <a:solidFill>
                  <a:srgbClr val="000066"/>
                </a:solidFill>
              </a:rPr>
              <a:t> 1+</a:t>
            </a:r>
            <a:r>
              <a:rPr lang="vi-VN" sz="4400" b="1" i="1" dirty="0">
                <a:solidFill>
                  <a:srgbClr val="000066"/>
                </a:solidFill>
              </a:rPr>
              <a:t> </a:t>
            </a:r>
            <a:r>
              <a:rPr lang="en-US" sz="4400" b="1" i="1" dirty="0">
                <a:solidFill>
                  <a:srgbClr val="000066"/>
                </a:solidFill>
              </a:rPr>
              <a:t>2</a:t>
            </a:r>
            <a:endParaRPr lang="en-US" sz="4400" b="1" dirty="0">
              <a:solidFill>
                <a:srgbClr val="000066"/>
              </a:solidFill>
            </a:endParaRPr>
          </a:p>
        </p:txBody>
      </p:sp>
      <p:pic>
        <p:nvPicPr>
          <p:cNvPr id="6146" name="Ảnh 3"/>
          <p:cNvPicPr>
            <a:picLocks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3" b="22020"/>
          <a:stretch>
            <a:fillRect/>
          </a:stretch>
        </p:blipFill>
        <p:spPr bwMode="auto">
          <a:xfrm>
            <a:off x="145841" y="3286124"/>
            <a:ext cx="7726572" cy="213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̉nh 2"/>
          <p:cNvPicPr>
            <a:picLocks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4" b="66335"/>
          <a:stretch>
            <a:fillRect/>
          </a:stretch>
        </p:blipFill>
        <p:spPr bwMode="auto">
          <a:xfrm>
            <a:off x="1" y="1495537"/>
            <a:ext cx="7708106" cy="20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A BAI DOC NHAC 1 LAN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54054" y="56765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2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662" y="914398"/>
            <a:ext cx="3374997" cy="47720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5094" y="343972"/>
            <a:ext cx="6585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i="1" dirty="0">
                <a:solidFill>
                  <a:srgbClr val="FF0000"/>
                </a:solidFill>
              </a:rPr>
              <a:t>Ghép tên nốt+ lời ca cả bài.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1" y="1171578"/>
            <a:ext cx="8729663" cy="4943474"/>
          </a:xfrm>
          <a:prstGeom prst="rect">
            <a:avLst/>
          </a:prstGeom>
        </p:spPr>
      </p:pic>
      <p:pic>
        <p:nvPicPr>
          <p:cNvPr id="10" name="CA BAI DOC NHAC 2 L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87035" y="56864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2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87" y="1350819"/>
            <a:ext cx="3605213" cy="4562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8" y="1047748"/>
            <a:ext cx="8729663" cy="4943474"/>
          </a:xfrm>
          <a:prstGeom prst="rect">
            <a:avLst/>
          </a:prstGeom>
        </p:spPr>
      </p:pic>
      <p:pic>
        <p:nvPicPr>
          <p:cNvPr id="11" name="CA BAI DOC NHAC 2 L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87035" y="5686422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038" y="376893"/>
            <a:ext cx="5996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66"/>
                </a:solidFill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28570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1310" y="218461"/>
            <a:ext cx="85010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Đọc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vi-VN" sz="3200" dirty="0">
                <a:solidFill>
                  <a:srgbClr val="FF0000"/>
                </a:solidFill>
              </a:rPr>
              <a:t>kết hợp vỗ tay theo phách</a:t>
            </a:r>
            <a:r>
              <a:rPr lang="vi-VN" dirty="0"/>
              <a:t>.</a:t>
            </a:r>
            <a:endParaRPr lang="en-US" dirty="0"/>
          </a:p>
        </p:txBody>
      </p:sp>
      <p:pic>
        <p:nvPicPr>
          <p:cNvPr id="7" name="Ảnh 2"/>
          <p:cNvPicPr>
            <a:picLocks noChangeArrowheads="1"/>
          </p:cNvPicPr>
          <p:nvPr/>
        </p:nvPicPr>
        <p:blipFill>
          <a:blip r:embed="rId5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4" b="66335"/>
          <a:stretch>
            <a:fillRect/>
          </a:stretch>
        </p:blipFill>
        <p:spPr bwMode="auto">
          <a:xfrm>
            <a:off x="1149777" y="903577"/>
            <a:ext cx="8943974" cy="16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̉nh 3"/>
          <p:cNvPicPr>
            <a:picLocks noChangeArrowheads="1"/>
          </p:cNvPicPr>
          <p:nvPr/>
        </p:nvPicPr>
        <p:blipFill>
          <a:blip r:embed="rId5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3" b="22020"/>
          <a:stretch>
            <a:fillRect/>
          </a:stretch>
        </p:blipFill>
        <p:spPr bwMode="auto">
          <a:xfrm>
            <a:off x="1131310" y="3418176"/>
            <a:ext cx="8962441" cy="172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Administrator\Desktop\hih ah bo go co the 1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065" y="2575327"/>
            <a:ext cx="981074" cy="109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hih ah bo go co the 1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290" y="2575327"/>
            <a:ext cx="1071561" cy="109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hih ah bo go co the 1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276" y="2570451"/>
            <a:ext cx="1209674" cy="109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hih ah bo go co the 1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502" y="2470552"/>
            <a:ext cx="1209674" cy="109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hih ah bo go co the 1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290" y="4994562"/>
            <a:ext cx="981074" cy="93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hih ah bo go co the 1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576" y="4994562"/>
            <a:ext cx="981074" cy="93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hih ah bo go co the 1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728" y="4994562"/>
            <a:ext cx="981074" cy="85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hih ah bo go co the 1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264" y="5051711"/>
            <a:ext cx="771524" cy="8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A BAI DOC NHAC 2 L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60525" y="51066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0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25016" y="157161"/>
            <a:ext cx="6033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- </a:t>
            </a:r>
            <a:r>
              <a:rPr lang="en-US" sz="3200" b="1" i="1" dirty="0" err="1">
                <a:solidFill>
                  <a:srgbClr val="FF0000"/>
                </a:solidFill>
              </a:rPr>
              <a:t>Củng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cố</a:t>
            </a:r>
            <a:r>
              <a:rPr lang="en-US" sz="3200" b="1" i="1" dirty="0">
                <a:solidFill>
                  <a:srgbClr val="FF0000"/>
                </a:solidFill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</a:rPr>
              <a:t>dặn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dò</a:t>
            </a:r>
            <a:r>
              <a:rPr lang="en-US" sz="3200" b="1" i="1" dirty="0">
                <a:solidFill>
                  <a:srgbClr val="FF0000"/>
                </a:solidFill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</a:rPr>
              <a:t>nêu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giáo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dục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62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1209F2-4E2B-4700-A6DF-62FE5BB36808}"/>
              </a:ext>
            </a:extLst>
          </p:cNvPr>
          <p:cNvSpPr txBox="1"/>
          <p:nvPr/>
        </p:nvSpPr>
        <p:spPr>
          <a:xfrm>
            <a:off x="976746" y="381511"/>
            <a:ext cx="9434946" cy="218919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</a:rPr>
              <a:t>Chúc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quý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thầy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cô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err="1">
                <a:solidFill>
                  <a:srgbClr val="FF0000"/>
                </a:solidFill>
              </a:rPr>
              <a:t>mạnh</a:t>
            </a:r>
            <a:r>
              <a:rPr lang="en-US" sz="3600" b="1" i="1">
                <a:solidFill>
                  <a:srgbClr val="FF0000"/>
                </a:solidFill>
              </a:rPr>
              <a:t> khoẻ,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các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bạn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học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sinh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chăm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ngoan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err="1">
                <a:solidFill>
                  <a:srgbClr val="FF0000"/>
                </a:solidFill>
              </a:rPr>
              <a:t>học</a:t>
            </a:r>
            <a:r>
              <a:rPr lang="en-US" sz="3600" b="1" i="1">
                <a:solidFill>
                  <a:srgbClr val="FF0000"/>
                </a:solidFill>
              </a:rPr>
              <a:t> giỏi!</a:t>
            </a:r>
          </a:p>
        </p:txBody>
      </p:sp>
      <p:pic>
        <p:nvPicPr>
          <p:cNvPr id="5" name="CAY GIA DIH BEAT.mp3">
            <a:hlinkClick r:id="" action="ppaction://media"/>
            <a:extLst>
              <a:ext uri="{FF2B5EF4-FFF2-40B4-BE49-F238E27FC236}">
                <a16:creationId xmlns:a16="http://schemas.microsoft.com/office/drawing/2014/main" id="{55A7FA80-8858-47D0-ACD1-F295921452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84082" y="1379128"/>
            <a:ext cx="609600" cy="609600"/>
          </a:xfrm>
          <a:prstGeom prst="rect">
            <a:avLst/>
          </a:prstGeom>
        </p:spPr>
      </p:pic>
      <p:pic>
        <p:nvPicPr>
          <p:cNvPr id="8194" name="Picture 2" descr="Kids Music Stock Illustrations – 16,955 Kids Music Stock Illustrations,  Vectors &amp;amp; Clipart - Dreamstime">
            <a:extLst>
              <a:ext uri="{FF2B5EF4-FFF2-40B4-BE49-F238E27FC236}">
                <a16:creationId xmlns:a16="http://schemas.microsoft.com/office/drawing/2014/main" id="{9484BF8E-44D7-4A44-8105-664EDF3EB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2641"/>
            <a:ext cx="12192000" cy="417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93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94 Thinking Little Girls Child Thought Bubble Illustrations &amp;amp; Clip Art -  iStock">
            <a:extLst>
              <a:ext uri="{FF2B5EF4-FFF2-40B4-BE49-F238E27FC236}">
                <a16:creationId xmlns:a16="http://schemas.microsoft.com/office/drawing/2014/main" id="{6EB58036-8527-41D0-9D43-B98A19AAD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1" y="85725"/>
            <a:ext cx="10858500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E1C104-8619-46B9-974D-AD2C7A125B1C}"/>
              </a:ext>
            </a:extLst>
          </p:cNvPr>
          <p:cNvSpPr txBox="1"/>
          <p:nvPr/>
        </p:nvSpPr>
        <p:spPr>
          <a:xfrm>
            <a:off x="1455724" y="1923524"/>
            <a:ext cx="9280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B49656-26BE-42E8-A68C-E7D05C686DD7}"/>
              </a:ext>
            </a:extLst>
          </p:cNvPr>
          <p:cNvSpPr txBox="1"/>
          <p:nvPr/>
        </p:nvSpPr>
        <p:spPr>
          <a:xfrm>
            <a:off x="4523048" y="1085587"/>
            <a:ext cx="285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98950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690B781B-3FB3-4277-8DC7-BD52E2FF5DC2}"/>
              </a:ext>
            </a:extLst>
          </p:cNvPr>
          <p:cNvSpPr/>
          <p:nvPr/>
        </p:nvSpPr>
        <p:spPr>
          <a:xfrm>
            <a:off x="2026444" y="110980"/>
            <a:ext cx="7591425" cy="2162175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444" y="2314574"/>
            <a:ext cx="7926777" cy="4295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026444" y="694878"/>
            <a:ext cx="7329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“Cây </a:t>
            </a:r>
            <a:r>
              <a:rPr lang="en-US" sz="32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đình” </a:t>
            </a:r>
          </a:p>
          <a:p>
            <a:pPr algn="ctr"/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AY GIA DIH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8689" y="16161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5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14988" y="25210"/>
            <a:ext cx="24241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6600FF"/>
                </a:solidFill>
              </a:rPr>
              <a:t>Tiết 28</a:t>
            </a:r>
            <a:endParaRPr lang="en-US" sz="4400">
              <a:solidFill>
                <a:srgbClr val="6600FF"/>
              </a:solidFill>
            </a:endParaRPr>
          </a:p>
          <a:p>
            <a:r>
              <a:rPr lang="en-US" sz="4400" b="1">
                <a:solidFill>
                  <a:srgbClr val="6600FF"/>
                </a:solidFill>
              </a:rPr>
              <a:t> </a:t>
            </a:r>
            <a:endParaRPr lang="en-US" sz="4400" dirty="0">
              <a:solidFill>
                <a:srgbClr val="66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9496" y="748485"/>
            <a:ext cx="2282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6600FF"/>
                </a:solidFill>
              </a:rPr>
              <a:t>- </a:t>
            </a:r>
            <a:r>
              <a:rPr lang="en-US" sz="3200" b="1" dirty="0" err="1">
                <a:solidFill>
                  <a:srgbClr val="6600FF"/>
                </a:solidFill>
              </a:rPr>
              <a:t>Ôn</a:t>
            </a:r>
            <a:r>
              <a:rPr lang="en-US" sz="3200" b="1" dirty="0">
                <a:solidFill>
                  <a:srgbClr val="6600FF"/>
                </a:solidFill>
              </a:rPr>
              <a:t> </a:t>
            </a:r>
            <a:r>
              <a:rPr lang="en-US" sz="3200" b="1" dirty="0" err="1">
                <a:solidFill>
                  <a:srgbClr val="6600FF"/>
                </a:solidFill>
              </a:rPr>
              <a:t>bài</a:t>
            </a:r>
            <a:r>
              <a:rPr lang="en-US" sz="3200" b="1" dirty="0">
                <a:solidFill>
                  <a:srgbClr val="6600FF"/>
                </a:solidFill>
              </a:rPr>
              <a:t> </a:t>
            </a:r>
            <a:r>
              <a:rPr lang="en-US" sz="3200" b="1" dirty="0" err="1">
                <a:solidFill>
                  <a:srgbClr val="6600FF"/>
                </a:solidFill>
              </a:rPr>
              <a:t>hát</a:t>
            </a:r>
            <a:r>
              <a:rPr lang="en-US" sz="3200" b="1" dirty="0">
                <a:solidFill>
                  <a:srgbClr val="6600FF"/>
                </a:solidFill>
              </a:rPr>
              <a:t>:</a:t>
            </a:r>
            <a:endParaRPr lang="en-US" sz="3200" dirty="0">
              <a:solidFill>
                <a:srgbClr val="66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52780" y="810040"/>
            <a:ext cx="2245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6600FF"/>
                </a:solidFill>
              </a:rPr>
              <a:t>CÂY GIA ĐÌNH</a:t>
            </a:r>
            <a:endParaRPr lang="en-US" sz="2800" dirty="0">
              <a:solidFill>
                <a:srgbClr val="66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89496" y="1426902"/>
            <a:ext cx="66032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6600FF"/>
                </a:solidFill>
              </a:rPr>
              <a:t>- </a:t>
            </a:r>
            <a:r>
              <a:rPr lang="en-US" sz="2800" b="1" dirty="0" err="1">
                <a:solidFill>
                  <a:srgbClr val="6600FF"/>
                </a:solidFill>
              </a:rPr>
              <a:t>Đọc</a:t>
            </a:r>
            <a:r>
              <a:rPr lang="en-US" sz="2800" b="1" dirty="0">
                <a:solidFill>
                  <a:srgbClr val="6600FF"/>
                </a:solidFill>
              </a:rPr>
              <a:t> </a:t>
            </a:r>
            <a:r>
              <a:rPr lang="en-US" sz="2800" b="1" dirty="0" err="1">
                <a:solidFill>
                  <a:srgbClr val="6600FF"/>
                </a:solidFill>
              </a:rPr>
              <a:t>nhạc</a:t>
            </a:r>
            <a:r>
              <a:rPr lang="en-US" sz="2800" b="1" dirty="0">
                <a:solidFill>
                  <a:srgbClr val="6600FF"/>
                </a:solidFill>
              </a:rPr>
              <a:t>: </a:t>
            </a:r>
            <a:r>
              <a:rPr lang="vi-VN" sz="2000" b="1" dirty="0">
                <a:solidFill>
                  <a:srgbClr val="6600FF"/>
                </a:solidFill>
              </a:rPr>
              <a:t>HÁT CÙNG ĐÔ – RÊ – MI – PHA – SON</a:t>
            </a:r>
            <a:endParaRPr lang="en-US" sz="2000" dirty="0">
              <a:solidFill>
                <a:srgbClr val="6600FF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556" y="25210"/>
            <a:ext cx="1275619" cy="1127610"/>
          </a:xfrm>
          <a:prstGeom prst="rect">
            <a:avLst/>
          </a:prstGeom>
        </p:spPr>
      </p:pic>
      <p:pic>
        <p:nvPicPr>
          <p:cNvPr id="13" name="Picture 4" descr="C:\Users\Administrator\Desktop\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4457702" cy="17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Семья вместе | Family illustrations, Family cartoon, Family illustration">
            <a:extLst>
              <a:ext uri="{FF2B5EF4-FFF2-40B4-BE49-F238E27FC236}">
                <a16:creationId xmlns:a16="http://schemas.microsoft.com/office/drawing/2014/main" id="{BCEC4662-F708-41B6-8693-9D235CC75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941" y="1955990"/>
            <a:ext cx="5962650" cy="4781550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76,265 Musician Illustrations &amp;amp; Clip Art - iStock">
            <a:extLst>
              <a:ext uri="{FF2B5EF4-FFF2-40B4-BE49-F238E27FC236}">
                <a16:creationId xmlns:a16="http://schemas.microsoft.com/office/drawing/2014/main" id="{46DA4D8A-EA49-459B-93B3-9B8015E45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5299087"/>
            <a:ext cx="2257425" cy="150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Illustration of children music">
            <a:extLst>
              <a:ext uri="{FF2B5EF4-FFF2-40B4-BE49-F238E27FC236}">
                <a16:creationId xmlns:a16="http://schemas.microsoft.com/office/drawing/2014/main" id="{0A990A44-7C9D-406A-9FA7-7C56AF7EA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7782"/>
            <a:ext cx="2010511" cy="152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36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7EF086-D9ED-40BD-9E7C-4B286C4F19F0}"/>
              </a:ext>
            </a:extLst>
          </p:cNvPr>
          <p:cNvSpPr txBox="1"/>
          <p:nvPr/>
        </p:nvSpPr>
        <p:spPr>
          <a:xfrm>
            <a:off x="483148" y="435148"/>
            <a:ext cx="6786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</a:rPr>
              <a:t> ÔN TẬP </a:t>
            </a:r>
            <a:r>
              <a:rPr lang="en-US" sz="3600" b="1">
                <a:solidFill>
                  <a:srgbClr val="000066"/>
                </a:solidFill>
              </a:rPr>
              <a:t>BÀI HÁT:  </a:t>
            </a:r>
            <a:r>
              <a:rPr lang="en-US" sz="3600" b="1">
                <a:solidFill>
                  <a:srgbClr val="FF0000"/>
                </a:solidFill>
              </a:rPr>
              <a:t>CÂY GIA ĐÌNH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71B23F-AF89-40BF-96B1-DF9D4A47DD69}"/>
              </a:ext>
            </a:extLst>
          </p:cNvPr>
          <p:cNvSpPr/>
          <p:nvPr/>
        </p:nvSpPr>
        <p:spPr>
          <a:xfrm>
            <a:off x="2614919" y="2268207"/>
            <a:ext cx="340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5122" name="Picture 2" descr="WIERSZE I PIOSENKI - WRZESIEŃ - Przedszkole nr 48 w Gdyni">
            <a:extLst>
              <a:ext uri="{FF2B5EF4-FFF2-40B4-BE49-F238E27FC236}">
                <a16:creationId xmlns:a16="http://schemas.microsoft.com/office/drawing/2014/main" id="{CE3A185E-C5E3-4736-ABC9-E512BDD5D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" b="10576"/>
          <a:stretch/>
        </p:blipFill>
        <p:spPr bwMode="auto">
          <a:xfrm flipH="1">
            <a:off x="6775864" y="2806816"/>
            <a:ext cx="4895850" cy="36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95CEC8C3-7BD0-4F29-9285-5101A2339EC5}"/>
              </a:ext>
            </a:extLst>
          </p:cNvPr>
          <p:cNvSpPr/>
          <p:nvPr/>
        </p:nvSpPr>
        <p:spPr>
          <a:xfrm>
            <a:off x="1591881" y="1838355"/>
            <a:ext cx="5450277" cy="2081584"/>
          </a:xfrm>
          <a:prstGeom prst="cloudCallout">
            <a:avLst>
              <a:gd name="adj1" fmla="val -35331"/>
              <a:gd name="adj2" fmla="val -8320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AY GIA DIH BEAT.mp3">
            <a:hlinkClick r:id="" action="ppaction://media"/>
            <a:extLst>
              <a:ext uri="{FF2B5EF4-FFF2-40B4-BE49-F238E27FC236}">
                <a16:creationId xmlns:a16="http://schemas.microsoft.com/office/drawing/2014/main" id="{02EDD2B3-EEE3-4B25-AA18-8563BE229D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69628" y="55595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8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Đọc nhạc: Ban nhạc Đô - Rê - Mi - Âm nhạc 1 - Tìm đáp án, giải bài">
            <a:extLst>
              <a:ext uri="{FF2B5EF4-FFF2-40B4-BE49-F238E27FC236}">
                <a16:creationId xmlns:a16="http://schemas.microsoft.com/office/drawing/2014/main" id="{5AD0AFA3-8CCB-4170-B968-241F965EC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6" t="68195" r="17493" b="3195"/>
          <a:stretch/>
        </p:blipFill>
        <p:spPr bwMode="auto">
          <a:xfrm>
            <a:off x="5915024" y="3656597"/>
            <a:ext cx="5019676" cy="320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75ED6248-747D-4BCC-ACE0-5BAF50CC57A5}"/>
              </a:ext>
            </a:extLst>
          </p:cNvPr>
          <p:cNvSpPr/>
          <p:nvPr/>
        </p:nvSpPr>
        <p:spPr>
          <a:xfrm>
            <a:off x="353292" y="504824"/>
            <a:ext cx="8683922" cy="2573451"/>
          </a:xfrm>
          <a:prstGeom prst="cloudCallout">
            <a:avLst>
              <a:gd name="adj1" fmla="val 24337"/>
              <a:gd name="adj2" fmla="val 793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307C99-2BD1-4230-85B4-B3000A1B651A}"/>
              </a:ext>
            </a:extLst>
          </p:cNvPr>
          <p:cNvSpPr txBox="1"/>
          <p:nvPr/>
        </p:nvSpPr>
        <p:spPr>
          <a:xfrm>
            <a:off x="735759" y="1349914"/>
            <a:ext cx="80775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i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lại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i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lớp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5" name="CAY GIA DIH BEAT.mp3">
            <a:hlinkClick r:id="" action="ppaction://media"/>
            <a:extLst>
              <a:ext uri="{FF2B5EF4-FFF2-40B4-BE49-F238E27FC236}">
                <a16:creationId xmlns:a16="http://schemas.microsoft.com/office/drawing/2014/main" id="{F589FD10-F2F2-4339-8EED-044946621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9071" y="54558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1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169" y="213944"/>
            <a:ext cx="5397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động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tác</a:t>
            </a:r>
            <a:r>
              <a:rPr lang="en-US" sz="2800" b="1" dirty="0">
                <a:solidFill>
                  <a:srgbClr val="FF0000"/>
                </a:solidFill>
              </a:rPr>
              <a:t> minh </a:t>
            </a:r>
            <a:r>
              <a:rPr lang="en-US" sz="2800" b="1" dirty="0" err="1">
                <a:solidFill>
                  <a:srgbClr val="FF0000"/>
                </a:solidFill>
              </a:rPr>
              <a:t>họa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hát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5301" y="775185"/>
            <a:ext cx="224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6600FF"/>
                </a:solidFill>
              </a:rPr>
              <a:t>CÂU HÁT</a:t>
            </a:r>
            <a:endParaRPr lang="en-US" sz="3600" b="1" dirty="0">
              <a:solidFill>
                <a:srgbClr val="66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2110" y="737164"/>
            <a:ext cx="243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6600FF"/>
                </a:solidFill>
              </a:rPr>
              <a:t>ĐỘNG TÁC</a:t>
            </a:r>
            <a:endParaRPr lang="en-US" sz="3600" b="1" dirty="0">
              <a:solidFill>
                <a:srgbClr val="66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169" y="1225129"/>
            <a:ext cx="52863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mẹ.                                                             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con.                                                              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tròn.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50000"/>
              </a:lnSpc>
            </a:pP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lành.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50000"/>
              </a:lnSpc>
            </a:pP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xanh.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60639" y="1719631"/>
            <a:ext cx="55693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chụm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Khum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  <a:p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chụm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úp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ngữa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Notched Right Arrow 12"/>
          <p:cNvSpPr/>
          <p:nvPr/>
        </p:nvSpPr>
        <p:spPr>
          <a:xfrm>
            <a:off x="5245910" y="3446412"/>
            <a:ext cx="874264" cy="684147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Notched Right Arrow 15"/>
          <p:cNvSpPr/>
          <p:nvPr/>
        </p:nvSpPr>
        <p:spPr>
          <a:xfrm>
            <a:off x="5286375" y="4250266"/>
            <a:ext cx="874264" cy="684147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Notched Right Arrow 16"/>
          <p:cNvSpPr/>
          <p:nvPr/>
        </p:nvSpPr>
        <p:spPr>
          <a:xfrm>
            <a:off x="5230243" y="2487346"/>
            <a:ext cx="874264" cy="684147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/>
          <p:cNvSpPr/>
          <p:nvPr/>
        </p:nvSpPr>
        <p:spPr>
          <a:xfrm>
            <a:off x="5253318" y="1645424"/>
            <a:ext cx="874264" cy="684147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Notched Right Arrow 18"/>
          <p:cNvSpPr/>
          <p:nvPr/>
        </p:nvSpPr>
        <p:spPr>
          <a:xfrm>
            <a:off x="5287675" y="5249963"/>
            <a:ext cx="839907" cy="684147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957" y="0"/>
            <a:ext cx="1414043" cy="1049482"/>
          </a:xfrm>
          <a:prstGeom prst="rect">
            <a:avLst/>
          </a:prstGeom>
        </p:spPr>
      </p:pic>
      <p:pic>
        <p:nvPicPr>
          <p:cNvPr id="21" name="CAY GIA DIH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76788" y="5949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9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2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Administrator\Desktop\4 not d r m f s c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4462"/>
            <a:ext cx="12110171" cy="544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204" y="81728"/>
            <a:ext cx="8983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Đ</a:t>
            </a:r>
            <a:r>
              <a:rPr lang="en-US" sz="2400" b="1" dirty="0">
                <a:solidFill>
                  <a:srgbClr val="FF0000"/>
                </a:solidFill>
              </a:rPr>
              <a:t>ỌC NHẠC: </a:t>
            </a:r>
            <a:r>
              <a:rPr lang="vi-VN" sz="2400" i="1" dirty="0"/>
              <a:t>Hát cùng Đô – Rê – Mi – Pha – Son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525367" y="651513"/>
            <a:ext cx="6666633" cy="523220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Trò chơi: “Những phím đàn vui nhộn”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1197000"/>
            <a:ext cx="8510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5 HS mỗi bạn mang tên 1 phím đàn Đô – Rê – Mi – Pha – Son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đến phím đàn tên gì thì bạn đó nhún xuống 1 cái và đứng lên. 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Process 15"/>
          <p:cNvSpPr/>
          <p:nvPr/>
        </p:nvSpPr>
        <p:spPr>
          <a:xfrm rot="20972328">
            <a:off x="4317010" y="6100042"/>
            <a:ext cx="1797617" cy="504056"/>
          </a:xfrm>
          <a:prstGeom prst="flowChart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ĐỒ</a:t>
            </a:r>
          </a:p>
        </p:txBody>
      </p:sp>
      <p:sp>
        <p:nvSpPr>
          <p:cNvPr id="17" name="Flowchart: Process 16">
            <a:hlinkClick r:id="rId4" action="ppaction://hlinksldjump"/>
          </p:cNvPr>
          <p:cNvSpPr/>
          <p:nvPr/>
        </p:nvSpPr>
        <p:spPr>
          <a:xfrm rot="20859301">
            <a:off x="6211666" y="5471744"/>
            <a:ext cx="1695399" cy="487176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RÊ</a:t>
            </a:r>
          </a:p>
        </p:txBody>
      </p:sp>
      <p:sp>
        <p:nvSpPr>
          <p:cNvPr id="18" name="Flowchart: Process 17"/>
          <p:cNvSpPr/>
          <p:nvPr/>
        </p:nvSpPr>
        <p:spPr>
          <a:xfrm rot="20736100">
            <a:off x="8034948" y="4822675"/>
            <a:ext cx="1528900" cy="43764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hlinkClick r:id="rId5" action="ppaction://hlinksldjump"/>
              </a:rPr>
              <a:t>MI</a:t>
            </a:r>
            <a:endParaRPr lang="en-US" sz="3200" b="1" dirty="0"/>
          </a:p>
        </p:txBody>
      </p:sp>
      <p:sp>
        <p:nvSpPr>
          <p:cNvPr id="19" name="Flowchart: Process 18"/>
          <p:cNvSpPr/>
          <p:nvPr/>
        </p:nvSpPr>
        <p:spPr>
          <a:xfrm rot="20333989">
            <a:off x="9643274" y="4140761"/>
            <a:ext cx="1219985" cy="499573"/>
          </a:xfrm>
          <a:prstGeom prst="flowChartProcess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PHA</a:t>
            </a:r>
          </a:p>
        </p:txBody>
      </p:sp>
      <p:sp>
        <p:nvSpPr>
          <p:cNvPr id="20" name="Flowchart: Process 19"/>
          <p:cNvSpPr/>
          <p:nvPr/>
        </p:nvSpPr>
        <p:spPr>
          <a:xfrm rot="20353175">
            <a:off x="10828333" y="3397623"/>
            <a:ext cx="1325267" cy="420336"/>
          </a:xfrm>
          <a:prstGeom prst="flowChartProcess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SON</a:t>
            </a:r>
          </a:p>
        </p:txBody>
      </p:sp>
    </p:spTree>
    <p:extLst>
      <p:ext uri="{BB962C8B-B14F-4D97-AF65-F5344CB8AC3E}">
        <p14:creationId xmlns:p14="http://schemas.microsoft.com/office/powerpoint/2010/main" val="3036196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4950</TotalTime>
  <Words>436</Words>
  <Application>Microsoft Office PowerPoint</Application>
  <PresentationFormat>Widescreen</PresentationFormat>
  <Paragraphs>72</Paragraphs>
  <Slides>25</Slides>
  <Notes>10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Times New Roman</vt:lpstr>
      <vt:lpstr>Calibri Light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Administrator</cp:lastModifiedBy>
  <cp:revision>732</cp:revision>
  <dcterms:created xsi:type="dcterms:W3CDTF">2020-08-30T12:35:12Z</dcterms:created>
  <dcterms:modified xsi:type="dcterms:W3CDTF">2025-01-12T16:16:03Z</dcterms:modified>
</cp:coreProperties>
</file>