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29E799-A7F6-48EE-B725-CDBD47026E30}"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29E799-A7F6-48EE-B725-CDBD47026E30}"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29E799-A7F6-48EE-B725-CDBD47026E30}"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29E799-A7F6-48EE-B725-CDBD47026E30}"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29E799-A7F6-48EE-B725-CDBD47026E30}"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29E799-A7F6-48EE-B725-CDBD47026E30}"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29E799-A7F6-48EE-B725-CDBD47026E30}"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29E799-A7F6-48EE-B725-CDBD47026E30}"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9E799-A7F6-48EE-B725-CDBD47026E30}"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29E799-A7F6-48EE-B725-CDBD47026E30}"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29E799-A7F6-48EE-B725-CDBD47026E30}"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ED9AB2-C4BC-46DC-ACA3-55388778D3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9E799-A7F6-48EE-B725-CDBD47026E30}" type="datetimeFigureOut">
              <a:rPr lang="en-US" smtClean="0"/>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ED9AB2-C4BC-46DC-ACA3-55388778D3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file:///C:\Users\User\Downloads\%5bKARAOKE%5d%20NG&#212;I%20SAO%20L&#7844;P%20L&#193;NH%20%20(BEAT%20HTS)%20L&#7898;P%201%20-%20K&#7871;t%20N&#7889;i%20Tri%20Th&#7913;c%20V&#7899;i%20Cu&#7897;c%20S&#7889;ng.mp4"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file:///C:\Users\User\Downloads\%5bKARAOKE%5d%20NG&#212;I%20SAO%20L&#7844;P%20L&#193;NH%20%20(BEAT%20HTS)%20L&#7898;P%201%20-%20K&#7871;t%20N&#7889;i%20Tri%20Th&#7913;c%20V&#7899;i%20Cu&#7897;c%20S&#7889;ng.mp4"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file:///C:\Users\User\Downloads\%5bKARAOKE%5d%20NG&#212;I%20SAO%20L&#7844;P%20L&#193;NH%20%20(BEAT%20HTS)%20L&#7898;P%201%20-%20K&#7871;t%20N&#7889;i%20Tri%20Th&#7913;c%20V&#7899;i%20Cu&#7897;c%20S&#7889;ng.mp4"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file:///C:\Users\User\Downloads\%5bKARAOKE%5d%20NG&#212;I%20SAO%20L&#7844;P%20L&#193;NH%20%20(BEAT%20HTS)%20L&#7898;P%201%20-%20K&#7871;t%20N&#7889;i%20Tri%20Th&#7913;c%20V&#7899;i%20Cu&#7897;c%20S&#7889;ng.mp4" TargetMode="External"/><Relationship Id="rId5" Type="http://schemas.openxmlformats.org/officeDocument/2006/relationships/image" Target="../media/image11.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ình nền powerpoint mở đầu | Background for powerpoint presentation,  Powerpoint background design, Background powerpoint"/>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5" name="Rectangle 4"/>
          <p:cNvSpPr/>
          <p:nvPr/>
        </p:nvSpPr>
        <p:spPr>
          <a:xfrm>
            <a:off x="304800" y="2514600"/>
            <a:ext cx="8611460" cy="2308324"/>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CHÀO MỪNG CÁC THẦY CÔ GIÁO </a:t>
            </a:r>
            <a:r>
              <a:rPr lang="en-US" sz="32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VÀ CÁC CON HỌC SINH ĐẾN VỚI </a:t>
            </a:r>
            <a:r>
              <a:rPr lang="en-US" sz="3200" b="1" cap="all" dirty="0" err="1">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TiẾT</a:t>
            </a:r>
            <a:r>
              <a:rPr lang="en-US" sz="32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 DẠY ÂM NHẠC </a:t>
            </a:r>
            <a:r>
              <a:rPr lang="en-US" sz="3200" b="1" cap="all" dirty="0" err="1">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Lớp</a:t>
            </a:r>
            <a:r>
              <a:rPr lang="en-US" sz="3200" b="1" cap="all">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 1</a:t>
            </a:r>
            <a:endParaRPr lang="en-US" sz="4000" b="1" cap="all" dirty="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endParaRPr>
          </a:p>
          <a:p>
            <a:pPr algn="ct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338" name="AutoShape 2" descr="Tổng hợp một số hình nền Powerpoint đẹp cho máy tính vanhienblog.inf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ids Frame Stock Vector (Royalty Free) 294170126"/>
          <p:cNvPicPr>
            <a:picLocks noChangeAspect="1" noChangeArrowheads="1"/>
          </p:cNvPicPr>
          <p:nvPr/>
        </p:nvPicPr>
        <p:blipFill>
          <a:blip r:embed="rId3"/>
          <a:srcRect/>
          <a:stretch>
            <a:fillRect/>
          </a:stretch>
        </p:blipFill>
        <p:spPr bwMode="auto">
          <a:xfrm>
            <a:off x="0" y="0"/>
            <a:ext cx="9144000" cy="7391400"/>
          </a:xfrm>
          <a:prstGeom prst="rect">
            <a:avLst/>
          </a:prstGeom>
          <a:noFill/>
        </p:spPr>
      </p:pic>
      <p:sp>
        <p:nvSpPr>
          <p:cNvPr id="4" name="Horizontal Scroll 3"/>
          <p:cNvSpPr/>
          <p:nvPr/>
        </p:nvSpPr>
        <p:spPr>
          <a:xfrm>
            <a:off x="2514600" y="1905000"/>
            <a:ext cx="4495800" cy="1371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i="1" dirty="0" err="1">
                <a:solidFill>
                  <a:schemeClr val="accent2">
                    <a:lumMod val="50000"/>
                  </a:schemeClr>
                </a:solidFill>
                <a:latin typeface="Times New Roman" pitchFamily="18" charset="0"/>
                <a:cs typeface="Times New Roman" pitchFamily="18" charset="0"/>
              </a:rPr>
              <a:t>Hát</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kết</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hợp</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vận</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động</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theo</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nhịp</a:t>
            </a:r>
            <a:r>
              <a:rPr lang="en-US" sz="3200" b="1" i="1" dirty="0">
                <a:solidFill>
                  <a:schemeClr val="accent2">
                    <a:lumMod val="50000"/>
                  </a:schemeClr>
                </a:solidFill>
                <a:latin typeface="Times New Roman" pitchFamily="18" charset="0"/>
                <a:cs typeface="Times New Roman" pitchFamily="18" charset="0"/>
              </a:rPr>
              <a:t> </a:t>
            </a:r>
            <a:r>
              <a:rPr lang="en-US" sz="3200" b="1" i="1" dirty="0" err="1">
                <a:solidFill>
                  <a:schemeClr val="accent2">
                    <a:lumMod val="50000"/>
                  </a:schemeClr>
                </a:solidFill>
                <a:latin typeface="Times New Roman" pitchFamily="18" charset="0"/>
                <a:cs typeface="Times New Roman" pitchFamily="18" charset="0"/>
              </a:rPr>
              <a:t>điệu</a:t>
            </a:r>
            <a:endParaRPr lang="en-US" sz="3200" b="1" i="1" dirty="0">
              <a:solidFill>
                <a:schemeClr val="accent2">
                  <a:lumMod val="50000"/>
                </a:schemeClr>
              </a:solidFill>
              <a:latin typeface="Times New Roman" pitchFamily="18" charset="0"/>
              <a:cs typeface="Times New Roman" pitchFamily="18" charset="0"/>
            </a:endParaRPr>
          </a:p>
        </p:txBody>
      </p:sp>
      <p:pic>
        <p:nvPicPr>
          <p:cNvPr id="6" name="[KARAOKE] NGÔI SAO LẤP LÁNH  (BEAT HTS) LỚP 1 - Kết Nối Tri Thức Với Cuộc Sống.mp4">
            <a:hlinkClick r:id="" action="ppaction://media"/>
          </p:cNvPr>
          <p:cNvPicPr>
            <a:picLocks noRot="1" noChangeAspect="1"/>
          </p:cNvPicPr>
          <p:nvPr>
            <a:videoFile r:link="rId1"/>
          </p:nvPr>
        </p:nvPicPr>
        <p:blipFill>
          <a:blip r:embed="rId4" cstate="print"/>
          <a:stretch>
            <a:fillRect/>
          </a:stretch>
        </p:blipFill>
        <p:spPr>
          <a:xfrm>
            <a:off x="3886200" y="3200400"/>
            <a:ext cx="1761067" cy="99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User\Desktop\hinh-nen-mam-non-co-giao-va-cac-be.jpg"/>
          <p:cNvPicPr/>
          <p:nvPr/>
        </p:nvPicPr>
        <p:blipFill>
          <a:blip r:embed="rId2"/>
          <a:srcRect/>
          <a:stretch>
            <a:fillRect/>
          </a:stretch>
        </p:blipFill>
        <p:spPr bwMode="auto">
          <a:xfrm>
            <a:off x="0" y="5715000"/>
            <a:ext cx="9144000" cy="1142999"/>
          </a:xfrm>
          <a:prstGeom prst="rect">
            <a:avLst/>
          </a:prstGeom>
          <a:noFill/>
          <a:ln w="9525">
            <a:noFill/>
            <a:miter lim="800000"/>
            <a:headEnd/>
            <a:tailEnd/>
          </a:ln>
        </p:spPr>
      </p:pic>
      <p:sp>
        <p:nvSpPr>
          <p:cNvPr id="4" name="Horizontal Scroll 3"/>
          <p:cNvSpPr/>
          <p:nvPr/>
        </p:nvSpPr>
        <p:spPr>
          <a:xfrm>
            <a:off x="1066800" y="1676400"/>
            <a:ext cx="6553200" cy="1371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i="1" dirty="0" err="1">
                <a:solidFill>
                  <a:srgbClr val="FF0000"/>
                </a:solidFill>
                <a:latin typeface="Times New Roman" pitchFamily="18" charset="0"/>
                <a:cs typeface="Times New Roman" pitchFamily="18" charset="0"/>
              </a:rPr>
              <a:t>Hãy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nói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về</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điều</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ước</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của</a:t>
            </a:r>
            <a:r>
              <a:rPr lang="en-US" sz="3200" b="1" i="1" dirty="0">
                <a:solidFill>
                  <a:srgbClr val="FF0000"/>
                </a:solidFill>
                <a:latin typeface="Times New Roman" pitchFamily="18" charset="0"/>
                <a:cs typeface="Times New Roman" pitchFamily="18" charset="0"/>
              </a:rPr>
              <a:t> con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ector Illustration Of Kids Background Royalty Free Cliparts, Vectors,  And Stock Illustration. Image 97057880."/>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5" name="Curved Up Ribbon 4"/>
          <p:cNvSpPr/>
          <p:nvPr/>
        </p:nvSpPr>
        <p:spPr>
          <a:xfrm>
            <a:off x="1981200" y="1524000"/>
            <a:ext cx="4724400" cy="1143000"/>
          </a:xfrm>
          <a:prstGeom prst="ellipseRibbon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solidFill>
                  <a:srgbClr val="7030A0"/>
                </a:solidFill>
                <a:latin typeface="Times New Roman" pitchFamily="18" charset="0"/>
                <a:cs typeface="Times New Roman" pitchFamily="18" charset="0"/>
              </a:rPr>
              <a:t>Tập</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biểu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diễn</a:t>
            </a:r>
            <a:endParaRPr lang="en-US" sz="2800" b="1" dirty="0">
              <a:solidFill>
                <a:srgbClr val="7030A0"/>
              </a:solidFill>
              <a:latin typeface="Times New Roman" pitchFamily="18" charset="0"/>
              <a:cs typeface="Times New Roman" pitchFamily="18" charset="0"/>
            </a:endParaRPr>
          </a:p>
        </p:txBody>
      </p:sp>
      <p:pic>
        <p:nvPicPr>
          <p:cNvPr id="6" name="[KARAOKE] NGÔI SAO LẤP LÁNH  (BEAT HTS) LỚP 1 - Kết Nối Tri Thức Với Cuộc Sống.mp4">
            <a:hlinkClick r:id="" action="ppaction://media"/>
          </p:cNvPr>
          <p:cNvPicPr>
            <a:picLocks noGrp="1" noRot="1" noChangeAspect="1"/>
          </p:cNvPicPr>
          <p:nvPr>
            <p:ph idx="1"/>
            <a:videoFile r:link="rId1"/>
          </p:nvPr>
        </p:nvPicPr>
        <p:blipFill>
          <a:blip r:embed="rId4" cstate="print"/>
          <a:stretch>
            <a:fillRect/>
          </a:stretch>
        </p:blipFill>
        <p:spPr>
          <a:xfrm>
            <a:off x="3505200" y="2590800"/>
            <a:ext cx="1905000" cy="10715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ình nền PP sách vở đẹp 1 | Mầm non Gia Thượ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Horizontal Scroll 3"/>
          <p:cNvSpPr/>
          <p:nvPr/>
        </p:nvSpPr>
        <p:spPr>
          <a:xfrm>
            <a:off x="2133600" y="2057400"/>
            <a:ext cx="5410200" cy="1752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b="1" i="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Ảnh Slide đẹp"/>
          <p:cNvPicPr>
            <a:picLocks noGrp="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Kids and music stock vector. Illustration of school - 132039195"/>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838200" y="3657600"/>
            <a:ext cx="7391400" cy="1077218"/>
          </a:xfrm>
          <a:prstGeom prst="rect">
            <a:avLst/>
          </a:prstGeom>
          <a:noFill/>
        </p:spPr>
        <p:txBody>
          <a:bodyPr wrap="square" lIns="91440" tIns="45720" rIns="91440" bIns="45720">
            <a:spAutoFit/>
          </a:bodyPr>
          <a:lstStyle/>
          <a:p>
            <a:pPr algn="ctr"/>
            <a:r>
              <a:rPr lang="en-US" sz="32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Âm</a:t>
            </a:r>
            <a:r>
              <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32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Nhạc</a:t>
            </a:r>
            <a:r>
              <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1 -  </a:t>
            </a:r>
            <a:r>
              <a:rPr lang="en-US" sz="32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kết</a:t>
            </a:r>
            <a:r>
              <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a:t>
            </a:r>
            <a:r>
              <a:rPr lang="en-US" sz="32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nối</a:t>
            </a:r>
            <a:r>
              <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tri </a:t>
            </a:r>
            <a:r>
              <a:rPr lang="en-US" sz="32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thức</a:t>
            </a:r>
            <a:endParaRPr lang="en-US" sz="32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a:p>
            <a:pPr algn="ctr"/>
            <a:r>
              <a:rPr lang="en-US" sz="32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Chủ</a:t>
            </a:r>
            <a:r>
              <a:rPr lang="en-US" sz="32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đề</a:t>
            </a:r>
            <a:r>
              <a:rPr lang="en-US" sz="32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8 : </a:t>
            </a:r>
            <a:r>
              <a:rPr lang="en-US" sz="32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vui</a:t>
            </a:r>
            <a:r>
              <a:rPr lang="en-US" sz="32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đón</a:t>
            </a:r>
            <a:r>
              <a:rPr lang="en-US" sz="32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a:t>
            </a:r>
            <a:r>
              <a:rPr lang="en-US" sz="32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hè</a:t>
            </a:r>
            <a:endParaRPr lang="en-US" sz="3200" b="1" cap="all" spc="0"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ổng hợp hơn 60 hình nền slide đẹp nhất - Hình nền máy tính | Background  for powerpoint presentation, Powerpoint background design, Background  powerpoint"/>
          <p:cNvPicPr/>
          <p:nvPr/>
        </p:nvPicPr>
        <p:blipFill>
          <a:blip r:embed="rId2"/>
          <a:srcRect/>
          <a:stretch>
            <a:fillRect/>
          </a:stretch>
        </p:blipFill>
        <p:spPr bwMode="auto">
          <a:xfrm>
            <a:off x="35442" y="5410200"/>
            <a:ext cx="9144000" cy="1447799"/>
          </a:xfrm>
          <a:prstGeom prst="rect">
            <a:avLst/>
          </a:prstGeom>
          <a:noFill/>
          <a:ln w="9525">
            <a:noFill/>
            <a:miter lim="800000"/>
            <a:headEnd/>
            <a:tailEnd/>
          </a:ln>
        </p:spPr>
      </p:pic>
      <p:sp>
        <p:nvSpPr>
          <p:cNvPr id="4" name="Curved Up Ribbon 3"/>
          <p:cNvSpPr/>
          <p:nvPr/>
        </p:nvSpPr>
        <p:spPr>
          <a:xfrm>
            <a:off x="1866900" y="1295400"/>
            <a:ext cx="5410200" cy="1447800"/>
          </a:xfrm>
          <a:prstGeom prst="ellipse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solidFill>
                  <a:schemeClr val="accent4">
                    <a:lumMod val="75000"/>
                  </a:schemeClr>
                </a:solidFill>
                <a:latin typeface="Times New Roman" pitchFamily="18" charset="0"/>
                <a:cs typeface="Times New Roman" pitchFamily="18" charset="0"/>
              </a:rPr>
              <a:t>HỌC HÁT</a:t>
            </a:r>
          </a:p>
        </p:txBody>
      </p:sp>
      <p:sp>
        <p:nvSpPr>
          <p:cNvPr id="5" name="Rectangle 4"/>
          <p:cNvSpPr/>
          <p:nvPr/>
        </p:nvSpPr>
        <p:spPr>
          <a:xfrm>
            <a:off x="1295400" y="3048000"/>
            <a:ext cx="6858000" cy="2133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rgbClr val="00B0F0"/>
                </a:solidFill>
              </a:rPr>
              <a:t>BÀI: “ NGÔI SAO LẤP LÁNH”</a:t>
            </a:r>
          </a:p>
          <a:p>
            <a:pPr algn="ctr"/>
            <a:r>
              <a:rPr lang="en-US" sz="2800" dirty="0">
                <a:solidFill>
                  <a:srgbClr val="FF0066"/>
                </a:solidFill>
              </a:rPr>
              <a:t>                            </a:t>
            </a:r>
            <a:r>
              <a:rPr lang="en-US" sz="2800" dirty="0" err="1">
                <a:solidFill>
                  <a:srgbClr val="FF0066"/>
                </a:solidFill>
              </a:rPr>
              <a:t>Nhạc</a:t>
            </a:r>
            <a:r>
              <a:rPr lang="en-US" sz="2800" dirty="0">
                <a:solidFill>
                  <a:srgbClr val="FF0066"/>
                </a:solidFill>
              </a:rPr>
              <a:t>: </a:t>
            </a:r>
            <a:r>
              <a:rPr lang="en-US" sz="2800" dirty="0" err="1">
                <a:solidFill>
                  <a:srgbClr val="FF0066"/>
                </a:solidFill>
              </a:rPr>
              <a:t>Nước</a:t>
            </a:r>
            <a:r>
              <a:rPr lang="en-US" sz="2800" dirty="0">
                <a:solidFill>
                  <a:srgbClr val="FF0066"/>
                </a:solidFill>
              </a:rPr>
              <a:t> </a:t>
            </a:r>
            <a:r>
              <a:rPr lang="en-US" sz="2800" dirty="0" err="1">
                <a:solidFill>
                  <a:srgbClr val="FF0066"/>
                </a:solidFill>
              </a:rPr>
              <a:t>ngoài</a:t>
            </a:r>
            <a:endParaRPr lang="en-US" sz="2800" dirty="0">
              <a:solidFill>
                <a:srgbClr val="FF0066"/>
              </a:solidFill>
            </a:endParaRPr>
          </a:p>
          <a:p>
            <a:pPr algn="ctr"/>
            <a:r>
              <a:rPr lang="en-US" sz="2800" dirty="0">
                <a:solidFill>
                  <a:srgbClr val="FF0066"/>
                </a:solidFill>
              </a:rPr>
              <a:t>                                </a:t>
            </a:r>
            <a:r>
              <a:rPr lang="en-US" sz="2800" dirty="0" err="1">
                <a:solidFill>
                  <a:srgbClr val="FF0066"/>
                </a:solidFill>
              </a:rPr>
              <a:t>Lời</a:t>
            </a:r>
            <a:r>
              <a:rPr lang="en-US" sz="2800" dirty="0">
                <a:solidFill>
                  <a:srgbClr val="FF0066"/>
                </a:solidFill>
              </a:rPr>
              <a:t> </a:t>
            </a:r>
            <a:r>
              <a:rPr lang="en-US" sz="2800" dirty="0" err="1">
                <a:solidFill>
                  <a:srgbClr val="FF0066"/>
                </a:solidFill>
              </a:rPr>
              <a:t>việt</a:t>
            </a:r>
            <a:r>
              <a:rPr lang="en-US" sz="2800" dirty="0">
                <a:solidFill>
                  <a:srgbClr val="FF0066"/>
                </a:solidFill>
              </a:rPr>
              <a:t> : </a:t>
            </a:r>
            <a:r>
              <a:rPr lang="en-US" sz="2800" dirty="0" err="1">
                <a:solidFill>
                  <a:srgbClr val="FF0066"/>
                </a:solidFill>
              </a:rPr>
              <a:t>Thanh</a:t>
            </a:r>
            <a:r>
              <a:rPr lang="en-US" sz="2800" dirty="0">
                <a:solidFill>
                  <a:srgbClr val="FF0066"/>
                </a:solidFill>
              </a:rPr>
              <a:t> </a:t>
            </a:r>
            <a:r>
              <a:rPr lang="en-US" sz="2800" dirty="0" err="1">
                <a:solidFill>
                  <a:srgbClr val="FF0066"/>
                </a:solidFill>
              </a:rPr>
              <a:t>Vân</a:t>
            </a:r>
            <a:endParaRPr lang="en-US" sz="28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toon night sky background creative image_picture free download  400069437_lovepik.com"/>
          <p:cNvPicPr/>
          <p:nvPr/>
        </p:nvPicPr>
        <p:blipFill>
          <a:blip r:embed="rId2"/>
          <a:srcRect/>
          <a:stretch>
            <a:fillRect/>
          </a:stretch>
        </p:blipFill>
        <p:spPr bwMode="auto">
          <a:xfrm>
            <a:off x="0" y="6553200"/>
            <a:ext cx="9144000" cy="304800"/>
          </a:xfrm>
          <a:prstGeom prst="rect">
            <a:avLst/>
          </a:prstGeom>
          <a:noFill/>
          <a:ln w="9525">
            <a:noFill/>
            <a:miter lim="800000"/>
            <a:headEnd/>
            <a:tailEnd/>
          </a:ln>
        </p:spPr>
      </p:pic>
      <p:sp>
        <p:nvSpPr>
          <p:cNvPr id="4" name="Curved Up Ribbon 3"/>
          <p:cNvSpPr/>
          <p:nvPr/>
        </p:nvSpPr>
        <p:spPr>
          <a:xfrm>
            <a:off x="1905000" y="2057400"/>
            <a:ext cx="5181600" cy="1219200"/>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chemeClr val="accent4">
                    <a:lumMod val="75000"/>
                  </a:schemeClr>
                </a:solidFill>
                <a:latin typeface="Times New Roman" pitchFamily="18" charset="0"/>
                <a:cs typeface="Times New Roman" pitchFamily="18" charset="0"/>
              </a:rPr>
              <a:t>Khởi</a:t>
            </a:r>
            <a:r>
              <a:rPr lang="en-US" sz="4000" b="1" dirty="0">
                <a:solidFill>
                  <a:schemeClr val="accent4">
                    <a:lumMod val="75000"/>
                  </a:schemeClr>
                </a:solidFill>
                <a:latin typeface="Times New Roman" pitchFamily="18" charset="0"/>
                <a:cs typeface="Times New Roman" pitchFamily="18" charset="0"/>
              </a:rPr>
              <a:t> </a:t>
            </a:r>
            <a:r>
              <a:rPr lang="en-US" sz="4000" b="1" dirty="0" err="1">
                <a:solidFill>
                  <a:schemeClr val="accent4">
                    <a:lumMod val="75000"/>
                  </a:schemeClr>
                </a:solidFill>
                <a:latin typeface="Times New Roman" pitchFamily="18" charset="0"/>
                <a:cs typeface="Times New Roman" pitchFamily="18" charset="0"/>
              </a:rPr>
              <a:t>động</a:t>
            </a:r>
            <a:endParaRPr lang="en-US" sz="4000" b="1" dirty="0">
              <a:solidFill>
                <a:schemeClr val="accent4">
                  <a:lumMod val="75000"/>
                </a:schemeClr>
              </a:solidFill>
              <a:latin typeface="Times New Roman" pitchFamily="18" charset="0"/>
              <a:cs typeface="Times New Roman" pitchFamily="18" charset="0"/>
            </a:endParaRPr>
          </a:p>
        </p:txBody>
      </p:sp>
      <p:sp>
        <p:nvSpPr>
          <p:cNvPr id="5" name="Rectangle 4"/>
          <p:cNvSpPr/>
          <p:nvPr/>
        </p:nvSpPr>
        <p:spPr>
          <a:xfrm>
            <a:off x="1295400" y="3276600"/>
            <a:ext cx="6781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000" b="1" dirty="0">
              <a:solidFill>
                <a:srgbClr val="00B0F0"/>
              </a:solidFill>
            </a:endParaRPr>
          </a:p>
          <a:p>
            <a:pPr algn="ctr"/>
            <a:r>
              <a:rPr lang="en-US" sz="4000" b="1" dirty="0" err="1">
                <a:solidFill>
                  <a:srgbClr val="00B0F0"/>
                </a:solidFill>
              </a:rPr>
              <a:t>Trò</a:t>
            </a:r>
            <a:r>
              <a:rPr lang="en-US" sz="4000" b="1" dirty="0">
                <a:solidFill>
                  <a:srgbClr val="00B0F0"/>
                </a:solidFill>
              </a:rPr>
              <a:t> </a:t>
            </a:r>
            <a:r>
              <a:rPr lang="en-US" sz="4000" b="1" dirty="0" err="1">
                <a:solidFill>
                  <a:srgbClr val="00B0F0"/>
                </a:solidFill>
              </a:rPr>
              <a:t>chơi</a:t>
            </a:r>
            <a:r>
              <a:rPr lang="en-US" sz="4000" b="1" dirty="0">
                <a:solidFill>
                  <a:srgbClr val="00B0F0"/>
                </a:solidFill>
              </a:rPr>
              <a:t>: </a:t>
            </a:r>
          </a:p>
          <a:p>
            <a:pPr algn="ctr"/>
            <a:r>
              <a:rPr lang="en-US" sz="4000" b="1" dirty="0">
                <a:solidFill>
                  <a:srgbClr val="00B0F0"/>
                </a:solidFill>
              </a:rPr>
              <a:t>“ NGÔI SAO MAY MẮN”</a:t>
            </a:r>
          </a:p>
          <a:p>
            <a:pPr algn="ctr">
              <a:lnSpc>
                <a:spcPct val="150000"/>
              </a:lnSpc>
            </a:pPr>
            <a:r>
              <a:rPr lang="en-US" sz="2800" dirty="0">
                <a:solidFill>
                  <a:srgbClr val="FF0066"/>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95400" y="304800"/>
            <a:ext cx="6705600" cy="13716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err="1">
                <a:solidFill>
                  <a:srgbClr val="7030A0"/>
                </a:solidFill>
                <a:latin typeface="Times New Roman" pitchFamily="18" charset="0"/>
                <a:cs typeface="Times New Roman" pitchFamily="18" charset="0"/>
              </a:rPr>
              <a:t>Quan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sát</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ngôi</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sao</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trên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bầu</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trời</a:t>
            </a:r>
            <a:endParaRPr lang="en-US" sz="3200" b="1" dirty="0">
              <a:solidFill>
                <a:srgbClr val="7030A0"/>
              </a:solidFill>
              <a:latin typeface="Times New Roman" pitchFamily="18" charset="0"/>
              <a:cs typeface="Times New Roman" pitchFamily="18" charset="0"/>
            </a:endParaRPr>
          </a:p>
        </p:txBody>
      </p:sp>
      <p:pic>
        <p:nvPicPr>
          <p:cNvPr id="1026" name="Picture 2" descr="Atmosphere,Evening,Star PNG Clipart - Royalty Free SVG / PNG"/>
          <p:cNvPicPr>
            <a:picLocks noChangeAspect="1" noChangeArrowheads="1"/>
          </p:cNvPicPr>
          <p:nvPr/>
        </p:nvPicPr>
        <p:blipFill>
          <a:blip r:embed="rId2"/>
          <a:srcRect/>
          <a:stretch>
            <a:fillRect/>
          </a:stretch>
        </p:blipFill>
        <p:spPr bwMode="auto">
          <a:xfrm>
            <a:off x="903316" y="2133600"/>
            <a:ext cx="3524597" cy="3657600"/>
          </a:xfrm>
          <a:prstGeom prst="rect">
            <a:avLst/>
          </a:prstGeom>
          <a:noFill/>
        </p:spPr>
      </p:pic>
      <p:pic>
        <p:nvPicPr>
          <p:cNvPr id="7" name="Picture 6" descr="Pin on Gypsy Ways"/>
          <p:cNvPicPr/>
          <p:nvPr/>
        </p:nvPicPr>
        <p:blipFill>
          <a:blip r:embed="rId3" cstate="print"/>
          <a:srcRect/>
          <a:stretch>
            <a:fillRect/>
          </a:stretch>
        </p:blipFill>
        <p:spPr bwMode="auto">
          <a:xfrm>
            <a:off x="4724400" y="2133600"/>
            <a:ext cx="3428999"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838200" y="304800"/>
            <a:ext cx="7620000" cy="167640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u="sng" dirty="0" err="1">
                <a:solidFill>
                  <a:srgbClr val="7030A0"/>
                </a:solidFill>
                <a:latin typeface="Times New Roman" pitchFamily="18" charset="0"/>
                <a:cs typeface="Times New Roman" pitchFamily="18" charset="0"/>
              </a:rPr>
              <a:t>Nghe</a:t>
            </a:r>
            <a:r>
              <a:rPr lang="en-US" sz="3200" b="1" u="sng" dirty="0">
                <a:solidFill>
                  <a:srgbClr val="7030A0"/>
                </a:solidFill>
                <a:latin typeface="Times New Roman" pitchFamily="18" charset="0"/>
                <a:cs typeface="Times New Roman" pitchFamily="18" charset="0"/>
              </a:rPr>
              <a:t> </a:t>
            </a:r>
            <a:r>
              <a:rPr lang="en-US" sz="3200" b="1" u="sng" dirty="0" err="1">
                <a:solidFill>
                  <a:srgbClr val="7030A0"/>
                </a:solidFill>
                <a:latin typeface="Times New Roman" pitchFamily="18" charset="0"/>
                <a:cs typeface="Times New Roman" pitchFamily="18" charset="0"/>
              </a:rPr>
              <a:t>bài</a:t>
            </a:r>
            <a:r>
              <a:rPr lang="en-US" sz="3200" b="1" u="sng" dirty="0">
                <a:solidFill>
                  <a:srgbClr val="7030A0"/>
                </a:solidFill>
                <a:latin typeface="Times New Roman" pitchFamily="18" charset="0"/>
                <a:cs typeface="Times New Roman" pitchFamily="18" charset="0"/>
              </a:rPr>
              <a:t> </a:t>
            </a:r>
            <a:r>
              <a:rPr lang="en-US" sz="3200" b="1" u="sng" dirty="0" err="1">
                <a:solidFill>
                  <a:srgbClr val="7030A0"/>
                </a:solidFill>
                <a:latin typeface="Times New Roman" pitchFamily="18" charset="0"/>
                <a:cs typeface="Times New Roman" pitchFamily="18" charset="0"/>
              </a:rPr>
              <a:t>hát</a:t>
            </a:r>
            <a:r>
              <a:rPr lang="en-US" sz="3200" b="1" u="sng" dirty="0">
                <a:solidFill>
                  <a:srgbClr val="7030A0"/>
                </a:solidFill>
                <a:latin typeface="Times New Roman" pitchFamily="18" charset="0"/>
                <a:cs typeface="Times New Roman" pitchFamily="18" charset="0"/>
              </a:rPr>
              <a:t>: </a:t>
            </a:r>
          </a:p>
          <a:p>
            <a:pPr algn="ctr"/>
            <a:r>
              <a:rPr lang="en-US" sz="4000" b="1" i="1" dirty="0">
                <a:solidFill>
                  <a:srgbClr val="FF0000"/>
                </a:solidFill>
                <a:latin typeface="Times New Roman" pitchFamily="18" charset="0"/>
                <a:cs typeface="Times New Roman" pitchFamily="18" charset="0"/>
              </a:rPr>
              <a:t>“</a:t>
            </a:r>
            <a:r>
              <a:rPr lang="en-US" sz="4000" b="1" i="1" dirty="0" err="1">
                <a:solidFill>
                  <a:srgbClr val="FF0000"/>
                </a:solidFill>
                <a:latin typeface="Times New Roman" pitchFamily="18" charset="0"/>
                <a:cs typeface="Times New Roman" pitchFamily="18" charset="0"/>
              </a:rPr>
              <a:t>Ngôi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sao</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lấp</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lánh</a:t>
            </a:r>
            <a:r>
              <a:rPr lang="en-US" sz="4000" b="1" i="1" dirty="0">
                <a:solidFill>
                  <a:srgbClr val="FF0000"/>
                </a:solidFill>
                <a:latin typeface="Times New Roman" pitchFamily="18" charset="0"/>
                <a:cs typeface="Times New Roman" pitchFamily="18" charset="0"/>
              </a:rPr>
              <a:t>”</a:t>
            </a:r>
          </a:p>
        </p:txBody>
      </p:sp>
      <p:pic>
        <p:nvPicPr>
          <p:cNvPr id="5" name="Picture 4" descr="Nghe nhạc: Bài hát Quốc ca - Âm nhạc 1 - Tìm đáp án, giải bài tập, để"/>
          <p:cNvPicPr/>
          <p:nvPr/>
        </p:nvPicPr>
        <p:blipFill>
          <a:blip r:embed="rId3"/>
          <a:srcRect/>
          <a:stretch>
            <a:fillRect/>
          </a:stretch>
        </p:blipFill>
        <p:spPr bwMode="auto">
          <a:xfrm>
            <a:off x="2057400" y="1981200"/>
            <a:ext cx="5562600" cy="4572000"/>
          </a:xfrm>
          <a:prstGeom prst="rect">
            <a:avLst/>
          </a:prstGeom>
          <a:noFill/>
          <a:ln w="9525">
            <a:noFill/>
            <a:miter lim="800000"/>
            <a:headEnd/>
            <a:tailEnd/>
          </a:ln>
        </p:spPr>
      </p:pic>
      <p:pic>
        <p:nvPicPr>
          <p:cNvPr id="6" name="[KARAOKE] NGÔI SAO LẤP LÁNH  (BEAT HTS) LỚP 1 - Kết Nối Tri Thức Với Cuộc Sống.mp4">
            <a:hlinkClick r:id="" action="ppaction://media"/>
          </p:cNvPr>
          <p:cNvPicPr>
            <a:picLocks noRot="1" noChangeAspect="1"/>
          </p:cNvPicPr>
          <p:nvPr>
            <a:videoFile r:link="rId1"/>
          </p:nvPr>
        </p:nvPicPr>
        <p:blipFill>
          <a:blip r:embed="rId4" cstate="print"/>
          <a:stretch>
            <a:fillRect/>
          </a:stretch>
        </p:blipFill>
        <p:spPr>
          <a:xfrm>
            <a:off x="228600" y="5105400"/>
            <a:ext cx="1752600" cy="13144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Ribbon 3"/>
          <p:cNvSpPr/>
          <p:nvPr/>
        </p:nvSpPr>
        <p:spPr>
          <a:xfrm>
            <a:off x="457200" y="228600"/>
            <a:ext cx="8382000" cy="1447800"/>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chemeClr val="accent4">
                    <a:lumMod val="75000"/>
                  </a:schemeClr>
                </a:solidFill>
                <a:latin typeface="Times New Roman" pitchFamily="18" charset="0"/>
                <a:cs typeface="Times New Roman" pitchFamily="18" charset="0"/>
              </a:rPr>
              <a:t>Đọc</a:t>
            </a:r>
            <a:r>
              <a:rPr lang="en-US" sz="4000" b="1" dirty="0">
                <a:solidFill>
                  <a:schemeClr val="accent4">
                    <a:lumMod val="75000"/>
                  </a:schemeClr>
                </a:solidFill>
                <a:latin typeface="Times New Roman" pitchFamily="18" charset="0"/>
                <a:cs typeface="Times New Roman" pitchFamily="18" charset="0"/>
              </a:rPr>
              <a:t> </a:t>
            </a:r>
            <a:r>
              <a:rPr lang="en-US" sz="4000" b="1" dirty="0" err="1">
                <a:solidFill>
                  <a:schemeClr val="accent4">
                    <a:lumMod val="75000"/>
                  </a:schemeClr>
                </a:solidFill>
                <a:latin typeface="Times New Roman" pitchFamily="18" charset="0"/>
                <a:cs typeface="Times New Roman" pitchFamily="18" charset="0"/>
              </a:rPr>
              <a:t>lời</a:t>
            </a:r>
            <a:r>
              <a:rPr lang="en-US" sz="4000" b="1" dirty="0">
                <a:solidFill>
                  <a:schemeClr val="accent4">
                    <a:lumMod val="75000"/>
                  </a:schemeClr>
                </a:solidFill>
                <a:latin typeface="Times New Roman" pitchFamily="18" charset="0"/>
                <a:cs typeface="Times New Roman" pitchFamily="18" charset="0"/>
              </a:rPr>
              <a:t> ca </a:t>
            </a:r>
          </a:p>
          <a:p>
            <a:pPr algn="ctr"/>
            <a:r>
              <a:rPr lang="en-US" sz="3200" b="1" dirty="0">
                <a:solidFill>
                  <a:schemeClr val="accent4">
                    <a:lumMod val="75000"/>
                  </a:schemeClr>
                </a:solidFill>
                <a:latin typeface="Times New Roman" pitchFamily="18" charset="0"/>
                <a:cs typeface="Times New Roman" pitchFamily="18" charset="0"/>
              </a:rPr>
              <a:t>(</a:t>
            </a:r>
            <a:r>
              <a:rPr lang="en-US" sz="3200" b="1" dirty="0" err="1">
                <a:solidFill>
                  <a:schemeClr val="accent4">
                    <a:lumMod val="75000"/>
                  </a:schemeClr>
                </a:solidFill>
                <a:latin typeface="Times New Roman" pitchFamily="18" charset="0"/>
                <a:cs typeface="Times New Roman" pitchFamily="18" charset="0"/>
              </a:rPr>
              <a:t>theo</a:t>
            </a:r>
            <a:r>
              <a:rPr lang="en-US" sz="3200" b="1" dirty="0">
                <a:solidFill>
                  <a:schemeClr val="accent4">
                    <a:lumMod val="75000"/>
                  </a:schemeClr>
                </a:solidFill>
                <a:latin typeface="Times New Roman" pitchFamily="18" charset="0"/>
                <a:cs typeface="Times New Roman" pitchFamily="18" charset="0"/>
              </a:rPr>
              <a:t> </a:t>
            </a:r>
            <a:r>
              <a:rPr lang="en-US" sz="3200" b="1" dirty="0" err="1">
                <a:solidFill>
                  <a:schemeClr val="accent4">
                    <a:lumMod val="75000"/>
                  </a:schemeClr>
                </a:solidFill>
                <a:latin typeface="Times New Roman" pitchFamily="18" charset="0"/>
                <a:cs typeface="Times New Roman" pitchFamily="18" charset="0"/>
              </a:rPr>
              <a:t>tiết</a:t>
            </a:r>
            <a:r>
              <a:rPr lang="en-US" sz="3200" b="1" dirty="0">
                <a:solidFill>
                  <a:schemeClr val="accent4">
                    <a:lumMod val="75000"/>
                  </a:schemeClr>
                </a:solidFill>
                <a:latin typeface="Times New Roman" pitchFamily="18" charset="0"/>
                <a:cs typeface="Times New Roman" pitchFamily="18" charset="0"/>
              </a:rPr>
              <a:t> </a:t>
            </a:r>
            <a:r>
              <a:rPr lang="en-US" sz="3200" b="1" dirty="0" err="1">
                <a:solidFill>
                  <a:schemeClr val="accent4">
                    <a:lumMod val="75000"/>
                  </a:schemeClr>
                </a:solidFill>
                <a:latin typeface="Times New Roman" pitchFamily="18" charset="0"/>
                <a:cs typeface="Times New Roman" pitchFamily="18" charset="0"/>
              </a:rPr>
              <a:t>tấu</a:t>
            </a:r>
            <a:r>
              <a:rPr lang="en-US" sz="3200" b="1" dirty="0">
                <a:solidFill>
                  <a:schemeClr val="accent4">
                    <a:lumMod val="75000"/>
                  </a:schemeClr>
                </a:solidFill>
                <a:latin typeface="Times New Roman" pitchFamily="18" charset="0"/>
                <a:cs typeface="Times New Roman" pitchFamily="18" charset="0"/>
              </a:rPr>
              <a:t>)</a:t>
            </a:r>
          </a:p>
        </p:txBody>
      </p:sp>
      <p:pic>
        <p:nvPicPr>
          <p:cNvPr id="5" name="Picture 4" descr="Nghe nhạc: Bài hát Quốc ca - Âm nhạc 1 - Tìm đáp án, giải bài tập, để"/>
          <p:cNvPicPr/>
          <p:nvPr/>
        </p:nvPicPr>
        <p:blipFill>
          <a:blip r:embed="rId2"/>
          <a:srcRect/>
          <a:stretch>
            <a:fillRect/>
          </a:stretch>
        </p:blipFill>
        <p:spPr bwMode="auto">
          <a:xfrm>
            <a:off x="2057400" y="1981200"/>
            <a:ext cx="5562600"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ộc Thi Hát Cho Trẻ Em Cuộc Thi Hát Thiếu Nhi Cuộc Thi Hát Cuộc Thi Hát,  Cuộc Thi Trẻ Em, Cuộc Thi Hát Thiếu Nhi, Nền Hình nền Vector để tải"/>
          <p:cNvPicPr>
            <a:picLocks noChangeAspect="1" noChangeArrowheads="1"/>
          </p:cNvPicPr>
          <p:nvPr/>
        </p:nvPicPr>
        <p:blipFill>
          <a:blip r:embed="rId2"/>
          <a:srcRect/>
          <a:stretch>
            <a:fillRect/>
          </a:stretch>
        </p:blipFill>
        <p:spPr bwMode="auto">
          <a:xfrm>
            <a:off x="76200" y="2362200"/>
            <a:ext cx="9144000" cy="4462130"/>
          </a:xfrm>
          <a:prstGeom prst="rect">
            <a:avLst/>
          </a:prstGeom>
          <a:noFill/>
        </p:spPr>
      </p:pic>
      <p:sp>
        <p:nvSpPr>
          <p:cNvPr id="5" name="Curved Up Ribbon 4"/>
          <p:cNvSpPr/>
          <p:nvPr/>
        </p:nvSpPr>
        <p:spPr>
          <a:xfrm>
            <a:off x="1143000" y="381000"/>
            <a:ext cx="5334000" cy="1828800"/>
          </a:xfrm>
          <a:prstGeom prst="ellipseRibbon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tx1"/>
                </a:solidFill>
                <a:latin typeface="Times New Roman" pitchFamily="18" charset="0"/>
                <a:cs typeface="Times New Roman" pitchFamily="18" charset="0"/>
              </a:rPr>
              <a:t>TẬP HÁT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n on Lesson"/>
          <p:cNvPicPr/>
          <p:nvPr/>
        </p:nvPicPr>
        <p:blipFill>
          <a:blip r:embed="rId3"/>
          <a:srcRect/>
          <a:stretch>
            <a:fillRect/>
          </a:stretch>
        </p:blipFill>
        <p:spPr bwMode="auto">
          <a:xfrm>
            <a:off x="0" y="6019800"/>
            <a:ext cx="9143999" cy="838200"/>
          </a:xfrm>
          <a:prstGeom prst="rect">
            <a:avLst/>
          </a:prstGeom>
          <a:noFill/>
          <a:ln w="9525">
            <a:noFill/>
            <a:miter lim="800000"/>
            <a:headEnd/>
            <a:tailEnd/>
          </a:ln>
        </p:spPr>
      </p:pic>
      <p:sp>
        <p:nvSpPr>
          <p:cNvPr id="6" name="Curved Up Ribbon 5"/>
          <p:cNvSpPr/>
          <p:nvPr/>
        </p:nvSpPr>
        <p:spPr>
          <a:xfrm>
            <a:off x="1524000" y="0"/>
            <a:ext cx="5562600" cy="1981200"/>
          </a:xfrm>
          <a:prstGeom prst="ellipseRibbon2">
            <a:avLst>
              <a:gd name="adj1" fmla="val 25000"/>
              <a:gd name="adj2" fmla="val 57733"/>
              <a:gd name="adj3" fmla="val 125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chemeClr val="accent4">
                    <a:lumMod val="75000"/>
                  </a:schemeClr>
                </a:solidFill>
                <a:latin typeface="Times New Roman" pitchFamily="18" charset="0"/>
                <a:cs typeface="Times New Roman" pitchFamily="18" charset="0"/>
              </a:rPr>
              <a:t>Hát</a:t>
            </a:r>
            <a:r>
              <a:rPr lang="en-US" sz="2800" b="1" dirty="0">
                <a:solidFill>
                  <a:schemeClr val="accent4">
                    <a:lumMod val="75000"/>
                  </a:schemeClr>
                </a:solidFill>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với</a:t>
            </a:r>
            <a:r>
              <a:rPr lang="en-US" sz="2800" b="1" dirty="0">
                <a:solidFill>
                  <a:schemeClr val="accent4">
                    <a:lumMod val="75000"/>
                  </a:schemeClr>
                </a:solidFill>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nhạc</a:t>
            </a:r>
            <a:r>
              <a:rPr lang="en-US" sz="2800" b="1" dirty="0">
                <a:solidFill>
                  <a:schemeClr val="accent4">
                    <a:lumMod val="75000"/>
                  </a:schemeClr>
                </a:solidFill>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đệm</a:t>
            </a:r>
            <a:endParaRPr lang="en-US" sz="2800" b="1" dirty="0">
              <a:solidFill>
                <a:schemeClr val="accent4">
                  <a:lumMod val="75000"/>
                </a:schemeClr>
              </a:solidFill>
              <a:latin typeface="Times New Roman" pitchFamily="18" charset="0"/>
              <a:cs typeface="Times New Roman" pitchFamily="18" charset="0"/>
            </a:endParaRPr>
          </a:p>
        </p:txBody>
      </p:sp>
      <p:pic>
        <p:nvPicPr>
          <p:cNvPr id="8" name="Picture 7" descr="Nghe nhạc: Bài hát Quốc ca - Âm nhạc 1 - Tìm đáp án, giải bài tập, để"/>
          <p:cNvPicPr/>
          <p:nvPr/>
        </p:nvPicPr>
        <p:blipFill>
          <a:blip r:embed="rId4"/>
          <a:srcRect/>
          <a:stretch>
            <a:fillRect/>
          </a:stretch>
        </p:blipFill>
        <p:spPr bwMode="auto">
          <a:xfrm>
            <a:off x="76200" y="1905000"/>
            <a:ext cx="9067800" cy="4648199"/>
          </a:xfrm>
          <a:prstGeom prst="rect">
            <a:avLst/>
          </a:prstGeom>
          <a:noFill/>
          <a:ln w="9525">
            <a:noFill/>
            <a:miter lim="800000"/>
            <a:headEnd/>
            <a:tailEnd/>
          </a:ln>
        </p:spPr>
      </p:pic>
      <p:pic>
        <p:nvPicPr>
          <p:cNvPr id="9" name="[KARAOKE] NGÔI SAO LẤP LÁNH  (BEAT HTS) LỚP 1 - Kết Nối Tri Thức Với Cuộc Sống.mp4">
            <a:hlinkClick r:id="" action="ppaction://media"/>
          </p:cNvPr>
          <p:cNvPicPr>
            <a:picLocks noRot="1" noChangeAspect="1"/>
          </p:cNvPicPr>
          <p:nvPr>
            <a:videoFile r:link="rId1"/>
          </p:nvPr>
        </p:nvPicPr>
        <p:blipFill>
          <a:blip r:embed="rId5" cstate="print"/>
          <a:stretch>
            <a:fillRect/>
          </a:stretch>
        </p:blipFill>
        <p:spPr>
          <a:xfrm>
            <a:off x="5638800" y="4191000"/>
            <a:ext cx="1143000" cy="6429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116</Words>
  <Application>Microsoft Office PowerPoint</Application>
  <PresentationFormat>On-screen Show (4:3)</PresentationFormat>
  <Paragraphs>22</Paragraphs>
  <Slides>14</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18</cp:revision>
  <dcterms:created xsi:type="dcterms:W3CDTF">2021-06-22T15:30:34Z</dcterms:created>
  <dcterms:modified xsi:type="dcterms:W3CDTF">2025-01-12T16:23:34Z</dcterms:modified>
</cp:coreProperties>
</file>