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482" r:id="rId2"/>
    <p:sldId id="499" r:id="rId3"/>
    <p:sldId id="510" r:id="rId4"/>
    <p:sldId id="511" r:id="rId5"/>
    <p:sldId id="512" r:id="rId6"/>
    <p:sldId id="513" r:id="rId7"/>
    <p:sldId id="514" r:id="rId8"/>
    <p:sldId id="515" r:id="rId9"/>
    <p:sldId id="521" r:id="rId10"/>
    <p:sldId id="522" r:id="rId11"/>
    <p:sldId id="483" r:id="rId12"/>
    <p:sldId id="523" r:id="rId13"/>
    <p:sldId id="524" r:id="rId14"/>
    <p:sldId id="525" r:id="rId15"/>
    <p:sldId id="526" r:id="rId16"/>
    <p:sldId id="527" r:id="rId17"/>
    <p:sldId id="528" r:id="rId18"/>
    <p:sldId id="529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6" autoAdjust="0"/>
    <p:restoredTop sz="94660"/>
  </p:normalViewPr>
  <p:slideViewPr>
    <p:cSldViewPr>
      <p:cViewPr varScale="1">
        <p:scale>
          <a:sx n="60" d="100"/>
          <a:sy n="60" d="100"/>
        </p:scale>
        <p:origin x="852" y="4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703872-FA65-49B0-A7E5-3EFA9473A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26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D3984-F769-4DB2-B070-669C5B7B5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2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83A46-8C04-4D96-9302-2581C391D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DAEC-2F3E-47DD-B64D-1BBE85723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9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F320D-B3FE-4116-8F98-8F9A12B3D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51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1C2DD-4E95-458D-B2E6-93319376E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8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9FAF5-E283-41A6-BC1F-2DD3A6931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6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AEF-F192-4825-9C1A-9470CBC6D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71DAB-0927-4709-98DF-037346B04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2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63E2C-DA1B-46B5-8409-3A315AC14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2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8D377-EE4B-46B2-A4AA-364CE1299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0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E0550-444D-4C1B-8960-937A3C3D0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2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AE709-BC93-4E85-ABE8-3A33886E9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E3218-D6A9-4EC5-A43E-351078AF1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4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7D7C332F-D9C9-4840-AA9E-5693EFBC7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8 - TIẾT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23336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69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160338"/>
            <a:ext cx="7831137" cy="666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1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989138"/>
            <a:ext cx="3140075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346450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pic>
        <p:nvPicPr>
          <p:cNvPr id="1229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509588" y="2759075"/>
            <a:ext cx="80232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423025" y="4178300"/>
            <a:ext cx="39608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Lê Bùi</a:t>
            </a:r>
          </a:p>
        </p:txBody>
      </p:sp>
      <p:pic>
        <p:nvPicPr>
          <p:cNvPr id="12295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558800" y="3465513"/>
            <a:ext cx="29114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718425" y="2768600"/>
            <a:ext cx="2782888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3629025" y="1484313"/>
            <a:ext cx="38639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NGÀY HÈ VUI</a:t>
            </a: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1397000" y="2898775"/>
            <a:ext cx="82518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333375"/>
            <a:ext cx="2243137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025525" y="2754313"/>
            <a:ext cx="90709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TIẾT TẤU LỜI CA</a:t>
            </a:r>
          </a:p>
          <a:p>
            <a:pPr eaLnBrk="1" hangingPunct="1"/>
            <a:endParaRPr lang="en-US" sz="4800" b="1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536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536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0"/>
            <a:ext cx="7653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333375"/>
            <a:ext cx="2098675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2503488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503488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03488"/>
            <a:ext cx="373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2503488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860800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860800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38608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38608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38608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8608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38862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860800"/>
            <a:ext cx="373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385445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3854450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3827463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3827463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3827463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3827463"/>
            <a:ext cx="373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5157788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5157788"/>
            <a:ext cx="373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157788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505575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6505575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6505575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6505575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6505575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6505575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6505575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65278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6527800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916113" y="2754313"/>
            <a:ext cx="72898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BIỂU DIỄN</a:t>
            </a:r>
          </a:p>
          <a:p>
            <a:pPr eaLnBrk="1" hangingPunct="1"/>
            <a:endParaRPr lang="en-US" sz="11500" b="1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0"/>
            <a:ext cx="7416800" cy="681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225425" y="1571625"/>
            <a:ext cx="281940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225425" y="4149725"/>
            <a:ext cx="3316288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5425" y="188913"/>
            <a:ext cx="4973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Cambria" pitchFamily="18" charset="0"/>
              </a:rPr>
              <a:t>+ Nhóm 1: </a:t>
            </a: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Hát</a:t>
            </a:r>
          </a:p>
          <a:p>
            <a:pPr algn="l"/>
            <a:r>
              <a:rPr lang="en-US" sz="2400" b="1">
                <a:solidFill>
                  <a:srgbClr val="FF0000"/>
                </a:solidFill>
                <a:latin typeface="Cambria" pitchFamily="18" charset="0"/>
              </a:rPr>
              <a:t>+ Nhóm 2: </a:t>
            </a: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Gõ đệm</a:t>
            </a:r>
          </a:p>
          <a:p>
            <a:pPr algn="l"/>
            <a:r>
              <a:rPr lang="en-US" sz="2400" b="1">
                <a:solidFill>
                  <a:srgbClr val="FF0000"/>
                </a:solidFill>
                <a:latin typeface="Cambria" pitchFamily="18" charset="0"/>
              </a:rPr>
              <a:t>+ Nhóm 3: </a:t>
            </a: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Vận động minh họa. </a:t>
            </a:r>
          </a:p>
        </p:txBody>
      </p:sp>
      <p:pic>
        <p:nvPicPr>
          <p:cNvPr id="18438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5773738" y="2500313"/>
            <a:ext cx="422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7250113" y="2500313"/>
            <a:ext cx="422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8294688" y="2500313"/>
            <a:ext cx="422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9518650" y="2500313"/>
            <a:ext cx="422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117975" y="3794125"/>
            <a:ext cx="4222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3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196013" y="3835400"/>
            <a:ext cx="4222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4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7296150" y="3805238"/>
            <a:ext cx="4222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5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9307513" y="3794125"/>
            <a:ext cx="4222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6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9940925" y="3794125"/>
            <a:ext cx="4222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7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186238" y="5148263"/>
            <a:ext cx="4222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8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5548313" y="5148263"/>
            <a:ext cx="4206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9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8294688" y="5099050"/>
            <a:ext cx="4222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20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9464675" y="5146675"/>
            <a:ext cx="4206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1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113213" y="6502400"/>
            <a:ext cx="4222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5199063" y="6502400"/>
            <a:ext cx="4206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3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7461250" y="6502400"/>
            <a:ext cx="4222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4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9020175" y="6502400"/>
            <a:ext cx="4222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7082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MÙA HÈ ƯỚC MONG</a:t>
            </a:r>
          </a:p>
        </p:txBody>
      </p:sp>
      <p:pic>
        <p:nvPicPr>
          <p:cNvPr id="1946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509588" y="2492375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NGHE NHẠC: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423025" y="4251325"/>
            <a:ext cx="39608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Lê Bùi</a:t>
            </a:r>
          </a:p>
        </p:txBody>
      </p:sp>
      <p:pic>
        <p:nvPicPr>
          <p:cNvPr id="19463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1309688" y="3821113"/>
            <a:ext cx="262413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920038" y="2967038"/>
            <a:ext cx="2581275" cy="25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62350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11175" y="3346450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t="809" r="14769" b="2608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MÙA HÈ</a:t>
            </a:r>
          </a:p>
        </p:txBody>
      </p:sp>
      <p:pic>
        <p:nvPicPr>
          <p:cNvPr id="4116" name="Picture 11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916113"/>
            <a:ext cx="42481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611813" y="2470150"/>
            <a:ext cx="4824412" cy="1917700"/>
          </a:xfrm>
          <a:prstGeom prst="wedgeEllipseCallout">
            <a:avLst>
              <a:gd name="adj1" fmla="val -58744"/>
              <a:gd name="adj2" fmla="val 60008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tưởng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7125" y="3860800"/>
            <a:ext cx="3962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và lời: Hoàng Lân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25588" y="3141663"/>
            <a:ext cx="8023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MÙA HÈ ƯỚC MONG</a:t>
            </a:r>
          </a:p>
        </p:txBody>
      </p:sp>
      <p:pic>
        <p:nvPicPr>
          <p:cNvPr id="512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070225"/>
            <a:ext cx="2265362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7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254250"/>
            <a:ext cx="196215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89038"/>
            <a:ext cx="5575300" cy="439261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1200" i="1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600" dirty="0">
                <a:solidFill>
                  <a:srgbClr val="1713CB"/>
                </a:solidFill>
                <a:latin typeface="Cambria" pitchFamily="18" charset="0"/>
              </a:rPr>
              <a:t>   </a:t>
            </a:r>
            <a:r>
              <a:rPr lang="vi-VN" sz="2600" dirty="0">
                <a:solidFill>
                  <a:srgbClr val="1713CB"/>
                </a:solidFill>
                <a:latin typeface="Cambria" pitchFamily="18" charset="0"/>
              </a:rPr>
              <a:t>Hoàng Lân sinh 18/06/1942 tại Vĩnh Phúc</a:t>
            </a:r>
            <a:r>
              <a:rPr lang="en-US" sz="26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  <a:p>
            <a:pPr algn="just">
              <a:defRPr/>
            </a:pPr>
            <a:r>
              <a:rPr lang="en-US" sz="2600" dirty="0">
                <a:solidFill>
                  <a:srgbClr val="1713CB"/>
                </a:solidFill>
                <a:latin typeface="Cambria" pitchFamily="18" charset="0"/>
              </a:rPr>
              <a:t>    </a:t>
            </a:r>
            <a:r>
              <a:rPr lang="vi-VN" sz="2600" dirty="0">
                <a:solidFill>
                  <a:srgbClr val="1713CB"/>
                </a:solidFill>
                <a:latin typeface="Cambria" pitchFamily="18" charset="0"/>
              </a:rPr>
              <a:t>Những ca khúc gắn liền với </a:t>
            </a:r>
            <a:r>
              <a:rPr lang="en-US" sz="2600" dirty="0" err="1">
                <a:solidFill>
                  <a:srgbClr val="1713CB"/>
                </a:solidFill>
                <a:latin typeface="Cambria" pitchFamily="18" charset="0"/>
              </a:rPr>
              <a:t>thiếu</a:t>
            </a:r>
            <a:r>
              <a:rPr lang="en-US" sz="26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1713CB"/>
                </a:solidFill>
                <a:latin typeface="Cambria" pitchFamily="18" charset="0"/>
              </a:rPr>
              <a:t>nhi</a:t>
            </a:r>
            <a:r>
              <a:rPr lang="vi-VN" sz="2600" dirty="0">
                <a:solidFill>
                  <a:srgbClr val="1713CB"/>
                </a:solidFill>
                <a:latin typeface="Cambria" pitchFamily="18" charset="0"/>
              </a:rPr>
              <a:t>: </a:t>
            </a:r>
            <a:r>
              <a:rPr lang="vi-VN" sz="2600" i="1" dirty="0">
                <a:solidFill>
                  <a:srgbClr val="1713CB"/>
                </a:solidFill>
                <a:latin typeface="Cambria" pitchFamily="18" charset="0"/>
              </a:rPr>
              <a:t>Đi học về; Em đi thăm miền Nam; Chúng em cần hoà bình; Mùa hè ước mong...,</a:t>
            </a:r>
            <a:endParaRPr lang="en-US" sz="26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6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vi-VN" sz="2600" dirty="0">
                <a:solidFill>
                  <a:srgbClr val="1713CB"/>
                </a:solidFill>
                <a:latin typeface="Cambria" pitchFamily="18" charset="0"/>
              </a:rPr>
              <a:t>Năm 2012 ông đã được tặng giải thưởng Nhà nước về Văn học nghệ thuật.</a:t>
            </a:r>
            <a:endParaRPr lang="en-US" sz="2600" dirty="0">
              <a:solidFill>
                <a:srgbClr val="1713CB"/>
              </a:solidFill>
              <a:latin typeface="Cambria" pitchFamily="18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6021388" y="1246188"/>
            <a:ext cx="4030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NHẠC SĨ HOÀNG LÂN</a:t>
            </a:r>
            <a:endParaRPr lang="en-US" sz="3200"/>
          </a:p>
        </p:txBody>
      </p:sp>
      <p:pic>
        <p:nvPicPr>
          <p:cNvPr id="6149" name="Picture 8" descr="Nhạc sĩ Hoàng Lâ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8211" r="15900"/>
          <a:stretch>
            <a:fillRect/>
          </a:stretch>
        </p:blipFill>
        <p:spPr bwMode="auto">
          <a:xfrm>
            <a:off x="5630863" y="1989138"/>
            <a:ext cx="4824412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30200"/>
            <a:ext cx="216693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3" name="Picture 11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989138"/>
            <a:ext cx="3140075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4" name="Picture 47" descr="D:\GIÁO ÁN 1 2020-2021\sach lop 2\SGV 2\20210208025354_sgv-am-nhac-2-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7974" r="8675" b="40422"/>
          <a:stretch>
            <a:fillRect/>
          </a:stretch>
        </p:blipFill>
        <p:spPr bwMode="auto">
          <a:xfrm>
            <a:off x="3090863" y="312738"/>
            <a:ext cx="7881937" cy="654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MÙA HÈ ƯỚC MONG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23336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989138"/>
            <a:ext cx="3140075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"/>
          <a:stretch>
            <a:fillRect/>
          </a:stretch>
        </p:blipFill>
        <p:spPr bwMode="auto">
          <a:xfrm>
            <a:off x="3195638" y="7938"/>
            <a:ext cx="7762875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MÙA HÈ ƯỚC MONG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9362</TotalTime>
  <Words>185</Words>
  <Application>Microsoft Office PowerPoint</Application>
  <PresentationFormat>Custom</PresentationFormat>
  <Paragraphs>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637</cp:revision>
  <dcterms:created xsi:type="dcterms:W3CDTF">2010-04-30T18:19:48Z</dcterms:created>
  <dcterms:modified xsi:type="dcterms:W3CDTF">2025-05-10T14:58:54Z</dcterms:modified>
</cp:coreProperties>
</file>