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283" r:id="rId2"/>
    <p:sldId id="2975" r:id="rId3"/>
    <p:sldId id="2979" r:id="rId4"/>
    <p:sldId id="2976" r:id="rId5"/>
    <p:sldId id="2981" r:id="rId6"/>
    <p:sldId id="2988" r:id="rId7"/>
    <p:sldId id="2980" r:id="rId8"/>
    <p:sldId id="2987" r:id="rId9"/>
    <p:sldId id="2989" r:id="rId10"/>
    <p:sldId id="2983" r:id="rId11"/>
    <p:sldId id="2990" r:id="rId12"/>
    <p:sldId id="2991" r:id="rId13"/>
    <p:sldId id="2982" r:id="rId14"/>
    <p:sldId id="2985" r:id="rId15"/>
    <p:sldId id="2986" r:id="rId16"/>
    <p:sldId id="2992"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F03C69"/>
    <a:srgbClr val="0000FF"/>
    <a:srgbClr val="0998D7"/>
    <a:srgbClr val="FF3399"/>
    <a:srgbClr val="FFFFFF"/>
    <a:srgbClr val="3DC3EC"/>
    <a:srgbClr val="F3E8CC"/>
    <a:srgbClr val="FDF2D1"/>
    <a:srgbClr val="C7EA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6" d="100"/>
          <a:sy n="86" d="100"/>
        </p:scale>
        <p:origin x="-96"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12/09/2022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1739541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72675CD-4B91-48AB-8C45-393DFC0E13F0}"/>
              </a:ext>
            </a:extLst>
          </p:cNvPr>
          <p:cNvPicPr>
            <a:picLocks noChangeAspect="1"/>
          </p:cNvPicPr>
          <p:nvPr userDrawn="1"/>
        </p:nvPicPr>
        <p:blipFill>
          <a:blip r:embed="rId2" cstate="print"/>
          <a:stretch>
            <a:fillRect/>
          </a:stretch>
        </p:blipFill>
        <p:spPr>
          <a:xfrm>
            <a:off x="11310475" y="299106"/>
            <a:ext cx="589731" cy="520622"/>
          </a:xfrm>
          <a:prstGeom prst="rect">
            <a:avLst/>
          </a:prstGeom>
        </p:spPr>
      </p:pic>
    </p:spTree>
    <p:extLst>
      <p:ext uri="{BB962C8B-B14F-4D97-AF65-F5344CB8AC3E}">
        <p14:creationId xmlns="" xmlns:p14="http://schemas.microsoft.com/office/powerpoint/2010/main" val="3644194655"/>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 xmlns:p14="http://schemas.microsoft.com/office/powerpoint/2010/main" val="143474794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3.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3.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 xmlns:a14="http://schemas.microsoft.com/office/drawing/2010/main">
                  <a14:imgLayer r:embed="rId6">
                    <a14:imgEffect>
                      <a14:saturation sat="400000"/>
                    </a14:imgEffect>
                  </a14:imgLayer>
                </a14:imgProps>
              </a:ext>
              <a:ext uri="{28A0092B-C50C-407E-A947-70E740481C1C}">
                <a14:useLocalDpi xmlns=""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 xmlns:a16="http://schemas.microsoft.com/office/drawing/2014/main" id="{19A7F051-55E6-45B2-AF0C-5B8B4BC177F4}"/>
                </a:ext>
              </a:extLst>
            </p:cNvPr>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 xmlns:a16="http://schemas.microsoft.com/office/drawing/2014/main" id="{A26C37ED-D01A-4235-A17D-5A9FD74D8599}"/>
                </a:ext>
              </a:extLst>
            </p:cNvPr>
            <p:cNvSpPr/>
            <p:nvPr/>
          </p:nvSpPr>
          <p:spPr>
            <a:xfrm>
              <a:off x="0" y="281251"/>
              <a:ext cx="6786880" cy="823752"/>
            </a:xfrm>
            <a:prstGeom prst="rect">
              <a:avLst/>
            </a:prstGeom>
          </p:spPr>
          <p:txBody>
            <a:bodyPr wrap="square">
              <a:spAutoFit/>
            </a:bodyPr>
            <a:lstStyle/>
            <a:p>
              <a:pPr algn="ctr" defTabSz="342900">
                <a:lnSpc>
                  <a:spcPct val="150000"/>
                </a:lnSpc>
              </a:pPr>
              <a:r>
                <a:rPr lang="en-US" sz="3600" b="1">
                  <a:solidFill>
                    <a:schemeClr val="bg1"/>
                  </a:solidFill>
                  <a:latin typeface="Times New Roman" pitchFamily="18" charset="0"/>
                  <a:cs typeface="Times New Roman" pitchFamily="18" charset="0"/>
                </a:rPr>
                <a:t>CHỦ ĐỀ 1. MÁY TÍNH VÀ EM</a:t>
              </a:r>
              <a:endParaRPr lang="vi-VN" sz="3600" b="1">
                <a:solidFill>
                  <a:schemeClr val="bg1"/>
                </a:solidFill>
                <a:latin typeface="Times New Roman" pitchFamily="18" charset="0"/>
                <a:cs typeface="Times New Roman" pitchFamily="18" charset="0"/>
              </a:endParaRPr>
            </a:p>
          </p:txBody>
        </p:sp>
      </p:grpSp>
      <p:grpSp>
        <p:nvGrpSpPr>
          <p:cNvPr id="29" name="Group 28">
            <a:extLst>
              <a:ext uri="{FF2B5EF4-FFF2-40B4-BE49-F238E27FC236}">
                <a16:creationId xmlns="" xmlns:a16="http://schemas.microsoft.com/office/drawing/2014/main"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23" name="Picture 3">
              <a:extLst>
                <a:ext uri="{FF2B5EF4-FFF2-40B4-BE49-F238E27FC236}">
                  <a16:creationId xmlns="" xmlns:a16="http://schemas.microsoft.com/office/drawing/2014/main" id="{583E47A7-B17E-4277-BF97-D54AD1FE53CC}"/>
                </a:ext>
              </a:extLst>
            </p:cNvPr>
            <p:cNvPicPr>
              <a:picLocks noChangeAspect="1"/>
            </p:cNvPicPr>
            <p:nvPr/>
          </p:nvPicPr>
          <p:blipFill>
            <a:blip r:embed="rId10" cstate="print">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 xmlns:a16="http://schemas.microsoft.com/office/drawing/2014/main" id="{6C291F0A-6538-47EE-8BBD-8BA2D20B5E24}"/>
                </a:ext>
              </a:extLst>
            </p:cNvPr>
            <p:cNvSpPr/>
            <p:nvPr/>
          </p:nvSpPr>
          <p:spPr>
            <a:xfrm>
              <a:off x="1656456" y="1771310"/>
              <a:ext cx="874580" cy="661207"/>
            </a:xfrm>
            <a:prstGeom prst="rect">
              <a:avLst/>
            </a:prstGeom>
          </p:spPr>
          <p:txBody>
            <a:bodyPr wrap="square">
              <a:spAutoFit/>
            </a:bodyPr>
            <a:lstStyle/>
            <a:p>
              <a:pPr algn="ctr" defTabSz="342900">
                <a:lnSpc>
                  <a:spcPct val="150000"/>
                </a:lnSpc>
              </a:pPr>
              <a:r>
                <a:rPr lang="en-US" sz="2800" b="1">
                  <a:latin typeface="Times New Roman" pitchFamily="18" charset="0"/>
                  <a:cs typeface="Times New Roman" pitchFamily="18" charset="0"/>
                </a:rPr>
                <a:t>BÀI</a:t>
              </a:r>
            </a:p>
          </p:txBody>
        </p:sp>
        <p:sp>
          <p:nvSpPr>
            <p:cNvPr id="25" name="Rectangle 24">
              <a:extLst>
                <a:ext uri="{FF2B5EF4-FFF2-40B4-BE49-F238E27FC236}">
                  <a16:creationId xmlns="" xmlns:a16="http://schemas.microsoft.com/office/drawing/2014/main"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Times New Roman" pitchFamily="18" charset="0"/>
                  <a:cs typeface="Times New Roman" pitchFamily="18" charset="0"/>
                </a:rPr>
                <a:t>1</a:t>
              </a:r>
              <a:endParaRPr lang="vi-VN" sz="4400" b="1">
                <a:latin typeface="Times New Roman" pitchFamily="18" charset="0"/>
                <a:cs typeface="Times New Roman" pitchFamily="18" charset="0"/>
              </a:endParaRPr>
            </a:p>
          </p:txBody>
        </p:sp>
        <p:sp>
          <p:nvSpPr>
            <p:cNvPr id="27" name="Rectangle 26">
              <a:extLst>
                <a:ext uri="{FF2B5EF4-FFF2-40B4-BE49-F238E27FC236}">
                  <a16:creationId xmlns="" xmlns:a16="http://schemas.microsoft.com/office/drawing/2014/main" id="{3C15C19C-ABFA-453A-87E1-6BF74BA5C22E}"/>
                </a:ext>
              </a:extLst>
            </p:cNvPr>
            <p:cNvSpPr/>
            <p:nvPr/>
          </p:nvSpPr>
          <p:spPr>
            <a:xfrm>
              <a:off x="2819190" y="1919188"/>
              <a:ext cx="6099960" cy="742511"/>
            </a:xfrm>
            <a:prstGeom prst="rect">
              <a:avLst/>
            </a:prstGeom>
          </p:spPr>
          <p:txBody>
            <a:bodyPr wrap="square">
              <a:spAutoFit/>
            </a:bodyPr>
            <a:lstStyle/>
            <a:p>
              <a:pPr algn="ctr" defTabSz="342900">
                <a:lnSpc>
                  <a:spcPct val="150000"/>
                </a:lnSpc>
              </a:pPr>
              <a:r>
                <a:rPr lang="en-US" sz="3200" b="1">
                  <a:solidFill>
                    <a:srgbClr val="F93265"/>
                  </a:solidFill>
                  <a:latin typeface="Times New Roman" pitchFamily="18" charset="0"/>
                  <a:cs typeface="Times New Roman" pitchFamily="18" charset="0"/>
                </a:rPr>
                <a:t>THÔNG TIN VÀ QUYẾT ĐỊNH</a:t>
              </a:r>
              <a:endParaRPr lang="vi-VN" sz="3200" b="1">
                <a:solidFill>
                  <a:srgbClr val="F93265"/>
                </a:solidFill>
                <a:latin typeface="Times New Roman" pitchFamily="18" charset="0"/>
                <a:cs typeface="Times New Roman" pitchFamily="18" charset="0"/>
              </a:endParaRPr>
            </a:p>
          </p:txBody>
        </p:sp>
      </p:grpSp>
      <p:pic>
        <p:nvPicPr>
          <p:cNvPr id="5" name="Picture 4">
            <a:extLst>
              <a:ext uri="{FF2B5EF4-FFF2-40B4-BE49-F238E27FC236}">
                <a16:creationId xmlns="" xmlns:a16="http://schemas.microsoft.com/office/drawing/2014/main" id="{F64770B7-B435-497D-AAC2-102F8607F647}"/>
              </a:ext>
            </a:extLst>
          </p:cNvPr>
          <p:cNvPicPr>
            <a:picLocks noChangeAspect="1"/>
          </p:cNvPicPr>
          <p:nvPr/>
        </p:nvPicPr>
        <p:blipFill>
          <a:blip r:embed="rId12" cstate="print"/>
          <a:stretch>
            <a:fillRect/>
          </a:stretch>
        </p:blipFill>
        <p:spPr>
          <a:xfrm>
            <a:off x="10456096" y="115142"/>
            <a:ext cx="1735904" cy="548770"/>
          </a:xfrm>
          <a:prstGeom prst="rect">
            <a:avLst/>
          </a:prstGeom>
        </p:spPr>
      </p:pic>
      <p:pic>
        <p:nvPicPr>
          <p:cNvPr id="16" name="Picture 15">
            <a:extLst>
              <a:ext uri="{FF2B5EF4-FFF2-40B4-BE49-F238E27FC236}">
                <a16:creationId xmlns="" xmlns:a16="http://schemas.microsoft.com/office/drawing/2014/main" id="{57955457-D0E6-4E6D-AF78-2DE3F8CB0EBF}"/>
              </a:ext>
            </a:extLst>
          </p:cNvPr>
          <p:cNvPicPr>
            <a:picLocks noChangeAspect="1"/>
          </p:cNvPicPr>
          <p:nvPr/>
        </p:nvPicPr>
        <p:blipFill>
          <a:blip r:embed="rId13" cstate="print"/>
          <a:stretch>
            <a:fillRect/>
          </a:stretch>
        </p:blipFill>
        <p:spPr>
          <a:xfrm>
            <a:off x="132402" y="2491800"/>
            <a:ext cx="589731" cy="520622"/>
          </a:xfrm>
          <a:prstGeom prst="rect">
            <a:avLst/>
          </a:prstGeom>
        </p:spPr>
      </p:pic>
    </p:spTree>
    <p:custDataLst>
      <p:tags r:id="rId1"/>
    </p:custDataLst>
    <p:extLst>
      <p:ext uri="{BB962C8B-B14F-4D97-AF65-F5344CB8AC3E}">
        <p14:creationId xmlns="" xmlns:p14="http://schemas.microsoft.com/office/powerpoint/2010/main" val="313600408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8" name="Rectangle 7">
              <a:extLst>
                <a:ext uri="{FF2B5EF4-FFF2-40B4-BE49-F238E27FC236}">
                  <a16:creationId xmlns="" xmlns:a16="http://schemas.microsoft.com/office/drawing/2014/main" id="{59B896C2-3876-45A7-814B-19A18D585EC8}"/>
                </a:ext>
              </a:extLst>
            </p:cNvPr>
            <p:cNvSpPr/>
            <p:nvPr/>
          </p:nvSpPr>
          <p:spPr>
            <a:xfrm>
              <a:off x="1595736" y="1007709"/>
              <a:ext cx="2313589" cy="738664"/>
            </a:xfrm>
            <a:prstGeom prst="rect">
              <a:avLst/>
            </a:prstGeom>
          </p:spPr>
          <p:txBody>
            <a:bodyPr wrap="square">
              <a:spAutoFit/>
            </a:bodyPr>
            <a:lstStyle/>
            <a:p>
              <a:pPr algn="ctr" defTabSz="342900">
                <a:lnSpc>
                  <a:spcPct val="150000"/>
                </a:lnSpc>
              </a:pPr>
              <a:r>
                <a:rPr lang="en-US" sz="2800" b="1">
                  <a:solidFill>
                    <a:schemeClr val="bg1"/>
                  </a:solidFill>
                  <a:latin typeface="Times New Roman" pitchFamily="18" charset="0"/>
                  <a:cs typeface="Times New Roman" pitchFamily="18" charset="0"/>
                </a:rPr>
                <a:t>Quyết định</a:t>
              </a:r>
              <a:endParaRPr lang="vi-VN" sz="2800" b="1">
                <a:solidFill>
                  <a:schemeClr val="bg1"/>
                </a:solidFill>
                <a:latin typeface="Times New Roman" pitchFamily="18" charset="0"/>
                <a:cs typeface="Times New Roman" pitchFamily="18" charset="0"/>
              </a:endParaRPr>
            </a:p>
          </p:txBody>
        </p:sp>
      </p:grpSp>
      <p:cxnSp>
        <p:nvCxnSpPr>
          <p:cNvPr id="10" name="Straight Arrow Connector 9">
            <a:extLst>
              <a:ext uri="{FF2B5EF4-FFF2-40B4-BE49-F238E27FC236}">
                <a16:creationId xmlns=""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7" name="Rectangle: Rounded Corners 16">
                  <a:extLst>
                    <a:ext uri="{FF2B5EF4-FFF2-40B4-BE49-F238E27FC236}">
                      <a16:creationId xmlns=""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15" name="Picture 14">
                <a:extLst>
                  <a:ext uri="{FF2B5EF4-FFF2-40B4-BE49-F238E27FC236}">
                    <a16:creationId xmlns="" xmlns:a16="http://schemas.microsoft.com/office/drawing/2014/main" id="{197E06EE-5160-4D79-A17C-8014EF52729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 xmlns:a16="http://schemas.microsoft.com/office/drawing/2014/main" id="{CA0F626C-48EA-469D-A12D-BC8FAB31A4A4}"/>
                </a:ext>
              </a:extLst>
            </p:cNvPr>
            <p:cNvSpPr/>
            <p:nvPr/>
          </p:nvSpPr>
          <p:spPr>
            <a:xfrm>
              <a:off x="3657601" y="1062921"/>
              <a:ext cx="7301692" cy="646331"/>
            </a:xfrm>
            <a:prstGeom prst="rect">
              <a:avLst/>
            </a:prstGeom>
          </p:spPr>
          <p:txBody>
            <a:bodyPr wrap="square">
              <a:spAutoFit/>
            </a:bodyPr>
            <a:lstStyle/>
            <a:p>
              <a:pPr algn="ctr" defTabSz="342900">
                <a:lnSpc>
                  <a:spcPct val="150000"/>
                </a:lnSpc>
              </a:pPr>
              <a:r>
                <a:rPr lang="vi-VN" sz="2400" b="1">
                  <a:solidFill>
                    <a:srgbClr val="F03C69"/>
                  </a:solidFill>
                  <a:latin typeface="Times New Roman" pitchFamily="18" charset="0"/>
                  <a:cs typeface="Times New Roman"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 xmlns:a16="http://schemas.microsoft.com/office/drawing/2014/main" id="{A3DEE7F7-08E4-413D-9EED-CA69186902B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62171" y="1031400"/>
            <a:ext cx="2519615" cy="2780522"/>
          </a:xfrm>
          <a:prstGeom prst="rect">
            <a:avLst/>
          </a:prstGeom>
        </p:spPr>
      </p:pic>
      <p:sp>
        <p:nvSpPr>
          <p:cNvPr id="18" name="Rectangle 17"/>
          <p:cNvSpPr/>
          <p:nvPr/>
        </p:nvSpPr>
        <p:spPr>
          <a:xfrm>
            <a:off x="1398494" y="3667942"/>
            <a:ext cx="10542493" cy="2795958"/>
          </a:xfrm>
          <a:prstGeom prst="rect">
            <a:avLst/>
          </a:prstGeom>
        </p:spPr>
        <p:txBody>
          <a:bodyPr wrap="square">
            <a:spAutoFit/>
          </a:bodyPr>
          <a:lstStyle/>
          <a:p>
            <a:pPr>
              <a:lnSpc>
                <a:spcPct val="150000"/>
              </a:lnSpc>
              <a:buFont typeface="Symbol"/>
              <a:buChar char="Þ"/>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Cần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phải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thông</a:t>
            </a:r>
            <a:r>
              <a:rPr lang="en-US" sz="2400" dirty="0" smtClean="0">
                <a:solidFill>
                  <a:srgbClr val="0000FF"/>
                </a:solidFill>
                <a:latin typeface="Times New Roman" pitchFamily="18" charset="0"/>
                <a:cs typeface="Times New Roman" pitchFamily="18" charset="0"/>
              </a:rPr>
              <a:t> tin </a:t>
            </a:r>
            <a:r>
              <a:rPr lang="en-US" sz="2400" dirty="0" err="1" smtClean="0">
                <a:solidFill>
                  <a:srgbClr val="0000FF"/>
                </a:solidFill>
                <a:latin typeface="Times New Roman" pitchFamily="18" charset="0"/>
                <a:cs typeface="Times New Roman" pitchFamily="18" charset="0"/>
              </a:rPr>
              <a:t>để</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đưa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quyết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định</a:t>
            </a:r>
            <a:r>
              <a:rPr lang="en-US" sz="2400" dirty="0" smtClean="0">
                <a:solidFill>
                  <a:srgbClr val="0000FF"/>
                </a:solidFill>
                <a:latin typeface="Times New Roman" pitchFamily="18" charset="0"/>
                <a:cs typeface="Times New Roman" pitchFamily="18" charset="0"/>
              </a:rPr>
              <a:t>.</a:t>
            </a:r>
          </a:p>
          <a:p>
            <a:pPr>
              <a:lnSpc>
                <a:spcPct val="150000"/>
              </a:lnSpc>
              <a:buFont typeface="Symbol"/>
              <a:buChar char="Þ"/>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Đưa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quyết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định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đúng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dựa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trên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thông</a:t>
            </a:r>
            <a:r>
              <a:rPr lang="en-US" sz="2400" dirty="0" smtClean="0">
                <a:solidFill>
                  <a:srgbClr val="0000FF"/>
                </a:solidFill>
                <a:latin typeface="Times New Roman" pitchFamily="18" charset="0"/>
                <a:cs typeface="Times New Roman" pitchFamily="18" charset="0"/>
              </a:rPr>
              <a:t> tin </a:t>
            </a:r>
            <a:r>
              <a:rPr lang="en-US" sz="2400" dirty="0" err="1" smtClean="0">
                <a:solidFill>
                  <a:srgbClr val="0000FF"/>
                </a:solidFill>
                <a:latin typeface="Times New Roman" pitchFamily="18" charset="0"/>
                <a:cs typeface="Times New Roman" pitchFamily="18" charset="0"/>
              </a:rPr>
              <a:t>tốt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xử</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lí</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thông</a:t>
            </a:r>
            <a:r>
              <a:rPr lang="en-US" sz="2400" dirty="0" smtClean="0">
                <a:solidFill>
                  <a:srgbClr val="0000FF"/>
                </a:solidFill>
                <a:latin typeface="Times New Roman" pitchFamily="18" charset="0"/>
                <a:cs typeface="Times New Roman" pitchFamily="18" charset="0"/>
              </a:rPr>
              <a:t> tin </a:t>
            </a:r>
            <a:r>
              <a:rPr lang="en-US" sz="2400" dirty="0" err="1" smtClean="0">
                <a:solidFill>
                  <a:srgbClr val="0000FF"/>
                </a:solidFill>
                <a:latin typeface="Times New Roman" pitchFamily="18" charset="0"/>
                <a:cs typeface="Times New Roman" pitchFamily="18" charset="0"/>
              </a:rPr>
              <a:t>tốt</a:t>
            </a:r>
            <a:r>
              <a:rPr lang="en-US" sz="2400" dirty="0" smtClean="0">
                <a:solidFill>
                  <a:srgbClr val="0000FF"/>
                </a:solidFill>
                <a:latin typeface="Times New Roman" pitchFamily="18" charset="0"/>
                <a:cs typeface="Times New Roman" pitchFamily="18" charset="0"/>
              </a:rPr>
              <a:t>.</a:t>
            </a:r>
          </a:p>
          <a:p>
            <a:pPr>
              <a:lnSpc>
                <a:spcPct val="150000"/>
              </a:lnSpc>
            </a:pPr>
            <a:r>
              <a:rPr lang="en-US" sz="2400" dirty="0" smtClean="0">
                <a:solidFill>
                  <a:srgbClr val="0000FF"/>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a:t>
            </a:r>
            <a:r>
              <a:rPr lang="en-US" sz="2400" dirty="0" err="1" smtClean="0">
                <a:solidFill>
                  <a:srgbClr val="0000FF"/>
                </a:solidFill>
                <a:latin typeface="Times New Roman" pitchFamily="18" charset="0"/>
                <a:cs typeface="Times New Roman" pitchFamily="18" charset="0"/>
              </a:rPr>
              <a:t>Thông</a:t>
            </a:r>
            <a:r>
              <a:rPr lang="en-US" sz="2400" dirty="0" smtClean="0">
                <a:solidFill>
                  <a:srgbClr val="0000FF"/>
                </a:solidFill>
                <a:latin typeface="Times New Roman" pitchFamily="18" charset="0"/>
                <a:cs typeface="Times New Roman" pitchFamily="18" charset="0"/>
              </a:rPr>
              <a:t> tin </a:t>
            </a:r>
            <a:r>
              <a:rPr lang="en-US" sz="2400" dirty="0" err="1" smtClean="0">
                <a:solidFill>
                  <a:srgbClr val="0000FF"/>
                </a:solidFill>
                <a:latin typeface="Times New Roman" pitchFamily="18" charset="0"/>
                <a:cs typeface="Times New Roman" pitchFamily="18" charset="0"/>
              </a:rPr>
              <a:t>tốt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thông</a:t>
            </a:r>
            <a:r>
              <a:rPr lang="en-US" sz="2400" dirty="0" smtClean="0">
                <a:solidFill>
                  <a:srgbClr val="0000FF"/>
                </a:solidFill>
                <a:latin typeface="Times New Roman" pitchFamily="18" charset="0"/>
                <a:cs typeface="Times New Roman" pitchFamily="18" charset="0"/>
              </a:rPr>
              <a:t> tin </a:t>
            </a:r>
            <a:r>
              <a:rPr lang="en-US" sz="2400" dirty="0" err="1" smtClean="0">
                <a:solidFill>
                  <a:srgbClr val="0000FF"/>
                </a:solidFill>
                <a:latin typeface="Times New Roman" pitchFamily="18" charset="0"/>
                <a:cs typeface="Times New Roman" pitchFamily="18" charset="0"/>
              </a:rPr>
              <a:t>từ</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những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người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đáng</a:t>
            </a:r>
            <a:r>
              <a:rPr lang="en-US" sz="2400" dirty="0" smtClean="0">
                <a:solidFill>
                  <a:srgbClr val="0000FF"/>
                </a:solidFill>
                <a:latin typeface="Times New Roman" pitchFamily="18" charset="0"/>
                <a:cs typeface="Times New Roman" pitchFamily="18" charset="0"/>
              </a:rPr>
              <a:t> tin </a:t>
            </a:r>
            <a:r>
              <a:rPr lang="en-US" sz="2400" dirty="0" err="1" smtClean="0">
                <a:solidFill>
                  <a:srgbClr val="0000FF"/>
                </a:solidFill>
                <a:latin typeface="Times New Roman" pitchFamily="18" charset="0"/>
                <a:cs typeface="Times New Roman" pitchFamily="18" charset="0"/>
              </a:rPr>
              <a:t>cậy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Xử</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lí</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thông</a:t>
            </a:r>
            <a:r>
              <a:rPr lang="en-US" sz="2400" dirty="0" smtClean="0">
                <a:solidFill>
                  <a:srgbClr val="0000FF"/>
                </a:solidFill>
                <a:latin typeface="Times New Roman" pitchFamily="18" charset="0"/>
                <a:cs typeface="Times New Roman" pitchFamily="18" charset="0"/>
              </a:rPr>
              <a:t> tin </a:t>
            </a:r>
            <a:r>
              <a:rPr lang="en-US" sz="2400" dirty="0" err="1" smtClean="0">
                <a:solidFill>
                  <a:srgbClr val="0000FF"/>
                </a:solidFill>
                <a:latin typeface="Times New Roman" pitchFamily="18" charset="0"/>
                <a:cs typeface="Times New Roman" pitchFamily="18" charset="0"/>
              </a:rPr>
              <a:t>tốt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mình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cùng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suy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nghĩ</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kĩ</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càng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trước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quyết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định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em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cần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phải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cẩn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thận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đưa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quyết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định</a:t>
            </a:r>
            <a:r>
              <a:rPr lang="en-US" sz="2400"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9891006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strVal val="#ppt_w+.3"/>
                                          </p:val>
                                        </p:tav>
                                        <p:tav tm="100000">
                                          <p:val>
                                            <p:strVal val="#ppt_w"/>
                                          </p:val>
                                        </p:tav>
                                      </p:tavLst>
                                    </p:anim>
                                    <p:anim calcmode="lin" valueType="num">
                                      <p:cBhvr>
                                        <p:cTn id="27" dur="1000" fill="hold"/>
                                        <p:tgtEl>
                                          <p:spTgt spid="18"/>
                                        </p:tgtEl>
                                        <p:attrNameLst>
                                          <p:attrName>ppt_h</p:attrName>
                                        </p:attrNameLst>
                                      </p:cBhvr>
                                      <p:tavLst>
                                        <p:tav tm="0">
                                          <p:val>
                                            <p:strVal val="#ppt_h"/>
                                          </p:val>
                                        </p:tav>
                                        <p:tav tm="100000">
                                          <p:val>
                                            <p:strVal val="#ppt_h"/>
                                          </p:val>
                                        </p:tav>
                                      </p:tavLst>
                                    </p:anim>
                                    <p:animEffect transition="in" filter="fade">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614526" y="292955"/>
            <a:ext cx="8211146" cy="738664"/>
          </a:xfrm>
          <a:prstGeom prst="rect">
            <a:avLst/>
          </a:prstGeom>
        </p:spPr>
        <p:txBody>
          <a:bodyPr wrap="square">
            <a:spAutoFit/>
          </a:bodyPr>
          <a:lstStyle/>
          <a:p>
            <a:pPr defTabSz="342900">
              <a:lnSpc>
                <a:spcPct val="150000"/>
              </a:lnSpc>
            </a:pPr>
            <a:r>
              <a:rPr lang="vi-VN" sz="2800" b="1">
                <a:solidFill>
                  <a:srgbClr val="F03C69"/>
                </a:solidFill>
                <a:latin typeface="Times New Roman" pitchFamily="18" charset="0"/>
                <a:cs typeface="Times New Roman" pitchFamily="18" charset="0"/>
              </a:rPr>
              <a:t>3. BA DẠNG THÔNG TIN THƯỜNG GẶP</a:t>
            </a:r>
          </a:p>
        </p:txBody>
      </p:sp>
      <p:grpSp>
        <p:nvGrpSpPr>
          <p:cNvPr id="3" name="Group 2">
            <a:extLst>
              <a:ext uri="{FF2B5EF4-FFF2-40B4-BE49-F238E27FC236}">
                <a16:creationId xmlns=""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 xmlns:a16="http://schemas.microsoft.com/office/drawing/2014/main" id="{779E57AC-B41F-4EBA-9A3C-3FA14918A914}"/>
                </a:ext>
              </a:extLst>
            </p:cNvPr>
            <p:cNvSpPr/>
            <p:nvPr/>
          </p:nvSpPr>
          <p:spPr>
            <a:xfrm>
              <a:off x="3379791" y="1086631"/>
              <a:ext cx="7173355" cy="738664"/>
            </a:xfrm>
            <a:prstGeom prst="rect">
              <a:avLst/>
            </a:prstGeom>
          </p:spPr>
          <p:txBody>
            <a:bodyPr wrap="square">
              <a:spAutoFit/>
            </a:bodyPr>
            <a:lstStyle/>
            <a:p>
              <a:pPr defTabSz="342900">
                <a:lnSpc>
                  <a:spcPct val="150000"/>
                </a:lnSpc>
              </a:pPr>
              <a:r>
                <a:rPr lang="en-US" sz="2800" b="1">
                  <a:solidFill>
                    <a:srgbClr val="7FC354"/>
                  </a:solidFill>
                  <a:latin typeface="Times New Roman" pitchFamily="18" charset="0"/>
                  <a:cs typeface="Times New Roman" pitchFamily="18" charset="0"/>
                </a:rPr>
                <a:t>Thế giới quanh ta</a:t>
              </a:r>
              <a:endParaRPr lang="vi-VN" sz="2800" b="1">
                <a:solidFill>
                  <a:srgbClr val="7FC354"/>
                </a:solidFill>
                <a:latin typeface="Times New Roman" pitchFamily="18" charset="0"/>
                <a:cs typeface="Times New Roman" pitchFamily="18" charset="0"/>
              </a:endParaRPr>
            </a:p>
          </p:txBody>
        </p:sp>
        <p:sp>
          <p:nvSpPr>
            <p:cNvPr id="5" name="Rectangle: Rounded Corners 4">
              <a:extLst>
                <a:ext uri="{FF2B5EF4-FFF2-40B4-BE49-F238E27FC236}">
                  <a16:creationId xmlns=""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5B678708-28DD-4966-9FB7-B41AB3EFB5FE}"/>
                </a:ext>
              </a:extLst>
            </p:cNvPr>
            <p:cNvSpPr/>
            <p:nvPr/>
          </p:nvSpPr>
          <p:spPr>
            <a:xfrm>
              <a:off x="589888" y="1654233"/>
              <a:ext cx="6270327" cy="1754326"/>
            </a:xfrm>
            <a:prstGeom prst="rect">
              <a:avLst/>
            </a:prstGeom>
          </p:spPr>
          <p:txBody>
            <a:bodyPr wrap="square">
              <a:spAutoFit/>
            </a:bodyPr>
            <a:lstStyle/>
            <a:p>
              <a:pPr algn="just" defTabSz="342900">
                <a:lnSpc>
                  <a:spcPct val="150000"/>
                </a:lnSpc>
              </a:pPr>
              <a:r>
                <a:rPr lang="vi-VN" sz="2400" dirty="0">
                  <a:latin typeface="Times New Roman" pitchFamily="18" charset="0"/>
                  <a:cs typeface="Times New Roman" pitchFamily="18" charset="0"/>
                </a:rPr>
                <a:t>Quan sát bức tranh Minh và An đang trên đường đến trường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Em hãy cho biết hai bạn có thể nhìn thấy và nghe thấy những gì?</a:t>
              </a:r>
            </a:p>
          </p:txBody>
        </p:sp>
        <p:grpSp>
          <p:nvGrpSpPr>
            <p:cNvPr id="7" name="Group 6">
              <a:extLst>
                <a:ext uri="{FF2B5EF4-FFF2-40B4-BE49-F238E27FC236}">
                  <a16:creationId xmlns=""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8" name="Group 8">
                <a:extLst>
                  <a:ext uri="{FF2B5EF4-FFF2-40B4-BE49-F238E27FC236}">
                    <a16:creationId xmlns=""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15" name="Rectangle 14">
                  <a:extLst>
                    <a:ext uri="{FF2B5EF4-FFF2-40B4-BE49-F238E27FC236}">
                      <a16:creationId xmlns="" xmlns:a16="http://schemas.microsoft.com/office/drawing/2014/main" id="{55C2BBA2-90D1-4647-BE5A-40CF0AA3029D}"/>
                    </a:ext>
                  </a:extLst>
                </p:cNvPr>
                <p:cNvSpPr/>
                <p:nvPr/>
              </p:nvSpPr>
              <p:spPr>
                <a:xfrm>
                  <a:off x="5906375" y="1465062"/>
                  <a:ext cx="2135017" cy="600164"/>
                </a:xfrm>
                <a:prstGeom prst="rect">
                  <a:avLst/>
                </a:prstGeom>
              </p:spPr>
              <p:txBody>
                <a:bodyPr wrap="square">
                  <a:spAutoFit/>
                </a:bodyPr>
                <a:lstStyle/>
                <a:p>
                  <a:pPr algn="ctr" defTabSz="342900">
                    <a:lnSpc>
                      <a:spcPct val="150000"/>
                    </a:lnSpc>
                  </a:pPr>
                  <a:r>
                    <a:rPr lang="en-US" sz="2200" b="1">
                      <a:solidFill>
                        <a:schemeClr val="bg1"/>
                      </a:solidFill>
                      <a:latin typeface="Times New Roman" pitchFamily="18" charset="0"/>
                      <a:cs typeface="Times New Roman" pitchFamily="18" charset="0"/>
                    </a:rPr>
                    <a:t>HOẠT ĐỘNG </a:t>
                  </a:r>
                  <a:endParaRPr lang="vi-VN" sz="2200" b="1">
                    <a:solidFill>
                      <a:schemeClr val="bg1"/>
                    </a:solidFill>
                    <a:latin typeface="Times New Roman" pitchFamily="18" charset="0"/>
                    <a:cs typeface="Times New Roman" pitchFamily="18" charset="0"/>
                  </a:endParaRPr>
                </a:p>
              </p:txBody>
            </p:sp>
          </p:grpSp>
          <p:grpSp>
            <p:nvGrpSpPr>
              <p:cNvPr id="9" name="Group 9">
                <a:extLst>
                  <a:ext uri="{FF2B5EF4-FFF2-40B4-BE49-F238E27FC236}">
                    <a16:creationId xmlns=""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 xmlns:a16="http://schemas.microsoft.com/office/drawing/2014/main" id="{EBED9A27-3011-4F73-9732-FA489139AF2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 xmlns:a16="http://schemas.microsoft.com/office/drawing/2014/main" id="{C67AE980-D4AF-4533-B07D-A9E05365001D}"/>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 xmlns:a16="http://schemas.microsoft.com/office/drawing/2014/main" id="{D52FB17F-4C70-41AD-83E8-A57A0BED47F6}"/>
                  </a:ext>
                </a:extLst>
              </p:cNvPr>
              <p:cNvSpPr/>
              <p:nvPr/>
            </p:nvSpPr>
            <p:spPr>
              <a:xfrm>
                <a:off x="2792351" y="1002361"/>
                <a:ext cx="363894" cy="738664"/>
              </a:xfrm>
              <a:prstGeom prst="rect">
                <a:avLst/>
              </a:prstGeom>
            </p:spPr>
            <p:txBody>
              <a:bodyPr wrap="square">
                <a:spAutoFit/>
              </a:bodyPr>
              <a:lstStyle/>
              <a:p>
                <a:pPr algn="ctr" defTabSz="342900">
                  <a:lnSpc>
                    <a:spcPct val="150000"/>
                  </a:lnSpc>
                </a:pPr>
                <a:r>
                  <a:rPr lang="en-US" sz="2800" b="1">
                    <a:solidFill>
                      <a:schemeClr val="bg1"/>
                    </a:solidFill>
                    <a:latin typeface="Times New Roman" pitchFamily="18" charset="0"/>
                    <a:cs typeface="Times New Roman" pitchFamily="18" charset="0"/>
                  </a:rPr>
                  <a:t>3</a:t>
                </a:r>
                <a:endParaRPr lang="vi-VN" sz="2800" b="1">
                  <a:solidFill>
                    <a:schemeClr val="bg1"/>
                  </a:solidFill>
                  <a:latin typeface="Times New Roman" pitchFamily="18" charset="0"/>
                  <a:cs typeface="Times New Roman" pitchFamily="18" charset="0"/>
                </a:endParaRPr>
              </a:p>
            </p:txBody>
          </p:sp>
        </p:grpSp>
      </p:grpSp>
      <p:pic>
        <p:nvPicPr>
          <p:cNvPr id="18" name="Picture 17">
            <a:extLst>
              <a:ext uri="{FF2B5EF4-FFF2-40B4-BE49-F238E27FC236}">
                <a16:creationId xmlns="" xmlns:a16="http://schemas.microsoft.com/office/drawing/2014/main" id="{06BFDB3A-FC7D-468C-9DE4-8A25E9491295}"/>
              </a:ext>
            </a:extLst>
          </p:cNvPr>
          <p:cNvPicPr>
            <a:picLocks noChangeAspect="1"/>
          </p:cNvPicPr>
          <p:nvPr/>
        </p:nvPicPr>
        <p:blipFill>
          <a:blip r:embed="rId6" cstate="print"/>
          <a:stretch>
            <a:fillRect/>
          </a:stretch>
        </p:blipFill>
        <p:spPr>
          <a:xfrm>
            <a:off x="7180555" y="1169893"/>
            <a:ext cx="4343573" cy="2299447"/>
          </a:xfrm>
          <a:prstGeom prst="rect">
            <a:avLst/>
          </a:prstGeom>
        </p:spPr>
      </p:pic>
      <p:sp>
        <p:nvSpPr>
          <p:cNvPr id="22" name="Rectangle 21"/>
          <p:cNvSpPr/>
          <p:nvPr/>
        </p:nvSpPr>
        <p:spPr>
          <a:xfrm>
            <a:off x="1092939" y="3548334"/>
            <a:ext cx="10300447" cy="2031325"/>
          </a:xfrm>
          <a:prstGeom prst="rect">
            <a:avLst/>
          </a:prstGeom>
        </p:spPr>
        <p:txBody>
          <a:bodyPr wrap="square">
            <a:spAutoFit/>
          </a:bodyPr>
          <a:lstStyle/>
          <a:p>
            <a:pPr>
              <a:lnSpc>
                <a:spcPct val="150000"/>
              </a:lnSpc>
            </a:pPr>
            <a:r>
              <a:rPr lang="vi-VN" sz="2800" dirty="0" smtClean="0">
                <a:solidFill>
                  <a:srgbClr val="F03C69"/>
                </a:solidFill>
                <a:latin typeface="Times New Roman" pitchFamily="18" charset="0"/>
                <a:cs typeface="Times New Roman" pitchFamily="18" charset="0"/>
              </a:rPr>
              <a:t>Hai bạn có thể nhìn thấy: </a:t>
            </a:r>
            <a:r>
              <a:rPr lang="en-US" sz="2800" dirty="0" smtClean="0">
                <a:solidFill>
                  <a:srgbClr val="F03C69"/>
                </a:solidFill>
                <a:latin typeface="Times New Roman" pitchFamily="18" charset="0"/>
                <a:cs typeface="Times New Roman" pitchFamily="18" charset="0"/>
              </a:rPr>
              <a:t> </a:t>
            </a:r>
            <a:r>
              <a:rPr lang="vi-VN" sz="2800" dirty="0" smtClean="0">
                <a:solidFill>
                  <a:schemeClr val="accent2">
                    <a:lumMod val="50000"/>
                  </a:schemeClr>
                </a:solidFill>
                <a:latin typeface="Times New Roman" pitchFamily="18" charset="0"/>
                <a:cs typeface="Times New Roman" pitchFamily="18" charset="0"/>
              </a:rPr>
              <a:t>Bức </a:t>
            </a:r>
            <a:r>
              <a:rPr lang="vi-VN" sz="2800" dirty="0" smtClean="0">
                <a:solidFill>
                  <a:schemeClr val="accent2">
                    <a:lumMod val="50000"/>
                  </a:schemeClr>
                </a:solidFill>
                <a:latin typeface="Times New Roman" pitchFamily="18" charset="0"/>
                <a:cs typeface="Times New Roman" pitchFamily="18" charset="0"/>
              </a:rPr>
              <a:t>tranh cạnh cổng trường, hình ảnh cổng trường, con chim trên cây, cây cỏ ven đường, ...</a:t>
            </a:r>
          </a:p>
          <a:p>
            <a:pPr>
              <a:lnSpc>
                <a:spcPct val="150000"/>
              </a:lnSpc>
            </a:pPr>
            <a:r>
              <a:rPr lang="vi-VN" sz="2800" dirty="0" smtClean="0">
                <a:solidFill>
                  <a:srgbClr val="F03C69"/>
                </a:solidFill>
                <a:latin typeface="Times New Roman" pitchFamily="18" charset="0"/>
                <a:cs typeface="Times New Roman" pitchFamily="18" charset="0"/>
              </a:rPr>
              <a:t>Hai bạn có thể nghe thấy: </a:t>
            </a:r>
            <a:r>
              <a:rPr lang="vi-VN" sz="2800" dirty="0" smtClean="0">
                <a:solidFill>
                  <a:schemeClr val="accent2">
                    <a:lumMod val="50000"/>
                  </a:schemeClr>
                </a:solidFill>
                <a:latin typeface="Times New Roman" pitchFamily="18" charset="0"/>
                <a:cs typeface="Times New Roman" pitchFamily="18" charset="0"/>
              </a:rPr>
              <a:t>tiếng chim hót.</a:t>
            </a:r>
            <a:endParaRPr lang="vi-VN" sz="2800" dirty="0">
              <a:solidFill>
                <a:schemeClr val="accent2">
                  <a:lumMod val="50000"/>
                </a:schemeClr>
              </a:solidFill>
              <a:latin typeface="Times New Roman" pitchFamily="18" charset="0"/>
              <a:cs typeface="Times New Roman" pitchFamily="18" charset="0"/>
            </a:endParaRPr>
          </a:p>
        </p:txBody>
      </p:sp>
      <p:cxnSp>
        <p:nvCxnSpPr>
          <p:cNvPr id="24" name="Straight Connector 23"/>
          <p:cNvCxnSpPr/>
          <p:nvPr/>
        </p:nvCxnSpPr>
        <p:spPr>
          <a:xfrm>
            <a:off x="6306671" y="2783541"/>
            <a:ext cx="6051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79495" y="3325905"/>
            <a:ext cx="6051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633857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ox(ou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ox(ou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ppt_w</p:attrName>
                                        </p:attrNameLst>
                                      </p:cBhvr>
                                      <p:tavLst>
                                        <p:tav tm="0">
                                          <p:val>
                                            <p:strVal val="#ppt_w+.3"/>
                                          </p:val>
                                        </p:tav>
                                        <p:tav tm="100000">
                                          <p:val>
                                            <p:strVal val="#ppt_w"/>
                                          </p:val>
                                        </p:tav>
                                      </p:tavLst>
                                    </p:anim>
                                    <p:anim calcmode="lin" valueType="num">
                                      <p:cBhvr>
                                        <p:cTn id="38" dur="1000" fill="hold"/>
                                        <p:tgtEl>
                                          <p:spTgt spid="22"/>
                                        </p:tgtEl>
                                        <p:attrNameLst>
                                          <p:attrName>ppt_h</p:attrName>
                                        </p:attrNameLst>
                                      </p:cBhvr>
                                      <p:tavLst>
                                        <p:tav tm="0">
                                          <p:val>
                                            <p:strVal val="#ppt_h"/>
                                          </p:val>
                                        </p:tav>
                                        <p:tav tm="100000">
                                          <p:val>
                                            <p:strVal val="#ppt_h"/>
                                          </p:val>
                                        </p:tav>
                                      </p:tavLst>
                                    </p:anim>
                                    <p:animEffect transition="in" filter="fade">
                                      <p:cBhvr>
                                        <p:cTn id="3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614526" y="292955"/>
            <a:ext cx="8211146" cy="738664"/>
          </a:xfrm>
          <a:prstGeom prst="rect">
            <a:avLst/>
          </a:prstGeom>
        </p:spPr>
        <p:txBody>
          <a:bodyPr wrap="square">
            <a:spAutoFit/>
          </a:bodyPr>
          <a:lstStyle/>
          <a:p>
            <a:pPr defTabSz="342900">
              <a:lnSpc>
                <a:spcPct val="150000"/>
              </a:lnSpc>
            </a:pPr>
            <a:r>
              <a:rPr lang="vi-VN" sz="2800" b="1">
                <a:solidFill>
                  <a:srgbClr val="F03C69"/>
                </a:solidFill>
                <a:latin typeface="Times New Roman" pitchFamily="18" charset="0"/>
                <a:cs typeface="Times New Roman" pitchFamily="18" charset="0"/>
              </a:rPr>
              <a:t>3. BA DẠNG THÔNG TIN THƯỜNG GẶP</a:t>
            </a:r>
          </a:p>
        </p:txBody>
      </p:sp>
      <p:grpSp>
        <p:nvGrpSpPr>
          <p:cNvPr id="3" name="Group 2">
            <a:extLst>
              <a:ext uri="{FF2B5EF4-FFF2-40B4-BE49-F238E27FC236}">
                <a16:creationId xmlns=""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 xmlns:a16="http://schemas.microsoft.com/office/drawing/2014/main" id="{779E57AC-B41F-4EBA-9A3C-3FA14918A914}"/>
                </a:ext>
              </a:extLst>
            </p:cNvPr>
            <p:cNvSpPr/>
            <p:nvPr/>
          </p:nvSpPr>
          <p:spPr>
            <a:xfrm>
              <a:off x="3379791" y="1086631"/>
              <a:ext cx="7173355" cy="738664"/>
            </a:xfrm>
            <a:prstGeom prst="rect">
              <a:avLst/>
            </a:prstGeom>
          </p:spPr>
          <p:txBody>
            <a:bodyPr wrap="square">
              <a:spAutoFit/>
            </a:bodyPr>
            <a:lstStyle/>
            <a:p>
              <a:pPr defTabSz="342900">
                <a:lnSpc>
                  <a:spcPct val="150000"/>
                </a:lnSpc>
              </a:pPr>
              <a:r>
                <a:rPr lang="en-US" sz="2800" b="1">
                  <a:solidFill>
                    <a:srgbClr val="7FC354"/>
                  </a:solidFill>
                  <a:latin typeface="Times New Roman" pitchFamily="18" charset="0"/>
                  <a:cs typeface="Times New Roman" pitchFamily="18" charset="0"/>
                </a:rPr>
                <a:t>Thế giới quanh ta</a:t>
              </a:r>
              <a:endParaRPr lang="vi-VN" sz="2800" b="1">
                <a:solidFill>
                  <a:srgbClr val="7FC354"/>
                </a:solidFill>
                <a:latin typeface="Times New Roman" pitchFamily="18" charset="0"/>
                <a:cs typeface="Times New Roman" pitchFamily="18" charset="0"/>
              </a:endParaRPr>
            </a:p>
          </p:txBody>
        </p:sp>
        <p:sp>
          <p:nvSpPr>
            <p:cNvPr id="5" name="Rectangle: Rounded Corners 4">
              <a:extLst>
                <a:ext uri="{FF2B5EF4-FFF2-40B4-BE49-F238E27FC236}">
                  <a16:creationId xmlns=""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5B678708-28DD-4966-9FB7-B41AB3EFB5FE}"/>
                </a:ext>
              </a:extLst>
            </p:cNvPr>
            <p:cNvSpPr/>
            <p:nvPr/>
          </p:nvSpPr>
          <p:spPr>
            <a:xfrm>
              <a:off x="589888" y="1654233"/>
              <a:ext cx="6270327" cy="1754326"/>
            </a:xfrm>
            <a:prstGeom prst="rect">
              <a:avLst/>
            </a:prstGeom>
          </p:spPr>
          <p:txBody>
            <a:bodyPr wrap="square">
              <a:spAutoFit/>
            </a:bodyPr>
            <a:lstStyle/>
            <a:p>
              <a:pPr algn="just" defTabSz="342900">
                <a:lnSpc>
                  <a:spcPct val="150000"/>
                </a:lnSpc>
              </a:pPr>
              <a:r>
                <a:rPr lang="vi-VN" sz="2400" dirty="0">
                  <a:latin typeface="Times New Roman" pitchFamily="18" charset="0"/>
                  <a:cs typeface="Times New Roman" pitchFamily="18" charset="0"/>
                </a:rPr>
                <a:t>Quan sát bức tranh Minh và An đang trên đường đến trường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Em hãy cho biết hai bạn có thể nhìn thấy và nghe thấy những gì?</a:t>
              </a:r>
            </a:p>
          </p:txBody>
        </p:sp>
        <p:grpSp>
          <p:nvGrpSpPr>
            <p:cNvPr id="7" name="Group 6">
              <a:extLst>
                <a:ext uri="{FF2B5EF4-FFF2-40B4-BE49-F238E27FC236}">
                  <a16:creationId xmlns=""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8" name="Group 8">
                <a:extLst>
                  <a:ext uri="{FF2B5EF4-FFF2-40B4-BE49-F238E27FC236}">
                    <a16:creationId xmlns=""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15" name="Rectangle 14">
                  <a:extLst>
                    <a:ext uri="{FF2B5EF4-FFF2-40B4-BE49-F238E27FC236}">
                      <a16:creationId xmlns="" xmlns:a16="http://schemas.microsoft.com/office/drawing/2014/main" id="{55C2BBA2-90D1-4647-BE5A-40CF0AA3029D}"/>
                    </a:ext>
                  </a:extLst>
                </p:cNvPr>
                <p:cNvSpPr/>
                <p:nvPr/>
              </p:nvSpPr>
              <p:spPr>
                <a:xfrm>
                  <a:off x="5906375" y="1465062"/>
                  <a:ext cx="2135017" cy="600164"/>
                </a:xfrm>
                <a:prstGeom prst="rect">
                  <a:avLst/>
                </a:prstGeom>
              </p:spPr>
              <p:txBody>
                <a:bodyPr wrap="square">
                  <a:spAutoFit/>
                </a:bodyPr>
                <a:lstStyle/>
                <a:p>
                  <a:pPr algn="ctr" defTabSz="342900">
                    <a:lnSpc>
                      <a:spcPct val="150000"/>
                    </a:lnSpc>
                  </a:pPr>
                  <a:r>
                    <a:rPr lang="en-US" sz="2200" b="1">
                      <a:solidFill>
                        <a:schemeClr val="bg1"/>
                      </a:solidFill>
                      <a:latin typeface="Times New Roman" pitchFamily="18" charset="0"/>
                      <a:cs typeface="Times New Roman" pitchFamily="18" charset="0"/>
                    </a:rPr>
                    <a:t>HOẠT ĐỘNG </a:t>
                  </a:r>
                  <a:endParaRPr lang="vi-VN" sz="2200" b="1">
                    <a:solidFill>
                      <a:schemeClr val="bg1"/>
                    </a:solidFill>
                    <a:latin typeface="Times New Roman" pitchFamily="18" charset="0"/>
                    <a:cs typeface="Times New Roman" pitchFamily="18" charset="0"/>
                  </a:endParaRPr>
                </a:p>
              </p:txBody>
            </p:sp>
          </p:grpSp>
          <p:grpSp>
            <p:nvGrpSpPr>
              <p:cNvPr id="9" name="Group 9">
                <a:extLst>
                  <a:ext uri="{FF2B5EF4-FFF2-40B4-BE49-F238E27FC236}">
                    <a16:creationId xmlns=""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 xmlns:a16="http://schemas.microsoft.com/office/drawing/2014/main" id="{EBED9A27-3011-4F73-9732-FA489139AF2F}"/>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 xmlns:a16="http://schemas.microsoft.com/office/drawing/2014/main" id="{C67AE980-D4AF-4533-B07D-A9E05365001D}"/>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 xmlns:a16="http://schemas.microsoft.com/office/drawing/2014/main" id="{D52FB17F-4C70-41AD-83E8-A57A0BED47F6}"/>
                  </a:ext>
                </a:extLst>
              </p:cNvPr>
              <p:cNvSpPr/>
              <p:nvPr/>
            </p:nvSpPr>
            <p:spPr>
              <a:xfrm>
                <a:off x="2792351" y="1002361"/>
                <a:ext cx="363894" cy="738664"/>
              </a:xfrm>
              <a:prstGeom prst="rect">
                <a:avLst/>
              </a:prstGeom>
            </p:spPr>
            <p:txBody>
              <a:bodyPr wrap="square">
                <a:spAutoFit/>
              </a:bodyPr>
              <a:lstStyle/>
              <a:p>
                <a:pPr algn="ctr" defTabSz="342900">
                  <a:lnSpc>
                    <a:spcPct val="150000"/>
                  </a:lnSpc>
                </a:pPr>
                <a:r>
                  <a:rPr lang="en-US" sz="2800" b="1">
                    <a:solidFill>
                      <a:schemeClr val="bg1"/>
                    </a:solidFill>
                    <a:latin typeface="Times New Roman" pitchFamily="18" charset="0"/>
                    <a:cs typeface="Times New Roman" pitchFamily="18" charset="0"/>
                  </a:rPr>
                  <a:t>3</a:t>
                </a:r>
                <a:endParaRPr lang="vi-VN" sz="2800" b="1">
                  <a:solidFill>
                    <a:schemeClr val="bg1"/>
                  </a:solidFill>
                  <a:latin typeface="Times New Roman" pitchFamily="18" charset="0"/>
                  <a:cs typeface="Times New Roman" pitchFamily="18" charset="0"/>
                </a:endParaRPr>
              </a:p>
            </p:txBody>
          </p:sp>
        </p:grpSp>
      </p:grpSp>
      <p:sp>
        <p:nvSpPr>
          <p:cNvPr id="16" name="Rectangle 15">
            <a:extLst>
              <a:ext uri="{FF2B5EF4-FFF2-40B4-BE49-F238E27FC236}">
                <a16:creationId xmlns="" xmlns:a16="http://schemas.microsoft.com/office/drawing/2014/main" id="{891DAD61-1AEC-4619-8343-9F19A8621F4D}"/>
              </a:ext>
            </a:extLst>
          </p:cNvPr>
          <p:cNvSpPr/>
          <p:nvPr/>
        </p:nvSpPr>
        <p:spPr>
          <a:xfrm>
            <a:off x="798402" y="3296672"/>
            <a:ext cx="10806140" cy="1938992"/>
          </a:xfrm>
          <a:prstGeom prst="rect">
            <a:avLst/>
          </a:prstGeom>
        </p:spPr>
        <p:txBody>
          <a:bodyPr wrap="square">
            <a:spAutoFit/>
          </a:bodyPr>
          <a:lstStyle/>
          <a:p>
            <a:pPr algn="just" defTabSz="342900">
              <a:lnSpc>
                <a:spcPct val="150000"/>
              </a:lnSpc>
            </a:pPr>
            <a:r>
              <a:rPr lang="en-US" sz="2000" b="1" dirty="0">
                <a:solidFill>
                  <a:srgbClr val="000099"/>
                </a:solidFill>
                <a:latin typeface="Times New Roman" pitchFamily="18" charset="0"/>
                <a:cs typeface="Times New Roman" pitchFamily="18" charset="0"/>
              </a:rPr>
              <a:t>		</a:t>
            </a:r>
          </a:p>
          <a:p>
            <a:pPr algn="just" defTabSz="342900">
              <a:lnSpc>
                <a:spcPct val="150000"/>
              </a:lnSpc>
            </a:pPr>
            <a:r>
              <a:rPr lang="en-US" sz="2000" b="1" dirty="0">
                <a:solidFill>
                  <a:srgbClr val="000099"/>
                </a:solidFill>
                <a:latin typeface="Times New Roman" pitchFamily="18" charset="0"/>
                <a:cs typeface="Times New Roman" pitchFamily="18" charset="0"/>
              </a:rPr>
              <a:t>					</a:t>
            </a:r>
            <a:r>
              <a:rPr lang="en-US" sz="2000" b="1" dirty="0">
                <a:solidFill>
                  <a:srgbClr val="000099"/>
                </a:solidFill>
                <a:latin typeface="Times New Roman" pitchFamily="18" charset="0"/>
                <a:cs typeface="Times New Roman" pitchFamily="18" charset="0"/>
                <a:sym typeface="Wingdings 2" panose="05020102010507070707" pitchFamily="18" charset="2"/>
              </a:rPr>
              <a:t></a:t>
            </a:r>
            <a:r>
              <a:rPr lang="vi-VN" sz="2000" b="1" dirty="0">
                <a:solidFill>
                  <a:srgbClr val="000099"/>
                </a:solidFill>
                <a:latin typeface="Times New Roman" pitchFamily="18" charset="0"/>
                <a:cs typeface="Times New Roman" pitchFamily="18" charset="0"/>
              </a:rPr>
              <a:t> dạng chữ</a:t>
            </a:r>
            <a:r>
              <a:rPr lang="en-US" sz="2000" b="1" dirty="0">
                <a:solidFill>
                  <a:srgbClr val="000099"/>
                </a:solidFill>
                <a:latin typeface="Times New Roman" pitchFamily="18" charset="0"/>
                <a:cs typeface="Times New Roman" pitchFamily="18" charset="0"/>
              </a:rPr>
              <a:t> 			</a:t>
            </a:r>
          </a:p>
          <a:p>
            <a:pPr lvl="3" algn="just" defTabSz="342900">
              <a:lnSpc>
                <a:spcPct val="150000"/>
              </a:lnSpc>
            </a:pPr>
            <a:r>
              <a:rPr lang="en-US" sz="2000" b="1" dirty="0">
                <a:solidFill>
                  <a:srgbClr val="000099"/>
                </a:solidFill>
                <a:latin typeface="Times New Roman" pitchFamily="18" charset="0"/>
                <a:cs typeface="Times New Roman" pitchFamily="18" charset="0"/>
                <a:sym typeface="Wingdings 2" panose="05020102010507070707" pitchFamily="18" charset="2"/>
              </a:rPr>
              <a:t>	</a:t>
            </a:r>
            <a:r>
              <a:rPr lang="vi-VN" sz="2000" b="1" dirty="0">
                <a:solidFill>
                  <a:srgbClr val="000099"/>
                </a:solidFill>
                <a:latin typeface="Times New Roman" pitchFamily="18" charset="0"/>
                <a:cs typeface="Times New Roman" pitchFamily="18" charset="0"/>
              </a:rPr>
              <a:t> dạng hình ảnh </a:t>
            </a:r>
            <a:endParaRPr lang="en-US" sz="2000" b="1" dirty="0">
              <a:solidFill>
                <a:srgbClr val="000099"/>
              </a:solidFill>
              <a:latin typeface="Times New Roman" pitchFamily="18" charset="0"/>
              <a:cs typeface="Times New Roman" pitchFamily="18" charset="0"/>
            </a:endParaRPr>
          </a:p>
          <a:p>
            <a:pPr lvl="3" algn="just" defTabSz="342900">
              <a:lnSpc>
                <a:spcPct val="150000"/>
              </a:lnSpc>
            </a:pPr>
            <a:r>
              <a:rPr lang="en-US" sz="2000" b="1" dirty="0">
                <a:solidFill>
                  <a:srgbClr val="000099"/>
                </a:solidFill>
                <a:latin typeface="Times New Roman" pitchFamily="18" charset="0"/>
                <a:cs typeface="Times New Roman" pitchFamily="18" charset="0"/>
                <a:sym typeface="Wingdings 2" panose="05020102010507070707" pitchFamily="18" charset="2"/>
              </a:rPr>
              <a:t>	</a:t>
            </a:r>
            <a:r>
              <a:rPr lang="vi-VN" sz="2000" b="1" dirty="0">
                <a:solidFill>
                  <a:srgbClr val="000099"/>
                </a:solidFill>
                <a:latin typeface="Times New Roman" pitchFamily="18" charset="0"/>
                <a:cs typeface="Times New Roman" pitchFamily="18" charset="0"/>
              </a:rPr>
              <a:t> dạng âm thanh</a:t>
            </a:r>
            <a:endParaRPr lang="en-US" sz="2000" b="1" dirty="0">
              <a:solidFill>
                <a:srgbClr val="000099"/>
              </a:solidFill>
              <a:latin typeface="Times New Roman" pitchFamily="18" charset="0"/>
              <a:cs typeface="Times New Roman" pitchFamily="18" charset="0"/>
            </a:endParaRPr>
          </a:p>
        </p:txBody>
      </p:sp>
      <p:pic>
        <p:nvPicPr>
          <p:cNvPr id="18" name="Picture 17">
            <a:extLst>
              <a:ext uri="{FF2B5EF4-FFF2-40B4-BE49-F238E27FC236}">
                <a16:creationId xmlns="" xmlns:a16="http://schemas.microsoft.com/office/drawing/2014/main" id="{06BFDB3A-FC7D-468C-9DE4-8A25E9491295}"/>
              </a:ext>
            </a:extLst>
          </p:cNvPr>
          <p:cNvPicPr>
            <a:picLocks noChangeAspect="1"/>
          </p:cNvPicPr>
          <p:nvPr/>
        </p:nvPicPr>
        <p:blipFill>
          <a:blip r:embed="rId8" cstate="print"/>
          <a:stretch>
            <a:fillRect/>
          </a:stretch>
        </p:blipFill>
        <p:spPr>
          <a:xfrm>
            <a:off x="7180555" y="1123720"/>
            <a:ext cx="4387155" cy="2379644"/>
          </a:xfrm>
          <a:prstGeom prst="rect">
            <a:avLst/>
          </a:prstGeom>
        </p:spPr>
      </p:pic>
      <p:sp>
        <p:nvSpPr>
          <p:cNvPr id="19" name="Rectangle 18">
            <a:extLst>
              <a:ext uri="{FF2B5EF4-FFF2-40B4-BE49-F238E27FC236}">
                <a16:creationId xmlns="" xmlns:a16="http://schemas.microsoft.com/office/drawing/2014/main" id="{5F28C234-D29A-43B6-9D9D-89685D25E898}"/>
              </a:ext>
            </a:extLst>
          </p:cNvPr>
          <p:cNvSpPr/>
          <p:nvPr/>
        </p:nvSpPr>
        <p:spPr>
          <a:xfrm>
            <a:off x="4281002" y="3726893"/>
            <a:ext cx="3589930" cy="553998"/>
          </a:xfrm>
          <a:prstGeom prst="rect">
            <a:avLst/>
          </a:prstGeom>
        </p:spPr>
        <p:txBody>
          <a:bodyPr wrap="square">
            <a:spAutoFit/>
          </a:bodyPr>
          <a:lstStyle/>
          <a:p>
            <a:pPr algn="just" defTabSz="342900">
              <a:lnSpc>
                <a:spcPct val="150000"/>
              </a:lnSpc>
            </a:pPr>
            <a:r>
              <a:rPr lang="vi-VN" sz="2000" dirty="0">
                <a:latin typeface="Times New Roman" pitchFamily="18" charset="0"/>
                <a:cs typeface="Times New Roman" pitchFamily="18" charset="0"/>
                <a:sym typeface="Wingdings" panose="05000000000000000000" pitchFamily="2" charset="2"/>
              </a:rPr>
              <a:t></a:t>
            </a:r>
            <a:r>
              <a:rPr lang="en-US" sz="2000" dirty="0">
                <a:latin typeface="Times New Roman" pitchFamily="18" charset="0"/>
                <a:cs typeface="Times New Roman" pitchFamily="18" charset="0"/>
                <a:sym typeface="Wingdings" panose="05000000000000000000" pitchFamily="2" charset="2"/>
              </a:rPr>
              <a:t> </a:t>
            </a:r>
            <a:r>
              <a:rPr lang="vi-VN" sz="2000" dirty="0">
                <a:latin typeface="Times New Roman" pitchFamily="18" charset="0"/>
                <a:cs typeface="Times New Roman" pitchFamily="18" charset="0"/>
              </a:rPr>
              <a:t>dòng chữ </a:t>
            </a:r>
            <a:r>
              <a:rPr lang="vi-VN" sz="2000" dirty="0">
                <a:solidFill>
                  <a:srgbClr val="FF0000"/>
                </a:solidFill>
                <a:latin typeface="Times New Roman" pitchFamily="18" charset="0"/>
                <a:cs typeface="Times New Roman" pitchFamily="18" charset="0"/>
              </a:rPr>
              <a:t>tên trường</a:t>
            </a:r>
            <a:endParaRPr lang="vi-VN" sz="2000" dirty="0">
              <a:latin typeface="Times New Roman" pitchFamily="18" charset="0"/>
              <a:cs typeface="Times New Roman" pitchFamily="18" charset="0"/>
            </a:endParaRPr>
          </a:p>
        </p:txBody>
      </p:sp>
      <p:sp>
        <p:nvSpPr>
          <p:cNvPr id="20" name="Rectangle 19">
            <a:extLst>
              <a:ext uri="{FF2B5EF4-FFF2-40B4-BE49-F238E27FC236}">
                <a16:creationId xmlns="" xmlns:a16="http://schemas.microsoft.com/office/drawing/2014/main" id="{33B32C96-9C93-4F8A-AB1A-BD04D3F410F3}"/>
              </a:ext>
            </a:extLst>
          </p:cNvPr>
          <p:cNvSpPr/>
          <p:nvPr/>
        </p:nvSpPr>
        <p:spPr>
          <a:xfrm>
            <a:off x="4389021" y="4223512"/>
            <a:ext cx="5729586" cy="553998"/>
          </a:xfrm>
          <a:prstGeom prst="rect">
            <a:avLst/>
          </a:prstGeom>
        </p:spPr>
        <p:txBody>
          <a:bodyPr wrap="square">
            <a:spAutoFit/>
          </a:bodyPr>
          <a:lstStyle/>
          <a:p>
            <a:pPr algn="just" defTabSz="342900">
              <a:lnSpc>
                <a:spcPct val="150000"/>
              </a:lnSpc>
            </a:pPr>
            <a:r>
              <a:rPr lang="vi-VN" sz="2000" dirty="0">
                <a:latin typeface="Times New Roman" pitchFamily="18" charset="0"/>
                <a:cs typeface="Times New Roman" pitchFamily="18" charset="0"/>
                <a:sym typeface="Wingdings" panose="05000000000000000000" pitchFamily="2" charset="2"/>
              </a:rPr>
              <a:t></a:t>
            </a:r>
            <a:r>
              <a:rPr lang="en-US" sz="2000" dirty="0">
                <a:latin typeface="Times New Roman" pitchFamily="18" charset="0"/>
                <a:cs typeface="Times New Roman" pitchFamily="18" charset="0"/>
                <a:sym typeface="Wingdings" panose="05000000000000000000" pitchFamily="2" charset="2"/>
              </a:rPr>
              <a:t> </a:t>
            </a:r>
            <a:r>
              <a:rPr lang="vi-VN" sz="2000" dirty="0">
                <a:solidFill>
                  <a:srgbClr val="FF0000"/>
                </a:solidFill>
                <a:latin typeface="Times New Roman" pitchFamily="18" charset="0"/>
                <a:cs typeface="Times New Roman" pitchFamily="18" charset="0"/>
              </a:rPr>
              <a:t>hình vẽ trên bức tranh </a:t>
            </a:r>
            <a:r>
              <a:rPr lang="vi-VN" sz="2000" dirty="0">
                <a:latin typeface="Times New Roman" pitchFamily="18" charset="0"/>
                <a:cs typeface="Times New Roman" pitchFamily="18" charset="0"/>
              </a:rPr>
              <a:t>cạnh công trường </a:t>
            </a:r>
          </a:p>
        </p:txBody>
      </p:sp>
      <p:sp>
        <p:nvSpPr>
          <p:cNvPr id="21" name="Rectangle 20">
            <a:extLst>
              <a:ext uri="{FF2B5EF4-FFF2-40B4-BE49-F238E27FC236}">
                <a16:creationId xmlns="" xmlns:a16="http://schemas.microsoft.com/office/drawing/2014/main" id="{B8B4BE71-FB27-4C1A-8858-C61F6599FB45}"/>
              </a:ext>
            </a:extLst>
          </p:cNvPr>
          <p:cNvSpPr/>
          <p:nvPr/>
        </p:nvSpPr>
        <p:spPr>
          <a:xfrm>
            <a:off x="4586872" y="4735758"/>
            <a:ext cx="5729586" cy="553998"/>
          </a:xfrm>
          <a:prstGeom prst="rect">
            <a:avLst/>
          </a:prstGeom>
        </p:spPr>
        <p:txBody>
          <a:bodyPr wrap="square">
            <a:spAutoFit/>
          </a:bodyPr>
          <a:lstStyle/>
          <a:p>
            <a:pPr algn="just" defTabSz="342900">
              <a:lnSpc>
                <a:spcPct val="150000"/>
              </a:lnSpc>
            </a:pPr>
            <a:r>
              <a:rPr lang="vi-VN" sz="2000" dirty="0">
                <a:latin typeface="Times New Roman" pitchFamily="18" charset="0"/>
                <a:cs typeface="Times New Roman" pitchFamily="18" charset="0"/>
                <a:sym typeface="Wingdings" panose="05000000000000000000" pitchFamily="2" charset="2"/>
              </a:rPr>
              <a:t></a:t>
            </a:r>
            <a:r>
              <a:rPr lang="en-US" sz="2000" dirty="0">
                <a:latin typeface="Times New Roman" pitchFamily="18" charset="0"/>
                <a:cs typeface="Times New Roman" pitchFamily="18" charset="0"/>
                <a:sym typeface="Wingdings" panose="05000000000000000000" pitchFamily="2" charset="2"/>
              </a:rPr>
              <a:t> </a:t>
            </a:r>
            <a:r>
              <a:rPr lang="vi-VN" sz="2000" dirty="0">
                <a:solidFill>
                  <a:srgbClr val="FF0000"/>
                </a:solidFill>
                <a:latin typeface="Times New Roman" pitchFamily="18" charset="0"/>
                <a:cs typeface="Times New Roman" pitchFamily="18" charset="0"/>
              </a:rPr>
              <a:t>tiếng chim hót </a:t>
            </a:r>
            <a:r>
              <a:rPr lang="vi-VN" sz="2000" dirty="0">
                <a:latin typeface="Times New Roman" pitchFamily="18" charset="0"/>
                <a:cs typeface="Times New Roman" pitchFamily="18" charset="0"/>
              </a:rPr>
              <a:t>mà hai bạn nghe thấy </a:t>
            </a:r>
          </a:p>
        </p:txBody>
      </p:sp>
      <p:pic>
        <p:nvPicPr>
          <p:cNvPr id="22" name="Picture 21">
            <a:extLst>
              <a:ext uri="{FF2B5EF4-FFF2-40B4-BE49-F238E27FC236}">
                <a16:creationId xmlns="" xmlns:a16="http://schemas.microsoft.com/office/drawing/2014/main" id="{C729697E-8B81-4267-80D6-C87A4F9ABABB}"/>
              </a:ext>
            </a:extLst>
          </p:cNvPr>
          <p:cNvPicPr>
            <a:picLocks noChangeAspect="1"/>
          </p:cNvPicPr>
          <p:nvPr/>
        </p:nvPicPr>
        <p:blipFill>
          <a:blip r:embed="rId9" cstate="print"/>
          <a:stretch>
            <a:fillRect/>
          </a:stretch>
        </p:blipFill>
        <p:spPr>
          <a:xfrm>
            <a:off x="742961" y="3771274"/>
            <a:ext cx="1355503" cy="1284819"/>
          </a:xfrm>
          <a:prstGeom prst="rect">
            <a:avLst/>
          </a:prstGeom>
        </p:spPr>
      </p:pic>
      <p:pic>
        <p:nvPicPr>
          <p:cNvPr id="23" name="Picture 22">
            <a:extLst>
              <a:ext uri="{FF2B5EF4-FFF2-40B4-BE49-F238E27FC236}">
                <a16:creationId xmlns="" xmlns:a16="http://schemas.microsoft.com/office/drawing/2014/main" id="{04509FB5-EBB3-41FB-9083-F59742CC1647}"/>
              </a:ext>
            </a:extLst>
          </p:cNvPr>
          <p:cNvPicPr>
            <a:picLocks noChangeAspect="1"/>
          </p:cNvPicPr>
          <p:nvPr/>
        </p:nvPicPr>
        <p:blipFill>
          <a:blip r:embed="rId10" cstate="print">
            <a:extLst>
              <a:ext uri="{28A0092B-C50C-407E-A947-70E740481C1C}">
                <a14:useLocalDpi xmlns="" xmlns:a14="http://schemas.microsoft.com/office/drawing/2010/main" val="0"/>
              </a:ext>
            </a:extLst>
          </a:blip>
          <a:srcRect/>
          <a:stretch/>
        </p:blipFill>
        <p:spPr>
          <a:xfrm>
            <a:off x="909666" y="5600867"/>
            <a:ext cx="998307" cy="883997"/>
          </a:xfrm>
          <a:prstGeom prst="rect">
            <a:avLst/>
          </a:prstGeom>
        </p:spPr>
      </p:pic>
      <p:sp>
        <p:nvSpPr>
          <p:cNvPr id="24" name="Rectangle: Rounded Corners 14">
            <a:extLst>
              <a:ext uri="{FF2B5EF4-FFF2-40B4-BE49-F238E27FC236}">
                <a16:creationId xmlns="" xmlns:a16="http://schemas.microsoft.com/office/drawing/2014/main" id="{FC8A4868-8B0A-46FD-93E0-B344D9CAB44A}"/>
              </a:ext>
            </a:extLst>
          </p:cNvPr>
          <p:cNvSpPr/>
          <p:nvPr/>
        </p:nvSpPr>
        <p:spPr>
          <a:xfrm>
            <a:off x="2244561" y="5260852"/>
            <a:ext cx="8121352" cy="141672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5" name="Rectangle 24">
            <a:extLst>
              <a:ext uri="{FF2B5EF4-FFF2-40B4-BE49-F238E27FC236}">
                <a16:creationId xmlns="" xmlns:a16="http://schemas.microsoft.com/office/drawing/2014/main" id="{C7B97D61-2F74-4522-A021-CE215EC84AB0}"/>
              </a:ext>
            </a:extLst>
          </p:cNvPr>
          <p:cNvSpPr/>
          <p:nvPr/>
        </p:nvSpPr>
        <p:spPr>
          <a:xfrm>
            <a:off x="2601110" y="5397428"/>
            <a:ext cx="7408253" cy="1200329"/>
          </a:xfrm>
          <a:prstGeom prst="rect">
            <a:avLst/>
          </a:prstGeom>
        </p:spPr>
        <p:txBody>
          <a:bodyPr wrap="square">
            <a:spAutoFit/>
          </a:bodyPr>
          <a:lstStyle/>
          <a:p>
            <a:pPr algn="ctr" defTabSz="342900">
              <a:lnSpc>
                <a:spcPct val="150000"/>
              </a:lnSpc>
            </a:pPr>
            <a:r>
              <a:rPr lang="vi-VN" sz="2400" b="1" dirty="0">
                <a:solidFill>
                  <a:srgbClr val="F03C69"/>
                </a:solidFill>
                <a:latin typeface="Times New Roman" pitchFamily="18" charset="0"/>
                <a:cs typeface="Times New Roman" pitchFamily="18" charset="0"/>
              </a:rPr>
              <a:t>Ba dạng thông tin thường gặp là </a:t>
            </a:r>
            <a:endParaRPr lang="en-US" sz="2400" b="1" dirty="0">
              <a:solidFill>
                <a:srgbClr val="F03C69"/>
              </a:solidFill>
              <a:latin typeface="Times New Roman" pitchFamily="18" charset="0"/>
              <a:cs typeface="Times New Roman" pitchFamily="18" charset="0"/>
            </a:endParaRPr>
          </a:p>
          <a:p>
            <a:pPr algn="ctr" defTabSz="342900">
              <a:lnSpc>
                <a:spcPct val="150000"/>
              </a:lnSpc>
            </a:pPr>
            <a:r>
              <a:rPr lang="vi-VN" sz="2400" b="1" dirty="0">
                <a:solidFill>
                  <a:srgbClr val="F03C69"/>
                </a:solidFill>
                <a:latin typeface="Times New Roman" pitchFamily="18" charset="0"/>
                <a:cs typeface="Times New Roman" pitchFamily="18" charset="0"/>
              </a:rPr>
              <a:t>dạng chữ, dạng hình ảnh và dạng âm thanh.</a:t>
            </a:r>
          </a:p>
        </p:txBody>
      </p:sp>
    </p:spTree>
    <p:extLst>
      <p:ext uri="{BB962C8B-B14F-4D97-AF65-F5344CB8AC3E}">
        <p14:creationId xmlns="" xmlns:p14="http://schemas.microsoft.com/office/powerpoint/2010/main" val="41633857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 calcmode="lin" valueType="num">
                                      <p:cBhvr>
                                        <p:cTn id="7" dur="1000" fill="hold"/>
                                        <p:tgtEl>
                                          <p:spTgt spid="16">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6">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 calcmode="lin" valueType="num">
                                      <p:cBhvr>
                                        <p:cTn id="14" dur="1000" fill="hold"/>
                                        <p:tgtEl>
                                          <p:spTgt spid="16">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1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6">
                                            <p:txEl>
                                              <p:pRg st="2" end="2"/>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 calcmode="lin" valueType="num">
                                      <p:cBhvr>
                                        <p:cTn id="21" dur="1000" fill="hold"/>
                                        <p:tgtEl>
                                          <p:spTgt spid="16">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1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6">
                                            <p:txEl>
                                              <p:pRg st="3" end="3"/>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par>
                          <p:cTn id="33" fill="hold">
                            <p:stCondLst>
                              <p:cond delay="0"/>
                            </p:stCondLst>
                            <p:childTnLst>
                              <p:par>
                                <p:cTn id="34" presetID="25"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39" dur="1000" fill="hold"/>
                                        <p:tgtEl>
                                          <p:spTgt spid="24"/>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24"/>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44" presetID="25"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49" dur="1000" fill="hold"/>
                                        <p:tgtEl>
                                          <p:spTgt spid="2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25"/>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447100" y="649567"/>
            <a:ext cx="6746436" cy="646331"/>
          </a:xfrm>
          <a:prstGeom prst="rect">
            <a:avLst/>
          </a:prstGeom>
        </p:spPr>
        <p:txBody>
          <a:bodyPr wrap="square">
            <a:spAutoFit/>
          </a:bodyPr>
          <a:lstStyle/>
          <a:p>
            <a:pPr algn="just" defTabSz="342900">
              <a:lnSpc>
                <a:spcPct val="150000"/>
              </a:lnSpc>
            </a:pPr>
            <a:r>
              <a:rPr lang="en-US" sz="2400" dirty="0">
                <a:latin typeface="Times New Roman" pitchFamily="18" charset="0"/>
                <a:cs typeface="Times New Roman" pitchFamily="18" charset="0"/>
              </a:rPr>
              <a:t>Ở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2:</a:t>
            </a:r>
            <a:endParaRPr lang="vi-VN" sz="2400" dirty="0">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cstate="print"/>
          <a:stretch>
            <a:fillRect/>
          </a:stretch>
        </p:blipFill>
        <p:spPr>
          <a:xfrm>
            <a:off x="453196" y="386558"/>
            <a:ext cx="983065" cy="967824"/>
          </a:xfrm>
          <a:prstGeom prst="rect">
            <a:avLst/>
          </a:prstGeom>
        </p:spPr>
      </p:pic>
      <p:sp>
        <p:nvSpPr>
          <p:cNvPr id="5" name="Rectangle 4">
            <a:extLst>
              <a:ext uri="{FF2B5EF4-FFF2-40B4-BE49-F238E27FC236}">
                <a16:creationId xmlns="" xmlns:a16="http://schemas.microsoft.com/office/drawing/2014/main" id="{3922DAE0-5437-4176-8EEE-A3523E844A19}"/>
              </a:ext>
            </a:extLst>
          </p:cNvPr>
          <p:cNvSpPr/>
          <p:nvPr/>
        </p:nvSpPr>
        <p:spPr>
          <a:xfrm>
            <a:off x="1933094" y="1690558"/>
            <a:ext cx="7310526" cy="646331"/>
          </a:xfrm>
          <a:prstGeom prst="rect">
            <a:avLst/>
          </a:prstGeom>
        </p:spPr>
        <p:txBody>
          <a:bodyPr wrap="square">
            <a:spAutoFit/>
          </a:bodyPr>
          <a:lstStyle/>
          <a:p>
            <a:pPr defTabSz="342900">
              <a:lnSpc>
                <a:spcPct val="150000"/>
              </a:lnSpc>
            </a:pPr>
            <a:r>
              <a:rPr lang="pt-BR" sz="2400">
                <a:latin typeface="Times New Roman" pitchFamily="18" charset="0"/>
                <a:cs typeface="Times New Roman" pitchFamily="18" charset="0"/>
              </a:rPr>
              <a:t>a) </a:t>
            </a:r>
            <a:r>
              <a:rPr lang="vi-VN" sz="2400">
                <a:latin typeface="Times New Roman" pitchFamily="18" charset="0"/>
                <a:cs typeface="Times New Roman" pitchFamily="18" charset="0"/>
              </a:rPr>
              <a:t>Thông tin em nhận được từ tấm biển là gì?</a:t>
            </a:r>
            <a:endParaRPr lang="pt-BR" sz="2400">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D590011D-2F8D-441E-A867-EBA0463A34F9}"/>
              </a:ext>
            </a:extLst>
          </p:cNvPr>
          <p:cNvSpPr/>
          <p:nvPr/>
        </p:nvSpPr>
        <p:spPr>
          <a:xfrm>
            <a:off x="1933094" y="3380252"/>
            <a:ext cx="7310526" cy="646331"/>
          </a:xfrm>
          <a:prstGeom prst="rect">
            <a:avLst/>
          </a:prstGeom>
        </p:spPr>
        <p:txBody>
          <a:bodyPr wrap="square">
            <a:spAutoFit/>
          </a:bodyPr>
          <a:lstStyle/>
          <a:p>
            <a:pPr defTabSz="342900">
              <a:lnSpc>
                <a:spcPct val="150000"/>
              </a:lnSpc>
            </a:pPr>
            <a:r>
              <a:rPr lang="en-US" sz="2400">
                <a:latin typeface="Times New Roman" pitchFamily="18" charset="0"/>
                <a:cs typeface="Times New Roman" pitchFamily="18" charset="0"/>
              </a:rPr>
              <a:t>b) Thông tin đó thuộc dạng thông tin nào?</a:t>
            </a:r>
          </a:p>
        </p:txBody>
      </p:sp>
      <p:pic>
        <p:nvPicPr>
          <p:cNvPr id="21" name="Picture 20" descr="Text&#10;&#10;Description automatically generated">
            <a:extLst>
              <a:ext uri="{FF2B5EF4-FFF2-40B4-BE49-F238E27FC236}">
                <a16:creationId xmlns="" xmlns:a16="http://schemas.microsoft.com/office/drawing/2014/main" id="{59FBB092-2AA3-4067-AC6E-92E617E0DF4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02413" y="301281"/>
            <a:ext cx="4171340" cy="1272025"/>
          </a:xfrm>
          <a:prstGeom prst="rect">
            <a:avLst/>
          </a:prstGeom>
        </p:spPr>
      </p:pic>
      <p:sp>
        <p:nvSpPr>
          <p:cNvPr id="16" name="Rectangle 15">
            <a:extLst>
              <a:ext uri="{FF2B5EF4-FFF2-40B4-BE49-F238E27FC236}">
                <a16:creationId xmlns="" xmlns:a16="http://schemas.microsoft.com/office/drawing/2014/main" id="{257F4C1F-C4A9-4FE2-B5D0-4C7C30340F1E}"/>
              </a:ext>
            </a:extLst>
          </p:cNvPr>
          <p:cNvSpPr/>
          <p:nvPr/>
        </p:nvSpPr>
        <p:spPr>
          <a:xfrm>
            <a:off x="2904562" y="2258406"/>
            <a:ext cx="3917373" cy="1200329"/>
          </a:xfrm>
          <a:prstGeom prst="rect">
            <a:avLst/>
          </a:prstGeom>
        </p:spPr>
        <p:txBody>
          <a:bodyPr wrap="square">
            <a:spAutoFit/>
          </a:bodyPr>
          <a:lstStyle/>
          <a:p>
            <a:pPr defTabSz="342900">
              <a:lnSpc>
                <a:spcPct val="150000"/>
              </a:lnSpc>
            </a:pPr>
            <a:r>
              <a:rPr lang="vi-VN" sz="2400" dirty="0">
                <a:latin typeface="Times New Roman" pitchFamily="18" charset="0"/>
                <a:cs typeface="Times New Roman" pitchFamily="18" charset="0"/>
                <a:sym typeface="Wingdings" panose="05000000000000000000" pitchFamily="2" charset="2"/>
              </a:rPr>
              <a:t> </a:t>
            </a:r>
            <a:r>
              <a:rPr lang="en-US" sz="2400" dirty="0">
                <a:latin typeface="Times New Roman" pitchFamily="18" charset="0"/>
                <a:cs typeface="Times New Roman" pitchFamily="18" charset="0"/>
                <a:sym typeface="Wingdings" panose="05000000000000000000" pitchFamily="2" charset="2"/>
              </a:rPr>
              <a:t>	</a:t>
            </a:r>
            <a:r>
              <a:rPr lang="en-US" sz="2400" dirty="0" err="1">
                <a:solidFill>
                  <a:srgbClr val="0000FF"/>
                </a:solidFill>
                <a:latin typeface="Times New Roman" pitchFamily="18" charset="0"/>
                <a:cs typeface="Times New Roman" pitchFamily="18" charset="0"/>
              </a:rPr>
              <a:t>Muốn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hỏi</a:t>
            </a:r>
            <a:endParaRPr lang="en-US" sz="2400" dirty="0">
              <a:solidFill>
                <a:srgbClr val="0000FF"/>
              </a:solidFill>
              <a:latin typeface="Times New Roman" pitchFamily="18" charset="0"/>
              <a:cs typeface="Times New Roman" pitchFamily="18" charset="0"/>
            </a:endParaRPr>
          </a:p>
          <a:p>
            <a:pPr defTabSz="342900">
              <a:lnSpc>
                <a:spcPct val="150000"/>
              </a:lnSpc>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Muốn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giỏi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học</a:t>
            </a:r>
            <a:endParaRPr lang="pt-BR" sz="2400" dirty="0">
              <a:solidFill>
                <a:srgbClr val="0000FF"/>
              </a:solidFill>
              <a:latin typeface="Times New Roman" pitchFamily="18" charset="0"/>
              <a:cs typeface="Times New Roman" pitchFamily="18" charset="0"/>
            </a:endParaRPr>
          </a:p>
        </p:txBody>
      </p:sp>
      <p:sp>
        <p:nvSpPr>
          <p:cNvPr id="17" name="Rectangle 16">
            <a:extLst>
              <a:ext uri="{FF2B5EF4-FFF2-40B4-BE49-F238E27FC236}">
                <a16:creationId xmlns="" xmlns:a16="http://schemas.microsoft.com/office/drawing/2014/main" id="{0B8766F1-BC49-4097-9DF7-7558DE71B3DE}"/>
              </a:ext>
            </a:extLst>
          </p:cNvPr>
          <p:cNvSpPr/>
          <p:nvPr/>
        </p:nvSpPr>
        <p:spPr>
          <a:xfrm>
            <a:off x="2904562" y="3969468"/>
            <a:ext cx="3589930" cy="646331"/>
          </a:xfrm>
          <a:prstGeom prst="rect">
            <a:avLst/>
          </a:prstGeom>
        </p:spPr>
        <p:txBody>
          <a:bodyPr wrap="square">
            <a:spAutoFit/>
          </a:bodyPr>
          <a:lstStyle/>
          <a:p>
            <a:pPr algn="just" defTabSz="342900">
              <a:lnSpc>
                <a:spcPct val="150000"/>
              </a:lnSpc>
            </a:pPr>
            <a:r>
              <a:rPr lang="vi-VN" sz="2400">
                <a:latin typeface="Times New Roman" pitchFamily="18" charset="0"/>
                <a:cs typeface="Times New Roman" pitchFamily="18" charset="0"/>
                <a:sym typeface="Wingdings" panose="05000000000000000000" pitchFamily="2" charset="2"/>
              </a:rPr>
              <a:t></a:t>
            </a:r>
            <a:r>
              <a:rPr lang="en-US" sz="2400">
                <a:latin typeface="Times New Roman" pitchFamily="18" charset="0"/>
                <a:cs typeface="Times New Roman" pitchFamily="18" charset="0"/>
                <a:sym typeface="Wingdings" panose="05000000000000000000" pitchFamily="2" charset="2"/>
              </a:rPr>
              <a:t> </a:t>
            </a:r>
            <a:r>
              <a:rPr lang="en-US" sz="2400">
                <a:solidFill>
                  <a:srgbClr val="0000FF"/>
                </a:solidFill>
                <a:latin typeface="Times New Roman" pitchFamily="18" charset="0"/>
                <a:cs typeface="Times New Roman" pitchFamily="18" charset="0"/>
              </a:rPr>
              <a:t>dạng chữ</a:t>
            </a:r>
            <a:endParaRPr lang="vi-VN" sz="240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0514175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738664"/>
            </a:xfrm>
            <a:prstGeom prst="rect">
              <a:avLst/>
            </a:prstGeom>
          </p:spPr>
          <p:txBody>
            <a:bodyPr wrap="square">
              <a:spAutoFit/>
            </a:bodyPr>
            <a:lstStyle/>
            <a:p>
              <a:pPr defTabSz="342900">
                <a:lnSpc>
                  <a:spcPct val="150000"/>
                </a:lnSpc>
              </a:pPr>
              <a:r>
                <a:rPr lang="en-US" sz="2800" b="1">
                  <a:solidFill>
                    <a:srgbClr val="0998D7"/>
                  </a:solidFill>
                  <a:latin typeface="Times New Roman" pitchFamily="18" charset="0"/>
                  <a:cs typeface="Times New Roman" pitchFamily="18" charset="0"/>
                </a:rPr>
                <a:t>LUYỆN TẬP</a:t>
              </a:r>
              <a:endParaRPr lang="vi-VN" sz="2800" b="1">
                <a:solidFill>
                  <a:srgbClr val="0998D7"/>
                </a:solidFill>
                <a:latin typeface="Times New Roman" pitchFamily="18" charset="0"/>
                <a:cs typeface="Times New Roman"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425059"/>
            <a:ext cx="9751340" cy="1200329"/>
          </a:xfrm>
          <a:prstGeom prst="rect">
            <a:avLst/>
          </a:prstGeom>
        </p:spPr>
        <p:txBody>
          <a:bodyPr wrap="square">
            <a:spAutoFit/>
          </a:bodyPr>
          <a:lstStyle/>
          <a:p>
            <a:pPr defTabSz="342900">
              <a:lnSpc>
                <a:spcPct val="150000"/>
              </a:lnSpc>
            </a:pPr>
            <a:r>
              <a:rPr lang="en-US" sz="2400" b="1" dirty="0">
                <a:latin typeface="Times New Roman" pitchFamily="18" charset="0"/>
                <a:cs typeface="Times New Roman" pitchFamily="18" charset="0"/>
              </a:rPr>
              <a:t>1. </a:t>
            </a:r>
            <a:r>
              <a:rPr lang="vi-VN" sz="2400" dirty="0">
                <a:latin typeface="Times New Roman" pitchFamily="18" charset="0"/>
                <a:cs typeface="Times New Roman" pitchFamily="18" charset="0"/>
              </a:rPr>
              <a:t>Đi học về, An xem trước bài hôm sau để đến lớp hiểu bài tốt hơn. Câu nào</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sau đây là thông tin, câu nào là quyết định?</a:t>
            </a:r>
          </a:p>
        </p:txBody>
      </p:sp>
      <p:sp>
        <p:nvSpPr>
          <p:cNvPr id="9" name="Rectangle 8">
            <a:extLst>
              <a:ext uri="{FF2B5EF4-FFF2-40B4-BE49-F238E27FC236}">
                <a16:creationId xmlns="" xmlns:a16="http://schemas.microsoft.com/office/drawing/2014/main" id="{64D4AC19-04E7-42DD-8D9E-C14E08221752}"/>
              </a:ext>
            </a:extLst>
          </p:cNvPr>
          <p:cNvSpPr/>
          <p:nvPr/>
        </p:nvSpPr>
        <p:spPr>
          <a:xfrm>
            <a:off x="2556176" y="2477673"/>
            <a:ext cx="8505049" cy="646331"/>
          </a:xfrm>
          <a:prstGeom prst="rect">
            <a:avLst/>
          </a:prstGeom>
        </p:spPr>
        <p:txBody>
          <a:bodyPr wrap="square">
            <a:spAutoFit/>
          </a:bodyPr>
          <a:lstStyle/>
          <a:p>
            <a:pPr defTabSz="342900">
              <a:lnSpc>
                <a:spcPct val="150000"/>
              </a:lnSpc>
            </a:pPr>
            <a:r>
              <a:rPr lang="en-US" sz="2400" b="1">
                <a:solidFill>
                  <a:srgbClr val="7FC354"/>
                </a:solidFill>
                <a:latin typeface="Times New Roman" pitchFamily="18" charset="0"/>
                <a:cs typeface="Times New Roman" pitchFamily="18" charset="0"/>
              </a:rPr>
              <a:t>A.</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Xem trước bài cho ngày hôm sau sẽ giúp em hiểu bài tốt hơn</a:t>
            </a:r>
            <a:r>
              <a:rPr lang="en-US" sz="240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22A734E4-2093-4333-9279-33750DACE0B2}"/>
              </a:ext>
            </a:extLst>
          </p:cNvPr>
          <p:cNvSpPr/>
          <p:nvPr/>
        </p:nvSpPr>
        <p:spPr>
          <a:xfrm>
            <a:off x="2556177" y="3054475"/>
            <a:ext cx="7310526" cy="646331"/>
          </a:xfrm>
          <a:prstGeom prst="rect">
            <a:avLst/>
          </a:prstGeom>
        </p:spPr>
        <p:txBody>
          <a:bodyPr wrap="square">
            <a:spAutoFit/>
          </a:bodyPr>
          <a:lstStyle/>
          <a:p>
            <a:pPr defTabSz="342900">
              <a:lnSpc>
                <a:spcPct val="150000"/>
              </a:lnSpc>
            </a:pPr>
            <a:r>
              <a:rPr lang="en-US" sz="2400" b="1">
                <a:solidFill>
                  <a:srgbClr val="7FC354"/>
                </a:solidFill>
                <a:latin typeface="Times New Roman" pitchFamily="18" charset="0"/>
                <a:cs typeface="Times New Roman" pitchFamily="18" charset="0"/>
              </a:rPr>
              <a:t>B. </a:t>
            </a:r>
            <a:r>
              <a:rPr lang="vi-VN" sz="2400">
                <a:latin typeface="Times New Roman" pitchFamily="18" charset="0"/>
                <a:cs typeface="Times New Roman" pitchFamily="18" charset="0"/>
              </a:rPr>
              <a:t>An xem trước bài hôm sau khi đi học về</a:t>
            </a:r>
            <a:r>
              <a:rPr lang="en-US" sz="240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sp>
        <p:nvSpPr>
          <p:cNvPr id="11" name="Rectangle 10">
            <a:extLst>
              <a:ext uri="{FF2B5EF4-FFF2-40B4-BE49-F238E27FC236}">
                <a16:creationId xmlns="" xmlns:a16="http://schemas.microsoft.com/office/drawing/2014/main" id="{5151CCD1-4DB5-4BF7-A6FD-E07347AC69A6}"/>
              </a:ext>
            </a:extLst>
          </p:cNvPr>
          <p:cNvSpPr/>
          <p:nvPr/>
        </p:nvSpPr>
        <p:spPr>
          <a:xfrm>
            <a:off x="1652195" y="3631277"/>
            <a:ext cx="9751340" cy="646331"/>
          </a:xfrm>
          <a:prstGeom prst="rect">
            <a:avLst/>
          </a:prstGeom>
        </p:spPr>
        <p:txBody>
          <a:bodyPr wrap="square">
            <a:spAutoFit/>
          </a:bodyPr>
          <a:lstStyle/>
          <a:p>
            <a:pPr defTabSz="342900">
              <a:lnSpc>
                <a:spcPct val="150000"/>
              </a:lnSpc>
            </a:pPr>
            <a:r>
              <a:rPr lang="en-US" sz="2400" b="1" dirty="0">
                <a:latin typeface="Times New Roman" pitchFamily="18" charset="0"/>
                <a:cs typeface="Times New Roman" pitchFamily="18" charset="0"/>
              </a:rPr>
              <a:t>2. </a:t>
            </a:r>
            <a:r>
              <a:rPr lang="vi-VN" sz="2400" dirty="0">
                <a:latin typeface="Times New Roman" pitchFamily="18" charset="0"/>
                <a:cs typeface="Times New Roman" pitchFamily="18" charset="0"/>
              </a:rPr>
              <a:t>Có ba loại thùng rác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t>
            </a:r>
            <a:r>
              <a:rPr lang="vi-VN" sz="2400" dirty="0">
                <a:latin typeface="Times New Roman" pitchFamily="18" charset="0"/>
                <a:cs typeface="Times New Roman" pitchFamily="18" charset="0"/>
              </a:rPr>
              <a: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13" name="Picture 12">
            <a:extLst>
              <a:ext uri="{FF2B5EF4-FFF2-40B4-BE49-F238E27FC236}">
                <a16:creationId xmlns="" xmlns:a16="http://schemas.microsoft.com/office/drawing/2014/main" id="{F4946308-D66A-43BE-A31B-3DD9A79DEEFC}"/>
              </a:ext>
            </a:extLst>
          </p:cNvPr>
          <p:cNvPicPr>
            <a:picLocks noChangeAspect="1"/>
          </p:cNvPicPr>
          <p:nvPr/>
        </p:nvPicPr>
        <p:blipFill>
          <a:blip r:embed="rId4" cstate="print"/>
          <a:stretch>
            <a:fillRect/>
          </a:stretch>
        </p:blipFill>
        <p:spPr>
          <a:xfrm>
            <a:off x="7839635" y="3660678"/>
            <a:ext cx="4141694" cy="1765562"/>
          </a:xfrm>
          <a:prstGeom prst="rect">
            <a:avLst/>
          </a:prstGeom>
        </p:spPr>
      </p:pic>
      <p:sp>
        <p:nvSpPr>
          <p:cNvPr id="14" name="Rectangle 13">
            <a:extLst>
              <a:ext uri="{FF2B5EF4-FFF2-40B4-BE49-F238E27FC236}">
                <a16:creationId xmlns="" xmlns:a16="http://schemas.microsoft.com/office/drawing/2014/main" id="{4F7E898D-6439-405E-8814-20E465584313}"/>
              </a:ext>
            </a:extLst>
          </p:cNvPr>
          <p:cNvSpPr/>
          <p:nvPr/>
        </p:nvSpPr>
        <p:spPr>
          <a:xfrm>
            <a:off x="1652195" y="4205929"/>
            <a:ext cx="7310526" cy="646331"/>
          </a:xfrm>
          <a:prstGeom prst="rect">
            <a:avLst/>
          </a:prstGeom>
        </p:spPr>
        <p:txBody>
          <a:bodyPr wrap="square">
            <a:spAutoFit/>
          </a:bodyPr>
          <a:lstStyle/>
          <a:p>
            <a:pPr defTabSz="342900">
              <a:lnSpc>
                <a:spcPct val="150000"/>
              </a:lnSpc>
            </a:pPr>
            <a:r>
              <a:rPr lang="pt-BR" sz="2400">
                <a:latin typeface="Times New Roman" pitchFamily="18" charset="0"/>
                <a:cs typeface="Times New Roman" pitchFamily="18" charset="0"/>
              </a:rPr>
              <a:t>a) </a:t>
            </a:r>
            <a:r>
              <a:rPr lang="vi-VN" sz="2400">
                <a:latin typeface="Times New Roman" pitchFamily="18" charset="0"/>
                <a:cs typeface="Times New Roman" pitchFamily="18" charset="0"/>
              </a:rPr>
              <a:t>Điều gì giúp em bỏ rác vào đúng thùng?</a:t>
            </a:r>
            <a:endParaRPr lang="pt-BR" sz="2400">
              <a:latin typeface="Times New Roman" pitchFamily="18" charset="0"/>
              <a:cs typeface="Times New Roman" pitchFamily="18" charset="0"/>
            </a:endParaRPr>
          </a:p>
        </p:txBody>
      </p:sp>
      <p:sp>
        <p:nvSpPr>
          <p:cNvPr id="15" name="Rectangle 14">
            <a:extLst>
              <a:ext uri="{FF2B5EF4-FFF2-40B4-BE49-F238E27FC236}">
                <a16:creationId xmlns="" xmlns:a16="http://schemas.microsoft.com/office/drawing/2014/main" id="{AF25E7E2-2441-45D9-971D-8E20F0EC4AB9}"/>
              </a:ext>
            </a:extLst>
          </p:cNvPr>
          <p:cNvSpPr/>
          <p:nvPr/>
        </p:nvSpPr>
        <p:spPr>
          <a:xfrm>
            <a:off x="1652196" y="5309316"/>
            <a:ext cx="7310526" cy="646331"/>
          </a:xfrm>
          <a:prstGeom prst="rect">
            <a:avLst/>
          </a:prstGeom>
        </p:spPr>
        <p:txBody>
          <a:bodyPr wrap="square">
            <a:spAutoFit/>
          </a:bodyPr>
          <a:lstStyle/>
          <a:p>
            <a:pPr defTabSz="342900">
              <a:lnSpc>
                <a:spcPct val="150000"/>
              </a:lnSpc>
            </a:pPr>
            <a:r>
              <a:rPr lang="en-US" sz="2400">
                <a:latin typeface="Times New Roman" pitchFamily="18" charset="0"/>
                <a:cs typeface="Times New Roman"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5" cstate="print">
            <a:extLst>
              <a:ext uri="{BEBA8EAE-BF5A-486C-A8C5-ECC9F3942E4B}">
                <a14:imgProps xmlns="" xmlns:a14="http://schemas.microsoft.com/office/drawing/2010/main">
                  <a14:imgLayer r:embed="rId6">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 xmlns:a16="http://schemas.microsoft.com/office/drawing/2014/main" id="{158581BA-BEEA-46CA-B822-5CDA1AAC8EC5}"/>
              </a:ext>
            </a:extLst>
          </p:cNvPr>
          <p:cNvGrpSpPr/>
          <p:nvPr/>
        </p:nvGrpSpPr>
        <p:grpSpPr>
          <a:xfrm>
            <a:off x="188259" y="2475272"/>
            <a:ext cx="2503379" cy="590200"/>
            <a:chOff x="857789" y="2229434"/>
            <a:chExt cx="2033020" cy="590200"/>
          </a:xfrm>
        </p:grpSpPr>
        <p:grpSp>
          <p:nvGrpSpPr>
            <p:cNvPr id="18" name="Group 17">
              <a:extLst>
                <a:ext uri="{FF2B5EF4-FFF2-40B4-BE49-F238E27FC236}">
                  <a16:creationId xmlns="" xmlns:a16="http://schemas.microsoft.com/office/drawing/2014/main" id="{76E7E94B-FD3A-4B0B-BB40-181491A63786}"/>
                </a:ext>
              </a:extLst>
            </p:cNvPr>
            <p:cNvGrpSpPr/>
            <p:nvPr/>
          </p:nvGrpSpPr>
          <p:grpSpPr>
            <a:xfrm>
              <a:off x="857789" y="2229434"/>
              <a:ext cx="1677597" cy="590200"/>
              <a:chOff x="1662663" y="822186"/>
              <a:chExt cx="1843890" cy="590200"/>
            </a:xfrm>
          </p:grpSpPr>
          <p:sp>
            <p:nvSpPr>
              <p:cNvPr id="20" name="Rectangle: Rounded Corners 19">
                <a:extLst>
                  <a:ext uri="{FF2B5EF4-FFF2-40B4-BE49-F238E27FC236}">
                    <a16:creationId xmlns=""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latin typeface="Times New Roman" pitchFamily="18" charset="0"/>
                  <a:cs typeface="Times New Roman" pitchFamily="18" charset="0"/>
                </a:endParaRPr>
              </a:p>
            </p:txBody>
          </p:sp>
          <p:sp>
            <p:nvSpPr>
              <p:cNvPr id="21" name="Rectangle 20">
                <a:extLst>
                  <a:ext uri="{FF2B5EF4-FFF2-40B4-BE49-F238E27FC236}">
                    <a16:creationId xmlns="" xmlns:a16="http://schemas.microsoft.com/office/drawing/2014/main" id="{20343AD4-2B85-4CD2-966D-045E6D2AF893}"/>
                  </a:ext>
                </a:extLst>
              </p:cNvPr>
              <p:cNvSpPr/>
              <p:nvPr/>
            </p:nvSpPr>
            <p:spPr>
              <a:xfrm>
                <a:off x="1662663" y="822186"/>
                <a:ext cx="1739937" cy="579967"/>
              </a:xfrm>
              <a:prstGeom prst="rect">
                <a:avLst/>
              </a:prstGeom>
            </p:spPr>
            <p:txBody>
              <a:bodyPr wrap="square">
                <a:spAutoFit/>
              </a:bodyPr>
              <a:lstStyle/>
              <a:p>
                <a:pPr algn="ctr" defTabSz="342900">
                  <a:lnSpc>
                    <a:spcPct val="150000"/>
                  </a:lnSpc>
                </a:pPr>
                <a:r>
                  <a:rPr lang="en-US" sz="2400" b="1" dirty="0" err="1">
                    <a:solidFill>
                      <a:schemeClr val="bg1"/>
                    </a:solidFill>
                    <a:latin typeface="Times New Roman" pitchFamily="18" charset="0"/>
                    <a:cs typeface="Times New Roman" pitchFamily="18" charset="0"/>
                  </a:rPr>
                  <a:t>Thông</a:t>
                </a:r>
                <a:r>
                  <a:rPr lang="en-US" sz="2400" b="1" dirty="0">
                    <a:solidFill>
                      <a:schemeClr val="bg1"/>
                    </a:solidFill>
                    <a:latin typeface="Times New Roman" pitchFamily="18" charset="0"/>
                    <a:cs typeface="Times New Roman" pitchFamily="18" charset="0"/>
                  </a:rPr>
                  <a:t> tin</a:t>
                </a:r>
                <a:endParaRPr lang="vi-VN" sz="2400" b="1" dirty="0">
                  <a:solidFill>
                    <a:schemeClr val="bg1"/>
                  </a:solidFill>
                  <a:latin typeface="Times New Roman" pitchFamily="18" charset="0"/>
                  <a:cs typeface="Times New Roman" pitchFamily="18" charset="0"/>
                </a:endParaRPr>
              </a:p>
            </p:txBody>
          </p:sp>
        </p:grpSp>
        <p:cxnSp>
          <p:nvCxnSpPr>
            <p:cNvPr id="19" name="Straight Arrow Connector 18">
              <a:extLst>
                <a:ext uri="{FF2B5EF4-FFF2-40B4-BE49-F238E27FC236}">
                  <a16:creationId xmlns=""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 xmlns:a16="http://schemas.microsoft.com/office/drawing/2014/main" id="{92FFF834-57DE-4602-BBD6-9E38418FE5EF}"/>
              </a:ext>
            </a:extLst>
          </p:cNvPr>
          <p:cNvGrpSpPr/>
          <p:nvPr/>
        </p:nvGrpSpPr>
        <p:grpSpPr>
          <a:xfrm>
            <a:off x="188259" y="3026115"/>
            <a:ext cx="2476485" cy="1133965"/>
            <a:chOff x="879630" y="2202539"/>
            <a:chExt cx="2011179" cy="1133965"/>
          </a:xfrm>
        </p:grpSpPr>
        <p:grpSp>
          <p:nvGrpSpPr>
            <p:cNvPr id="23" name="Group 22">
              <a:extLst>
                <a:ext uri="{FF2B5EF4-FFF2-40B4-BE49-F238E27FC236}">
                  <a16:creationId xmlns="" xmlns:a16="http://schemas.microsoft.com/office/drawing/2014/main" id="{63A9DFAC-3328-42D3-A27C-6FC255D67275}"/>
                </a:ext>
              </a:extLst>
            </p:cNvPr>
            <p:cNvGrpSpPr/>
            <p:nvPr/>
          </p:nvGrpSpPr>
          <p:grpSpPr>
            <a:xfrm>
              <a:off x="879630" y="2202539"/>
              <a:ext cx="1655757" cy="1133965"/>
              <a:chOff x="1686668" y="795291"/>
              <a:chExt cx="1819885" cy="1133965"/>
            </a:xfrm>
          </p:grpSpPr>
          <p:sp>
            <p:nvSpPr>
              <p:cNvPr id="25" name="Rectangle: Rounded Corners 24">
                <a:extLst>
                  <a:ext uri="{FF2B5EF4-FFF2-40B4-BE49-F238E27FC236}">
                    <a16:creationId xmlns=""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latin typeface="Times New Roman" pitchFamily="18" charset="0"/>
                  <a:cs typeface="Times New Roman" pitchFamily="18" charset="0"/>
                </a:endParaRPr>
              </a:p>
            </p:txBody>
          </p:sp>
          <p:sp>
            <p:nvSpPr>
              <p:cNvPr id="26" name="Rectangle 25">
                <a:extLst>
                  <a:ext uri="{FF2B5EF4-FFF2-40B4-BE49-F238E27FC236}">
                    <a16:creationId xmlns="" xmlns:a16="http://schemas.microsoft.com/office/drawing/2014/main" id="{AB0E6AC7-75A6-4811-A83F-6986C641131A}"/>
                  </a:ext>
                </a:extLst>
              </p:cNvPr>
              <p:cNvSpPr/>
              <p:nvPr/>
            </p:nvSpPr>
            <p:spPr>
              <a:xfrm>
                <a:off x="1686668" y="795291"/>
                <a:ext cx="1785623" cy="1133965"/>
              </a:xfrm>
              <a:prstGeom prst="rect">
                <a:avLst/>
              </a:prstGeom>
            </p:spPr>
            <p:txBody>
              <a:bodyPr wrap="square">
                <a:spAutoFit/>
              </a:bodyPr>
              <a:lstStyle/>
              <a:p>
                <a:pPr algn="ctr" defTabSz="342900">
                  <a:lnSpc>
                    <a:spcPct val="150000"/>
                  </a:lnSpc>
                </a:pPr>
                <a:r>
                  <a:rPr lang="en-US" sz="2400" b="1" dirty="0" err="1">
                    <a:solidFill>
                      <a:schemeClr val="bg1"/>
                    </a:solidFill>
                    <a:latin typeface="Times New Roman" pitchFamily="18" charset="0"/>
                    <a:cs typeface="Times New Roman" pitchFamily="18" charset="0"/>
                  </a:rPr>
                  <a:t>Quyết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định</a:t>
                </a:r>
                <a:endParaRPr lang="vi-VN" sz="2400" b="1" dirty="0">
                  <a:solidFill>
                    <a:schemeClr val="bg1"/>
                  </a:solidFill>
                  <a:latin typeface="Times New Roman" pitchFamily="18" charset="0"/>
                  <a:cs typeface="Times New Roman" pitchFamily="18" charset="0"/>
                </a:endParaRPr>
              </a:p>
            </p:txBody>
          </p:sp>
        </p:grpSp>
        <p:cxnSp>
          <p:nvCxnSpPr>
            <p:cNvPr id="24" name="Straight Arrow Connector 23">
              <a:extLst>
                <a:ext uri="{FF2B5EF4-FFF2-40B4-BE49-F238E27FC236}">
                  <a16:creationId xmlns=""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7" name="Rectangle 26"/>
          <p:cNvSpPr/>
          <p:nvPr/>
        </p:nvSpPr>
        <p:spPr>
          <a:xfrm>
            <a:off x="1770529" y="4728900"/>
            <a:ext cx="6096000" cy="1569660"/>
          </a:xfrm>
          <a:prstGeom prst="rect">
            <a:avLst/>
          </a:prstGeom>
        </p:spPr>
        <p:txBody>
          <a:bodyPr>
            <a:spAutoFit/>
          </a:bodyPr>
          <a:lstStyle/>
          <a:p>
            <a:r>
              <a:rPr lang="en-US" sz="2400" dirty="0" smtClean="0">
                <a:solidFill>
                  <a:srgbClr val="C00000"/>
                </a:solidFill>
                <a:latin typeface="Times New Roman" pitchFamily="18" charset="0"/>
                <a:cs typeface="Times New Roman" pitchFamily="18" charset="0"/>
              </a:rPr>
              <a:t>- </a:t>
            </a:r>
            <a:r>
              <a:rPr lang="vi-VN" sz="2400" dirty="0" smtClean="0">
                <a:solidFill>
                  <a:srgbClr val="C00000"/>
                </a:solidFill>
                <a:latin typeface="Times New Roman" pitchFamily="18" charset="0"/>
                <a:cs typeface="Times New Roman" pitchFamily="18" charset="0"/>
              </a:rPr>
              <a:t>Dựa </a:t>
            </a:r>
            <a:r>
              <a:rPr lang="vi-VN" sz="2400" dirty="0" smtClean="0">
                <a:solidFill>
                  <a:srgbClr val="C00000"/>
                </a:solidFill>
                <a:latin typeface="Times New Roman" pitchFamily="18" charset="0"/>
                <a:cs typeface="Times New Roman" pitchFamily="18" charset="0"/>
              </a:rPr>
              <a:t>vào thông tin ghi trên mỗi thùng rác giúp em bỏ rác vào đúng thùng</a:t>
            </a:r>
            <a:r>
              <a:rPr lang="vi-VN" sz="2400" dirty="0" smtClean="0">
                <a:solidFill>
                  <a:srgbClr val="C00000"/>
                </a:solidFill>
                <a:latin typeface="Times New Roman" pitchFamily="18" charset="0"/>
                <a:cs typeface="Times New Roman" pitchFamily="18" charset="0"/>
              </a:rPr>
              <a:t>.</a:t>
            </a:r>
            <a:endParaRPr lang="en-US" sz="2400" dirty="0" smtClean="0">
              <a:solidFill>
                <a:srgbClr val="C00000"/>
              </a:solidFill>
              <a:latin typeface="Times New Roman" pitchFamily="18" charset="0"/>
              <a:cs typeface="Times New Roman" pitchFamily="18" charset="0"/>
            </a:endParaRPr>
          </a:p>
          <a:p>
            <a:endParaRPr lang="en-US" sz="2400" dirty="0" smtClean="0">
              <a:solidFill>
                <a:srgbClr val="C00000"/>
              </a:solidFill>
              <a:latin typeface="Times New Roman" pitchFamily="18" charset="0"/>
              <a:cs typeface="Times New Roman" pitchFamily="18" charset="0"/>
            </a:endParaRPr>
          </a:p>
          <a:p>
            <a:r>
              <a:rPr lang="en-US" sz="2400" dirty="0" smtClean="0">
                <a:solidFill>
                  <a:srgbClr val="C00000"/>
                </a:solidFill>
                <a:latin typeface="Times New Roman" pitchFamily="18" charset="0"/>
                <a:cs typeface="Times New Roman" pitchFamily="18" charset="0"/>
              </a:rPr>
              <a:t>- T</a:t>
            </a:r>
            <a:r>
              <a:rPr lang="vi-VN" sz="2400" dirty="0" smtClean="0">
                <a:solidFill>
                  <a:srgbClr val="C00000"/>
                </a:solidFill>
                <a:latin typeface="Times New Roman" pitchFamily="18" charset="0"/>
                <a:cs typeface="Times New Roman" pitchFamily="18" charset="0"/>
              </a:rPr>
              <a:t>hông </a:t>
            </a:r>
            <a:r>
              <a:rPr lang="vi-VN" sz="2400" dirty="0" smtClean="0">
                <a:solidFill>
                  <a:srgbClr val="C00000"/>
                </a:solidFill>
                <a:latin typeface="Times New Roman" pitchFamily="18" charset="0"/>
                <a:cs typeface="Times New Roman" pitchFamily="18" charset="0"/>
              </a:rPr>
              <a:t>tin thuộc dạng chữ.</a:t>
            </a:r>
            <a:endParaRPr lang="vi-VN" sz="2400"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821200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p:cTn id="19" dur="1000" fill="hold"/>
                                        <p:tgtEl>
                                          <p:spTgt spid="27">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2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27">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27">
                                            <p:txEl>
                                              <p:pRg st="2" end="2"/>
                                            </p:txEl>
                                          </p:spTgt>
                                        </p:tgtEl>
                                        <p:attrNameLst>
                                          <p:attrName>style.visibility</p:attrName>
                                        </p:attrNameLst>
                                      </p:cBhvr>
                                      <p:to>
                                        <p:strVal val="visible"/>
                                      </p:to>
                                    </p:set>
                                    <p:anim calcmode="lin" valueType="num">
                                      <p:cBhvr>
                                        <p:cTn id="26" dur="1000" fill="hold"/>
                                        <p:tgtEl>
                                          <p:spTgt spid="27">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27">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27">
                                            <p:txEl>
                                              <p:pRg st="2" end="2"/>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cstate="print"/>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61207"/>
            </a:xfrm>
            <a:prstGeom prst="rect">
              <a:avLst/>
            </a:prstGeom>
          </p:spPr>
          <p:txBody>
            <a:bodyPr wrap="square">
              <a:spAutoFit/>
            </a:bodyPr>
            <a:lstStyle/>
            <a:p>
              <a:pPr defTabSz="342900">
                <a:lnSpc>
                  <a:spcPct val="150000"/>
                </a:lnSpc>
              </a:pPr>
              <a:r>
                <a:rPr lang="en-US" sz="2800" b="1">
                  <a:solidFill>
                    <a:srgbClr val="0998D7"/>
                  </a:solidFill>
                  <a:latin typeface="Times New Roman" pitchFamily="18" charset="0"/>
                  <a:cs typeface="Times New Roman" pitchFamily="18" charset="0"/>
                </a:rPr>
                <a:t>VẬN DỤNG</a:t>
              </a:r>
              <a:endParaRPr lang="vi-VN" sz="2800" b="1">
                <a:solidFill>
                  <a:srgbClr val="0998D7"/>
                </a:solidFill>
                <a:latin typeface="Times New Roman" pitchFamily="18" charset="0"/>
                <a:cs typeface="Times New Roman" pitchFamily="18" charset="0"/>
              </a:endParaRPr>
            </a:p>
          </p:txBody>
        </p:sp>
      </p:grpSp>
      <p:sp>
        <p:nvSpPr>
          <p:cNvPr id="5" name="Rectangle 4">
            <a:extLst>
              <a:ext uri="{FF2B5EF4-FFF2-40B4-BE49-F238E27FC236}">
                <a16:creationId xmlns="" xmlns:a16="http://schemas.microsoft.com/office/drawing/2014/main" id="{B3047003-BDC1-441F-A0E1-7728E4169670}"/>
              </a:ext>
            </a:extLst>
          </p:cNvPr>
          <p:cNvSpPr/>
          <p:nvPr/>
        </p:nvSpPr>
        <p:spPr>
          <a:xfrm>
            <a:off x="578224" y="1425059"/>
            <a:ext cx="10825311" cy="1384995"/>
          </a:xfrm>
          <a:prstGeom prst="rect">
            <a:avLst/>
          </a:prstGeom>
        </p:spPr>
        <p:txBody>
          <a:bodyPr wrap="square">
            <a:spAutoFit/>
          </a:bodyPr>
          <a:lstStyle/>
          <a:p>
            <a:pPr algn="just" defTabSz="342900">
              <a:lnSpc>
                <a:spcPct val="150000"/>
              </a:lnSpc>
            </a:pPr>
            <a:r>
              <a:rPr lang="en-US" sz="2800" b="1" dirty="0">
                <a:latin typeface="Times New Roman" pitchFamily="18" charset="0"/>
                <a:cs typeface="Times New Roman" pitchFamily="18" charset="0"/>
              </a:rPr>
              <a:t>1. </a:t>
            </a:r>
            <a:r>
              <a:rPr lang="vi-VN" sz="2800" dirty="0">
                <a:latin typeface="Times New Roman" pitchFamily="18" charset="0"/>
                <a:cs typeface="Times New Roman" pitchFamily="18" charset="0"/>
              </a:rPr>
              <a:t>Ngày mai, ngoài giờ đi học, em dự kiến làm việc gì?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Hãy </a:t>
            </a:r>
            <a:r>
              <a:rPr lang="vi-VN" sz="2800" dirty="0">
                <a:latin typeface="Times New Roman" pitchFamily="18" charset="0"/>
                <a:cs typeface="Times New Roman" pitchFamily="18" charset="0"/>
              </a:rPr>
              <a:t>mô tả việc em định làm và cho biết thông tin nào giúp em đưa ra quyết định đó. </a:t>
            </a:r>
          </a:p>
        </p:txBody>
      </p:sp>
      <p:sp>
        <p:nvSpPr>
          <p:cNvPr id="7" name="Rectangle 6">
            <a:extLst>
              <a:ext uri="{FF2B5EF4-FFF2-40B4-BE49-F238E27FC236}">
                <a16:creationId xmlns="" xmlns:a16="http://schemas.microsoft.com/office/drawing/2014/main" id="{8C875063-5E58-402C-B578-B01DBE6398A5}"/>
              </a:ext>
            </a:extLst>
          </p:cNvPr>
          <p:cNvSpPr/>
          <p:nvPr/>
        </p:nvSpPr>
        <p:spPr>
          <a:xfrm>
            <a:off x="578224" y="2920995"/>
            <a:ext cx="10825311" cy="738664"/>
          </a:xfrm>
          <a:prstGeom prst="rect">
            <a:avLst/>
          </a:prstGeom>
        </p:spPr>
        <p:txBody>
          <a:bodyPr wrap="square">
            <a:spAutoFit/>
          </a:bodyPr>
          <a:lstStyle/>
          <a:p>
            <a:pPr algn="just" defTabSz="342900">
              <a:lnSpc>
                <a:spcPct val="150000"/>
              </a:lnSpc>
            </a:pPr>
            <a:r>
              <a:rPr lang="en-US" sz="2800" b="1" dirty="0">
                <a:latin typeface="Times New Roman" pitchFamily="18" charset="0"/>
                <a:cs typeface="Times New Roman" pitchFamily="18" charset="0"/>
              </a:rPr>
              <a:t>2. </a:t>
            </a:r>
            <a:r>
              <a:rPr lang="vi-VN" sz="2800" dirty="0">
                <a:latin typeface="Times New Roman" pitchFamily="18" charset="0"/>
                <a:cs typeface="Times New Roman"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 xmlns:a16="http://schemas.microsoft.com/office/drawing/2014/main" id="{F369F1F4-4247-42F6-96A7-85BC8D08FEC0}"/>
              </a:ext>
            </a:extLst>
          </p:cNvPr>
          <p:cNvPicPr>
            <a:picLocks noChangeAspect="1"/>
          </p:cNvPicPr>
          <p:nvPr/>
        </p:nvPicPr>
        <p:blipFill>
          <a:blip r:embed="rId3" cstate="print">
            <a:extLst>
              <a:ext uri="{BEBA8EAE-BF5A-486C-A8C5-ECC9F3942E4B}">
                <a14:imgProps xmln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 xmlns:p14="http://schemas.microsoft.com/office/powerpoint/2010/main" val="42227244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4">
            <a:extLst>
              <a:ext uri="{FF2B5EF4-FFF2-40B4-BE49-F238E27FC236}">
                <a16:creationId xmlns="" xmlns:a16="http://schemas.microsoft.com/office/drawing/2014/main" id="{FC8A4868-8B0A-46FD-93E0-B344D9CAB44A}"/>
              </a:ext>
            </a:extLst>
          </p:cNvPr>
          <p:cNvSpPr/>
          <p:nvPr/>
        </p:nvSpPr>
        <p:spPr>
          <a:xfrm>
            <a:off x="2136985" y="4669182"/>
            <a:ext cx="8121352" cy="141672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 name="Rectangle 3">
            <a:extLst>
              <a:ext uri="{FF2B5EF4-FFF2-40B4-BE49-F238E27FC236}">
                <a16:creationId xmlns="" xmlns:a16="http://schemas.microsoft.com/office/drawing/2014/main" id="{C7B97D61-2F74-4522-A021-CE215EC84AB0}"/>
              </a:ext>
            </a:extLst>
          </p:cNvPr>
          <p:cNvSpPr/>
          <p:nvPr/>
        </p:nvSpPr>
        <p:spPr>
          <a:xfrm>
            <a:off x="2614557" y="4872993"/>
            <a:ext cx="7408253" cy="1200329"/>
          </a:xfrm>
          <a:prstGeom prst="rect">
            <a:avLst/>
          </a:prstGeom>
        </p:spPr>
        <p:txBody>
          <a:bodyPr wrap="square">
            <a:spAutoFit/>
          </a:bodyPr>
          <a:lstStyle/>
          <a:p>
            <a:pPr algn="ctr" defTabSz="342900">
              <a:lnSpc>
                <a:spcPct val="150000"/>
              </a:lnSpc>
            </a:pPr>
            <a:r>
              <a:rPr lang="vi-VN" sz="2400" b="1" dirty="0">
                <a:solidFill>
                  <a:srgbClr val="F03C69"/>
                </a:solidFill>
                <a:latin typeface="Times New Roman" pitchFamily="18" charset="0"/>
                <a:cs typeface="Times New Roman" pitchFamily="18" charset="0"/>
              </a:rPr>
              <a:t>Ba dạng thông tin thường gặp là </a:t>
            </a:r>
            <a:endParaRPr lang="en-US" sz="2400" b="1" dirty="0">
              <a:solidFill>
                <a:srgbClr val="F03C69"/>
              </a:solidFill>
              <a:latin typeface="Times New Roman" pitchFamily="18" charset="0"/>
              <a:cs typeface="Times New Roman" pitchFamily="18" charset="0"/>
            </a:endParaRPr>
          </a:p>
          <a:p>
            <a:pPr algn="ctr" defTabSz="342900">
              <a:lnSpc>
                <a:spcPct val="150000"/>
              </a:lnSpc>
            </a:pPr>
            <a:r>
              <a:rPr lang="vi-VN" sz="2400" b="1" dirty="0">
                <a:solidFill>
                  <a:srgbClr val="F03C69"/>
                </a:solidFill>
                <a:latin typeface="Times New Roman" pitchFamily="18" charset="0"/>
                <a:cs typeface="Times New Roman" pitchFamily="18" charset="0"/>
              </a:rPr>
              <a:t>dạng chữ, dạng hình ảnh và dạng âm thanh.</a:t>
            </a:r>
          </a:p>
        </p:txBody>
      </p:sp>
      <p:grpSp>
        <p:nvGrpSpPr>
          <p:cNvPr id="5" name="Group 4">
            <a:extLst>
              <a:ext uri="{FF2B5EF4-FFF2-40B4-BE49-F238E27FC236}">
                <a16:creationId xmlns="" xmlns:a16="http://schemas.microsoft.com/office/drawing/2014/main" id="{EF597886-EC86-4D01-BF8F-1116D43ECD36}"/>
              </a:ext>
            </a:extLst>
          </p:cNvPr>
          <p:cNvGrpSpPr/>
          <p:nvPr/>
        </p:nvGrpSpPr>
        <p:grpSpPr>
          <a:xfrm>
            <a:off x="1312150" y="235461"/>
            <a:ext cx="9895012" cy="1951609"/>
            <a:chOff x="1329714" y="458216"/>
            <a:chExt cx="9895012" cy="1951609"/>
          </a:xfrm>
        </p:grpSpPr>
        <p:grpSp>
          <p:nvGrpSpPr>
            <p:cNvPr id="6" name="Group 31">
              <a:extLst>
                <a:ext uri="{FF2B5EF4-FFF2-40B4-BE49-F238E27FC236}">
                  <a16:creationId xmlns=""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8" name="Group 33">
                <a:extLst>
                  <a:ext uri="{FF2B5EF4-FFF2-40B4-BE49-F238E27FC236}">
                    <a16:creationId xmlns=""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10" name="Rectangle: Rounded Corners 35">
                  <a:extLst>
                    <a:ext uri="{FF2B5EF4-FFF2-40B4-BE49-F238E27FC236}">
                      <a16:creationId xmlns=""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1" name="Rectangle: Rounded Corners 36">
                  <a:extLst>
                    <a:ext uri="{FF2B5EF4-FFF2-40B4-BE49-F238E27FC236}">
                      <a16:creationId xmlns=""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9" name="Picture 8">
                <a:extLst>
                  <a:ext uri="{FF2B5EF4-FFF2-40B4-BE49-F238E27FC236}">
                    <a16:creationId xmlns="" xmlns:a16="http://schemas.microsoft.com/office/drawing/2014/main" id="{762175EF-7586-4DAF-B186-B5116BC5CC39}"/>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1329714" y="458216"/>
                <a:ext cx="998307" cy="883997"/>
              </a:xfrm>
              <a:prstGeom prst="rect">
                <a:avLst/>
              </a:prstGeom>
            </p:spPr>
          </p:pic>
        </p:grpSp>
        <p:sp>
          <p:nvSpPr>
            <p:cNvPr id="7" name="Rectangle 6">
              <a:extLst>
                <a:ext uri="{FF2B5EF4-FFF2-40B4-BE49-F238E27FC236}">
                  <a16:creationId xmlns="" xmlns:a16="http://schemas.microsoft.com/office/drawing/2014/main" id="{B49881F3-B7CD-445A-BFC0-622B8F35625B}"/>
                </a:ext>
              </a:extLst>
            </p:cNvPr>
            <p:cNvSpPr/>
            <p:nvPr/>
          </p:nvSpPr>
          <p:spPr>
            <a:xfrm>
              <a:off x="2127783" y="1087604"/>
              <a:ext cx="8832174" cy="1133965"/>
            </a:xfrm>
            <a:prstGeom prst="rect">
              <a:avLst/>
            </a:prstGeom>
          </p:spPr>
          <p:txBody>
            <a:bodyPr wrap="square">
              <a:spAutoFit/>
            </a:bodyPr>
            <a:lstStyle/>
            <a:p>
              <a:pPr algn="ctr" defTabSz="342900">
                <a:lnSpc>
                  <a:spcPct val="150000"/>
                </a:lnSpc>
              </a:pPr>
              <a:r>
                <a:rPr lang="vi-VN" sz="2400" b="1">
                  <a:solidFill>
                    <a:srgbClr val="F03C69"/>
                  </a:solidFill>
                  <a:latin typeface="Times New Roman" pitchFamily="18" charset="0"/>
                  <a:cs typeface="Times New Roman" pitchFamily="18" charset="0"/>
                </a:rPr>
                <a:t>Những điều em biết là thông tin. Từ thông tin thu được,</a:t>
              </a:r>
            </a:p>
            <a:p>
              <a:pPr algn="ctr" defTabSz="342900">
                <a:lnSpc>
                  <a:spcPct val="150000"/>
                </a:lnSpc>
              </a:pPr>
              <a:r>
                <a:rPr lang="vi-VN" sz="2400" b="1">
                  <a:solidFill>
                    <a:srgbClr val="F03C69"/>
                  </a:solidFill>
                  <a:latin typeface="Times New Roman" pitchFamily="18" charset="0"/>
                  <a:cs typeface="Times New Roman" pitchFamily="18" charset="0"/>
                </a:rPr>
                <a:t>sau khi suy nghĩ, em sẽ đưa ra quyết định của mình.</a:t>
              </a:r>
            </a:p>
          </p:txBody>
        </p:sp>
      </p:grpSp>
      <p:grpSp>
        <p:nvGrpSpPr>
          <p:cNvPr id="12" name="Group 11">
            <a:extLst>
              <a:ext uri="{FF2B5EF4-FFF2-40B4-BE49-F238E27FC236}">
                <a16:creationId xmlns="" xmlns:a16="http://schemas.microsoft.com/office/drawing/2014/main" id="{3F8EE1F0-1B11-4807-A733-B1B4675D568E}"/>
              </a:ext>
            </a:extLst>
          </p:cNvPr>
          <p:cNvGrpSpPr/>
          <p:nvPr/>
        </p:nvGrpSpPr>
        <p:grpSpPr>
          <a:xfrm>
            <a:off x="1952428" y="2647424"/>
            <a:ext cx="8018202" cy="1392692"/>
            <a:chOff x="3206525" y="469579"/>
            <a:chExt cx="8018202" cy="1392692"/>
          </a:xfrm>
        </p:grpSpPr>
        <p:grpSp>
          <p:nvGrpSpPr>
            <p:cNvPr id="13" name="Group 11">
              <a:extLst>
                <a:ext uri="{FF2B5EF4-FFF2-40B4-BE49-F238E27FC236}">
                  <a16:creationId xmlns=""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5" name="Group 13">
                <a:extLst>
                  <a:ext uri="{FF2B5EF4-FFF2-40B4-BE49-F238E27FC236}">
                    <a16:creationId xmlns=""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7" name="Rectangle: Rounded Corners 15">
                  <a:extLst>
                    <a:ext uri="{FF2B5EF4-FFF2-40B4-BE49-F238E27FC236}">
                      <a16:creationId xmlns=""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8" name="Rectangle: Rounded Corners 16">
                  <a:extLst>
                    <a:ext uri="{FF2B5EF4-FFF2-40B4-BE49-F238E27FC236}">
                      <a16:creationId xmlns=""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16" name="Picture 15">
                <a:extLst>
                  <a:ext uri="{FF2B5EF4-FFF2-40B4-BE49-F238E27FC236}">
                    <a16:creationId xmlns="" xmlns:a16="http://schemas.microsoft.com/office/drawing/2014/main" id="{197E06EE-5160-4D79-A17C-8014EF52729E}"/>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3206525" y="469579"/>
                <a:ext cx="998307" cy="883997"/>
              </a:xfrm>
              <a:prstGeom prst="rect">
                <a:avLst/>
              </a:prstGeom>
            </p:spPr>
          </p:pic>
        </p:grpSp>
        <p:sp>
          <p:nvSpPr>
            <p:cNvPr id="14" name="Rectangle 13">
              <a:extLst>
                <a:ext uri="{FF2B5EF4-FFF2-40B4-BE49-F238E27FC236}">
                  <a16:creationId xmlns="" xmlns:a16="http://schemas.microsoft.com/office/drawing/2014/main" id="{CA0F626C-48EA-469D-A12D-BC8FAB31A4A4}"/>
                </a:ext>
              </a:extLst>
            </p:cNvPr>
            <p:cNvSpPr/>
            <p:nvPr/>
          </p:nvSpPr>
          <p:spPr>
            <a:xfrm>
              <a:off x="3657601" y="1062921"/>
              <a:ext cx="7301692" cy="646331"/>
            </a:xfrm>
            <a:prstGeom prst="rect">
              <a:avLst/>
            </a:prstGeom>
          </p:spPr>
          <p:txBody>
            <a:bodyPr wrap="square">
              <a:spAutoFit/>
            </a:bodyPr>
            <a:lstStyle/>
            <a:p>
              <a:pPr algn="ctr" defTabSz="342900">
                <a:lnSpc>
                  <a:spcPct val="150000"/>
                </a:lnSpc>
              </a:pPr>
              <a:r>
                <a:rPr lang="vi-VN" sz="2400" b="1" dirty="0">
                  <a:solidFill>
                    <a:srgbClr val="F03C69"/>
                  </a:solidFill>
                  <a:latin typeface="Times New Roman" pitchFamily="18" charset="0"/>
                  <a:cs typeface="Times New Roman" pitchFamily="18" charset="0"/>
                </a:rPr>
                <a:t>Cần phải có thông tin để ra quyết định</a:t>
              </a:r>
            </a:p>
          </p:txBody>
        </p:sp>
      </p:grpSp>
      <p:pic>
        <p:nvPicPr>
          <p:cNvPr id="2" name="Picture 1">
            <a:extLst>
              <a:ext uri="{FF2B5EF4-FFF2-40B4-BE49-F238E27FC236}">
                <a16:creationId xmlns="" xmlns:a16="http://schemas.microsoft.com/office/drawing/2014/main" id="{04509FB5-EBB3-41FB-9083-F59742CC1647}"/>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1662702" y="4538549"/>
            <a:ext cx="998307" cy="883997"/>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5"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8" presetID="25"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01C6D124-A318-4E2E-83D5-004EDDD131FA}"/>
              </a:ext>
            </a:extLst>
          </p:cNvPr>
          <p:cNvPicPr>
            <a:picLocks noChangeAspect="1"/>
          </p:cNvPicPr>
          <p:nvPr/>
        </p:nvPicPr>
        <p:blipFill>
          <a:blip r:embed="rId6" cstate="print"/>
          <a:stretch>
            <a:fillRect/>
          </a:stretch>
        </p:blipFill>
        <p:spPr>
          <a:xfrm>
            <a:off x="132402" y="2491800"/>
            <a:ext cx="589731" cy="520622"/>
          </a:xfrm>
          <a:prstGeom prst="rect">
            <a:avLst/>
          </a:prstGeom>
        </p:spPr>
      </p:pic>
    </p:spTree>
    <p:extLst>
      <p:ext uri="{BB962C8B-B14F-4D97-AF65-F5344CB8AC3E}">
        <p14:creationId xmlns="" xmlns:p14="http://schemas.microsoft.com/office/powerpoint/2010/main" val="21769427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4837023" y="1852853"/>
            <a:ext cx="6507108" cy="1883657"/>
          </a:xfrm>
          <a:prstGeom prst="rect">
            <a:avLst/>
          </a:prstGeom>
        </p:spPr>
        <p:txBody>
          <a:bodyPr wrap="square">
            <a:spAutoFit/>
          </a:bodyPr>
          <a:lstStyle/>
          <a:p>
            <a:pPr algn="ctr" defTabSz="342900">
              <a:lnSpc>
                <a:spcPct val="150000"/>
              </a:lnSpc>
            </a:pPr>
            <a:r>
              <a:rPr lang="en-US" sz="2000">
                <a:latin typeface="Times New Roman" pitchFamily="18" charset="0"/>
                <a:cs typeface="Times New Roman" pitchFamily="18" charset="0"/>
              </a:rPr>
              <a:t>Xin chào các bạn, tên tớ là Minh. Hằng ngày</a:t>
            </a:r>
            <a:r>
              <a:rPr lang="vi-VN" sz="2000">
                <a:latin typeface="Times New Roman" pitchFamily="18" charset="0"/>
                <a:cs typeface="Times New Roman" pitchFamily="18" charset="0"/>
              </a:rPr>
              <a:t>, chúng ta đều có những quyết định của riêng mình! Mỗi sáng, khi tiếng chuông đồng hồ báo thức reo lên, </a:t>
            </a:r>
            <a:r>
              <a:rPr lang="en-US" sz="2000">
                <a:latin typeface="Times New Roman" pitchFamily="18" charset="0"/>
                <a:cs typeface="Times New Roman" pitchFamily="18" charset="0"/>
              </a:rPr>
              <a:t>tớ </a:t>
            </a:r>
            <a:r>
              <a:rPr lang="vi-VN" sz="2000">
                <a:latin typeface="Times New Roman" pitchFamily="18" charset="0"/>
                <a:cs typeface="Times New Roman" pitchFamily="18" charset="0"/>
              </a:rPr>
              <a:t>quyết định thức dậy, rời khỏi giường để vệ sinh cá nhân, ăn sáng và đi học.</a:t>
            </a:r>
          </a:p>
        </p:txBody>
      </p:sp>
      <p:grpSp>
        <p:nvGrpSpPr>
          <p:cNvPr id="15" name="Group 14">
            <a:extLst>
              <a:ext uri="{FF2B5EF4-FFF2-40B4-BE49-F238E27FC236}">
                <a16:creationId xmlns=""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7" name="Speech Bubble: Oval 16">
              <a:extLst>
                <a:ext uri="{FF2B5EF4-FFF2-40B4-BE49-F238E27FC236}">
                  <a16:creationId xmlns=""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18" name="Picture 2">
            <a:extLst>
              <a:ext uri="{FF2B5EF4-FFF2-40B4-BE49-F238E27FC236}">
                <a16:creationId xmlns="" xmlns:a16="http://schemas.microsoft.com/office/drawing/2014/main" id="{EBC84797-42D2-4E8E-B8BD-22096657AE09}"/>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 xmlns:a16="http://schemas.microsoft.com/office/drawing/2014/main" id="{4E13F798-587C-4135-9533-05E3CCBA2CAC}"/>
              </a:ext>
            </a:extLst>
          </p:cNvPr>
          <p:cNvSpPr/>
          <p:nvPr/>
        </p:nvSpPr>
        <p:spPr>
          <a:xfrm>
            <a:off x="6488871" y="5076969"/>
            <a:ext cx="4677697" cy="960328"/>
          </a:xfrm>
          <a:prstGeom prst="rect">
            <a:avLst/>
          </a:prstGeom>
        </p:spPr>
        <p:txBody>
          <a:bodyPr wrap="square">
            <a:spAutoFit/>
          </a:bodyPr>
          <a:lstStyle/>
          <a:p>
            <a:pPr algn="ctr" defTabSz="342900">
              <a:lnSpc>
                <a:spcPct val="150000"/>
              </a:lnSpc>
            </a:pPr>
            <a:r>
              <a:rPr lang="en-US" sz="2000">
                <a:latin typeface="Times New Roman" pitchFamily="18" charset="0"/>
                <a:cs typeface="Times New Roman" pitchFamily="18" charset="0"/>
              </a:rPr>
              <a:t>Em đã từng </a:t>
            </a:r>
            <a:r>
              <a:rPr lang="vi-VN" sz="2000">
                <a:latin typeface="Times New Roman" pitchFamily="18" charset="0"/>
                <a:cs typeface="Times New Roman" pitchFamily="18" charset="0"/>
              </a:rPr>
              <a:t>có những quyết định của riêng </a:t>
            </a:r>
            <a:r>
              <a:rPr lang="en-US" sz="2000">
                <a:latin typeface="Times New Roman" pitchFamily="18" charset="0"/>
                <a:cs typeface="Times New Roman" pitchFamily="18" charset="0"/>
              </a:rPr>
              <a:t>mình bao giờ ch</a:t>
            </a:r>
            <a:r>
              <a:rPr lang="vi-VN" sz="2000">
                <a:latin typeface="Times New Roman" pitchFamily="18" charset="0"/>
                <a:cs typeface="Times New Roman" pitchFamily="18" charset="0"/>
              </a:rPr>
              <a:t>ưa</a:t>
            </a:r>
            <a:r>
              <a:rPr lang="en-US" sz="2000">
                <a:latin typeface="Times New Roman" pitchFamily="18" charset="0"/>
                <a:cs typeface="Times New Roman" pitchFamily="18" charset="0"/>
              </a:rPr>
              <a:t>?</a:t>
            </a:r>
            <a:endParaRPr lang="vi-VN" sz="2000">
              <a:latin typeface="Times New Roman" pitchFamily="18" charset="0"/>
              <a:cs typeface="Times New Roman" pitchFamily="18" charset="0"/>
            </a:endParaRPr>
          </a:p>
        </p:txBody>
      </p:sp>
      <p:sp>
        <p:nvSpPr>
          <p:cNvPr id="20" name="Rectangle 19">
            <a:extLst>
              <a:ext uri="{FF2B5EF4-FFF2-40B4-BE49-F238E27FC236}">
                <a16:creationId xmlns="" xmlns:a16="http://schemas.microsoft.com/office/drawing/2014/main" id="{BEF1B6C6-026F-4FB9-8D32-25D1F67CD14F}"/>
              </a:ext>
            </a:extLst>
          </p:cNvPr>
          <p:cNvSpPr/>
          <p:nvPr/>
        </p:nvSpPr>
        <p:spPr>
          <a:xfrm>
            <a:off x="1042831" y="905544"/>
            <a:ext cx="3529169" cy="1015663"/>
          </a:xfrm>
          <a:prstGeom prst="rect">
            <a:avLst/>
          </a:prstGeom>
        </p:spPr>
        <p:txBody>
          <a:bodyPr wrap="square">
            <a:spAutoFit/>
          </a:bodyPr>
          <a:lstStyle/>
          <a:p>
            <a:pPr defTabSz="342900">
              <a:lnSpc>
                <a:spcPct val="150000"/>
              </a:lnSpc>
            </a:pPr>
            <a:r>
              <a:rPr lang="en-US" sz="4000" b="1" dirty="0" err="1">
                <a:solidFill>
                  <a:srgbClr val="0998D7"/>
                </a:solidFill>
                <a:latin typeface="Times New Roman" pitchFamily="18" charset="0"/>
                <a:cs typeface="Times New Roman" pitchFamily="18" charset="0"/>
              </a:rPr>
              <a:t>KHỞI</a:t>
            </a:r>
            <a:r>
              <a:rPr lang="en-US" sz="4000" b="1" dirty="0">
                <a:solidFill>
                  <a:srgbClr val="0998D7"/>
                </a:solidFill>
                <a:latin typeface="Times New Roman" pitchFamily="18" charset="0"/>
                <a:cs typeface="Times New Roman" pitchFamily="18" charset="0"/>
              </a:rPr>
              <a:t> </a:t>
            </a:r>
            <a:r>
              <a:rPr lang="en-US" sz="4000" b="1" dirty="0" err="1">
                <a:solidFill>
                  <a:srgbClr val="0998D7"/>
                </a:solidFill>
                <a:latin typeface="Times New Roman" pitchFamily="18" charset="0"/>
                <a:cs typeface="Times New Roman" pitchFamily="18" charset="0"/>
              </a:rPr>
              <a:t>ĐỘNG</a:t>
            </a:r>
            <a:endParaRPr lang="vi-VN" sz="4000" b="1" dirty="0">
              <a:solidFill>
                <a:srgbClr val="0998D7"/>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D9EE98C1-E865-4B8E-8CAD-3CF93F28CADF}"/>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 xmlns:a16="http://schemas.microsoft.com/office/drawing/2014/main" id="{23C23F57-401E-4C15-8075-EC69D1031759}"/>
              </a:ext>
            </a:extLst>
          </p:cNvPr>
          <p:cNvPicPr>
            <a:picLocks noChangeAspect="1"/>
          </p:cNvPicPr>
          <p:nvPr/>
        </p:nvPicPr>
        <p:blipFill>
          <a:blip r:embed="rId7" cstate="print"/>
          <a:stretch>
            <a:fillRect/>
          </a:stretch>
        </p:blipFill>
        <p:spPr>
          <a:xfrm>
            <a:off x="11340432" y="1339064"/>
            <a:ext cx="521581" cy="460458"/>
          </a:xfrm>
          <a:prstGeom prst="rect">
            <a:avLst/>
          </a:prstGeom>
        </p:spPr>
      </p:pic>
    </p:spTree>
    <p:extLst>
      <p:ext uri="{BB962C8B-B14F-4D97-AF65-F5344CB8AC3E}">
        <p14:creationId xmlns="" xmlns:p14="http://schemas.microsoft.com/office/powerpoint/2010/main" val="853397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a:solidFill>
                  <a:srgbClr val="F03C69"/>
                </a:solidFill>
                <a:latin typeface="Times New Roman" pitchFamily="18" charset="0"/>
                <a:cs typeface="Times New Roman" pitchFamily="18" charset="0"/>
              </a:rPr>
              <a:t>1. Thông tin và quyết định</a:t>
            </a:r>
            <a:endParaRPr lang="vi-VN" sz="2800" b="1">
              <a:solidFill>
                <a:srgbClr val="F03C69"/>
              </a:solidFill>
              <a:latin typeface="Times New Roman" pitchFamily="18" charset="0"/>
              <a:cs typeface="Times New Roman"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738664"/>
            </a:xfrm>
            <a:prstGeom prst="rect">
              <a:avLst/>
            </a:prstGeom>
          </p:spPr>
          <p:txBody>
            <a:bodyPr wrap="square">
              <a:spAutoFit/>
            </a:bodyPr>
            <a:lstStyle/>
            <a:p>
              <a:pPr defTabSz="342900">
                <a:lnSpc>
                  <a:spcPct val="150000"/>
                </a:lnSpc>
              </a:pPr>
              <a:r>
                <a:rPr lang="en-US" sz="2800" b="1">
                  <a:solidFill>
                    <a:srgbClr val="7FC354"/>
                  </a:solidFill>
                  <a:latin typeface="Times New Roman" pitchFamily="18" charset="0"/>
                  <a:cs typeface="Times New Roman" pitchFamily="18" charset="0"/>
                </a:rPr>
                <a:t>Tìm hiểu thông tin và quyết định</a:t>
              </a:r>
              <a:endParaRPr lang="vi-VN" sz="2800" b="1">
                <a:solidFill>
                  <a:srgbClr val="7FC354"/>
                </a:solidFill>
                <a:latin typeface="Times New Roman" pitchFamily="18" charset="0"/>
                <a:cs typeface="Times New Roman" pitchFamily="18" charset="0"/>
              </a:endParaRP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4" name="Rectangle 13">
              <a:extLst>
                <a:ext uri="{FF2B5EF4-FFF2-40B4-BE49-F238E27FC236}">
                  <a16:creationId xmlns="" xmlns:a16="http://schemas.microsoft.com/office/drawing/2014/main" id="{70DA43EF-4FDA-4CA6-88C0-2BCCF27C1E7C}"/>
                </a:ext>
              </a:extLst>
            </p:cNvPr>
            <p:cNvSpPr/>
            <p:nvPr/>
          </p:nvSpPr>
          <p:spPr>
            <a:xfrm>
              <a:off x="1528714" y="2046742"/>
              <a:ext cx="9134572" cy="960328"/>
            </a:xfrm>
            <a:prstGeom prst="rect">
              <a:avLst/>
            </a:prstGeom>
          </p:spPr>
          <p:txBody>
            <a:bodyPr wrap="square">
              <a:spAutoFit/>
            </a:bodyPr>
            <a:lstStyle/>
            <a:p>
              <a:pPr defTabSz="342900">
                <a:lnSpc>
                  <a:spcPct val="150000"/>
                </a:lnSpc>
              </a:pPr>
              <a:r>
                <a:rPr lang="en-US" sz="2000">
                  <a:latin typeface="Times New Roman" pitchFamily="18" charset="0"/>
                  <a:cs typeface="Times New Roman" pitchFamily="18" charset="0"/>
                </a:rPr>
                <a:t>1. Trong Hoạt động khởi động, tiếng chuông cho bạn Minh biết điều gì? Từ những điều đó, bạn Minh đã ra những quyết định gì? </a:t>
              </a:r>
              <a:endParaRPr lang="vi-VN" sz="2000">
                <a:latin typeface="Times New Roman" pitchFamily="18" charset="0"/>
                <a:cs typeface="Times New Roman" pitchFamily="18" charset="0"/>
              </a:endParaRP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9378"/>
                </a:xfrm>
                <a:prstGeom prst="rect">
                  <a:avLst/>
                </a:prstGeom>
              </p:spPr>
              <p:txBody>
                <a:bodyPr wrap="square">
                  <a:spAutoFit/>
                </a:bodyPr>
                <a:lstStyle/>
                <a:p>
                  <a:pPr algn="ctr" defTabSz="342900">
                    <a:lnSpc>
                      <a:spcPct val="150000"/>
                    </a:lnSpc>
                  </a:pPr>
                  <a:r>
                    <a:rPr lang="en-US" sz="2200" b="1">
                      <a:solidFill>
                        <a:schemeClr val="bg1"/>
                      </a:solidFill>
                      <a:latin typeface="Times New Roman" pitchFamily="18" charset="0"/>
                      <a:cs typeface="Times New Roman" pitchFamily="18" charset="0"/>
                    </a:rPr>
                    <a:t>HOẠT ĐỘNG </a:t>
                  </a:r>
                  <a:endParaRPr lang="vi-VN" sz="2200" b="1">
                    <a:solidFill>
                      <a:schemeClr val="bg1"/>
                    </a:solidFill>
                    <a:latin typeface="Times New Roman" pitchFamily="18" charset="0"/>
                    <a:cs typeface="Times New Roman"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Times New Roman" pitchFamily="18" charset="0"/>
                    <a:cs typeface="Times New Roman" pitchFamily="18" charset="0"/>
                  </a:rPr>
                  <a:t>1</a:t>
                </a:r>
                <a:endParaRPr lang="vi-VN" sz="2800" b="1">
                  <a:solidFill>
                    <a:schemeClr val="bg1"/>
                  </a:solidFill>
                  <a:latin typeface="Times New Roman" pitchFamily="18" charset="0"/>
                  <a:cs typeface="Times New Roman" pitchFamily="18" charset="0"/>
                </a:endParaRPr>
              </a:p>
            </p:txBody>
          </p:sp>
        </p:grpSp>
        <p:sp>
          <p:nvSpPr>
            <p:cNvPr id="24" name="Rectangle 23">
              <a:extLst>
                <a:ext uri="{FF2B5EF4-FFF2-40B4-BE49-F238E27FC236}">
                  <a16:creationId xmlns="" xmlns:a16="http://schemas.microsoft.com/office/drawing/2014/main" id="{A05B8D41-8DD3-426B-B162-D7CB20C517DA}"/>
                </a:ext>
              </a:extLst>
            </p:cNvPr>
            <p:cNvSpPr/>
            <p:nvPr/>
          </p:nvSpPr>
          <p:spPr>
            <a:xfrm>
              <a:off x="1528714" y="3155580"/>
              <a:ext cx="9134572" cy="498663"/>
            </a:xfrm>
            <a:prstGeom prst="rect">
              <a:avLst/>
            </a:prstGeom>
          </p:spPr>
          <p:txBody>
            <a:bodyPr wrap="square">
              <a:spAutoFit/>
            </a:bodyPr>
            <a:lstStyle/>
            <a:p>
              <a:pPr defTabSz="342900">
                <a:lnSpc>
                  <a:spcPct val="150000"/>
                </a:lnSpc>
              </a:pPr>
              <a:r>
                <a:rPr lang="en-US" sz="2000">
                  <a:latin typeface="Times New Roman" pitchFamily="18" charset="0"/>
                  <a:cs typeface="Times New Roman" pitchFamily="18" charset="0"/>
                </a:rPr>
                <a:t>2. Em hãy kể một vài quyết định của em trong cuộc sống.</a:t>
              </a:r>
              <a:endParaRPr lang="vi-VN" sz="2000">
                <a:latin typeface="Times New Roman" pitchFamily="18" charset="0"/>
                <a:cs typeface="Times New Roman" pitchFamily="18" charset="0"/>
              </a:endParaRPr>
            </a:p>
          </p:txBody>
        </p:sp>
      </p:grpSp>
      <p:sp>
        <p:nvSpPr>
          <p:cNvPr id="27" name="Rectangle 26">
            <a:extLst>
              <a:ext uri="{FF2B5EF4-FFF2-40B4-BE49-F238E27FC236}">
                <a16:creationId xmlns="" xmlns:a16="http://schemas.microsoft.com/office/drawing/2014/main"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Tiếng chuông báo thức mỗi sáng nhắc bạn Minh </a:t>
            </a:r>
            <a:r>
              <a:rPr lang="vi-VN" sz="2000">
                <a:solidFill>
                  <a:srgbClr val="00B0F0"/>
                </a:solidFill>
                <a:latin typeface="Times New Roman" pitchFamily="18" charset="0"/>
                <a:cs typeface="Times New Roman" pitchFamily="18" charset="0"/>
              </a:rPr>
              <a:t>sắp đến giờ đi học</a:t>
            </a:r>
            <a:r>
              <a:rPr lang="vi-VN" sz="2000">
                <a:latin typeface="Times New Roman" pitchFamily="18" charset="0"/>
                <a:cs typeface="Times New Roman" pitchFamily="18" charset="0"/>
              </a:rPr>
              <a:t>. Đó là thông tin giúp bạn Minh đưa ra các quyết định </a:t>
            </a:r>
            <a:r>
              <a:rPr lang="vi-VN" sz="2000">
                <a:solidFill>
                  <a:srgbClr val="00B0F0"/>
                </a:solidFill>
                <a:latin typeface="Times New Roman" pitchFamily="18" charset="0"/>
                <a:cs typeface="Times New Roman" pitchFamily="18" charset="0"/>
              </a:rPr>
              <a:t>thức dậy</a:t>
            </a:r>
            <a:r>
              <a:rPr lang="vi-VN" sz="2000">
                <a:latin typeface="Times New Roman" pitchFamily="18" charset="0"/>
                <a:cs typeface="Times New Roman" pitchFamily="18" charset="0"/>
              </a:rPr>
              <a:t>, </a:t>
            </a:r>
            <a:r>
              <a:rPr lang="vi-VN" sz="2000">
                <a:solidFill>
                  <a:srgbClr val="00B0F0"/>
                </a:solidFill>
                <a:latin typeface="Times New Roman" pitchFamily="18" charset="0"/>
                <a:cs typeface="Times New Roman" pitchFamily="18" charset="0"/>
              </a:rPr>
              <a:t>rời khỏi giường</a:t>
            </a:r>
            <a:r>
              <a:rPr lang="vi-VN" sz="2000">
                <a:latin typeface="Times New Roman" pitchFamily="18" charset="0"/>
                <a:cs typeface="Times New Roman" pitchFamily="18" charset="0"/>
              </a:rPr>
              <a:t>, </a:t>
            </a:r>
            <a:r>
              <a:rPr lang="vi-VN" sz="2000">
                <a:solidFill>
                  <a:srgbClr val="00B0F0"/>
                </a:solidFill>
                <a:latin typeface="Times New Roman" pitchFamily="18" charset="0"/>
                <a:cs typeface="Times New Roman" pitchFamily="18" charset="0"/>
              </a:rPr>
              <a:t>vệ sinh cá nhân</a:t>
            </a:r>
            <a:r>
              <a:rPr lang="vi-VN" sz="2000">
                <a:latin typeface="Times New Roman" pitchFamily="18" charset="0"/>
                <a:cs typeface="Times New Roman" pitchFamily="18" charset="0"/>
              </a:rPr>
              <a:t>, </a:t>
            </a:r>
            <a:r>
              <a:rPr lang="vi-VN" sz="2000">
                <a:solidFill>
                  <a:srgbClr val="00B0F0"/>
                </a:solidFill>
                <a:latin typeface="Times New Roman" pitchFamily="18" charset="0"/>
                <a:cs typeface="Times New Roman" pitchFamily="18" charset="0"/>
              </a:rPr>
              <a:t>ăn sáng </a:t>
            </a:r>
            <a:r>
              <a:rPr lang="vi-VN" sz="2000">
                <a:latin typeface="Times New Roman" pitchFamily="18" charset="0"/>
                <a:cs typeface="Times New Roman" pitchFamily="18" charset="0"/>
              </a:rPr>
              <a:t>và </a:t>
            </a:r>
            <a:r>
              <a:rPr lang="vi-VN" sz="2000">
                <a:solidFill>
                  <a:srgbClr val="00B0F0"/>
                </a:solidFill>
                <a:latin typeface="Times New Roman" pitchFamily="18" charset="0"/>
                <a:cs typeface="Times New Roman" pitchFamily="18" charset="0"/>
              </a:rPr>
              <a:t>đi học</a:t>
            </a:r>
            <a:r>
              <a:rPr lang="vi-VN" sz="2000">
                <a:latin typeface="Times New Roman" pitchFamily="18" charset="0"/>
                <a:cs typeface="Times New Roman" pitchFamily="18" charset="0"/>
              </a:rPr>
              <a:t>.</a:t>
            </a:r>
          </a:p>
        </p:txBody>
      </p:sp>
      <p:pic>
        <p:nvPicPr>
          <p:cNvPr id="23" name="Picture 22">
            <a:extLst>
              <a:ext uri="{FF2B5EF4-FFF2-40B4-BE49-F238E27FC236}">
                <a16:creationId xmlns="" xmlns:a16="http://schemas.microsoft.com/office/drawing/2014/main" id="{29FE8D73-EEBA-4A68-839D-0413B27904D5}"/>
              </a:ext>
            </a:extLst>
          </p:cNvPr>
          <p:cNvPicPr>
            <a:picLocks noChangeAspect="1"/>
          </p:cNvPicPr>
          <p:nvPr/>
        </p:nvPicPr>
        <p:blipFill>
          <a:blip r:embed="rId6" cstate="print"/>
          <a:stretch>
            <a:fillRect/>
          </a:stretch>
        </p:blipFill>
        <p:spPr>
          <a:xfrm>
            <a:off x="1483470" y="4260874"/>
            <a:ext cx="689218" cy="653278"/>
          </a:xfrm>
          <a:prstGeom prst="rect">
            <a:avLst/>
          </a:prstGeom>
        </p:spPr>
      </p:pic>
    </p:spTree>
    <p:extLst>
      <p:ext uri="{BB962C8B-B14F-4D97-AF65-F5344CB8AC3E}">
        <p14:creationId xmlns="" xmlns:p14="http://schemas.microsoft.com/office/powerpoint/2010/main" val="28616708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70DA43EF-4FDA-4CA6-88C0-2BCCF27C1E7C}"/>
              </a:ext>
            </a:extLst>
          </p:cNvPr>
          <p:cNvSpPr/>
          <p:nvPr/>
        </p:nvSpPr>
        <p:spPr>
          <a:xfrm>
            <a:off x="689174" y="642457"/>
            <a:ext cx="10875909" cy="1421992"/>
          </a:xfrm>
          <a:prstGeom prst="rect">
            <a:avLst/>
          </a:prstGeom>
        </p:spPr>
        <p:txBody>
          <a:bodyPr wrap="square">
            <a:spAutoFit/>
          </a:bodyPr>
          <a:lstStyle/>
          <a:p>
            <a:pPr algn="just" defTabSz="342900">
              <a:lnSpc>
                <a:spcPct val="150000"/>
              </a:lnSpc>
            </a:pPr>
            <a:r>
              <a:rPr lang="en-US" sz="2000">
                <a:latin typeface="Times New Roman" pitchFamily="18" charset="0"/>
                <a:cs typeface="Times New Roman"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Times New Roman" pitchFamily="18" charset="0"/>
              <a:cs typeface="Times New Roman" pitchFamily="18" charset="0"/>
            </a:endParaRPr>
          </a:p>
        </p:txBody>
      </p:sp>
      <p:graphicFrame>
        <p:nvGraphicFramePr>
          <p:cNvPr id="28" name="Table 28">
            <a:extLst>
              <a:ext uri="{FF2B5EF4-FFF2-40B4-BE49-F238E27FC236}">
                <a16:creationId xmlns="" xmlns:a16="http://schemas.microsoft.com/office/drawing/2014/main" id="{FEA5F96B-A416-47DA-A5A8-F5E48C906ED2}"/>
              </a:ext>
            </a:extLst>
          </p:cNvPr>
          <p:cNvGraphicFramePr>
            <a:graphicFrameLocks noGrp="1"/>
          </p:cNvGraphicFramePr>
          <p:nvPr>
            <p:extLst>
              <p:ext uri="{D42A27DB-BD31-4B8C-83A1-F6EECF244321}">
                <p14:modId xmlns=""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 xmlns:a16="http://schemas.microsoft.com/office/drawing/2014/main" val="3049472007"/>
                    </a:ext>
                  </a:extLst>
                </a:gridCol>
                <a:gridCol w="6400801">
                  <a:extLst>
                    <a:ext uri="{9D8B030D-6E8A-4147-A177-3AD203B41FA5}">
                      <a16:colId xmlns="" xmlns:a16="http://schemas.microsoft.com/office/drawing/2014/main" val="3745305114"/>
                    </a:ext>
                  </a:extLst>
                </a:gridCol>
              </a:tblGrid>
              <a:tr h="500340">
                <a:tc>
                  <a:txBody>
                    <a:bodyPr/>
                    <a:lstStyle/>
                    <a:p>
                      <a:pPr algn="ctr"/>
                      <a:r>
                        <a:rPr lang="en-US" sz="2000" kern="1200" dirty="0" err="1">
                          <a:solidFill>
                            <a:schemeClr val="tx1"/>
                          </a:solidFill>
                          <a:latin typeface="Times New Roman" pitchFamily="18" charset="0"/>
                          <a:ea typeface="+mn-ea"/>
                          <a:cs typeface="Times New Roman" pitchFamily="18" charset="0"/>
                        </a:rPr>
                        <a:t>Thông</a:t>
                      </a:r>
                      <a:r>
                        <a:rPr lang="en-US" sz="2000" kern="1200" dirty="0">
                          <a:solidFill>
                            <a:schemeClr val="tx1"/>
                          </a:solidFill>
                          <a:latin typeface="Times New Roman" pitchFamily="18" charset="0"/>
                          <a:ea typeface="+mn-ea"/>
                          <a:cs typeface="Times New Roman" pitchFamily="18" charset="0"/>
                        </a:rPr>
                        <a:t> tin</a:t>
                      </a:r>
                    </a:p>
                  </a:txBody>
                  <a:tcPr anchor="ctr">
                    <a:solidFill>
                      <a:srgbClr val="6DCFF6"/>
                    </a:solidFill>
                  </a:tcPr>
                </a:tc>
                <a:tc>
                  <a:txBody>
                    <a:bodyPr/>
                    <a:lstStyle/>
                    <a:p>
                      <a:pPr algn="ctr"/>
                      <a:r>
                        <a:rPr lang="en-US" sz="2000" kern="1200">
                          <a:solidFill>
                            <a:schemeClr val="tx1"/>
                          </a:solidFill>
                          <a:latin typeface="Times New Roman" pitchFamily="18" charset="0"/>
                          <a:ea typeface="+mn-ea"/>
                          <a:cs typeface="Times New Roman" pitchFamily="18" charset="0"/>
                        </a:rPr>
                        <a:t>Quyết định</a:t>
                      </a:r>
                    </a:p>
                  </a:txBody>
                  <a:tcPr anchor="ctr">
                    <a:solidFill>
                      <a:srgbClr val="6DCFF6"/>
                    </a:solidFill>
                  </a:tcPr>
                </a:tc>
                <a:extLst>
                  <a:ext uri="{0D108BD9-81ED-4DB2-BD59-A6C34878D82A}">
                    <a16:rowId xmlns="" xmlns:a16="http://schemas.microsoft.com/office/drawing/2014/main" val="3104845030"/>
                  </a:ext>
                </a:extLst>
              </a:tr>
              <a:tr h="500340">
                <a:tc>
                  <a:txBody>
                    <a:bodyPr/>
                    <a:lstStyle/>
                    <a:p>
                      <a:pPr algn="ctr"/>
                      <a:r>
                        <a:rPr lang="en-US" sz="2000" kern="1200">
                          <a:solidFill>
                            <a:schemeClr val="tx1"/>
                          </a:solidFill>
                          <a:latin typeface="Times New Roman" pitchFamily="18" charset="0"/>
                          <a:ea typeface="+mn-ea"/>
                          <a:cs typeface="Times New Roman"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Times New Roman" pitchFamily="18" charset="0"/>
                          <a:ea typeface="+mn-ea"/>
                          <a:cs typeface="Times New Roman" pitchFamily="18" charset="0"/>
                        </a:rPr>
                        <a:t>Mặc bộ quần áo thể thao và đi đôi giày yêu thích</a:t>
                      </a:r>
                    </a:p>
                  </a:txBody>
                  <a:tcPr anchor="ctr">
                    <a:solidFill>
                      <a:srgbClr val="C7EAF5"/>
                    </a:solidFill>
                  </a:tcPr>
                </a:tc>
                <a:extLst>
                  <a:ext uri="{0D108BD9-81ED-4DB2-BD59-A6C34878D82A}">
                    <a16:rowId xmlns="" xmlns:a16="http://schemas.microsoft.com/office/drawing/2014/main" val="500905725"/>
                  </a:ext>
                </a:extLst>
              </a:tr>
              <a:tr h="500340">
                <a:tc>
                  <a:txBody>
                    <a:bodyPr/>
                    <a:lstStyle/>
                    <a:p>
                      <a:pPr algn="ctr"/>
                      <a:r>
                        <a:rPr lang="en-US" sz="2000" kern="1200">
                          <a:solidFill>
                            <a:schemeClr val="tx1"/>
                          </a:solidFill>
                          <a:latin typeface="Times New Roman" pitchFamily="18" charset="0"/>
                          <a:ea typeface="+mn-ea"/>
                          <a:cs typeface="Times New Roman" pitchFamily="18" charset="0"/>
                        </a:rPr>
                        <a:t>Ra khỏi nhà để đi học</a:t>
                      </a:r>
                    </a:p>
                  </a:txBody>
                  <a:tcPr anchor="ctr">
                    <a:solidFill>
                      <a:srgbClr val="C7EAF5"/>
                    </a:solidFill>
                  </a:tcPr>
                </a:tc>
                <a:tc>
                  <a:txBody>
                    <a:bodyPr/>
                    <a:lstStyle/>
                    <a:p>
                      <a:pPr algn="ctr"/>
                      <a:r>
                        <a:rPr lang="en-US" sz="2000" kern="1200" dirty="0" err="1">
                          <a:solidFill>
                            <a:schemeClr val="tx1"/>
                          </a:solidFill>
                          <a:latin typeface="Times New Roman" pitchFamily="18" charset="0"/>
                          <a:ea typeface="+mn-ea"/>
                          <a:cs typeface="Times New Roman" pitchFamily="18" charset="0"/>
                        </a:rPr>
                        <a:t>Mặc</a:t>
                      </a:r>
                      <a:r>
                        <a:rPr lang="en-US" sz="2000" kern="1200" dirty="0">
                          <a:solidFill>
                            <a:schemeClr val="tx1"/>
                          </a:solidFill>
                          <a:latin typeface="Times New Roman" pitchFamily="18" charset="0"/>
                          <a:ea typeface="+mn-ea"/>
                          <a:cs typeface="Times New Roman" pitchFamily="18" charset="0"/>
                        </a:rPr>
                        <a:t> </a:t>
                      </a:r>
                      <a:r>
                        <a:rPr lang="en-US" sz="2000" kern="1200" dirty="0" err="1">
                          <a:solidFill>
                            <a:schemeClr val="tx1"/>
                          </a:solidFill>
                          <a:latin typeface="Times New Roman" pitchFamily="18" charset="0"/>
                          <a:ea typeface="+mn-ea"/>
                          <a:cs typeface="Times New Roman" pitchFamily="18" charset="0"/>
                        </a:rPr>
                        <a:t>đồng</a:t>
                      </a:r>
                      <a:r>
                        <a:rPr lang="en-US" sz="2000" kern="1200" dirty="0">
                          <a:solidFill>
                            <a:schemeClr val="tx1"/>
                          </a:solidFill>
                          <a:latin typeface="Times New Roman" pitchFamily="18" charset="0"/>
                          <a:ea typeface="+mn-ea"/>
                          <a:cs typeface="Times New Roman" pitchFamily="18" charset="0"/>
                        </a:rPr>
                        <a:t> </a:t>
                      </a:r>
                      <a:r>
                        <a:rPr lang="en-US" sz="2000" kern="1200" dirty="0" err="1">
                          <a:solidFill>
                            <a:schemeClr val="tx1"/>
                          </a:solidFill>
                          <a:latin typeface="Times New Roman" pitchFamily="18" charset="0"/>
                          <a:ea typeface="+mn-ea"/>
                          <a:cs typeface="Times New Roman" pitchFamily="18" charset="0"/>
                        </a:rPr>
                        <a:t>phục</a:t>
                      </a:r>
                      <a:endParaRPr lang="en-US" sz="2000" kern="1200" dirty="0">
                        <a:solidFill>
                          <a:schemeClr val="tx1"/>
                        </a:solidFill>
                        <a:latin typeface="Times New Roman" pitchFamily="18" charset="0"/>
                        <a:ea typeface="+mn-ea"/>
                        <a:cs typeface="Times New Roman" pitchFamily="18" charset="0"/>
                      </a:endParaRPr>
                    </a:p>
                  </a:txBody>
                  <a:tcPr anchor="ctr">
                    <a:solidFill>
                      <a:srgbClr val="C7EAF5"/>
                    </a:solidFill>
                  </a:tcPr>
                </a:tc>
                <a:extLst>
                  <a:ext uri="{0D108BD9-81ED-4DB2-BD59-A6C34878D82A}">
                    <a16:rowId xmlns="" xmlns:a16="http://schemas.microsoft.com/office/drawing/2014/main" val="3944550153"/>
                  </a:ext>
                </a:extLst>
              </a:tr>
            </a:tbl>
          </a:graphicData>
        </a:graphic>
      </p:graphicFrame>
      <p:grpSp>
        <p:nvGrpSpPr>
          <p:cNvPr id="31" name="Group 30">
            <a:extLst>
              <a:ext uri="{FF2B5EF4-FFF2-40B4-BE49-F238E27FC236}">
                <a16:creationId xmlns=""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7" name="Rectangle: Rounded Corners 36">
                  <a:extLst>
                    <a:ext uri="{FF2B5EF4-FFF2-40B4-BE49-F238E27FC236}">
                      <a16:creationId xmlns=""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35" name="Picture 34">
                <a:extLst>
                  <a:ext uri="{FF2B5EF4-FFF2-40B4-BE49-F238E27FC236}">
                    <a16:creationId xmlns="" xmlns:a16="http://schemas.microsoft.com/office/drawing/2014/main" id="{762175EF-7586-4DAF-B186-B5116BC5CC39}"/>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 xmlns:a16="http://schemas.microsoft.com/office/drawing/2014/main" id="{B49881F3-B7CD-445A-BFC0-622B8F35625B}"/>
                </a:ext>
              </a:extLst>
            </p:cNvPr>
            <p:cNvSpPr/>
            <p:nvPr/>
          </p:nvSpPr>
          <p:spPr>
            <a:xfrm>
              <a:off x="2127783" y="1087604"/>
              <a:ext cx="8832174" cy="1133965"/>
            </a:xfrm>
            <a:prstGeom prst="rect">
              <a:avLst/>
            </a:prstGeom>
          </p:spPr>
          <p:txBody>
            <a:bodyPr wrap="square">
              <a:spAutoFit/>
            </a:bodyPr>
            <a:lstStyle/>
            <a:p>
              <a:pPr algn="ctr" defTabSz="342900">
                <a:lnSpc>
                  <a:spcPct val="150000"/>
                </a:lnSpc>
              </a:pPr>
              <a:r>
                <a:rPr lang="vi-VN" sz="2400" b="1">
                  <a:solidFill>
                    <a:srgbClr val="F03C69"/>
                  </a:solidFill>
                  <a:latin typeface="Times New Roman" pitchFamily="18" charset="0"/>
                  <a:cs typeface="Times New Roman" pitchFamily="18" charset="0"/>
                </a:rPr>
                <a:t>Những điều em biết là thông tin. Từ thông tin thu được,</a:t>
              </a:r>
            </a:p>
            <a:p>
              <a:pPr algn="ctr" defTabSz="342900">
                <a:lnSpc>
                  <a:spcPct val="150000"/>
                </a:lnSpc>
              </a:pPr>
              <a:r>
                <a:rPr lang="vi-VN" sz="2400" b="1">
                  <a:solidFill>
                    <a:srgbClr val="F03C69"/>
                  </a:solidFill>
                  <a:latin typeface="Times New Roman" pitchFamily="18" charset="0"/>
                  <a:cs typeface="Times New Roman" pitchFamily="18" charset="0"/>
                </a:rPr>
                <a:t>sau khi suy nghĩ, em sẽ đưa ra quyết định của mình.</a:t>
              </a:r>
            </a:p>
          </p:txBody>
        </p:sp>
      </p:grpSp>
      <p:pic>
        <p:nvPicPr>
          <p:cNvPr id="12" name="Picture 11">
            <a:extLst>
              <a:ext uri="{FF2B5EF4-FFF2-40B4-BE49-F238E27FC236}">
                <a16:creationId xmlns="" xmlns:a16="http://schemas.microsoft.com/office/drawing/2014/main" id="{2E891238-6435-48D1-B478-6DB71474D0F1}"/>
              </a:ext>
            </a:extLst>
          </p:cNvPr>
          <p:cNvPicPr>
            <a:picLocks noChangeAspect="1"/>
          </p:cNvPicPr>
          <p:nvPr/>
        </p:nvPicPr>
        <p:blipFill>
          <a:blip r:embed="rId3" cstate="print"/>
          <a:stretch>
            <a:fillRect/>
          </a:stretch>
        </p:blipFill>
        <p:spPr>
          <a:xfrm>
            <a:off x="344565" y="475160"/>
            <a:ext cx="689218" cy="653278"/>
          </a:xfrm>
          <a:prstGeom prst="rect">
            <a:avLst/>
          </a:prstGeom>
        </p:spPr>
      </p:pic>
    </p:spTree>
    <p:extLst>
      <p:ext uri="{BB962C8B-B14F-4D97-AF65-F5344CB8AC3E}">
        <p14:creationId xmlns="" xmlns:p14="http://schemas.microsoft.com/office/powerpoint/2010/main" val="39824203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333427" y="566317"/>
            <a:ext cx="9751340" cy="1200329"/>
          </a:xfrm>
          <a:prstGeom prst="rect">
            <a:avLst/>
          </a:prstGeom>
        </p:spPr>
        <p:txBody>
          <a:bodyPr wrap="square">
            <a:spAutoFit/>
          </a:bodyPr>
          <a:lstStyle/>
          <a:p>
            <a:pPr defTabSz="342900">
              <a:lnSpc>
                <a:spcPct val="150000"/>
              </a:lnSpc>
            </a:pPr>
            <a:r>
              <a:rPr lang="en-US" sz="2400" b="1">
                <a:latin typeface="Times New Roman" pitchFamily="18" charset="0"/>
                <a:cs typeface="Times New Roman" pitchFamily="18" charset="0"/>
              </a:rPr>
              <a:t>1. </a:t>
            </a:r>
            <a:r>
              <a:rPr lang="en-US" sz="2400">
                <a:latin typeface="Times New Roman" pitchFamily="18" charset="0"/>
                <a:cs typeface="Times New Roman" pitchFamily="18" charset="0"/>
              </a:rPr>
              <a:t>Trong lớp, Minh thấy An cởi mở, dễ nói chuyện, Minh muốn kết bạn với An. Em hãy cho biết câu nào sau đây là thông tin, câu nào là quyết định. </a:t>
            </a:r>
            <a:endParaRPr lang="vi-VN" sz="2400">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cstate="print"/>
          <a:stretch>
            <a:fillRect/>
          </a:stretch>
        </p:blipFill>
        <p:spPr>
          <a:xfrm>
            <a:off x="350362" y="366329"/>
            <a:ext cx="983065" cy="967824"/>
          </a:xfrm>
          <a:prstGeom prst="rect">
            <a:avLst/>
          </a:prstGeom>
        </p:spPr>
      </p:pic>
      <p:sp>
        <p:nvSpPr>
          <p:cNvPr id="5" name="Rectangle 4">
            <a:extLst>
              <a:ext uri="{FF2B5EF4-FFF2-40B4-BE49-F238E27FC236}">
                <a16:creationId xmlns="" xmlns:a16="http://schemas.microsoft.com/office/drawing/2014/main" id="{3922DAE0-5437-4176-8EEE-A3523E844A19}"/>
              </a:ext>
            </a:extLst>
          </p:cNvPr>
          <p:cNvSpPr/>
          <p:nvPr/>
        </p:nvSpPr>
        <p:spPr>
          <a:xfrm>
            <a:off x="3129801" y="1943964"/>
            <a:ext cx="7310526" cy="646331"/>
          </a:xfrm>
          <a:prstGeom prst="rect">
            <a:avLst/>
          </a:prstGeom>
        </p:spPr>
        <p:txBody>
          <a:bodyPr wrap="square">
            <a:spAutoFit/>
          </a:bodyPr>
          <a:lstStyle/>
          <a:p>
            <a:pPr defTabSz="342900">
              <a:lnSpc>
                <a:spcPct val="150000"/>
              </a:lnSpc>
            </a:pPr>
            <a:r>
              <a:rPr lang="en-US" sz="2400" b="1">
                <a:solidFill>
                  <a:srgbClr val="7FC354"/>
                </a:solidFill>
                <a:latin typeface="Times New Roman" pitchFamily="18" charset="0"/>
                <a:cs typeface="Times New Roman" pitchFamily="18" charset="0"/>
              </a:rPr>
              <a:t>A.</a:t>
            </a:r>
            <a:r>
              <a:rPr lang="en-US" sz="2400">
                <a:latin typeface="Times New Roman" pitchFamily="18" charset="0"/>
                <a:cs typeface="Times New Roman" pitchFamily="18" charset="0"/>
              </a:rPr>
              <a:t> Minh thấy An cởi mở, dễ nói chuyện.</a:t>
            </a:r>
            <a:endParaRPr lang="vi-VN" sz="2400">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D590011D-2F8D-441E-A867-EBA0463A34F9}"/>
              </a:ext>
            </a:extLst>
          </p:cNvPr>
          <p:cNvSpPr/>
          <p:nvPr/>
        </p:nvSpPr>
        <p:spPr>
          <a:xfrm>
            <a:off x="3129801" y="2659955"/>
            <a:ext cx="7310526" cy="646331"/>
          </a:xfrm>
          <a:prstGeom prst="rect">
            <a:avLst/>
          </a:prstGeom>
        </p:spPr>
        <p:txBody>
          <a:bodyPr wrap="square">
            <a:spAutoFit/>
          </a:bodyPr>
          <a:lstStyle/>
          <a:p>
            <a:pPr defTabSz="342900">
              <a:lnSpc>
                <a:spcPct val="150000"/>
              </a:lnSpc>
            </a:pPr>
            <a:r>
              <a:rPr lang="en-US" sz="2400" b="1">
                <a:solidFill>
                  <a:srgbClr val="7FC354"/>
                </a:solidFill>
                <a:latin typeface="Times New Roman" pitchFamily="18" charset="0"/>
                <a:cs typeface="Times New Roman" pitchFamily="18" charset="0"/>
              </a:rPr>
              <a:t>B. </a:t>
            </a:r>
            <a:r>
              <a:rPr lang="en-US" sz="2400">
                <a:latin typeface="Times New Roman" pitchFamily="18" charset="0"/>
                <a:cs typeface="Times New Roman" pitchFamily="18" charset="0"/>
              </a:rPr>
              <a:t>Minh muốn kết bạn với An</a:t>
            </a:r>
            <a:endParaRPr lang="vi-VN" sz="2400">
              <a:latin typeface="Times New Roman" pitchFamily="18" charset="0"/>
              <a:cs typeface="Times New Roman" pitchFamily="18" charset="0"/>
            </a:endParaRPr>
          </a:p>
        </p:txBody>
      </p:sp>
      <p:sp>
        <p:nvSpPr>
          <p:cNvPr id="8" name="Rectangle 7">
            <a:extLst>
              <a:ext uri="{FF2B5EF4-FFF2-40B4-BE49-F238E27FC236}">
                <a16:creationId xmlns="" xmlns:a16="http://schemas.microsoft.com/office/drawing/2014/main" id="{04630B5C-D405-497F-9B94-465FFAAE0822}"/>
              </a:ext>
            </a:extLst>
          </p:cNvPr>
          <p:cNvSpPr/>
          <p:nvPr/>
        </p:nvSpPr>
        <p:spPr>
          <a:xfrm>
            <a:off x="1333427" y="3338259"/>
            <a:ext cx="10138137" cy="1200329"/>
          </a:xfrm>
          <a:prstGeom prst="rect">
            <a:avLst/>
          </a:prstGeom>
        </p:spPr>
        <p:txBody>
          <a:bodyPr wrap="square">
            <a:spAutoFit/>
          </a:bodyPr>
          <a:lstStyle/>
          <a:p>
            <a:pPr defTabSz="342900">
              <a:lnSpc>
                <a:spcPct val="150000"/>
              </a:lnSpc>
            </a:pPr>
            <a:r>
              <a:rPr lang="en-US" sz="2400" b="1" dirty="0">
                <a:latin typeface="Times New Roman" pitchFamily="18" charset="0"/>
                <a:cs typeface="Times New Roman" pitchFamily="18" charset="0"/>
              </a:rPr>
              <a:t>2. </a:t>
            </a:r>
            <a:r>
              <a:rPr lang="vi-VN" sz="2400" dirty="0">
                <a:latin typeface="Times New Roman" pitchFamily="18" charset="0"/>
                <a:cs typeface="Times New Roman" pitchFamily="18" charset="0"/>
              </a:rPr>
              <a:t>Mẹ chuẩn bị đi làm. Thấy trời mưa, Khoa đưa áo mưa cho mẹ.</a:t>
            </a:r>
          </a:p>
          <a:p>
            <a:pPr defTabSz="342900">
              <a:lnSpc>
                <a:spcPct val="150000"/>
              </a:lnSpc>
            </a:pPr>
            <a:r>
              <a:rPr lang="vi-VN" sz="2400" dirty="0">
                <a:latin typeface="Times New Roman" pitchFamily="18" charset="0"/>
                <a:cs typeface="Times New Roman" pitchFamily="18" charset="0"/>
              </a:rPr>
              <a:t>Em hãy chỉ ra thông tin và quyết định trong tình huống trên</a:t>
            </a:r>
          </a:p>
        </p:txBody>
      </p:sp>
      <p:grpSp>
        <p:nvGrpSpPr>
          <p:cNvPr id="18" name="Group 17">
            <a:extLst>
              <a:ext uri="{FF2B5EF4-FFF2-40B4-BE49-F238E27FC236}">
                <a16:creationId xmlns="" xmlns:a16="http://schemas.microsoft.com/office/drawing/2014/main" id="{D6831DE3-8A17-4DFE-8A83-8497ABE6B989}"/>
              </a:ext>
            </a:extLst>
          </p:cNvPr>
          <p:cNvGrpSpPr/>
          <p:nvPr/>
        </p:nvGrpSpPr>
        <p:grpSpPr>
          <a:xfrm>
            <a:off x="725276" y="1867692"/>
            <a:ext cx="2331789" cy="671339"/>
            <a:chOff x="559020" y="2296669"/>
            <a:chExt cx="2331789" cy="671339"/>
          </a:xfrm>
        </p:grpSpPr>
        <p:grpSp>
          <p:nvGrpSpPr>
            <p:cNvPr id="7" name="Group 6">
              <a:extLst>
                <a:ext uri="{FF2B5EF4-FFF2-40B4-BE49-F238E27FC236}">
                  <a16:creationId xmlns="" xmlns:a16="http://schemas.microsoft.com/office/drawing/2014/main"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E4081B14-F7EE-4540-971C-4B061100603F}"/>
                  </a:ext>
                </a:extLst>
              </p:cNvPr>
              <p:cNvSpPr/>
              <p:nvPr/>
            </p:nvSpPr>
            <p:spPr>
              <a:xfrm>
                <a:off x="1334278" y="889421"/>
                <a:ext cx="2172275" cy="579967"/>
              </a:xfrm>
              <a:prstGeom prst="rect">
                <a:avLst/>
              </a:prstGeom>
            </p:spPr>
            <p:txBody>
              <a:bodyPr wrap="square">
                <a:spAutoFit/>
              </a:bodyPr>
              <a:lstStyle/>
              <a:p>
                <a:pPr algn="ctr" defTabSz="342900">
                  <a:lnSpc>
                    <a:spcPct val="150000"/>
                  </a:lnSpc>
                </a:pPr>
                <a:r>
                  <a:rPr lang="en-US" sz="2400" dirty="0" err="1" smtClean="0">
                    <a:solidFill>
                      <a:schemeClr val="bg1"/>
                    </a:solidFill>
                    <a:latin typeface="Times New Roman" pitchFamily="18" charset="0"/>
                    <a:cs typeface="Times New Roman" pitchFamily="18" charset="0"/>
                  </a:rPr>
                  <a:t>Thông</a:t>
                </a:r>
                <a:r>
                  <a:rPr lang="en-US" sz="2400" dirty="0" smtClean="0">
                    <a:solidFill>
                      <a:schemeClr val="bg1"/>
                    </a:solidFill>
                    <a:latin typeface="Times New Roman" pitchFamily="18" charset="0"/>
                    <a:cs typeface="Times New Roman" pitchFamily="18" charset="0"/>
                  </a:rPr>
                  <a:t> tin</a:t>
                </a:r>
                <a:endParaRPr lang="vi-VN" sz="2400" dirty="0">
                  <a:solidFill>
                    <a:schemeClr val="bg1"/>
                  </a:solidFill>
                  <a:latin typeface="Times New Roman" pitchFamily="18" charset="0"/>
                  <a:cs typeface="Times New Roman" pitchFamily="18" charset="0"/>
                </a:endParaRPr>
              </a:p>
            </p:txBody>
          </p:sp>
        </p:grpSp>
        <p:cxnSp>
          <p:nvCxnSpPr>
            <p:cNvPr id="14" name="Straight Arrow Connector 13">
              <a:extLst>
                <a:ext uri="{FF2B5EF4-FFF2-40B4-BE49-F238E27FC236}">
                  <a16:creationId xmlns=""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 xmlns:a16="http://schemas.microsoft.com/office/drawing/2014/main" id="{F4491349-393B-4C7C-A87A-2D2CF9987733}"/>
              </a:ext>
            </a:extLst>
          </p:cNvPr>
          <p:cNvGrpSpPr/>
          <p:nvPr/>
        </p:nvGrpSpPr>
        <p:grpSpPr>
          <a:xfrm>
            <a:off x="725276" y="2593616"/>
            <a:ext cx="2331789" cy="671339"/>
            <a:chOff x="559020" y="2296669"/>
            <a:chExt cx="2331789" cy="671339"/>
          </a:xfrm>
        </p:grpSpPr>
        <p:grpSp>
          <p:nvGrpSpPr>
            <p:cNvPr id="20" name="Group 19">
              <a:extLst>
                <a:ext uri="{FF2B5EF4-FFF2-40B4-BE49-F238E27FC236}">
                  <a16:creationId xmlns="" xmlns:a16="http://schemas.microsoft.com/office/drawing/2014/main"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23" name="Rectangle 22">
                <a:extLst>
                  <a:ext uri="{FF2B5EF4-FFF2-40B4-BE49-F238E27FC236}">
                    <a16:creationId xmlns="" xmlns:a16="http://schemas.microsoft.com/office/drawing/2014/main" id="{B727D53E-9672-4F88-B8E1-67FCCFDD5B6D}"/>
                  </a:ext>
                </a:extLst>
              </p:cNvPr>
              <p:cNvSpPr/>
              <p:nvPr/>
            </p:nvSpPr>
            <p:spPr>
              <a:xfrm>
                <a:off x="1334278" y="889421"/>
                <a:ext cx="2172275" cy="579967"/>
              </a:xfrm>
              <a:prstGeom prst="rect">
                <a:avLst/>
              </a:prstGeom>
            </p:spPr>
            <p:txBody>
              <a:bodyPr wrap="square">
                <a:spAutoFit/>
              </a:bodyPr>
              <a:lstStyle/>
              <a:p>
                <a:pPr algn="ctr" defTabSz="342900">
                  <a:lnSpc>
                    <a:spcPct val="150000"/>
                  </a:lnSpc>
                </a:pPr>
                <a:r>
                  <a:rPr lang="en-US" sz="2400" dirty="0" err="1" smtClean="0">
                    <a:solidFill>
                      <a:schemeClr val="bg1"/>
                    </a:solidFill>
                    <a:latin typeface="Times New Roman" pitchFamily="18" charset="0"/>
                    <a:cs typeface="Times New Roman" pitchFamily="18" charset="0"/>
                  </a:rPr>
                  <a:t>Quyết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định</a:t>
                </a:r>
                <a:endParaRPr lang="vi-VN" sz="2400" dirty="0">
                  <a:solidFill>
                    <a:schemeClr val="bg1"/>
                  </a:solidFill>
                  <a:latin typeface="Times New Roman" pitchFamily="18" charset="0"/>
                  <a:cs typeface="Times New Roman" pitchFamily="18" charset="0"/>
                </a:endParaRPr>
              </a:p>
            </p:txBody>
          </p:sp>
        </p:grpSp>
        <p:cxnSp>
          <p:nvCxnSpPr>
            <p:cNvPr id="21" name="Straight Arrow Connector 20">
              <a:extLst>
                <a:ext uri="{FF2B5EF4-FFF2-40B4-BE49-F238E27FC236}">
                  <a16:creationId xmlns=""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 xmlns:a16="http://schemas.microsoft.com/office/drawing/2014/main" id="{658C105E-9E95-4717-899F-1A852BD1E7E3}"/>
              </a:ext>
            </a:extLst>
          </p:cNvPr>
          <p:cNvSpPr/>
          <p:nvPr/>
        </p:nvSpPr>
        <p:spPr>
          <a:xfrm>
            <a:off x="3129801" y="5390114"/>
            <a:ext cx="7310526" cy="646331"/>
          </a:xfrm>
          <a:prstGeom prst="rect">
            <a:avLst/>
          </a:prstGeom>
        </p:spPr>
        <p:txBody>
          <a:bodyPr wrap="square">
            <a:spAutoFit/>
          </a:bodyPr>
          <a:lstStyle/>
          <a:p>
            <a:pPr defTabSz="342900">
              <a:lnSpc>
                <a:spcPct val="150000"/>
              </a:lnSpc>
            </a:pPr>
            <a:r>
              <a:rPr lang="vi-VN" sz="2400">
                <a:latin typeface="Times New Roman" pitchFamily="18" charset="0"/>
                <a:cs typeface="Times New Roman" pitchFamily="18" charset="0"/>
              </a:rPr>
              <a:t>Khoa đưa áo mưa cho mẹ</a:t>
            </a:r>
            <a:r>
              <a:rPr lang="en-US" sz="240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sp>
        <p:nvSpPr>
          <p:cNvPr id="25" name="Rectangle 24">
            <a:extLst>
              <a:ext uri="{FF2B5EF4-FFF2-40B4-BE49-F238E27FC236}">
                <a16:creationId xmlns="" xmlns:a16="http://schemas.microsoft.com/office/drawing/2014/main" id="{AD11638A-D12E-4746-919D-376637D7860D}"/>
              </a:ext>
            </a:extLst>
          </p:cNvPr>
          <p:cNvSpPr/>
          <p:nvPr/>
        </p:nvSpPr>
        <p:spPr>
          <a:xfrm>
            <a:off x="3129801" y="4633187"/>
            <a:ext cx="7310526" cy="646331"/>
          </a:xfrm>
          <a:prstGeom prst="rect">
            <a:avLst/>
          </a:prstGeom>
        </p:spPr>
        <p:txBody>
          <a:bodyPr wrap="square">
            <a:spAutoFit/>
          </a:bodyPr>
          <a:lstStyle/>
          <a:p>
            <a:pPr defTabSz="342900">
              <a:lnSpc>
                <a:spcPct val="150000"/>
              </a:lnSpc>
            </a:pPr>
            <a:r>
              <a:rPr lang="vi-VN" sz="2400">
                <a:latin typeface="Times New Roman" pitchFamily="18" charset="0"/>
                <a:cs typeface="Times New Roman" pitchFamily="18" charset="0"/>
              </a:rPr>
              <a:t>Mẹ </a:t>
            </a:r>
            <a:r>
              <a:rPr lang="en-US" sz="2400">
                <a:latin typeface="Times New Roman" pitchFamily="18" charset="0"/>
                <a:cs typeface="Times New Roman" pitchFamily="18" charset="0"/>
              </a:rPr>
              <a:t>Khoa </a:t>
            </a:r>
            <a:r>
              <a:rPr lang="vi-VN" sz="2400">
                <a:latin typeface="Times New Roman" pitchFamily="18" charset="0"/>
                <a:cs typeface="Times New Roman" pitchFamily="18" charset="0"/>
              </a:rPr>
              <a:t>chuẩn bị đi làm</a:t>
            </a:r>
            <a:r>
              <a:rPr lang="en-US" sz="2400">
                <a:latin typeface="Times New Roman" pitchFamily="18" charset="0"/>
                <a:cs typeface="Times New Roman" pitchFamily="18" charset="0"/>
              </a:rPr>
              <a:t>, Khoa thấy trời m</a:t>
            </a:r>
            <a:r>
              <a:rPr lang="vi-VN" sz="2400">
                <a:latin typeface="Times New Roman" pitchFamily="18" charset="0"/>
                <a:cs typeface="Times New Roman" pitchFamily="18" charset="0"/>
              </a:rPr>
              <a:t>ưa</a:t>
            </a:r>
            <a:r>
              <a:rPr lang="en-US" sz="240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grpSp>
        <p:nvGrpSpPr>
          <p:cNvPr id="26" name="Group 25">
            <a:extLst>
              <a:ext uri="{FF2B5EF4-FFF2-40B4-BE49-F238E27FC236}">
                <a16:creationId xmlns="" xmlns:a16="http://schemas.microsoft.com/office/drawing/2014/main" id="{8BF178C5-5B2E-462F-B564-7662B9F4978F}"/>
              </a:ext>
            </a:extLst>
          </p:cNvPr>
          <p:cNvGrpSpPr/>
          <p:nvPr/>
        </p:nvGrpSpPr>
        <p:grpSpPr>
          <a:xfrm>
            <a:off x="725276" y="5313842"/>
            <a:ext cx="2331789" cy="671339"/>
            <a:chOff x="559020" y="2296669"/>
            <a:chExt cx="2331789" cy="671339"/>
          </a:xfrm>
        </p:grpSpPr>
        <p:grpSp>
          <p:nvGrpSpPr>
            <p:cNvPr id="27" name="Group 26">
              <a:extLst>
                <a:ext uri="{FF2B5EF4-FFF2-40B4-BE49-F238E27FC236}">
                  <a16:creationId xmlns=""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latin typeface="Times New Roman" pitchFamily="18" charset="0"/>
                  <a:cs typeface="Times New Roman" pitchFamily="18" charset="0"/>
                </a:endParaRPr>
              </a:p>
            </p:txBody>
          </p:sp>
          <p:sp>
            <p:nvSpPr>
              <p:cNvPr id="30" name="Rectangle 29">
                <a:extLst>
                  <a:ext uri="{FF2B5EF4-FFF2-40B4-BE49-F238E27FC236}">
                    <a16:creationId xmlns="" xmlns:a16="http://schemas.microsoft.com/office/drawing/2014/main" id="{C4ACDA2F-8E90-4D22-AA69-58F8AC107A64}"/>
                  </a:ext>
                </a:extLst>
              </p:cNvPr>
              <p:cNvSpPr/>
              <p:nvPr/>
            </p:nvSpPr>
            <p:spPr>
              <a:xfrm>
                <a:off x="1334278" y="889421"/>
                <a:ext cx="2172275" cy="646331"/>
              </a:xfrm>
              <a:prstGeom prst="rect">
                <a:avLst/>
              </a:prstGeom>
            </p:spPr>
            <p:txBody>
              <a:bodyPr wrap="square">
                <a:spAutoFit/>
              </a:bodyPr>
              <a:lstStyle/>
              <a:p>
                <a:pPr algn="ctr" defTabSz="342900">
                  <a:lnSpc>
                    <a:spcPct val="150000"/>
                  </a:lnSpc>
                </a:pPr>
                <a:r>
                  <a:rPr lang="en-US" sz="2400">
                    <a:solidFill>
                      <a:schemeClr val="bg1"/>
                    </a:solidFill>
                    <a:latin typeface="Times New Roman" pitchFamily="18" charset="0"/>
                    <a:cs typeface="Times New Roman" pitchFamily="18" charset="0"/>
                  </a:rPr>
                  <a:t>Quyết định</a:t>
                </a:r>
                <a:endParaRPr lang="vi-VN" sz="2400">
                  <a:solidFill>
                    <a:schemeClr val="bg1"/>
                  </a:solidFill>
                  <a:latin typeface="Times New Roman" pitchFamily="18" charset="0"/>
                  <a:cs typeface="Times New Roman" pitchFamily="18" charset="0"/>
                </a:endParaRPr>
              </a:p>
            </p:txBody>
          </p:sp>
        </p:grpSp>
        <p:cxnSp>
          <p:nvCxnSpPr>
            <p:cNvPr id="28" name="Straight Arrow Connector 27">
              <a:extLst>
                <a:ext uri="{FF2B5EF4-FFF2-40B4-BE49-F238E27FC236}">
                  <a16:creationId xmlns=""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 xmlns:a16="http://schemas.microsoft.com/office/drawing/2014/main" id="{8CCDBD67-180B-4F31-BB7C-0113824F4DF4}"/>
              </a:ext>
            </a:extLst>
          </p:cNvPr>
          <p:cNvGrpSpPr/>
          <p:nvPr/>
        </p:nvGrpSpPr>
        <p:grpSpPr>
          <a:xfrm>
            <a:off x="725276" y="4566848"/>
            <a:ext cx="2331789" cy="671339"/>
            <a:chOff x="559020" y="2296669"/>
            <a:chExt cx="2331789" cy="671339"/>
          </a:xfrm>
        </p:grpSpPr>
        <p:grpSp>
          <p:nvGrpSpPr>
            <p:cNvPr id="32" name="Group 31">
              <a:extLst>
                <a:ext uri="{FF2B5EF4-FFF2-40B4-BE49-F238E27FC236}">
                  <a16:creationId xmlns=""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BEBFAC10-7510-4823-A5D5-F4F95EB4E325}"/>
                  </a:ext>
                </a:extLst>
              </p:cNvPr>
              <p:cNvSpPr/>
              <p:nvPr/>
            </p:nvSpPr>
            <p:spPr>
              <a:xfrm>
                <a:off x="1334278" y="889421"/>
                <a:ext cx="2172275" cy="646331"/>
              </a:xfrm>
              <a:prstGeom prst="rect">
                <a:avLst/>
              </a:prstGeom>
            </p:spPr>
            <p:txBody>
              <a:bodyPr wrap="square">
                <a:spAutoFit/>
              </a:bodyPr>
              <a:lstStyle/>
              <a:p>
                <a:pPr algn="ctr" defTabSz="342900">
                  <a:lnSpc>
                    <a:spcPct val="150000"/>
                  </a:lnSpc>
                </a:pPr>
                <a:r>
                  <a:rPr lang="en-US" sz="2400">
                    <a:solidFill>
                      <a:schemeClr val="bg1"/>
                    </a:solidFill>
                    <a:latin typeface="Times New Roman" pitchFamily="18" charset="0"/>
                    <a:cs typeface="Times New Roman" pitchFamily="18" charset="0"/>
                  </a:rPr>
                  <a:t>Thông tin</a:t>
                </a:r>
                <a:endParaRPr lang="vi-VN" sz="2400">
                  <a:solidFill>
                    <a:schemeClr val="bg1"/>
                  </a:solidFill>
                  <a:latin typeface="Times New Roman" pitchFamily="18" charset="0"/>
                  <a:cs typeface="Times New Roman" pitchFamily="18" charset="0"/>
                </a:endParaRPr>
              </a:p>
            </p:txBody>
          </p:sp>
        </p:grpSp>
        <p:cxnSp>
          <p:nvCxnSpPr>
            <p:cNvPr id="33" name="Straight Arrow Connector 32">
              <a:extLst>
                <a:ext uri="{FF2B5EF4-FFF2-40B4-BE49-F238E27FC236}">
                  <a16:creationId xmlns=""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36" name="Rectangle 35"/>
          <p:cNvSpPr/>
          <p:nvPr/>
        </p:nvSpPr>
        <p:spPr>
          <a:xfrm>
            <a:off x="3017397" y="6029929"/>
            <a:ext cx="6096000" cy="646331"/>
          </a:xfrm>
          <a:prstGeom prst="rect">
            <a:avLst/>
          </a:prstGeom>
        </p:spPr>
        <p:txBody>
          <a:bodyPr>
            <a:spAutoFit/>
          </a:bodyPr>
          <a:lstStyle/>
          <a:p>
            <a:r>
              <a:rPr lang="vi-VN" dirty="0" smtClean="0">
                <a:solidFill>
                  <a:srgbClr val="FF0000"/>
                </a:solidFill>
              </a:rPr>
              <a:t>Từ thông tin thu được sau khi suy nghĩ thì Khoa đưa ra quyết định.</a:t>
            </a:r>
            <a:endParaRPr lang="en-US" dirty="0">
              <a:solidFill>
                <a:srgbClr val="FF0000"/>
              </a:solidFill>
            </a:endParaRPr>
          </a:p>
        </p:txBody>
      </p:sp>
    </p:spTree>
    <p:extLst>
      <p:ext uri="{BB962C8B-B14F-4D97-AF65-F5344CB8AC3E}">
        <p14:creationId xmlns="" xmlns:p14="http://schemas.microsoft.com/office/powerpoint/2010/main" val="41366178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ox(in)">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587631" y="13447"/>
            <a:ext cx="10882709" cy="738664"/>
          </a:xfrm>
          <a:prstGeom prst="rect">
            <a:avLst/>
          </a:prstGeom>
        </p:spPr>
        <p:txBody>
          <a:bodyPr wrap="square">
            <a:spAutoFit/>
          </a:bodyPr>
          <a:lstStyle/>
          <a:p>
            <a:pPr defTabSz="342900">
              <a:lnSpc>
                <a:spcPct val="150000"/>
              </a:lnSpc>
            </a:pPr>
            <a:r>
              <a:rPr lang="en-US" sz="2800" b="1" dirty="0">
                <a:solidFill>
                  <a:srgbClr val="F03C69"/>
                </a:solidFill>
                <a:latin typeface="Times New Roman" pitchFamily="18" charset="0"/>
                <a:cs typeface="Times New Roman" pitchFamily="18" charset="0"/>
              </a:rPr>
              <a:t>2. </a:t>
            </a:r>
            <a:r>
              <a:rPr lang="en-US" sz="2800" b="1" dirty="0" err="1">
                <a:solidFill>
                  <a:srgbClr val="F03C69"/>
                </a:solidFill>
                <a:latin typeface="Times New Roman" pitchFamily="18" charset="0"/>
                <a:cs typeface="Times New Roman" pitchFamily="18" charset="0"/>
              </a:rPr>
              <a:t>VAI</a:t>
            </a:r>
            <a:r>
              <a:rPr lang="en-US" sz="2800" b="1" dirty="0">
                <a:solidFill>
                  <a:srgbClr val="F03C69"/>
                </a:solidFill>
                <a:latin typeface="Times New Roman" pitchFamily="18" charset="0"/>
                <a:cs typeface="Times New Roman" pitchFamily="18" charset="0"/>
              </a:rPr>
              <a:t> </a:t>
            </a:r>
            <a:r>
              <a:rPr lang="en-US" sz="2800" b="1" dirty="0" err="1">
                <a:solidFill>
                  <a:srgbClr val="F03C69"/>
                </a:solidFill>
                <a:latin typeface="Times New Roman" pitchFamily="18" charset="0"/>
                <a:cs typeface="Times New Roman" pitchFamily="18" charset="0"/>
              </a:rPr>
              <a:t>TRÒ</a:t>
            </a:r>
            <a:r>
              <a:rPr lang="en-US" sz="2800" b="1" dirty="0">
                <a:solidFill>
                  <a:srgbClr val="F03C69"/>
                </a:solidFill>
                <a:latin typeface="Times New Roman" pitchFamily="18" charset="0"/>
                <a:cs typeface="Times New Roman" pitchFamily="18" charset="0"/>
              </a:rPr>
              <a:t> </a:t>
            </a:r>
            <a:r>
              <a:rPr lang="en-US" sz="2800" b="1" dirty="0" err="1">
                <a:solidFill>
                  <a:srgbClr val="F03C69"/>
                </a:solidFill>
                <a:latin typeface="Times New Roman" pitchFamily="18" charset="0"/>
                <a:cs typeface="Times New Roman" pitchFamily="18" charset="0"/>
              </a:rPr>
              <a:t>CỦA</a:t>
            </a:r>
            <a:r>
              <a:rPr lang="en-US" sz="2800" b="1" dirty="0">
                <a:solidFill>
                  <a:srgbClr val="F03C69"/>
                </a:solidFill>
                <a:latin typeface="Times New Roman" pitchFamily="18" charset="0"/>
                <a:cs typeface="Times New Roman" pitchFamily="18" charset="0"/>
              </a:rPr>
              <a:t> </a:t>
            </a:r>
            <a:r>
              <a:rPr lang="en-US" sz="2800" b="1" dirty="0" err="1">
                <a:solidFill>
                  <a:srgbClr val="F03C69"/>
                </a:solidFill>
                <a:latin typeface="Times New Roman" pitchFamily="18" charset="0"/>
                <a:cs typeface="Times New Roman" pitchFamily="18" charset="0"/>
              </a:rPr>
              <a:t>THÔNG</a:t>
            </a:r>
            <a:r>
              <a:rPr lang="en-US" sz="2800" b="1" dirty="0">
                <a:solidFill>
                  <a:srgbClr val="F03C69"/>
                </a:solidFill>
                <a:latin typeface="Times New Roman" pitchFamily="18" charset="0"/>
                <a:cs typeface="Times New Roman" pitchFamily="18" charset="0"/>
              </a:rPr>
              <a:t> TIN </a:t>
            </a:r>
            <a:r>
              <a:rPr lang="en-US" sz="2800" b="1" dirty="0" err="1">
                <a:solidFill>
                  <a:srgbClr val="F03C69"/>
                </a:solidFill>
                <a:latin typeface="Times New Roman" pitchFamily="18" charset="0"/>
                <a:cs typeface="Times New Roman" pitchFamily="18" charset="0"/>
              </a:rPr>
              <a:t>TRONG</a:t>
            </a:r>
            <a:r>
              <a:rPr lang="en-US" sz="2800" b="1" dirty="0">
                <a:solidFill>
                  <a:srgbClr val="F03C69"/>
                </a:solidFill>
                <a:latin typeface="Times New Roman" pitchFamily="18" charset="0"/>
                <a:cs typeface="Times New Roman" pitchFamily="18" charset="0"/>
              </a:rPr>
              <a:t> </a:t>
            </a:r>
            <a:r>
              <a:rPr lang="en-US" sz="2800" b="1" dirty="0" err="1">
                <a:solidFill>
                  <a:srgbClr val="F03C69"/>
                </a:solidFill>
                <a:latin typeface="Times New Roman" pitchFamily="18" charset="0"/>
                <a:cs typeface="Times New Roman" pitchFamily="18" charset="0"/>
              </a:rPr>
              <a:t>QUYẾT</a:t>
            </a:r>
            <a:r>
              <a:rPr lang="en-US" sz="2800" b="1" dirty="0">
                <a:solidFill>
                  <a:srgbClr val="F03C69"/>
                </a:solidFill>
                <a:latin typeface="Times New Roman" pitchFamily="18" charset="0"/>
                <a:cs typeface="Times New Roman" pitchFamily="18" charset="0"/>
              </a:rPr>
              <a:t> </a:t>
            </a:r>
            <a:r>
              <a:rPr lang="en-US" sz="2800" b="1" dirty="0" err="1">
                <a:solidFill>
                  <a:srgbClr val="F03C69"/>
                </a:solidFill>
                <a:latin typeface="Times New Roman" pitchFamily="18" charset="0"/>
                <a:cs typeface="Times New Roman" pitchFamily="18" charset="0"/>
              </a:rPr>
              <a:t>ĐỊNH</a:t>
            </a:r>
            <a:endParaRPr lang="vi-VN" sz="2800" b="1" dirty="0">
              <a:solidFill>
                <a:srgbClr val="F03C69"/>
              </a:solidFill>
              <a:latin typeface="Times New Roman" pitchFamily="18" charset="0"/>
              <a:cs typeface="Times New Roman" pitchFamily="18" charset="0"/>
            </a:endParaRPr>
          </a:p>
        </p:txBody>
      </p:sp>
      <p:grpSp>
        <p:nvGrpSpPr>
          <p:cNvPr id="3" name="Group 2">
            <a:extLst>
              <a:ext uri="{FF2B5EF4-FFF2-40B4-BE49-F238E27FC236}">
                <a16:creationId xmlns="" xmlns:a16="http://schemas.microsoft.com/office/drawing/2014/main" id="{B6B46150-747C-44D3-8ADD-3C9183BFEC10}"/>
              </a:ext>
            </a:extLst>
          </p:cNvPr>
          <p:cNvGrpSpPr/>
          <p:nvPr/>
        </p:nvGrpSpPr>
        <p:grpSpPr>
          <a:xfrm>
            <a:off x="614526" y="753795"/>
            <a:ext cx="10962947" cy="3293771"/>
            <a:chOff x="522612" y="900305"/>
            <a:chExt cx="10962947" cy="2949798"/>
          </a:xfrm>
        </p:grpSpPr>
        <p:sp>
          <p:nvSpPr>
            <p:cNvPr id="4" name="Rectangle 3">
              <a:extLst>
                <a:ext uri="{FF2B5EF4-FFF2-40B4-BE49-F238E27FC236}">
                  <a16:creationId xmlns="" xmlns:a16="http://schemas.microsoft.com/office/drawing/2014/main" id="{779E57AC-B41F-4EBA-9A3C-3FA14918A914}"/>
                </a:ext>
              </a:extLst>
            </p:cNvPr>
            <p:cNvSpPr/>
            <p:nvPr/>
          </p:nvSpPr>
          <p:spPr>
            <a:xfrm>
              <a:off x="3379791" y="1086631"/>
              <a:ext cx="7173355" cy="661207"/>
            </a:xfrm>
            <a:prstGeom prst="rect">
              <a:avLst/>
            </a:prstGeom>
          </p:spPr>
          <p:txBody>
            <a:bodyPr wrap="square">
              <a:spAutoFit/>
            </a:bodyPr>
            <a:lstStyle/>
            <a:p>
              <a:pPr defTabSz="342900">
                <a:lnSpc>
                  <a:spcPct val="150000"/>
                </a:lnSpc>
              </a:pPr>
              <a:r>
                <a:rPr lang="en-US" sz="2800" b="1" dirty="0" err="1">
                  <a:solidFill>
                    <a:srgbClr val="7FC354"/>
                  </a:solidFill>
                  <a:latin typeface="Times New Roman" pitchFamily="18" charset="0"/>
                  <a:cs typeface="Times New Roman" pitchFamily="18" charset="0"/>
                </a:rPr>
                <a:t>Vai</a:t>
              </a:r>
              <a:r>
                <a:rPr lang="en-US" sz="2800" b="1" dirty="0">
                  <a:solidFill>
                    <a:srgbClr val="7FC354"/>
                  </a:solidFill>
                  <a:latin typeface="Times New Roman" pitchFamily="18" charset="0"/>
                  <a:cs typeface="Times New Roman" pitchFamily="18" charset="0"/>
                </a:rPr>
                <a:t> </a:t>
              </a:r>
              <a:r>
                <a:rPr lang="en-US" sz="2800" b="1" dirty="0" err="1">
                  <a:solidFill>
                    <a:srgbClr val="7FC354"/>
                  </a:solidFill>
                  <a:latin typeface="Times New Roman" pitchFamily="18" charset="0"/>
                  <a:cs typeface="Times New Roman" pitchFamily="18" charset="0"/>
                </a:rPr>
                <a:t>trò</a:t>
              </a:r>
              <a:r>
                <a:rPr lang="en-US" sz="2800" b="1" dirty="0">
                  <a:solidFill>
                    <a:srgbClr val="7FC354"/>
                  </a:solidFill>
                  <a:latin typeface="Times New Roman" pitchFamily="18" charset="0"/>
                  <a:cs typeface="Times New Roman" pitchFamily="18" charset="0"/>
                </a:rPr>
                <a:t> </a:t>
              </a:r>
              <a:r>
                <a:rPr lang="en-US" sz="2800" b="1" dirty="0" err="1">
                  <a:solidFill>
                    <a:srgbClr val="7FC354"/>
                  </a:solidFill>
                  <a:latin typeface="Times New Roman" pitchFamily="18" charset="0"/>
                  <a:cs typeface="Times New Roman" pitchFamily="18" charset="0"/>
                </a:rPr>
                <a:t>của</a:t>
              </a:r>
              <a:r>
                <a:rPr lang="en-US" sz="2800" b="1" dirty="0">
                  <a:solidFill>
                    <a:srgbClr val="7FC354"/>
                  </a:solidFill>
                  <a:latin typeface="Times New Roman" pitchFamily="18" charset="0"/>
                  <a:cs typeface="Times New Roman" pitchFamily="18" charset="0"/>
                </a:rPr>
                <a:t> </a:t>
              </a:r>
              <a:r>
                <a:rPr lang="en-US" sz="2800" b="1" dirty="0" err="1">
                  <a:solidFill>
                    <a:srgbClr val="7FC354"/>
                  </a:solidFill>
                  <a:latin typeface="Times New Roman" pitchFamily="18" charset="0"/>
                  <a:cs typeface="Times New Roman" pitchFamily="18" charset="0"/>
                </a:rPr>
                <a:t>thông</a:t>
              </a:r>
              <a:r>
                <a:rPr lang="en-US" sz="2800" b="1" dirty="0">
                  <a:solidFill>
                    <a:srgbClr val="7FC354"/>
                  </a:solidFill>
                  <a:latin typeface="Times New Roman" pitchFamily="18" charset="0"/>
                  <a:cs typeface="Times New Roman" pitchFamily="18" charset="0"/>
                </a:rPr>
                <a:t> tin </a:t>
              </a:r>
              <a:endParaRPr lang="vi-VN" sz="2800" b="1" dirty="0">
                <a:solidFill>
                  <a:srgbClr val="7FC354"/>
                </a:solidFill>
                <a:latin typeface="Times New Roman" pitchFamily="18" charset="0"/>
                <a:cs typeface="Times New Roman" pitchFamily="18" charset="0"/>
              </a:endParaRPr>
            </a:p>
          </p:txBody>
        </p:sp>
        <p:sp>
          <p:nvSpPr>
            <p:cNvPr id="5" name="Rectangle: Rounded Corners 4">
              <a:extLst>
                <a:ext uri="{FF2B5EF4-FFF2-40B4-BE49-F238E27FC236}">
                  <a16:creationId xmlns=""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hôm</a:t>
              </a:r>
              <a:r>
                <a:rPr lang="en-US" sz="2000" dirty="0">
                  <a:latin typeface="Times New Roman" pitchFamily="18" charset="0"/>
                  <a:cs typeface="Times New Roman" pitchFamily="18" charset="0"/>
                </a:rPr>
                <a:t> nay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ngũ</a:t>
              </a:r>
              <a:r>
                <a:rPr lang="en-US" sz="2000" dirty="0">
                  <a:latin typeface="Times New Roman" pitchFamily="18" charset="0"/>
                  <a:cs typeface="Times New Roman" pitchFamily="18" charset="0"/>
                </a:rPr>
                <a:t>. </a:t>
              </a:r>
            </a:p>
            <a:p>
              <a:pPr algn="just" defTabSz="342900">
                <a:lnSpc>
                  <a:spcPct val="150000"/>
                </a:lnSpc>
              </a:pPr>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p>
            <a:p>
              <a:pPr algn="just" defTabSz="342900">
                <a:lnSpc>
                  <a:spcPct val="150000"/>
                </a:lnSpc>
              </a:pPr>
              <a:r>
                <a:rPr lang="en-US" sz="2000" dirty="0">
                  <a:latin typeface="Times New Roman" pitchFamily="18" charset="0"/>
                  <a:cs typeface="Times New Roman" pitchFamily="18" charset="0"/>
                </a:rPr>
                <a:t>b) </a:t>
              </a:r>
              <a:r>
                <a:rPr lang="en-US" sz="2000" dirty="0" err="1">
                  <a:latin typeface="Times New Roman" pitchFamily="18" charset="0"/>
                  <a:cs typeface="Times New Roman" pitchFamily="18" charset="0"/>
                </a:rPr>
                <a:t>Dựa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p:txBody>
        </p:sp>
        <p:grpSp>
          <p:nvGrpSpPr>
            <p:cNvPr id="7" name="Group 6">
              <a:extLst>
                <a:ext uri="{FF2B5EF4-FFF2-40B4-BE49-F238E27FC236}">
                  <a16:creationId xmlns="" xmlns:a16="http://schemas.microsoft.com/office/drawing/2014/main" id="{E6A72B9F-FEFB-4C8E-AE4E-72BFC344F1EA}"/>
                </a:ext>
              </a:extLst>
            </p:cNvPr>
            <p:cNvGrpSpPr/>
            <p:nvPr/>
          </p:nvGrpSpPr>
          <p:grpSpPr>
            <a:xfrm>
              <a:off x="522612" y="900305"/>
              <a:ext cx="2895523" cy="880802"/>
              <a:chOff x="522612" y="900305"/>
              <a:chExt cx="2895523" cy="880802"/>
            </a:xfrm>
          </p:grpSpPr>
          <p:grpSp>
            <p:nvGrpSpPr>
              <p:cNvPr id="8" name="Group 8">
                <a:extLst>
                  <a:ext uri="{FF2B5EF4-FFF2-40B4-BE49-F238E27FC236}">
                    <a16:creationId xmlns=""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15" name="Rectangle 14">
                  <a:extLst>
                    <a:ext uri="{FF2B5EF4-FFF2-40B4-BE49-F238E27FC236}">
                      <a16:creationId xmlns="" xmlns:a16="http://schemas.microsoft.com/office/drawing/2014/main" id="{55C2BBA2-90D1-4647-BE5A-40CF0AA3029D}"/>
                    </a:ext>
                  </a:extLst>
                </p:cNvPr>
                <p:cNvSpPr/>
                <p:nvPr/>
              </p:nvSpPr>
              <p:spPr>
                <a:xfrm>
                  <a:off x="5906375" y="1465062"/>
                  <a:ext cx="2135017" cy="539378"/>
                </a:xfrm>
                <a:prstGeom prst="rect">
                  <a:avLst/>
                </a:prstGeom>
              </p:spPr>
              <p:txBody>
                <a:bodyPr wrap="square">
                  <a:spAutoFit/>
                </a:bodyPr>
                <a:lstStyle/>
                <a:p>
                  <a:pPr algn="ctr" defTabSz="342900">
                    <a:lnSpc>
                      <a:spcPct val="150000"/>
                    </a:lnSpc>
                  </a:pPr>
                  <a:r>
                    <a:rPr lang="en-US" sz="2200" b="1">
                      <a:solidFill>
                        <a:schemeClr val="bg1"/>
                      </a:solidFill>
                      <a:latin typeface="Times New Roman" pitchFamily="18" charset="0"/>
                      <a:cs typeface="Times New Roman" pitchFamily="18" charset="0"/>
                    </a:rPr>
                    <a:t>HOẠT ĐỘNG </a:t>
                  </a:r>
                  <a:endParaRPr lang="vi-VN" sz="2200" b="1">
                    <a:solidFill>
                      <a:schemeClr val="bg1"/>
                    </a:solidFill>
                    <a:latin typeface="Times New Roman" pitchFamily="18" charset="0"/>
                    <a:cs typeface="Times New Roman" pitchFamily="18" charset="0"/>
                  </a:endParaRPr>
                </a:p>
              </p:txBody>
            </p:sp>
          </p:grpSp>
          <p:grpSp>
            <p:nvGrpSpPr>
              <p:cNvPr id="9" name="Group 9">
                <a:extLst>
                  <a:ext uri="{FF2B5EF4-FFF2-40B4-BE49-F238E27FC236}">
                    <a16:creationId xmlns="" xmlns:a16="http://schemas.microsoft.com/office/drawing/2014/main" id="{29C26FE0-D2CB-466D-917A-B836B1DE503A}"/>
                  </a:ext>
                </a:extLst>
              </p:cNvPr>
              <p:cNvGrpSpPr/>
              <p:nvPr/>
            </p:nvGrpSpPr>
            <p:grpSpPr>
              <a:xfrm rot="20419193">
                <a:off x="2465182" y="900305"/>
                <a:ext cx="952953" cy="880802"/>
                <a:chOff x="8963357" y="276706"/>
                <a:chExt cx="3397172" cy="3224223"/>
              </a:xfrm>
            </p:grpSpPr>
            <p:pic>
              <p:nvPicPr>
                <p:cNvPr id="12" name="Picture 5">
                  <a:extLst>
                    <a:ext uri="{FF2B5EF4-FFF2-40B4-BE49-F238E27FC236}">
                      <a16:creationId xmlns="" xmlns:a16="http://schemas.microsoft.com/office/drawing/2014/main" id="{EBED9A27-3011-4F73-9732-FA489139AF2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8963357" y="276706"/>
                  <a:ext cx="3397172" cy="3224223"/>
                </a:xfrm>
                <a:prstGeom prst="rect">
                  <a:avLst/>
                </a:prstGeom>
              </p:spPr>
            </p:pic>
            <p:pic>
              <p:nvPicPr>
                <p:cNvPr id="13" name="Picture 6">
                  <a:extLst>
                    <a:ext uri="{FF2B5EF4-FFF2-40B4-BE49-F238E27FC236}">
                      <a16:creationId xmlns="" xmlns:a16="http://schemas.microsoft.com/office/drawing/2014/main" id="{C67AE980-D4AF-4533-B07D-A9E05365001D}"/>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Times New Roman" pitchFamily="18" charset="0"/>
                    <a:cs typeface="Times New Roman" pitchFamily="18" charset="0"/>
                  </a:rPr>
                  <a:t>2</a:t>
                </a:r>
                <a:endParaRPr lang="vi-VN" sz="2800" b="1">
                  <a:solidFill>
                    <a:schemeClr val="bg1"/>
                  </a:solidFill>
                  <a:latin typeface="Times New Roman" pitchFamily="18" charset="0"/>
                  <a:cs typeface="Times New Roman" pitchFamily="18" charset="0"/>
                </a:endParaRPr>
              </a:p>
            </p:txBody>
          </p:sp>
        </p:grpSp>
      </p:grpSp>
      <p:sp>
        <p:nvSpPr>
          <p:cNvPr id="16" name="Rectangle 15">
            <a:extLst>
              <a:ext uri="{FF2B5EF4-FFF2-40B4-BE49-F238E27FC236}">
                <a16:creationId xmlns="" xmlns:a16="http://schemas.microsoft.com/office/drawing/2014/main"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Thông tin "hôm nay có tiết Giáo dục thể chất" đã đưa tới quyết định của Minh "đi học bằng đôi giày thể thao". Thông tin giúp Minh ra quyết định. </a:t>
            </a:r>
            <a:endParaRPr lang="en-US" sz="2000" dirty="0">
              <a:latin typeface="Times New Roman" pitchFamily="18" charset="0"/>
              <a:cs typeface="Times New Roman" pitchFamily="18" charset="0"/>
            </a:endParaRPr>
          </a:p>
          <a:p>
            <a:pPr algn="just" defTabSz="342900">
              <a:lnSpc>
                <a:spcPct val="150000"/>
              </a:lnSpc>
              <a:spcBef>
                <a:spcPts val="600"/>
              </a:spcBef>
            </a:pPr>
            <a:r>
              <a:rPr lang="vi-VN" sz="2000" dirty="0">
                <a:latin typeface="Times New Roman" pitchFamily="18" charset="0"/>
                <a:cs typeface="Times New Roman" pitchFamily="18" charset="0"/>
              </a:rPr>
              <a:t>Khi đến trường, nhờ có thông tin, Minh </a:t>
            </a:r>
            <a:r>
              <a:rPr lang="en-US" sz="2000" dirty="0">
                <a:latin typeface="Times New Roman" pitchFamily="18" charset="0"/>
                <a:cs typeface="Times New Roman" pitchFamily="18" charset="0"/>
              </a:rPr>
              <a:t>c</a:t>
            </a:r>
            <a:r>
              <a:rPr lang="vi-VN" sz="2000" dirty="0">
                <a:latin typeface="Times New Roman" pitchFamily="18" charset="0"/>
                <a:cs typeface="Times New Roman" pitchFamily="18" charset="0"/>
              </a:rPr>
              <a:t>òn </a:t>
            </a:r>
            <a:r>
              <a:rPr lang="en-US" sz="2000" dirty="0">
                <a:latin typeface="Times New Roman" pitchFamily="18" charset="0"/>
                <a:cs typeface="Times New Roman" pitchFamily="18" charset="0"/>
              </a:rPr>
              <a:t>c</a:t>
            </a:r>
            <a:r>
              <a:rPr lang="vi-VN" sz="2000" dirty="0">
                <a:latin typeface="Times New Roman" pitchFamily="18" charset="0"/>
                <a:cs typeface="Times New Roman"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 xmlns:a16="http://schemas.microsoft.com/office/drawing/2014/main" id="{C729697E-8B81-4267-80D6-C87A4F9ABABB}"/>
              </a:ext>
            </a:extLst>
          </p:cNvPr>
          <p:cNvPicPr>
            <a:picLocks noChangeAspect="1"/>
          </p:cNvPicPr>
          <p:nvPr/>
        </p:nvPicPr>
        <p:blipFill>
          <a:blip r:embed="rId6" cstate="print"/>
          <a:stretch>
            <a:fillRect/>
          </a:stretch>
        </p:blipFill>
        <p:spPr>
          <a:xfrm>
            <a:off x="689174" y="4018460"/>
            <a:ext cx="689218" cy="653278"/>
          </a:xfrm>
          <a:prstGeom prst="rect">
            <a:avLst/>
          </a:prstGeom>
        </p:spPr>
      </p:pic>
      <p:sp>
        <p:nvSpPr>
          <p:cNvPr id="18" name="Rectangle 17"/>
          <p:cNvSpPr/>
          <p:nvPr/>
        </p:nvSpPr>
        <p:spPr>
          <a:xfrm>
            <a:off x="4562292" y="2840921"/>
            <a:ext cx="3953326" cy="369332"/>
          </a:xfrm>
          <a:prstGeom prst="rect">
            <a:avLst/>
          </a:prstGeom>
        </p:spPr>
        <p:txBody>
          <a:bodyPr wrap="none">
            <a:spAutoFit/>
          </a:bodyPr>
          <a:lstStyle/>
          <a:p>
            <a:r>
              <a:rPr lang="en-US" dirty="0" smtClean="0">
                <a:solidFill>
                  <a:srgbClr val="FF0000"/>
                </a:solidFill>
              </a:rPr>
              <a:t>- </a:t>
            </a:r>
            <a:r>
              <a:rPr lang="vi-VN" dirty="0" smtClean="0">
                <a:solidFill>
                  <a:srgbClr val="FF0000"/>
                </a:solidFill>
              </a:rPr>
              <a:t>Đi </a:t>
            </a:r>
            <a:r>
              <a:rPr lang="vi-VN" dirty="0" smtClean="0">
                <a:solidFill>
                  <a:srgbClr val="FF0000"/>
                </a:solidFill>
              </a:rPr>
              <a:t>học bằng đôi giày thể thao.</a:t>
            </a:r>
            <a:endParaRPr lang="en-US" dirty="0">
              <a:solidFill>
                <a:srgbClr val="FF0000"/>
              </a:solidFill>
            </a:endParaRPr>
          </a:p>
        </p:txBody>
      </p:sp>
      <p:sp>
        <p:nvSpPr>
          <p:cNvPr id="19" name="Rectangle 18"/>
          <p:cNvSpPr/>
          <p:nvPr/>
        </p:nvSpPr>
        <p:spPr>
          <a:xfrm>
            <a:off x="6490447" y="3347882"/>
            <a:ext cx="4818529" cy="646331"/>
          </a:xfrm>
          <a:prstGeom prst="rect">
            <a:avLst/>
          </a:prstGeom>
        </p:spPr>
        <p:txBody>
          <a:bodyPr wrap="square">
            <a:spAutoFit/>
          </a:bodyPr>
          <a:lstStyle/>
          <a:p>
            <a:r>
              <a:rPr lang="en-US" dirty="0" smtClean="0">
                <a:solidFill>
                  <a:srgbClr val="FF0000"/>
                </a:solidFill>
              </a:rPr>
              <a:t>- </a:t>
            </a:r>
            <a:r>
              <a:rPr lang="vi-VN" dirty="0" smtClean="0">
                <a:solidFill>
                  <a:srgbClr val="FF0000"/>
                </a:solidFill>
              </a:rPr>
              <a:t>Theo </a:t>
            </a:r>
            <a:r>
              <a:rPr lang="vi-VN" dirty="0" smtClean="0">
                <a:solidFill>
                  <a:srgbClr val="FF0000"/>
                </a:solidFill>
              </a:rPr>
              <a:t>thời khóa biểu hôm nay có tiết giáo dục thể chất.</a:t>
            </a:r>
            <a:endParaRPr lang="en-US" dirty="0">
              <a:solidFill>
                <a:srgbClr val="FF0000"/>
              </a:solidFill>
            </a:endParaRPr>
          </a:p>
        </p:txBody>
      </p:sp>
    </p:spTree>
    <p:extLst>
      <p:ext uri="{BB962C8B-B14F-4D97-AF65-F5344CB8AC3E}">
        <p14:creationId xmlns="" xmlns:p14="http://schemas.microsoft.com/office/powerpoint/2010/main" val="31828709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amond(in)">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amond(in)">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4"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547290" y="188259"/>
            <a:ext cx="10882709" cy="738664"/>
          </a:xfrm>
          <a:prstGeom prst="rect">
            <a:avLst/>
          </a:prstGeom>
        </p:spPr>
        <p:txBody>
          <a:bodyPr wrap="square">
            <a:spAutoFit/>
          </a:bodyPr>
          <a:lstStyle/>
          <a:p>
            <a:pPr defTabSz="342900">
              <a:lnSpc>
                <a:spcPct val="150000"/>
              </a:lnSpc>
            </a:pPr>
            <a:r>
              <a:rPr lang="en-US" sz="2800" b="1" dirty="0">
                <a:solidFill>
                  <a:srgbClr val="F03C69"/>
                </a:solidFill>
                <a:latin typeface="Times New Roman" pitchFamily="18" charset="0"/>
                <a:cs typeface="Times New Roman" pitchFamily="18" charset="0"/>
              </a:rPr>
              <a:t>2. </a:t>
            </a:r>
            <a:r>
              <a:rPr lang="en-US" sz="2800" b="1" dirty="0" err="1">
                <a:solidFill>
                  <a:srgbClr val="F03C69"/>
                </a:solidFill>
                <a:latin typeface="Times New Roman" pitchFamily="18" charset="0"/>
                <a:cs typeface="Times New Roman" pitchFamily="18" charset="0"/>
              </a:rPr>
              <a:t>VAI</a:t>
            </a:r>
            <a:r>
              <a:rPr lang="en-US" sz="2800" b="1" dirty="0">
                <a:solidFill>
                  <a:srgbClr val="F03C69"/>
                </a:solidFill>
                <a:latin typeface="Times New Roman" pitchFamily="18" charset="0"/>
                <a:cs typeface="Times New Roman" pitchFamily="18" charset="0"/>
              </a:rPr>
              <a:t> </a:t>
            </a:r>
            <a:r>
              <a:rPr lang="en-US" sz="2800" b="1" dirty="0" err="1">
                <a:solidFill>
                  <a:srgbClr val="F03C69"/>
                </a:solidFill>
                <a:latin typeface="Times New Roman" pitchFamily="18" charset="0"/>
                <a:cs typeface="Times New Roman" pitchFamily="18" charset="0"/>
              </a:rPr>
              <a:t>TRÒ</a:t>
            </a:r>
            <a:r>
              <a:rPr lang="en-US" sz="2800" b="1" dirty="0">
                <a:solidFill>
                  <a:srgbClr val="F03C69"/>
                </a:solidFill>
                <a:latin typeface="Times New Roman" pitchFamily="18" charset="0"/>
                <a:cs typeface="Times New Roman" pitchFamily="18" charset="0"/>
              </a:rPr>
              <a:t> </a:t>
            </a:r>
            <a:r>
              <a:rPr lang="en-US" sz="2800" b="1" dirty="0" err="1">
                <a:solidFill>
                  <a:srgbClr val="F03C69"/>
                </a:solidFill>
                <a:latin typeface="Times New Roman" pitchFamily="18" charset="0"/>
                <a:cs typeface="Times New Roman" pitchFamily="18" charset="0"/>
              </a:rPr>
              <a:t>CỦA</a:t>
            </a:r>
            <a:r>
              <a:rPr lang="en-US" sz="2800" b="1" dirty="0">
                <a:solidFill>
                  <a:srgbClr val="F03C69"/>
                </a:solidFill>
                <a:latin typeface="Times New Roman" pitchFamily="18" charset="0"/>
                <a:cs typeface="Times New Roman" pitchFamily="18" charset="0"/>
              </a:rPr>
              <a:t> </a:t>
            </a:r>
            <a:r>
              <a:rPr lang="en-US" sz="2800" b="1" dirty="0" err="1">
                <a:solidFill>
                  <a:srgbClr val="F03C69"/>
                </a:solidFill>
                <a:latin typeface="Times New Roman" pitchFamily="18" charset="0"/>
                <a:cs typeface="Times New Roman" pitchFamily="18" charset="0"/>
              </a:rPr>
              <a:t>THÔNG</a:t>
            </a:r>
            <a:r>
              <a:rPr lang="en-US" sz="2800" b="1" dirty="0">
                <a:solidFill>
                  <a:srgbClr val="F03C69"/>
                </a:solidFill>
                <a:latin typeface="Times New Roman" pitchFamily="18" charset="0"/>
                <a:cs typeface="Times New Roman" pitchFamily="18" charset="0"/>
              </a:rPr>
              <a:t> TIN </a:t>
            </a:r>
            <a:r>
              <a:rPr lang="en-US" sz="2800" b="1" dirty="0" err="1">
                <a:solidFill>
                  <a:srgbClr val="F03C69"/>
                </a:solidFill>
                <a:latin typeface="Times New Roman" pitchFamily="18" charset="0"/>
                <a:cs typeface="Times New Roman" pitchFamily="18" charset="0"/>
              </a:rPr>
              <a:t>TRONG</a:t>
            </a:r>
            <a:r>
              <a:rPr lang="en-US" sz="2800" b="1" dirty="0">
                <a:solidFill>
                  <a:srgbClr val="F03C69"/>
                </a:solidFill>
                <a:latin typeface="Times New Roman" pitchFamily="18" charset="0"/>
                <a:cs typeface="Times New Roman" pitchFamily="18" charset="0"/>
              </a:rPr>
              <a:t> </a:t>
            </a:r>
            <a:r>
              <a:rPr lang="en-US" sz="2800" b="1" dirty="0" err="1">
                <a:solidFill>
                  <a:srgbClr val="F03C69"/>
                </a:solidFill>
                <a:latin typeface="Times New Roman" pitchFamily="18" charset="0"/>
                <a:cs typeface="Times New Roman" pitchFamily="18" charset="0"/>
              </a:rPr>
              <a:t>QUYẾT</a:t>
            </a:r>
            <a:r>
              <a:rPr lang="en-US" sz="2800" b="1" dirty="0">
                <a:solidFill>
                  <a:srgbClr val="F03C69"/>
                </a:solidFill>
                <a:latin typeface="Times New Roman" pitchFamily="18" charset="0"/>
                <a:cs typeface="Times New Roman" pitchFamily="18" charset="0"/>
              </a:rPr>
              <a:t> </a:t>
            </a:r>
            <a:r>
              <a:rPr lang="en-US" sz="2800" b="1" dirty="0" err="1">
                <a:solidFill>
                  <a:srgbClr val="F03C69"/>
                </a:solidFill>
                <a:latin typeface="Times New Roman" pitchFamily="18" charset="0"/>
                <a:cs typeface="Times New Roman" pitchFamily="18" charset="0"/>
              </a:rPr>
              <a:t>ĐỊNH</a:t>
            </a:r>
            <a:endParaRPr lang="vi-VN" sz="2800" b="1" dirty="0">
              <a:solidFill>
                <a:srgbClr val="F03C69"/>
              </a:solidFill>
              <a:latin typeface="Times New Roman" pitchFamily="18" charset="0"/>
              <a:cs typeface="Times New Roman" pitchFamily="18" charset="0"/>
            </a:endParaRPr>
          </a:p>
        </p:txBody>
      </p:sp>
      <p:sp>
        <p:nvSpPr>
          <p:cNvPr id="16" name="Rectangle 15">
            <a:extLst>
              <a:ext uri="{FF2B5EF4-FFF2-40B4-BE49-F238E27FC236}">
                <a16:creationId xmlns="" xmlns:a16="http://schemas.microsoft.com/office/drawing/2014/main" id="{891DAD61-1AEC-4619-8343-9F19A8621F4D}"/>
              </a:ext>
            </a:extLst>
          </p:cNvPr>
          <p:cNvSpPr/>
          <p:nvPr/>
        </p:nvSpPr>
        <p:spPr>
          <a:xfrm>
            <a:off x="625694" y="861088"/>
            <a:ext cx="10806140" cy="2872902"/>
          </a:xfrm>
          <a:prstGeom prst="rect">
            <a:avLst/>
          </a:prstGeom>
        </p:spPr>
        <p:txBody>
          <a:bodyPr wrap="square">
            <a:spAutoFit/>
          </a:bodyPr>
          <a:lstStyle/>
          <a:p>
            <a:pPr algn="just" defTabSz="342900">
              <a:lnSpc>
                <a:spcPct val="150000"/>
              </a:lnSpc>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Thông tin "</a:t>
            </a:r>
            <a:r>
              <a:rPr lang="vi-VN" sz="2400" dirty="0">
                <a:solidFill>
                  <a:srgbClr val="FF0000"/>
                </a:solidFill>
                <a:latin typeface="Times New Roman" pitchFamily="18" charset="0"/>
                <a:cs typeface="Times New Roman" pitchFamily="18" charset="0"/>
              </a:rPr>
              <a:t>hôm nay có tiết Giáo dục thể chất</a:t>
            </a:r>
            <a:r>
              <a:rPr lang="vi-VN" sz="2400" dirty="0">
                <a:latin typeface="Times New Roman" pitchFamily="18" charset="0"/>
                <a:cs typeface="Times New Roman" pitchFamily="18" charset="0"/>
              </a:rPr>
              <a:t>" đã đưa tới quyết định của Minh "</a:t>
            </a:r>
            <a:r>
              <a:rPr lang="vi-VN" sz="2400" dirty="0">
                <a:solidFill>
                  <a:srgbClr val="FF0000"/>
                </a:solidFill>
                <a:latin typeface="Times New Roman" pitchFamily="18" charset="0"/>
                <a:cs typeface="Times New Roman" pitchFamily="18" charset="0"/>
              </a:rPr>
              <a:t>đi học bằng đôi giày thể thao</a:t>
            </a:r>
            <a:r>
              <a:rPr lang="vi-VN" sz="2400" dirty="0">
                <a:latin typeface="Times New Roman" pitchFamily="18" charset="0"/>
                <a:cs typeface="Times New Roman" pitchFamily="18" charset="0"/>
              </a:rPr>
              <a:t>". Thông tin giúp Minh ra quyết định. </a:t>
            </a:r>
            <a:endParaRPr lang="en-US" sz="2400" dirty="0">
              <a:latin typeface="Times New Roman" pitchFamily="18" charset="0"/>
              <a:cs typeface="Times New Roman" pitchFamily="18" charset="0"/>
            </a:endParaRPr>
          </a:p>
          <a:p>
            <a:pPr algn="just" defTabSz="342900">
              <a:lnSpc>
                <a:spcPct val="150000"/>
              </a:lnSpc>
              <a:spcBef>
                <a:spcPts val="600"/>
              </a:spcBef>
            </a:pPr>
            <a:r>
              <a:rPr lang="vi-VN" sz="2400" dirty="0">
                <a:latin typeface="Times New Roman" pitchFamily="18" charset="0"/>
                <a:cs typeface="Times New Roman" pitchFamily="18" charset="0"/>
              </a:rPr>
              <a:t>Khi đến trường, nhờ có thông tin, Minh </a:t>
            </a:r>
            <a:r>
              <a:rPr lang="en-US" sz="2400" dirty="0">
                <a:latin typeface="Times New Roman" pitchFamily="18" charset="0"/>
                <a:cs typeface="Times New Roman" pitchFamily="18" charset="0"/>
              </a:rPr>
              <a:t>c</a:t>
            </a:r>
            <a:r>
              <a:rPr lang="vi-VN" sz="2400" dirty="0">
                <a:latin typeface="Times New Roman" pitchFamily="18" charset="0"/>
                <a:cs typeface="Times New Roman" pitchFamily="18" charset="0"/>
              </a:rPr>
              <a:t>òn </a:t>
            </a:r>
            <a:r>
              <a:rPr lang="en-US" sz="2400" dirty="0">
                <a:latin typeface="Times New Roman" pitchFamily="18" charset="0"/>
                <a:cs typeface="Times New Roman" pitchFamily="18" charset="0"/>
              </a:rPr>
              <a:t>c</a:t>
            </a:r>
            <a:r>
              <a:rPr lang="vi-VN" sz="2400" dirty="0">
                <a:latin typeface="Times New Roman" pitchFamily="18" charset="0"/>
                <a:cs typeface="Times New Roman"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 xmlns:a16="http://schemas.microsoft.com/office/drawing/2014/main" id="{C729697E-8B81-4267-80D6-C87A4F9ABABB}"/>
              </a:ext>
            </a:extLst>
          </p:cNvPr>
          <p:cNvPicPr>
            <a:picLocks noChangeAspect="1"/>
          </p:cNvPicPr>
          <p:nvPr/>
        </p:nvPicPr>
        <p:blipFill>
          <a:blip r:embed="rId2" cstate="print"/>
          <a:stretch>
            <a:fillRect/>
          </a:stretch>
        </p:blipFill>
        <p:spPr>
          <a:xfrm>
            <a:off x="621939" y="764272"/>
            <a:ext cx="689218" cy="653278"/>
          </a:xfrm>
          <a:prstGeom prst="rect">
            <a:avLst/>
          </a:prstGeom>
        </p:spPr>
      </p:pic>
    </p:spTree>
    <p:extLst>
      <p:ext uri="{BB962C8B-B14F-4D97-AF65-F5344CB8AC3E}">
        <p14:creationId xmlns="" xmlns:p14="http://schemas.microsoft.com/office/powerpoint/2010/main" val="31828709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333427" y="566317"/>
            <a:ext cx="9751340" cy="2308324"/>
          </a:xfrm>
          <a:prstGeom prst="rect">
            <a:avLst/>
          </a:prstGeom>
        </p:spPr>
        <p:txBody>
          <a:bodyPr wrap="square">
            <a:spAutoFit/>
          </a:bodyPr>
          <a:lstStyle/>
          <a:p>
            <a:pPr algn="just" defTabSz="342900">
              <a:lnSpc>
                <a:spcPct val="150000"/>
              </a:lnSpc>
            </a:pPr>
            <a:r>
              <a:rPr lang="en-US" sz="2400" b="1" dirty="0">
                <a:latin typeface="Times New Roman" pitchFamily="18" charset="0"/>
                <a:cs typeface="Times New Roman" pitchFamily="18" charset="0"/>
              </a:rPr>
              <a:t>1. </a:t>
            </a:r>
            <a:r>
              <a:rPr lang="vi-VN" sz="2400" dirty="0">
                <a:latin typeface="Times New Roman" pitchFamily="18" charset="0"/>
                <a:cs typeface="Times New Roman" pitchFamily="18" charset="0"/>
              </a:rPr>
              <a:t>Đã 12 giờ trưa. Minh chợt thấy cuốn "Truyện cổ tích Việt Nam” và mở</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truyện ra đọc. Mẹ nhắc Minh: “Hãy ngủ đi một lát, </a:t>
            </a:r>
            <a:r>
              <a:rPr lang="en-US" sz="2400" dirty="0">
                <a:latin typeface="Times New Roman" pitchFamily="18" charset="0"/>
                <a:cs typeface="Times New Roman" pitchFamily="18" charset="0"/>
              </a:rPr>
              <a:t>c</a:t>
            </a:r>
            <a:r>
              <a:rPr lang="vi-VN" sz="2400" dirty="0">
                <a:latin typeface="Times New Roman" pitchFamily="18" charset="0"/>
                <a:cs typeface="Times New Roman"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cstate="print"/>
          <a:stretch>
            <a:fillRect/>
          </a:stretch>
        </p:blipFill>
        <p:spPr>
          <a:xfrm>
            <a:off x="350362" y="366329"/>
            <a:ext cx="983065" cy="967824"/>
          </a:xfrm>
          <a:prstGeom prst="rect">
            <a:avLst/>
          </a:prstGeom>
        </p:spPr>
      </p:pic>
      <p:sp>
        <p:nvSpPr>
          <p:cNvPr id="25" name="Rectangle 24">
            <a:extLst>
              <a:ext uri="{FF2B5EF4-FFF2-40B4-BE49-F238E27FC236}">
                <a16:creationId xmlns="" xmlns:a16="http://schemas.microsoft.com/office/drawing/2014/main" id="{AD11638A-D12E-4746-919D-376637D7860D}"/>
              </a:ext>
            </a:extLst>
          </p:cNvPr>
          <p:cNvSpPr/>
          <p:nvPr/>
        </p:nvSpPr>
        <p:spPr>
          <a:xfrm>
            <a:off x="1459309" y="2691235"/>
            <a:ext cx="7310526" cy="579967"/>
          </a:xfrm>
          <a:prstGeom prst="rect">
            <a:avLst/>
          </a:prstGeom>
        </p:spPr>
        <p:txBody>
          <a:bodyPr wrap="square">
            <a:spAutoFit/>
          </a:bodyPr>
          <a:lstStyle/>
          <a:p>
            <a:pPr defTabSz="342900">
              <a:lnSpc>
                <a:spcPct val="150000"/>
              </a:lnSpc>
            </a:pPr>
            <a:r>
              <a:rPr lang="en-US" sz="2400" dirty="0">
                <a:latin typeface="Times New Roman" pitchFamily="18" charset="0"/>
                <a:cs typeface="Times New Roman" pitchFamily="18" charset="0"/>
              </a:rPr>
              <a:t>a) </a:t>
            </a:r>
            <a:r>
              <a:rPr lang="vi-VN" sz="2400" dirty="0">
                <a:latin typeface="Times New Roman" pitchFamily="18" charset="0"/>
                <a:cs typeface="Times New Roman" pitchFamily="18" charset="0"/>
              </a:rPr>
              <a:t>Minh đã ra quyết định gì?</a:t>
            </a:r>
          </a:p>
        </p:txBody>
      </p:sp>
      <p:sp>
        <p:nvSpPr>
          <p:cNvPr id="36" name="Rectangle 35">
            <a:extLst>
              <a:ext uri="{FF2B5EF4-FFF2-40B4-BE49-F238E27FC236}">
                <a16:creationId xmlns="" xmlns:a16="http://schemas.microsoft.com/office/drawing/2014/main" id="{AA00ADD7-2703-4780-9828-7F01D64FA7A5}"/>
              </a:ext>
            </a:extLst>
          </p:cNvPr>
          <p:cNvSpPr/>
          <p:nvPr/>
        </p:nvSpPr>
        <p:spPr>
          <a:xfrm>
            <a:off x="1486206" y="4127110"/>
            <a:ext cx="7310526" cy="646331"/>
          </a:xfrm>
          <a:prstGeom prst="rect">
            <a:avLst/>
          </a:prstGeom>
        </p:spPr>
        <p:txBody>
          <a:bodyPr wrap="square">
            <a:spAutoFit/>
          </a:bodyPr>
          <a:lstStyle/>
          <a:p>
            <a:pPr defTabSz="342900">
              <a:lnSpc>
                <a:spcPct val="150000"/>
              </a:lnSpc>
            </a:pPr>
            <a:r>
              <a:rPr lang="en-US" sz="2400" dirty="0">
                <a:latin typeface="Times New Roman" pitchFamily="18" charset="0"/>
                <a:cs typeface="Times New Roman" pitchFamily="18" charset="0"/>
              </a:rPr>
              <a:t>b) </a:t>
            </a:r>
            <a:r>
              <a:rPr lang="vi-VN" sz="2400" dirty="0">
                <a:latin typeface="Times New Roman" pitchFamily="18" charset="0"/>
                <a:cs typeface="Times New Roman" pitchFamily="18" charset="0"/>
              </a:rPr>
              <a:t>Điều gì giúp Minh ra quyết định ấy?</a:t>
            </a:r>
          </a:p>
        </p:txBody>
      </p:sp>
      <p:sp>
        <p:nvSpPr>
          <p:cNvPr id="10241" name="Rectangle 1"/>
          <p:cNvSpPr>
            <a:spLocks noChangeArrowheads="1"/>
          </p:cNvSpPr>
          <p:nvPr/>
        </p:nvSpPr>
        <p:spPr bwMode="auto">
          <a:xfrm>
            <a:off x="1465732" y="3117512"/>
            <a:ext cx="9964271" cy="11339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Ban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đầu</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Minh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ra</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quyết</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định</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mở</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truyện</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ra</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đọc</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Sau</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khi</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nghe</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mẹ</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nhắc</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nhở</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Minh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có</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quyết</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định</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nằm</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nhắm</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mắt</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lại</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10242" name="Rectangle 2"/>
          <p:cNvSpPr>
            <a:spLocks noChangeArrowheads="1"/>
          </p:cNvSpPr>
          <p:nvPr/>
        </p:nvSpPr>
        <p:spPr bwMode="auto">
          <a:xfrm>
            <a:off x="1573308" y="4744606"/>
            <a:ext cx="10421468" cy="11339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Quyết</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định</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1dựa</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trên</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thông</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tin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về</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sự</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xuất</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hiện</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cuốn</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Truyện</a:t>
            </a:r>
            <a:r>
              <a:rPr kumimoji="0" lang="en-US" sz="2400" b="0" i="0" u="none" strike="noStrike" cap="none" normalizeH="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dirty="0" err="1" smtClean="0">
                <a:ln>
                  <a:noFill/>
                </a:ln>
                <a:solidFill>
                  <a:srgbClr val="0000FF"/>
                </a:solidFill>
                <a:effectLst/>
                <a:latin typeface="Times New Roman" pitchFamily="18" charset="0"/>
                <a:ea typeface="Calibri" pitchFamily="34" charset="0"/>
                <a:cs typeface="Times New Roman" pitchFamily="18" charset="0"/>
              </a:rPr>
              <a:t>cổ</a:t>
            </a:r>
            <a:r>
              <a:rPr kumimoji="0" lang="en-US" sz="2400" b="0" i="0" u="none" strike="noStrike" cap="none" normalizeH="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dirty="0" err="1" smtClean="0">
                <a:ln>
                  <a:noFill/>
                </a:ln>
                <a:solidFill>
                  <a:srgbClr val="0000FF"/>
                </a:solidFill>
                <a:effectLst/>
                <a:latin typeface="Times New Roman" pitchFamily="18" charset="0"/>
                <a:ea typeface="Calibri" pitchFamily="34" charset="0"/>
                <a:cs typeface="Times New Roman" pitchFamily="18" charset="0"/>
              </a:rPr>
              <a:t>tích</a:t>
            </a:r>
            <a:r>
              <a:rPr kumimoji="0" lang="en-US" sz="2400" b="0" i="0" u="none" strike="noStrike" cap="none" normalizeH="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dirty="0" err="1" smtClean="0">
                <a:ln>
                  <a:noFill/>
                </a:ln>
                <a:solidFill>
                  <a:srgbClr val="0000FF"/>
                </a:solidFill>
                <a:effectLst/>
                <a:latin typeface="Times New Roman" pitchFamily="18" charset="0"/>
                <a:ea typeface="Calibri" pitchFamily="34" charset="0"/>
                <a:cs typeface="Times New Roman" pitchFamily="18" charset="0"/>
              </a:rPr>
              <a:t>Việt</a:t>
            </a:r>
            <a:r>
              <a:rPr kumimoji="0" lang="en-US" sz="2400" b="0" i="0" u="none" strike="noStrike" cap="none" normalizeH="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dirty="0" err="1" smtClean="0">
                <a:ln>
                  <a:noFill/>
                </a:ln>
                <a:solidFill>
                  <a:srgbClr val="0000FF"/>
                </a:solidFill>
                <a:effectLst/>
                <a:latin typeface="Times New Roman" pitchFamily="18" charset="0"/>
                <a:ea typeface="Calibri" pitchFamily="34" charset="0"/>
                <a:cs typeface="Times New Roman" pitchFamily="18" charset="0"/>
              </a:rPr>
              <a:t>nam</a:t>
            </a:r>
            <a:r>
              <a:rPr kumimoji="0" lang="en-US" sz="2400" b="0" i="0" u="none" strike="noStrike" cap="none" normalizeH="0" dirty="0" smtClean="0">
                <a:ln>
                  <a:noFill/>
                </a:ln>
                <a:solidFill>
                  <a:srgbClr val="0000FF"/>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QĐ</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thứ</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2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có</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nhờ</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lời</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nhắc</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nhở</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mẹ</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Hãy</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ngủ</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đi</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một</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lát</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7705139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2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36" grpId="0"/>
      <p:bldP spid="10241" grpId="0"/>
      <p:bldP spid="10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cstate="print"/>
          <a:stretch>
            <a:fillRect/>
          </a:stretch>
        </p:blipFill>
        <p:spPr>
          <a:xfrm>
            <a:off x="350362" y="460459"/>
            <a:ext cx="983065" cy="967824"/>
          </a:xfrm>
          <a:prstGeom prst="rect">
            <a:avLst/>
          </a:prstGeom>
        </p:spPr>
      </p:pic>
      <p:sp>
        <p:nvSpPr>
          <p:cNvPr id="8" name="Rectangle 7">
            <a:extLst>
              <a:ext uri="{FF2B5EF4-FFF2-40B4-BE49-F238E27FC236}">
                <a16:creationId xmlns="" xmlns:a16="http://schemas.microsoft.com/office/drawing/2014/main" id="{04630B5C-D405-497F-9B94-465FFAAE0822}"/>
              </a:ext>
            </a:extLst>
          </p:cNvPr>
          <p:cNvSpPr/>
          <p:nvPr/>
        </p:nvSpPr>
        <p:spPr>
          <a:xfrm>
            <a:off x="1373769" y="619396"/>
            <a:ext cx="9751340" cy="1200329"/>
          </a:xfrm>
          <a:prstGeom prst="rect">
            <a:avLst/>
          </a:prstGeom>
        </p:spPr>
        <p:txBody>
          <a:bodyPr wrap="square">
            <a:spAutoFit/>
          </a:bodyPr>
          <a:lstStyle/>
          <a:p>
            <a:pPr defTabSz="342900">
              <a:lnSpc>
                <a:spcPct val="150000"/>
              </a:lnSpc>
            </a:pPr>
            <a:r>
              <a:rPr lang="en-US" sz="2400" b="1" dirty="0">
                <a:latin typeface="Times New Roman" pitchFamily="18" charset="0"/>
                <a:cs typeface="Times New Roman" pitchFamily="18" charset="0"/>
              </a:rPr>
              <a:t>2. </a:t>
            </a:r>
            <a:r>
              <a:rPr lang="vi-VN" sz="2400" dirty="0">
                <a:latin typeface="Times New Roman" pitchFamily="18" charset="0"/>
                <a:cs typeface="Times New Roman" pitchFamily="18" charset="0"/>
              </a:rPr>
              <a:t>Em hãy nêu một ví dụ về quyết định của mình. Thông tin nào giúp</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em </a:t>
            </a:r>
            <a:r>
              <a:rPr lang="en-US" sz="2400" dirty="0" err="1">
                <a:latin typeface="Times New Roman" pitchFamily="18" charset="0"/>
                <a:cs typeface="Times New Roman" pitchFamily="18" charset="0"/>
              </a:rPr>
              <a:t>có</a:t>
            </a:r>
            <a:r>
              <a:rPr lang="vi-VN" sz="2400" dirty="0">
                <a:latin typeface="Times New Roman" pitchFamily="18" charset="0"/>
                <a:cs typeface="Times New Roman" pitchFamily="18" charset="0"/>
              </a:rPr>
              <a:t> quyết định đó?</a:t>
            </a:r>
          </a:p>
        </p:txBody>
      </p:sp>
      <p:sp>
        <p:nvSpPr>
          <p:cNvPr id="7" name="Rectangle 6"/>
          <p:cNvSpPr/>
          <p:nvPr/>
        </p:nvSpPr>
        <p:spPr>
          <a:xfrm>
            <a:off x="981635" y="2234496"/>
            <a:ext cx="10609729" cy="1307537"/>
          </a:xfrm>
          <a:prstGeom prst="rect">
            <a:avLst/>
          </a:prstGeom>
        </p:spPr>
        <p:txBody>
          <a:bodyPr wrap="square">
            <a:spAutoFit/>
          </a:bodyPr>
          <a:lstStyle/>
          <a:p>
            <a:pPr>
              <a:lnSpc>
                <a:spcPct val="150000"/>
              </a:lnSpc>
            </a:pPr>
            <a:r>
              <a:rPr lang="vi-VN" sz="2800" dirty="0" smtClean="0">
                <a:solidFill>
                  <a:srgbClr val="0000FF"/>
                </a:solidFill>
                <a:latin typeface="Times New Roman" pitchFamily="18" charset="0"/>
                <a:cs typeface="Times New Roman" pitchFamily="18" charset="0"/>
              </a:rPr>
              <a:t>Ví dụ: Ngày mai có tiết </a:t>
            </a:r>
            <a:r>
              <a:rPr lang="en-US" sz="2800" dirty="0" err="1" smtClean="0">
                <a:solidFill>
                  <a:srgbClr val="0000FF"/>
                </a:solidFill>
                <a:latin typeface="Times New Roman" pitchFamily="18" charset="0"/>
                <a:cs typeface="Times New Roman" pitchFamily="18" charset="0"/>
              </a:rPr>
              <a:t>Toán</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nên </a:t>
            </a:r>
            <a:r>
              <a:rPr lang="vi-VN" sz="2800" dirty="0" smtClean="0">
                <a:solidFill>
                  <a:srgbClr val="0000FF"/>
                </a:solidFill>
                <a:latin typeface="Times New Roman" pitchFamily="18" charset="0"/>
                <a:cs typeface="Times New Roman" pitchFamily="18" charset="0"/>
              </a:rPr>
              <a:t>ăn cơm tối xong em ngồi ngay vào bàn học để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nhà</a:t>
            </a:r>
            <a:r>
              <a:rPr lang="vi-VN" sz="2800" dirty="0" smtClean="0">
                <a:solidFill>
                  <a:srgbClr val="0000FF"/>
                </a:solidFill>
                <a:latin typeface="Times New Roman" pitchFamily="18" charset="0"/>
                <a:cs typeface="Times New Roman" pitchFamily="18" charset="0"/>
              </a:rPr>
              <a:t>.</a:t>
            </a:r>
            <a:endParaRPr lang="vi-VN" sz="2800" dirty="0" smtClean="0">
              <a:solidFill>
                <a:srgbClr val="0000FF"/>
              </a:solidFill>
              <a:latin typeface="Times New Roman" pitchFamily="18" charset="0"/>
              <a:cs typeface="Times New Roman" pitchFamily="18" charset="0"/>
            </a:endParaRPr>
          </a:p>
        </p:txBody>
      </p:sp>
      <p:sp>
        <p:nvSpPr>
          <p:cNvPr id="9" name="Rectangle 8"/>
          <p:cNvSpPr/>
          <p:nvPr/>
        </p:nvSpPr>
        <p:spPr>
          <a:xfrm>
            <a:off x="914400" y="3538861"/>
            <a:ext cx="11277600" cy="1384995"/>
          </a:xfrm>
          <a:prstGeom prst="rect">
            <a:avLst/>
          </a:prstGeom>
        </p:spPr>
        <p:txBody>
          <a:bodyPr wrap="square">
            <a:spAutoFit/>
          </a:bodyPr>
          <a:lstStyle/>
          <a:p>
            <a:pPr>
              <a:lnSpc>
                <a:spcPct val="150000"/>
              </a:lnSpc>
            </a:pPr>
            <a:r>
              <a:rPr lang="vi-VN" sz="2800" dirty="0" smtClean="0">
                <a:solidFill>
                  <a:srgbClr val="C00000"/>
                </a:solidFill>
                <a:latin typeface="Times New Roman" pitchFamily="18" charset="0"/>
                <a:cs typeface="Times New Roman" pitchFamily="18" charset="0"/>
              </a:rPr>
              <a:t>Thông </a:t>
            </a:r>
            <a:r>
              <a:rPr lang="vi-VN" sz="2800" dirty="0" smtClean="0">
                <a:solidFill>
                  <a:srgbClr val="C00000"/>
                </a:solidFill>
                <a:latin typeface="Times New Roman" pitchFamily="18" charset="0"/>
                <a:cs typeface="Times New Roman" pitchFamily="18" charset="0"/>
              </a:rPr>
              <a:t>tin: </a:t>
            </a:r>
            <a:r>
              <a:rPr lang="vi-VN" sz="2800" dirty="0" smtClean="0">
                <a:solidFill>
                  <a:srgbClr val="0000FF"/>
                </a:solidFill>
                <a:latin typeface="Times New Roman" pitchFamily="18" charset="0"/>
                <a:cs typeface="Times New Roman" pitchFamily="18" charset="0"/>
              </a:rPr>
              <a:t>ngày mai có tiết </a:t>
            </a:r>
            <a:r>
              <a:rPr lang="en-US" sz="2800" dirty="0" err="1" smtClean="0">
                <a:solidFill>
                  <a:srgbClr val="0000FF"/>
                </a:solidFill>
                <a:latin typeface="Times New Roman" pitchFamily="18" charset="0"/>
                <a:cs typeface="Times New Roman" pitchFamily="18" charset="0"/>
              </a:rPr>
              <a:t>Toán</a:t>
            </a:r>
            <a:endParaRPr lang="vi-VN" sz="2800" dirty="0" smtClean="0">
              <a:solidFill>
                <a:srgbClr val="0000FF"/>
              </a:solidFill>
              <a:latin typeface="Times New Roman" pitchFamily="18" charset="0"/>
              <a:cs typeface="Times New Roman" pitchFamily="18" charset="0"/>
            </a:endParaRPr>
          </a:p>
          <a:p>
            <a:pPr>
              <a:lnSpc>
                <a:spcPct val="150000"/>
              </a:lnSpc>
            </a:pPr>
            <a:r>
              <a:rPr lang="vi-VN" sz="2800" dirty="0" smtClean="0">
                <a:solidFill>
                  <a:srgbClr val="C00000"/>
                </a:solidFill>
                <a:latin typeface="Times New Roman" pitchFamily="18" charset="0"/>
                <a:cs typeface="Times New Roman" pitchFamily="18" charset="0"/>
              </a:rPr>
              <a:t>Quyết </a:t>
            </a:r>
            <a:r>
              <a:rPr lang="vi-VN" sz="2800" dirty="0" smtClean="0">
                <a:solidFill>
                  <a:srgbClr val="C00000"/>
                </a:solidFill>
                <a:latin typeface="Times New Roman" pitchFamily="18" charset="0"/>
                <a:cs typeface="Times New Roman" pitchFamily="18" charset="0"/>
              </a:rPr>
              <a:t>định: </a:t>
            </a:r>
            <a:r>
              <a:rPr lang="vi-VN" sz="2800" dirty="0" smtClean="0">
                <a:solidFill>
                  <a:srgbClr val="0000FF"/>
                </a:solidFill>
                <a:latin typeface="Times New Roman" pitchFamily="18" charset="0"/>
                <a:cs typeface="Times New Roman" pitchFamily="18" charset="0"/>
              </a:rPr>
              <a:t>Ăn cơm tối xong em ngồi ngay vào bàn học để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nhà</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705139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5726</TotalTime>
  <Words>1245</Words>
  <Application>Microsoft Office PowerPoint</Application>
  <PresentationFormat>Custom</PresentationFormat>
  <Paragraphs>126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BEDROOM</cp:lastModifiedBy>
  <cp:revision>204</cp:revision>
  <dcterms:created xsi:type="dcterms:W3CDTF">2021-11-14T08:33:55Z</dcterms:created>
  <dcterms:modified xsi:type="dcterms:W3CDTF">2022-09-12T07:38:04Z</dcterms:modified>
</cp:coreProperties>
</file>