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2957" r:id="rId2"/>
    <p:sldId id="3059" r:id="rId3"/>
    <p:sldId id="3060" r:id="rId4"/>
    <p:sldId id="3061" r:id="rId5"/>
    <p:sldId id="3062" r:id="rId6"/>
    <p:sldId id="3070" r:id="rId7"/>
    <p:sldId id="3063" r:id="rId8"/>
    <p:sldId id="3064" r:id="rId9"/>
    <p:sldId id="3071" r:id="rId10"/>
    <p:sldId id="3073" r:id="rId11"/>
    <p:sldId id="3074" r:id="rId12"/>
    <p:sldId id="3072" r:id="rId13"/>
    <p:sldId id="3066" r:id="rId14"/>
    <p:sldId id="3067" r:id="rId15"/>
    <p:sldId id="3068" r:id="rId16"/>
    <p:sldId id="3069" r:id="rId17"/>
    <p:sldId id="28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1" d="100"/>
          <a:sy n="71" d="100"/>
        </p:scale>
        <p:origin x="-126" y="-14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01/12/2022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739541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 xmlns:a16="http://schemas.microsoft.com/office/drawing/2014/main" id="{ACB36CF7-A9A4-4F8E-8787-E0CE28DA2FA5}"/>
              </a:ext>
            </a:extLst>
          </p:cNvPr>
          <p:cNvPicPr>
            <a:picLocks noChangeAspect="1"/>
          </p:cNvPicPr>
          <p:nvPr userDrawn="1"/>
        </p:nvPicPr>
        <p:blipFill>
          <a:blip r:embed="rId2" cstate="print"/>
          <a:stretch>
            <a:fillRect/>
          </a:stretch>
        </p:blipFill>
        <p:spPr>
          <a:xfrm>
            <a:off x="11299166" y="289627"/>
            <a:ext cx="589731" cy="520622"/>
          </a:xfrm>
          <a:prstGeom prst="rect">
            <a:avLst/>
          </a:prstGeom>
        </p:spPr>
      </p:pic>
    </p:spTree>
    <p:extLst>
      <p:ext uri="{BB962C8B-B14F-4D97-AF65-F5344CB8AC3E}">
        <p14:creationId xmlns="" xmlns:p14="http://schemas.microsoft.com/office/powerpoint/2010/main" val="364419465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 xmlns:p14="http://schemas.microsoft.com/office/powerpoint/2010/main" val="100718404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sv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0.sv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 xmlns:a14="http://schemas.microsoft.com/office/drawing/2010/main">
                  <a14:imgLayer r:embed="rId6">
                    <a14:imgEffect>
                      <a14:saturation sat="400000"/>
                    </a14:imgEffect>
                  </a14:imgLayer>
                </a14:imgProps>
              </a:ext>
              <a:ext uri="{28A0092B-C50C-407E-A947-70E740481C1C}">
                <a14:useLocalDpi xmlns=""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 xmlns:a16="http://schemas.microsoft.com/office/drawing/2014/main" id="{E27FCB4D-52A6-471B-880F-3C50A691A89A}"/>
              </a:ext>
            </a:extLst>
          </p:cNvPr>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 xmlns:a16="http://schemas.microsoft.com/office/drawing/2014/main" id="{B60B6698-D99E-45D6-9D4D-57D2A0FFC8CF}"/>
              </a:ext>
            </a:extLst>
          </p:cNvPr>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 xmlns:a16="http://schemas.microsoft.com/office/drawing/2014/main" id="{CF3C6666-6B3F-4034-B559-6F918368033E}"/>
              </a:ext>
            </a:extLst>
          </p:cNvPr>
          <p:cNvPicPr>
            <a:picLocks noChangeAspect="1"/>
          </p:cNvPicPr>
          <p:nvPr/>
        </p:nvPicPr>
        <p:blipFill>
          <a:blip r:embed="rId10" cstate="print"/>
          <a:stretch>
            <a:fillRect/>
          </a:stretch>
        </p:blipFill>
        <p:spPr>
          <a:xfrm>
            <a:off x="0" y="90658"/>
            <a:ext cx="1735904" cy="548770"/>
          </a:xfrm>
          <a:prstGeom prst="rect">
            <a:avLst/>
          </a:prstGeom>
        </p:spPr>
      </p:pic>
      <p:pic>
        <p:nvPicPr>
          <p:cNvPr id="9" name="Picture 8">
            <a:extLst>
              <a:ext uri="{FF2B5EF4-FFF2-40B4-BE49-F238E27FC236}">
                <a16:creationId xmlns="" xmlns:a16="http://schemas.microsoft.com/office/drawing/2014/main" id="{822529BD-043F-4DD0-8656-D5601180717E}"/>
              </a:ext>
            </a:extLst>
          </p:cNvPr>
          <p:cNvPicPr>
            <a:picLocks noChangeAspect="1"/>
          </p:cNvPicPr>
          <p:nvPr/>
        </p:nvPicPr>
        <p:blipFill>
          <a:blip r:embed="rId11" cstate="print"/>
          <a:stretch>
            <a:fillRect/>
          </a:stretch>
        </p:blipFill>
        <p:spPr>
          <a:xfrm>
            <a:off x="132402" y="2491800"/>
            <a:ext cx="589731" cy="520622"/>
          </a:xfrm>
          <a:prstGeom prst="rect">
            <a:avLst/>
          </a:prstGeom>
        </p:spPr>
      </p:pic>
    </p:spTree>
    <p:custDataLst>
      <p:tags r:id="rId1"/>
    </p:custDataLst>
    <p:extLst>
      <p:ext uri="{BB962C8B-B14F-4D97-AF65-F5344CB8AC3E}">
        <p14:creationId xmlns="" xmlns:p14="http://schemas.microsoft.com/office/powerpoint/2010/main" val="26801860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840377" y="1654556"/>
            <a:ext cx="11351623" cy="1953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Câu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1.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thể</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thực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hiện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công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việc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nào</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sau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đây</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Internet?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Chơi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trò</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chơi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c.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Xem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phim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hoạt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hình</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Học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tiếng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Quét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nhà</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giúp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mẹ</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Oval 4"/>
          <p:cNvSpPr/>
          <p:nvPr/>
        </p:nvSpPr>
        <p:spPr>
          <a:xfrm>
            <a:off x="4625788" y="2958353"/>
            <a:ext cx="497541" cy="685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574766" y="685059"/>
            <a:ext cx="11351623" cy="3892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Câu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2.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nào</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sau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đây</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em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thể</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xem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máy</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tính</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máy</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tính</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không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có</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kết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nối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với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Internet?</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Ảnh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chụp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đình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em</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Thời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gian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biểu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em</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Đoạn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video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bài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hát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em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yêu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thích</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D.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Tường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thuật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trực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tiếp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lễ</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khai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giảng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Oval 4"/>
          <p:cNvSpPr/>
          <p:nvPr/>
        </p:nvSpPr>
        <p:spPr>
          <a:xfrm>
            <a:off x="605118" y="3913094"/>
            <a:ext cx="497541" cy="68580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ChangeArrowheads="1"/>
          </p:cNvSpPr>
          <p:nvPr/>
        </p:nvSpPr>
        <p:spPr bwMode="auto">
          <a:xfrm>
            <a:off x="359613" y="202274"/>
            <a:ext cx="11351623" cy="19538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Câu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3.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Bạn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Hoa</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truy</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cập</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trực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tuyến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của</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Nhà</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xuất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bản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giáo</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dục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Việt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Nam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có</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địa</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chỉ</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http://nxbgd.vn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để</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xem</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giới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thiệu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về</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cuốn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sách</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mới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Quan</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sát</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hình</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ảnh</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sau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và</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trả</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lời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câu</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hỏi</a:t>
            </a:r>
            <a:r>
              <a:rPr kumimoji="0" lang="en-US" sz="28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FF0000"/>
              </a:solidFill>
              <a:effectLst/>
              <a:latin typeface="Times New Roman" pitchFamily="18" charset="0"/>
              <a:cs typeface="Times New Roman" pitchFamily="18" charset="0"/>
            </a:endParaRPr>
          </a:p>
        </p:txBody>
      </p:sp>
      <p:pic>
        <p:nvPicPr>
          <p:cNvPr id="1028" name="Picture 3"/>
          <p:cNvPicPr>
            <a:picLocks noChangeAspect="1" noChangeArrowheads="1"/>
          </p:cNvPicPr>
          <p:nvPr/>
        </p:nvPicPr>
        <p:blipFill>
          <a:blip r:embed="rId2" cstate="print"/>
          <a:srcRect l="4047" t="1307" r="5653"/>
          <a:stretch>
            <a:fillRect/>
          </a:stretch>
        </p:blipFill>
        <p:spPr bwMode="auto">
          <a:xfrm>
            <a:off x="6427694" y="2057400"/>
            <a:ext cx="5764306" cy="4800600"/>
          </a:xfrm>
          <a:prstGeom prst="rect">
            <a:avLst/>
          </a:prstGeom>
          <a:noFill/>
        </p:spPr>
      </p:pic>
      <p:sp>
        <p:nvSpPr>
          <p:cNvPr id="1030" name="Rectangle 6"/>
          <p:cNvSpPr>
            <a:spLocks noChangeArrowheads="1"/>
          </p:cNvSpPr>
          <p:nvPr/>
        </p:nvSpPr>
        <p:spPr bwMode="auto">
          <a:xfrm>
            <a:off x="297756" y="2158768"/>
            <a:ext cx="61299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Cuốn</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sách</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Hoa</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đang</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xem</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có</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tên</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là</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gì</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B.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Giá</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cuốn</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sách</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này</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là</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bao</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nhiêu</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C.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Cuốn</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sách</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này</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có</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phù</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hợp</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với</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lứa</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tuổi</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của</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em</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không</a:t>
            </a:r>
            <a:r>
              <a:rPr kumimoji="0" lang="en-US" sz="24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738664"/>
            </a:xfrm>
            <a:prstGeom prst="rect">
              <a:avLst/>
            </a:prstGeom>
          </p:spPr>
          <p:txBody>
            <a:bodyPr wrap="square">
              <a:spAutoFit/>
            </a:bodyPr>
            <a:lstStyle/>
            <a:p>
              <a:pPr defTabSz="342900">
                <a:lnSpc>
                  <a:spcPct val="150000"/>
                </a:lnSpc>
              </a:pPr>
              <a:r>
                <a:rPr lang="vi-VN" sz="2800" b="1" dirty="0">
                  <a:solidFill>
                    <a:srgbClr val="7FC354"/>
                  </a:solidFill>
                  <a:latin typeface="Times New Roman" pitchFamily="18" charset="0"/>
                  <a:cs typeface="Times New Roman" pitchFamily="18" charset="0"/>
                </a:rPr>
                <a:t>Chọn thông tin phù hợp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70DA43EF-4FDA-4CA6-88C0-2BCCF27C1E7C}"/>
                </a:ext>
              </a:extLst>
            </p:cNvPr>
            <p:cNvSpPr/>
            <p:nvPr/>
          </p:nvSpPr>
          <p:spPr>
            <a:xfrm>
              <a:off x="774770" y="1803019"/>
              <a:ext cx="10437844" cy="923330"/>
            </a:xfrm>
            <a:prstGeom prst="rect">
              <a:avLst/>
            </a:prstGeom>
          </p:spPr>
          <p:txBody>
            <a:bodyPr wrap="square">
              <a:spAutoFit/>
            </a:bodyPr>
            <a:lstStyle/>
            <a:p>
              <a:pPr algn="just" defTabSz="342900">
                <a:lnSpc>
                  <a:spcPct val="150000"/>
                </a:lnSpc>
              </a:pPr>
              <a:r>
                <a:rPr lang="vi-VN">
                  <a:latin typeface="Times New Roman" pitchFamily="18" charset="0"/>
                  <a:cs typeface="Times New Roman"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600164"/>
                </a:xfrm>
                <a:prstGeom prst="rect">
                  <a:avLst/>
                </a:prstGeom>
              </p:spPr>
              <p:txBody>
                <a:bodyPr wrap="square">
                  <a:spAutoFit/>
                </a:bodyPr>
                <a:lstStyle/>
                <a:p>
                  <a:pPr algn="ctr" defTabSz="342900">
                    <a:lnSpc>
                      <a:spcPct val="150000"/>
                    </a:lnSpc>
                  </a:pPr>
                  <a:r>
                    <a:rPr lang="en-US" sz="2200" b="1">
                      <a:solidFill>
                        <a:schemeClr val="bg1"/>
                      </a:solidFill>
                      <a:latin typeface="Times New Roman" pitchFamily="18" charset="0"/>
                      <a:cs typeface="Times New Roman" pitchFamily="18" charset="0"/>
                    </a:rPr>
                    <a:t>HOẠT ĐỘNG </a:t>
                  </a:r>
                  <a:endParaRPr lang="vi-VN" sz="2200" b="1">
                    <a:solidFill>
                      <a:schemeClr val="bg1"/>
                    </a:solidFill>
                    <a:latin typeface="Times New Roman" pitchFamily="18" charset="0"/>
                    <a:cs typeface="Times New Roman"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738664"/>
              </a:xfrm>
              <a:prstGeom prst="rect">
                <a:avLst/>
              </a:prstGeom>
            </p:spPr>
            <p:txBody>
              <a:bodyPr wrap="square">
                <a:spAutoFit/>
              </a:bodyPr>
              <a:lstStyle/>
              <a:p>
                <a:pPr algn="ctr" defTabSz="342900">
                  <a:lnSpc>
                    <a:spcPct val="150000"/>
                  </a:lnSpc>
                </a:pPr>
                <a:r>
                  <a:rPr lang="en-US" sz="2800" b="1">
                    <a:solidFill>
                      <a:schemeClr val="bg1"/>
                    </a:solidFill>
                    <a:latin typeface="Times New Roman" pitchFamily="18" charset="0"/>
                    <a:cs typeface="Times New Roman" pitchFamily="18" charset="0"/>
                  </a:rPr>
                  <a:t>1</a:t>
                </a:r>
                <a:endParaRPr lang="vi-VN" sz="2800" b="1">
                  <a:solidFill>
                    <a:schemeClr val="bg1"/>
                  </a:solidFill>
                  <a:latin typeface="Times New Roman" pitchFamily="18" charset="0"/>
                  <a:cs typeface="Times New Roman" pitchFamily="18" charset="0"/>
                </a:endParaRPr>
              </a:p>
            </p:txBody>
          </p:sp>
        </p:grpSp>
      </p:grpSp>
      <p:pic>
        <p:nvPicPr>
          <p:cNvPr id="24" name="Picture 23">
            <a:extLst>
              <a:ext uri="{FF2B5EF4-FFF2-40B4-BE49-F238E27FC236}">
                <a16:creationId xmlns="" xmlns:a16="http://schemas.microsoft.com/office/drawing/2014/main" id="{D8A6B8DE-CF22-4C37-890F-E1BDCBB097A5}"/>
              </a:ext>
            </a:extLst>
          </p:cNvPr>
          <p:cNvPicPr>
            <a:picLocks noChangeAspect="1"/>
          </p:cNvPicPr>
          <p:nvPr/>
        </p:nvPicPr>
        <p:blipFill>
          <a:blip r:embed="rId6" cstate="print"/>
          <a:stretch>
            <a:fillRect/>
          </a:stretch>
        </p:blipFill>
        <p:spPr>
          <a:xfrm>
            <a:off x="7630698" y="2579509"/>
            <a:ext cx="3673830" cy="3493418"/>
          </a:xfrm>
          <a:prstGeom prst="rect">
            <a:avLst/>
          </a:prstGeom>
        </p:spPr>
      </p:pic>
      <p:sp>
        <p:nvSpPr>
          <p:cNvPr id="25" name="Rectangle 24">
            <a:extLst>
              <a:ext uri="{FF2B5EF4-FFF2-40B4-BE49-F238E27FC236}">
                <a16:creationId xmlns="" xmlns:a16="http://schemas.microsoft.com/office/drawing/2014/main" id="{61F68BA7-9A6A-4438-941F-641740ECF715}"/>
              </a:ext>
            </a:extLst>
          </p:cNvPr>
          <p:cNvSpPr/>
          <p:nvPr/>
        </p:nvSpPr>
        <p:spPr>
          <a:xfrm>
            <a:off x="866684" y="2809882"/>
            <a:ext cx="6504942" cy="3416320"/>
          </a:xfrm>
          <a:prstGeom prst="rect">
            <a:avLst/>
          </a:prstGeom>
        </p:spPr>
        <p:txBody>
          <a:bodyPr wrap="square">
            <a:spAutoFit/>
          </a:bodyPr>
          <a:lstStyle/>
          <a:p>
            <a:pPr algn="just" defTabSz="342900">
              <a:lnSpc>
                <a:spcPct val="150000"/>
              </a:lnSpc>
            </a:pPr>
            <a:r>
              <a:rPr lang="vi-VN" b="1" dirty="0">
                <a:latin typeface="Times New Roman" pitchFamily="18" charset="0"/>
                <a:cs typeface="Times New Roman" pitchFamily="18" charset="0"/>
              </a:rPr>
              <a:t>Minh:</a:t>
            </a:r>
            <a:r>
              <a:rPr lang="vi-VN" dirty="0">
                <a:latin typeface="Times New Roman" pitchFamily="18" charset="0"/>
                <a:cs typeface="Times New Roman" pitchFamily="18" charset="0"/>
              </a:rPr>
              <a:t> Hôm qua tớ vào Internet tìm hiểu về các động vật sống dưới nước để làm bài tập môn Tự nhiên và xã hội nhưng thấy toàn những nội dung khó hiểu</a:t>
            </a:r>
            <a:r>
              <a:rPr lang="en-US" dirty="0">
                <a:latin typeface="Times New Roman" pitchFamily="18" charset="0"/>
                <a:cs typeface="Times New Roman" pitchFamily="18" charset="0"/>
              </a:rPr>
              <a:t>.</a:t>
            </a:r>
          </a:p>
          <a:p>
            <a:pPr algn="just" defTabSz="342900">
              <a:lnSpc>
                <a:spcPct val="150000"/>
              </a:lnSpc>
            </a:pPr>
            <a:r>
              <a:rPr lang="vi-VN" b="1" dirty="0">
                <a:latin typeface="Times New Roman" pitchFamily="18" charset="0"/>
                <a:cs typeface="Times New Roman" pitchFamily="18" charset="0"/>
              </a:rPr>
              <a:t>Khoa:</a:t>
            </a:r>
            <a:r>
              <a:rPr lang="vi-VN" dirty="0">
                <a:latin typeface="Times New Roman" pitchFamily="18" charset="0"/>
                <a:cs typeface="Times New Roman" pitchFamily="18" charset="0"/>
              </a:rPr>
              <a:t> Vậy cậu phải làm thế nào? </a:t>
            </a:r>
            <a:endParaRPr lang="en-US" dirty="0">
              <a:latin typeface="Times New Roman" pitchFamily="18" charset="0"/>
              <a:cs typeface="Times New Roman" pitchFamily="18" charset="0"/>
            </a:endParaRPr>
          </a:p>
          <a:p>
            <a:pPr algn="just" defTabSz="342900">
              <a:lnSpc>
                <a:spcPct val="150000"/>
              </a:lnSpc>
            </a:pPr>
            <a:r>
              <a:rPr lang="vi-VN" b="1" dirty="0">
                <a:latin typeface="Times New Roman" pitchFamily="18" charset="0"/>
                <a:cs typeface="Times New Roman" pitchFamily="18" charset="0"/>
              </a:rPr>
              <a:t>Minh: </a:t>
            </a:r>
            <a:r>
              <a:rPr lang="vi-VN" dirty="0">
                <a:latin typeface="Times New Roman" pitchFamily="18" charset="0"/>
                <a:cs typeface="Times New Roman" pitchFamily="18" charset="0"/>
              </a:rPr>
              <a:t>Tớ phải nhờ sự trợ giúp của mẹ để tìm được trang thông tin phù hợp. </a:t>
            </a:r>
            <a:endParaRPr lang="en-US" dirty="0">
              <a:latin typeface="Times New Roman" pitchFamily="18" charset="0"/>
              <a:cs typeface="Times New Roman" pitchFamily="18" charset="0"/>
            </a:endParaRPr>
          </a:p>
          <a:p>
            <a:pPr algn="just" defTabSz="342900">
              <a:lnSpc>
                <a:spcPct val="150000"/>
              </a:lnSpc>
            </a:pPr>
            <a:r>
              <a:rPr lang="vi-VN" b="1" dirty="0">
                <a:latin typeface="Times New Roman" pitchFamily="18" charset="0"/>
                <a:cs typeface="Times New Roman" pitchFamily="18" charset="0"/>
              </a:rPr>
              <a:t>Khoa: </a:t>
            </a:r>
            <a:r>
              <a:rPr lang="vi-VN" dirty="0">
                <a:latin typeface="Times New Roman" pitchFamily="18" charset="0"/>
                <a:cs typeface="Times New Roman" pitchFamily="18" charset="0"/>
              </a:rPr>
              <a:t>Ừ đúng rồi! Ở nhà tớ, mỗi lần dùng Internet đều phải có người lớn cho phép và hướng dẫn.</a:t>
            </a:r>
          </a:p>
        </p:txBody>
      </p:sp>
    </p:spTree>
    <p:extLst>
      <p:ext uri="{BB962C8B-B14F-4D97-AF65-F5344CB8AC3E}">
        <p14:creationId xmlns="" xmlns:p14="http://schemas.microsoft.com/office/powerpoint/2010/main" val="349288208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cstate="print"/>
          <a:stretch>
            <a:fillRect/>
          </a:stretch>
        </p:blipFill>
        <p:spPr>
          <a:xfrm>
            <a:off x="468823" y="459740"/>
            <a:ext cx="734513" cy="653278"/>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 xmlns:a16="http://schemas.microsoft.com/office/drawing/2014/main" id="{EE3F0B0A-4877-4919-8B96-0147A3472F89}"/>
              </a:ext>
            </a:extLst>
          </p:cNvPr>
          <p:cNvPicPr>
            <a:picLocks noChangeAspect="1"/>
          </p:cNvPicPr>
          <p:nvPr/>
        </p:nvPicPr>
        <p:blipFill>
          <a:blip r:embed="rId4" cstate="print"/>
          <a:stretch>
            <a:fillRect/>
          </a:stretch>
        </p:blipFill>
        <p:spPr>
          <a:xfrm>
            <a:off x="518995" y="4365641"/>
            <a:ext cx="745392" cy="733836"/>
          </a:xfrm>
          <a:prstGeom prst="rect">
            <a:avLst/>
          </a:prstGeom>
        </p:spPr>
      </p:pic>
      <p:sp>
        <p:nvSpPr>
          <p:cNvPr id="17" name="Rectangle 16">
            <a:extLst>
              <a:ext uri="{FF2B5EF4-FFF2-40B4-BE49-F238E27FC236}">
                <a16:creationId xmlns="" xmlns:a16="http://schemas.microsoft.com/office/drawing/2014/main"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 xmlns:a16="http://schemas.microsoft.com/office/drawing/2014/main"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 xmlns:a16="http://schemas.microsoft.com/office/drawing/2014/main"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 xmlns:p14="http://schemas.microsoft.com/office/powerpoint/2010/main" val="249103894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495218" y="0"/>
            <a:ext cx="3926785"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400" b="1">
                  <a:solidFill>
                    <a:srgbClr val="0998D7"/>
                  </a:solidFill>
                  <a:latin typeface="Times New Roman" pitchFamily="18" charset="0"/>
                  <a:cs typeface="Times New Roman" pitchFamily="18" charset="0"/>
                </a:rPr>
                <a:t>LUYỆN TẬP</a:t>
              </a:r>
              <a:endParaRPr lang="vi-VN" sz="2400" b="1">
                <a:solidFill>
                  <a:srgbClr val="0998D7"/>
                </a:solidFill>
                <a:latin typeface="Times New Roman" pitchFamily="18" charset="0"/>
                <a:cs typeface="Times New Roman" pitchFamily="18" charset="0"/>
              </a:endParaRPr>
            </a:p>
          </p:txBody>
        </p:sp>
      </p:grpSp>
      <p:sp>
        <p:nvSpPr>
          <p:cNvPr id="10" name="Rectangle 9">
            <a:extLst>
              <a:ext uri="{FF2B5EF4-FFF2-40B4-BE49-F238E27FC236}">
                <a16:creationId xmlns="" xmlns:a16="http://schemas.microsoft.com/office/drawing/2014/main" id="{CFA3C315-AA91-476B-A7B7-B4D787C9E3A9}"/>
              </a:ext>
            </a:extLst>
          </p:cNvPr>
          <p:cNvSpPr/>
          <p:nvPr/>
        </p:nvSpPr>
        <p:spPr>
          <a:xfrm>
            <a:off x="641120" y="1014929"/>
            <a:ext cx="11400467" cy="646331"/>
          </a:xfrm>
          <a:prstGeom prst="rect">
            <a:avLst/>
          </a:prstGeom>
        </p:spPr>
        <p:txBody>
          <a:bodyPr wrap="square">
            <a:spAutoFit/>
          </a:bodyPr>
          <a:lstStyle/>
          <a:p>
            <a:pPr algn="just" defTabSz="342900">
              <a:lnSpc>
                <a:spcPct val="150000"/>
              </a:lnSpc>
            </a:pPr>
            <a:r>
              <a:rPr lang="en-US" sz="2400" b="1">
                <a:latin typeface="Times New Roman" pitchFamily="18" charset="0"/>
                <a:cs typeface="Times New Roman" pitchFamily="18" charset="0"/>
              </a:rPr>
              <a:t>1. </a:t>
            </a:r>
            <a:r>
              <a:rPr lang="vi-VN" sz="2400">
                <a:latin typeface="Times New Roman" pitchFamily="18" charset="0"/>
                <a:cs typeface="Times New Roman" pitchFamily="18" charset="0"/>
              </a:rPr>
              <a:t>Internet có thể giúp em trong những tình huống nào sau đây? </a:t>
            </a:r>
          </a:p>
        </p:txBody>
      </p:sp>
      <p:sp>
        <p:nvSpPr>
          <p:cNvPr id="11" name="Rectangle 10">
            <a:extLst>
              <a:ext uri="{FF2B5EF4-FFF2-40B4-BE49-F238E27FC236}">
                <a16:creationId xmlns="" xmlns:a16="http://schemas.microsoft.com/office/drawing/2014/main" id="{519AE2ED-4440-4D28-98F3-366ED24AEF3F}"/>
              </a:ext>
            </a:extLst>
          </p:cNvPr>
          <p:cNvSpPr/>
          <p:nvPr/>
        </p:nvSpPr>
        <p:spPr>
          <a:xfrm>
            <a:off x="791532" y="1503589"/>
            <a:ext cx="10979635"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A. </a:t>
            </a:r>
            <a:r>
              <a:rPr lang="vi-VN" sz="2400">
                <a:latin typeface="Times New Roman" pitchFamily="18" charset="0"/>
                <a:cs typeface="Times New Roman" pitchFamily="18" charset="0"/>
              </a:rPr>
              <a:t>Em muốn xem lại những bàn thắng đẹp mắt của đội bóng mà em</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yêu thích</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2" name="Rectangle 11">
            <a:extLst>
              <a:ext uri="{FF2B5EF4-FFF2-40B4-BE49-F238E27FC236}">
                <a16:creationId xmlns="" xmlns:a16="http://schemas.microsoft.com/office/drawing/2014/main" id="{25B95543-6EFE-477A-B58B-9A7F128B98C8}"/>
              </a:ext>
            </a:extLst>
          </p:cNvPr>
          <p:cNvSpPr/>
          <p:nvPr/>
        </p:nvSpPr>
        <p:spPr>
          <a:xfrm>
            <a:off x="791533" y="1992249"/>
            <a:ext cx="972434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B. </a:t>
            </a:r>
            <a:r>
              <a:rPr lang="vi-VN" sz="2400">
                <a:latin typeface="Times New Roman" pitchFamily="18" charset="0"/>
                <a:cs typeface="Times New Roman" pitchFamily="18" charset="0"/>
              </a:rPr>
              <a:t>Em muốn giúp mẹ quét nhà sau khi học bài xong</a:t>
            </a:r>
            <a:r>
              <a:rPr lang="en-US" sz="2400">
                <a:latin typeface="Times New Roman" pitchFamily="18" charset="0"/>
                <a:cs typeface="Times New Roman" pitchFamily="18" charset="0"/>
              </a:rPr>
              <a:t>. </a:t>
            </a:r>
            <a:endParaRPr lang="vi-VN" sz="2400">
              <a:latin typeface="Times New Roman" pitchFamily="18" charset="0"/>
              <a:cs typeface="Times New Roman" pitchFamily="18" charset="0"/>
            </a:endParaRPr>
          </a:p>
        </p:txBody>
      </p:sp>
      <p:sp>
        <p:nvSpPr>
          <p:cNvPr id="13" name="Rectangle 12">
            <a:extLst>
              <a:ext uri="{FF2B5EF4-FFF2-40B4-BE49-F238E27FC236}">
                <a16:creationId xmlns="" xmlns:a16="http://schemas.microsoft.com/office/drawing/2014/main" id="{3E186B27-2DB5-4F3C-BBA3-E66842FF1946}"/>
              </a:ext>
            </a:extLst>
          </p:cNvPr>
          <p:cNvSpPr/>
          <p:nvPr/>
        </p:nvSpPr>
        <p:spPr>
          <a:xfrm>
            <a:off x="791532" y="2480909"/>
            <a:ext cx="11400467" cy="1200329"/>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C. </a:t>
            </a:r>
            <a:r>
              <a:rPr lang="vi-VN" sz="2400">
                <a:latin typeface="Times New Roman" pitchFamily="18" charset="0"/>
                <a:cs typeface="Times New Roman" pitchFamily="18" charset="0"/>
              </a:rPr>
              <a:t>Em muốn biết kỉ lục Xoay ru-bíc 3 3 3 hiện nay trên thế giới là bao</a:t>
            </a:r>
            <a:r>
              <a:rPr lang="en-US" sz="2400">
                <a:latin typeface="Times New Roman" pitchFamily="18" charset="0"/>
                <a:cs typeface="Times New Roman" pitchFamily="18" charset="0"/>
              </a:rPr>
              <a:t> </a:t>
            </a:r>
            <a:r>
              <a:rPr lang="vi-VN" sz="2400">
                <a:latin typeface="Times New Roman" pitchFamily="18" charset="0"/>
                <a:cs typeface="Times New Roman" pitchFamily="18" charset="0"/>
              </a:rPr>
              <a:t>nhiêu giây và tên người lập kỉ lục</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4" name="Rectangle 13">
            <a:extLst>
              <a:ext uri="{FF2B5EF4-FFF2-40B4-BE49-F238E27FC236}">
                <a16:creationId xmlns="" xmlns:a16="http://schemas.microsoft.com/office/drawing/2014/main" id="{D76B4C0D-BA51-48FA-BA86-D87EB8EC7ECA}"/>
              </a:ext>
            </a:extLst>
          </p:cNvPr>
          <p:cNvSpPr/>
          <p:nvPr/>
        </p:nvSpPr>
        <p:spPr>
          <a:xfrm>
            <a:off x="791533" y="3431234"/>
            <a:ext cx="972434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D. </a:t>
            </a:r>
            <a:r>
              <a:rPr lang="vi-VN" sz="2400">
                <a:latin typeface="Times New Roman" pitchFamily="18" charset="0"/>
                <a:cs typeface="Times New Roman" pitchFamily="18" charset="0"/>
              </a:rPr>
              <a:t>Em muốn nói chuyện, hỏi thăm ông bà, người thân hay bạn bè ở xa</a:t>
            </a:r>
            <a:r>
              <a:rPr lang="en-US" sz="2400">
                <a:latin typeface="Times New Roman" pitchFamily="18" charset="0"/>
                <a:cs typeface="Times New Roman" pitchFamily="18" charset="0"/>
              </a:rPr>
              <a:t>. </a:t>
            </a:r>
            <a:endParaRPr lang="vi-VN" sz="2400">
              <a:latin typeface="Times New Roman" pitchFamily="18" charset="0"/>
              <a:cs typeface="Times New Roman" pitchFamily="18" charset="0"/>
            </a:endParaRPr>
          </a:p>
        </p:txBody>
      </p:sp>
      <p:sp>
        <p:nvSpPr>
          <p:cNvPr id="15" name="Rectangle 14">
            <a:extLst>
              <a:ext uri="{FF2B5EF4-FFF2-40B4-BE49-F238E27FC236}">
                <a16:creationId xmlns="" xmlns:a16="http://schemas.microsoft.com/office/drawing/2014/main" id="{BD32BAAE-06EA-4CC7-91DE-74881536AC87}"/>
              </a:ext>
            </a:extLst>
          </p:cNvPr>
          <p:cNvSpPr/>
          <p:nvPr/>
        </p:nvSpPr>
        <p:spPr>
          <a:xfrm>
            <a:off x="641120" y="4006630"/>
            <a:ext cx="11400467" cy="646331"/>
          </a:xfrm>
          <a:prstGeom prst="rect">
            <a:avLst/>
          </a:prstGeom>
        </p:spPr>
        <p:txBody>
          <a:bodyPr wrap="square">
            <a:spAutoFit/>
          </a:bodyPr>
          <a:lstStyle/>
          <a:p>
            <a:pPr algn="just" defTabSz="342900">
              <a:lnSpc>
                <a:spcPct val="150000"/>
              </a:lnSpc>
            </a:pPr>
            <a:r>
              <a:rPr lang="en-US" sz="2400" b="1">
                <a:latin typeface="Times New Roman" pitchFamily="18" charset="0"/>
                <a:cs typeface="Times New Roman" pitchFamily="18" charset="0"/>
              </a:rPr>
              <a:t>2. </a:t>
            </a:r>
            <a:r>
              <a:rPr lang="vi-VN" sz="2400">
                <a:latin typeface="Times New Roman" pitchFamily="18" charset="0"/>
                <a:cs typeface="Times New Roman" pitchFamily="18" charset="0"/>
              </a:rPr>
              <a:t>Ý nào dưới đây </a:t>
            </a:r>
            <a:r>
              <a:rPr lang="vi-VN" sz="2400" b="1">
                <a:solidFill>
                  <a:srgbClr val="C00000"/>
                </a:solidFill>
                <a:latin typeface="Times New Roman" pitchFamily="18" charset="0"/>
                <a:cs typeface="Times New Roman" pitchFamily="18" charset="0"/>
              </a:rPr>
              <a:t>không phải </a:t>
            </a:r>
            <a:r>
              <a:rPr lang="vi-VN" sz="2400">
                <a:latin typeface="Times New Roman" pitchFamily="18" charset="0"/>
                <a:cs typeface="Times New Roman" pitchFamily="18" charset="0"/>
              </a:rPr>
              <a:t>là đặc điểm của thông tin trên Internet?</a:t>
            </a:r>
          </a:p>
        </p:txBody>
      </p:sp>
      <p:sp>
        <p:nvSpPr>
          <p:cNvPr id="16" name="Rectangle 15">
            <a:extLst>
              <a:ext uri="{FF2B5EF4-FFF2-40B4-BE49-F238E27FC236}">
                <a16:creationId xmlns="" xmlns:a16="http://schemas.microsoft.com/office/drawing/2014/main" id="{56F7C74E-422E-40E3-962E-808B0DA46541}"/>
              </a:ext>
            </a:extLst>
          </p:cNvPr>
          <p:cNvSpPr/>
          <p:nvPr/>
        </p:nvSpPr>
        <p:spPr>
          <a:xfrm>
            <a:off x="791532" y="4495290"/>
            <a:ext cx="10979635"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A. </a:t>
            </a:r>
            <a:r>
              <a:rPr lang="vi-VN" sz="2400">
                <a:latin typeface="Times New Roman" pitchFamily="18" charset="0"/>
                <a:cs typeface="Times New Roman" pitchFamily="18" charset="0"/>
              </a:rPr>
              <a:t>Đáng tin cậy, luôn chính xác</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7" name="Rectangle 16">
            <a:extLst>
              <a:ext uri="{FF2B5EF4-FFF2-40B4-BE49-F238E27FC236}">
                <a16:creationId xmlns="" xmlns:a16="http://schemas.microsoft.com/office/drawing/2014/main" id="{8E054A1A-54D0-4B04-8F0F-4A82F469FCF1}"/>
              </a:ext>
            </a:extLst>
          </p:cNvPr>
          <p:cNvSpPr/>
          <p:nvPr/>
        </p:nvSpPr>
        <p:spPr>
          <a:xfrm>
            <a:off x="791533" y="4983950"/>
            <a:ext cx="972434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B. </a:t>
            </a:r>
            <a:r>
              <a:rPr lang="vi-VN" sz="2400">
                <a:latin typeface="Times New Roman" pitchFamily="18" charset="0"/>
                <a:cs typeface="Times New Roman" pitchFamily="18" charset="0"/>
              </a:rPr>
              <a:t>Được cập nhật thường xuyên</a:t>
            </a:r>
            <a:r>
              <a:rPr lang="en-US" sz="2400">
                <a:latin typeface="Times New Roman" pitchFamily="18" charset="0"/>
                <a:cs typeface="Times New Roman" pitchFamily="18" charset="0"/>
              </a:rPr>
              <a:t>. </a:t>
            </a:r>
            <a:endParaRPr lang="vi-VN" sz="2400">
              <a:latin typeface="Times New Roman" pitchFamily="18" charset="0"/>
              <a:cs typeface="Times New Roman" pitchFamily="18" charset="0"/>
            </a:endParaRPr>
          </a:p>
        </p:txBody>
      </p:sp>
      <p:sp>
        <p:nvSpPr>
          <p:cNvPr id="18" name="Rectangle 17">
            <a:extLst>
              <a:ext uri="{FF2B5EF4-FFF2-40B4-BE49-F238E27FC236}">
                <a16:creationId xmlns="" xmlns:a16="http://schemas.microsoft.com/office/drawing/2014/main" id="{3D577479-C3CB-4986-8DBA-DDFA453FA5A8}"/>
              </a:ext>
            </a:extLst>
          </p:cNvPr>
          <p:cNvSpPr/>
          <p:nvPr/>
        </p:nvSpPr>
        <p:spPr>
          <a:xfrm>
            <a:off x="791533" y="5472610"/>
            <a:ext cx="9724346" cy="646331"/>
          </a:xfrm>
          <a:prstGeom prst="rect">
            <a:avLst/>
          </a:prstGeom>
        </p:spPr>
        <p:txBody>
          <a:bodyPr wrap="square">
            <a:spAutoFit/>
          </a:bodyPr>
          <a:lstStyle/>
          <a:p>
            <a:pPr defTabSz="342900">
              <a:lnSpc>
                <a:spcPct val="150000"/>
              </a:lnSpc>
            </a:pPr>
            <a:r>
              <a:rPr lang="en-US" sz="2400" b="1">
                <a:solidFill>
                  <a:srgbClr val="7FC354"/>
                </a:solidFill>
                <a:latin typeface="Times New Roman" pitchFamily="18" charset="0"/>
                <a:cs typeface="Times New Roman" pitchFamily="18" charset="0"/>
              </a:rPr>
              <a:t>C. </a:t>
            </a:r>
            <a:r>
              <a:rPr lang="vi-VN" sz="2400">
                <a:latin typeface="Times New Roman" pitchFamily="18" charset="0"/>
                <a:cs typeface="Times New Roman" pitchFamily="18" charset="0"/>
              </a:rPr>
              <a:t>Đa dạng và phong phú</a:t>
            </a:r>
            <a:r>
              <a:rPr lang="en-US" sz="2400">
                <a:latin typeface="Times New Roman" pitchFamily="18" charset="0"/>
                <a:cs typeface="Times New Roman" pitchFamily="18" charset="0"/>
              </a:rPr>
              <a:t>.</a:t>
            </a:r>
            <a:endParaRPr lang="vi-VN" sz="2400">
              <a:latin typeface="Times New Roman" pitchFamily="18" charset="0"/>
              <a:cs typeface="Times New Roman" pitchFamily="18" charset="0"/>
            </a:endParaRPr>
          </a:p>
        </p:txBody>
      </p:sp>
      <p:sp>
        <p:nvSpPr>
          <p:cNvPr id="19" name="Oval 18">
            <a:extLst>
              <a:ext uri="{FF2B5EF4-FFF2-40B4-BE49-F238E27FC236}">
                <a16:creationId xmlns="" xmlns:a16="http://schemas.microsoft.com/office/drawing/2014/main" id="{76AA117D-5B3E-4572-9368-8B5E64A2047A}"/>
              </a:ext>
            </a:extLst>
          </p:cNvPr>
          <p:cNvSpPr/>
          <p:nvPr/>
        </p:nvSpPr>
        <p:spPr>
          <a:xfrm>
            <a:off x="745833" y="4628084"/>
            <a:ext cx="463096"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itchFamily="18" charset="0"/>
              <a:cs typeface="Times New Roman" pitchFamily="18" charset="0"/>
            </a:endParaRPr>
          </a:p>
        </p:txBody>
      </p:sp>
      <p:sp>
        <p:nvSpPr>
          <p:cNvPr id="20" name="Rectangle 19">
            <a:extLst>
              <a:ext uri="{FF2B5EF4-FFF2-40B4-BE49-F238E27FC236}">
                <a16:creationId xmlns="" xmlns:a16="http://schemas.microsoft.com/office/drawing/2014/main" id="{CF2E5E95-920F-4983-A207-F645D4982522}"/>
              </a:ext>
            </a:extLst>
          </p:cNvPr>
          <p:cNvSpPr/>
          <p:nvPr/>
        </p:nvSpPr>
        <p:spPr>
          <a:xfrm>
            <a:off x="415487" y="1377273"/>
            <a:ext cx="471092" cy="646331"/>
          </a:xfrm>
          <a:prstGeom prst="rect">
            <a:avLst/>
          </a:prstGeom>
        </p:spPr>
        <p:txBody>
          <a:bodyPr wrap="square">
            <a:spAutoFit/>
          </a:bodyPr>
          <a:lstStyle/>
          <a:p>
            <a:pPr defTabSz="342900">
              <a:lnSpc>
                <a:spcPct val="150000"/>
              </a:lnSpc>
            </a:pPr>
            <a:r>
              <a:rPr lang="en-US" sz="2400">
                <a:solidFill>
                  <a:srgbClr val="FF0000"/>
                </a:solidFill>
                <a:latin typeface="Times New Roman" pitchFamily="18" charset="0"/>
                <a:cs typeface="Times New Roman" pitchFamily="18" charset="0"/>
                <a:sym typeface="Wingdings 2" panose="05020102010507070707" pitchFamily="18" charset="2"/>
              </a:rPr>
              <a:t></a:t>
            </a:r>
            <a:endParaRPr lang="vi-VN" sz="2400">
              <a:solidFill>
                <a:srgbClr val="FF0000"/>
              </a:solidFill>
              <a:latin typeface="Times New Roman" pitchFamily="18" charset="0"/>
              <a:cs typeface="Times New Roman" pitchFamily="18" charset="0"/>
            </a:endParaRPr>
          </a:p>
        </p:txBody>
      </p:sp>
      <p:sp>
        <p:nvSpPr>
          <p:cNvPr id="21" name="Rectangle 20">
            <a:extLst>
              <a:ext uri="{FF2B5EF4-FFF2-40B4-BE49-F238E27FC236}">
                <a16:creationId xmlns="" xmlns:a16="http://schemas.microsoft.com/office/drawing/2014/main" id="{012E12DA-2A5B-4927-86B6-08C83C5F0D5D}"/>
              </a:ext>
            </a:extLst>
          </p:cNvPr>
          <p:cNvSpPr/>
          <p:nvPr/>
        </p:nvSpPr>
        <p:spPr>
          <a:xfrm>
            <a:off x="415487" y="2321304"/>
            <a:ext cx="471092" cy="646331"/>
          </a:xfrm>
          <a:prstGeom prst="rect">
            <a:avLst/>
          </a:prstGeom>
        </p:spPr>
        <p:txBody>
          <a:bodyPr wrap="square">
            <a:spAutoFit/>
          </a:bodyPr>
          <a:lstStyle/>
          <a:p>
            <a:pPr defTabSz="342900">
              <a:lnSpc>
                <a:spcPct val="150000"/>
              </a:lnSpc>
            </a:pPr>
            <a:r>
              <a:rPr lang="en-US" sz="2400">
                <a:solidFill>
                  <a:srgbClr val="FF0000"/>
                </a:solidFill>
                <a:latin typeface="Times New Roman" pitchFamily="18" charset="0"/>
                <a:cs typeface="Times New Roman" pitchFamily="18" charset="0"/>
                <a:sym typeface="Wingdings 2" panose="05020102010507070707" pitchFamily="18" charset="2"/>
              </a:rPr>
              <a:t></a:t>
            </a:r>
            <a:endParaRPr lang="vi-VN" sz="2400">
              <a:solidFill>
                <a:srgbClr val="FF0000"/>
              </a:solidFill>
              <a:latin typeface="Times New Roman" pitchFamily="18" charset="0"/>
              <a:cs typeface="Times New Roman" pitchFamily="18" charset="0"/>
            </a:endParaRPr>
          </a:p>
        </p:txBody>
      </p:sp>
      <p:sp>
        <p:nvSpPr>
          <p:cNvPr id="22" name="Rectangle 21">
            <a:extLst>
              <a:ext uri="{FF2B5EF4-FFF2-40B4-BE49-F238E27FC236}">
                <a16:creationId xmlns="" xmlns:a16="http://schemas.microsoft.com/office/drawing/2014/main" id="{C8653D5C-5E11-440D-AE45-CC9B93892C73}"/>
              </a:ext>
            </a:extLst>
          </p:cNvPr>
          <p:cNvSpPr/>
          <p:nvPr/>
        </p:nvSpPr>
        <p:spPr>
          <a:xfrm>
            <a:off x="416789" y="3269825"/>
            <a:ext cx="471092" cy="646331"/>
          </a:xfrm>
          <a:prstGeom prst="rect">
            <a:avLst/>
          </a:prstGeom>
        </p:spPr>
        <p:txBody>
          <a:bodyPr wrap="square">
            <a:spAutoFit/>
          </a:bodyPr>
          <a:lstStyle/>
          <a:p>
            <a:pPr defTabSz="342900">
              <a:lnSpc>
                <a:spcPct val="150000"/>
              </a:lnSpc>
            </a:pPr>
            <a:r>
              <a:rPr lang="en-US" sz="2400">
                <a:solidFill>
                  <a:srgbClr val="FF0000"/>
                </a:solidFill>
                <a:latin typeface="Times New Roman" pitchFamily="18" charset="0"/>
                <a:cs typeface="Times New Roman" pitchFamily="18" charset="0"/>
                <a:sym typeface="Wingdings 2" panose="05020102010507070707" pitchFamily="18" charset="2"/>
              </a:rPr>
              <a:t></a:t>
            </a:r>
            <a:endParaRPr lang="vi-VN" sz="2400">
              <a:solidFill>
                <a:srgbClr val="FF0000"/>
              </a:solidFill>
              <a:latin typeface="Times New Roman" pitchFamily="18" charset="0"/>
              <a:cs typeface="Times New Roman" pitchFamily="18" charset="0"/>
            </a:endParaRPr>
          </a:p>
        </p:txBody>
      </p:sp>
      <p:sp>
        <p:nvSpPr>
          <p:cNvPr id="23" name="Rectangle 22">
            <a:extLst>
              <a:ext uri="{FF2B5EF4-FFF2-40B4-BE49-F238E27FC236}">
                <a16:creationId xmlns="" xmlns:a16="http://schemas.microsoft.com/office/drawing/2014/main" id="{6694E0AD-9193-4CF6-8C5F-F7399EE661DD}"/>
              </a:ext>
            </a:extLst>
          </p:cNvPr>
          <p:cNvSpPr/>
          <p:nvPr/>
        </p:nvSpPr>
        <p:spPr>
          <a:xfrm>
            <a:off x="379036" y="1872986"/>
            <a:ext cx="471092" cy="646331"/>
          </a:xfrm>
          <a:prstGeom prst="rect">
            <a:avLst/>
          </a:prstGeom>
        </p:spPr>
        <p:txBody>
          <a:bodyPr wrap="square">
            <a:spAutoFit/>
          </a:bodyPr>
          <a:lstStyle/>
          <a:p>
            <a:pPr defTabSz="342900">
              <a:lnSpc>
                <a:spcPct val="150000"/>
              </a:lnSpc>
            </a:pPr>
            <a:r>
              <a:rPr lang="en-US" sz="2400">
                <a:solidFill>
                  <a:srgbClr val="FF0000"/>
                </a:solidFill>
                <a:latin typeface="Times New Roman" pitchFamily="18" charset="0"/>
                <a:cs typeface="Times New Roman" pitchFamily="18" charset="0"/>
                <a:sym typeface="Wingdings 2" panose="05020102010507070707" pitchFamily="18" charset="2"/>
              </a:rPr>
              <a:t></a:t>
            </a:r>
            <a:endParaRPr lang="vi-VN" sz="2400">
              <a:solidFill>
                <a:srgbClr val="FF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382445185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cstate="print"/>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 xmlns:a16="http://schemas.microsoft.com/office/drawing/2014/main"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 xmlns:a16="http://schemas.microsoft.com/office/drawing/2014/main"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 xmlns:p14="http://schemas.microsoft.com/office/powerpoint/2010/main" val="173230778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C23B1580-C93F-4579-B504-AFFCDDB57E22}"/>
              </a:ext>
            </a:extLst>
          </p:cNvPr>
          <p:cNvPicPr>
            <a:picLocks noChangeAspect="1"/>
          </p:cNvPicPr>
          <p:nvPr/>
        </p:nvPicPr>
        <p:blipFill>
          <a:blip r:embed="rId6" cstate="print"/>
          <a:stretch>
            <a:fillRect/>
          </a:stretch>
        </p:blipFill>
        <p:spPr>
          <a:xfrm>
            <a:off x="132402" y="2491800"/>
            <a:ext cx="589731" cy="520622"/>
          </a:xfrm>
          <a:prstGeom prst="rect">
            <a:avLst/>
          </a:prstGeom>
        </p:spPr>
      </p:pic>
    </p:spTree>
    <p:extLst>
      <p:ext uri="{BB962C8B-B14F-4D97-AF65-F5344CB8AC3E}">
        <p14:creationId xmlns="" xmlns:p14="http://schemas.microsoft.com/office/powerpoint/2010/main" val="217694279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cstate="print">
              <a:extLst>
                <a:ext uri="{28A0092B-C50C-407E-A947-70E740481C1C}">
                  <a14:useLocalDpi xmlns=""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 xmlns:a16="http://schemas.microsoft.com/office/drawing/2014/main"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 xmlns:a16="http://schemas.microsoft.com/office/drawing/2014/main"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 xmlns:a16="http://schemas.microsoft.com/office/drawing/2014/main"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 xmlns:a16="http://schemas.microsoft.com/office/drawing/2014/main" id="{AA63FC6E-FEF0-43DC-8200-377DB7D0C71E}"/>
              </a:ext>
            </a:extLst>
          </p:cNvPr>
          <p:cNvPicPr>
            <a:picLocks noChangeAspect="1"/>
          </p:cNvPicPr>
          <p:nvPr/>
        </p:nvPicPr>
        <p:blipFill>
          <a:blip r:embed="rId4" cstate="print">
            <a:extLst>
              <a:ext uri="{28A0092B-C50C-407E-A947-70E740481C1C}">
                <a14:useLocalDpi xmlns=""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 xmlns:a16="http://schemas.microsoft.com/office/drawing/2014/main" id="{08A9FBAE-7E42-48F7-8066-CC7CE7609130}"/>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 xmlns:a16="http://schemas.microsoft.com/office/drawing/2014/main" id="{5478091D-4F2F-4D5C-8F08-2EFAE6E6CE72}"/>
              </a:ext>
            </a:extLst>
          </p:cNvPr>
          <p:cNvPicPr>
            <a:picLocks noChangeAspect="1"/>
          </p:cNvPicPr>
          <p:nvPr/>
        </p:nvPicPr>
        <p:blipFill>
          <a:blip r:embed="rId6" cstate="print"/>
          <a:stretch>
            <a:fillRect/>
          </a:stretch>
        </p:blipFill>
        <p:spPr>
          <a:xfrm>
            <a:off x="11356259" y="1338001"/>
            <a:ext cx="500262" cy="441638"/>
          </a:xfrm>
          <a:prstGeom prst="rect">
            <a:avLst/>
          </a:prstGeom>
        </p:spPr>
      </p:pic>
    </p:spTree>
    <p:extLst>
      <p:ext uri="{BB962C8B-B14F-4D97-AF65-F5344CB8AC3E}">
        <p14:creationId xmlns="" xmlns:p14="http://schemas.microsoft.com/office/powerpoint/2010/main" val="130618223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773"/>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a:t>
            </a:r>
            <a:r>
              <a:rPr lang="vi-VN" sz="2800" b="1" dirty="0">
                <a:solidFill>
                  <a:srgbClr val="F03C69"/>
                </a:solidFill>
                <a:latin typeface="SVN-SAF" panose="02040603050506020204" pitchFamily="18" charset="0"/>
                <a:cs typeface="Times New Roman" panose="02020603050405020304" pitchFamily="18" charset="0"/>
              </a:rPr>
              <a:t>Thông tin trên Internet</a:t>
            </a:r>
            <a:endParaRPr lang="vi-VN" sz="2800" b="1" dirty="0">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645992"/>
            <a:ext cx="10962947" cy="5956513"/>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dirty="0">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 xmlns:a16="http://schemas.microsoft.com/office/drawing/2014/main" id="{03901F6B-7B75-4AAC-92F6-3B3E1B4B291E}"/>
              </a:ext>
            </a:extLst>
          </p:cNvPr>
          <p:cNvPicPr>
            <a:picLocks noChangeAspect="1"/>
          </p:cNvPicPr>
          <p:nvPr/>
        </p:nvPicPr>
        <p:blipFill>
          <a:blip r:embed="rId6" cstate="print"/>
          <a:stretch>
            <a:fillRect/>
          </a:stretch>
        </p:blipFill>
        <p:spPr>
          <a:xfrm>
            <a:off x="2595293" y="2473133"/>
            <a:ext cx="2263809" cy="1758115"/>
          </a:xfrm>
          <a:prstGeom prst="rect">
            <a:avLst/>
          </a:prstGeom>
        </p:spPr>
      </p:pic>
      <p:pic>
        <p:nvPicPr>
          <p:cNvPr id="25" name="Picture 24">
            <a:extLst>
              <a:ext uri="{FF2B5EF4-FFF2-40B4-BE49-F238E27FC236}">
                <a16:creationId xmlns="" xmlns:a16="http://schemas.microsoft.com/office/drawing/2014/main" id="{1D5EF31F-3406-4F36-844B-87422A8B45A6}"/>
              </a:ext>
            </a:extLst>
          </p:cNvPr>
          <p:cNvPicPr>
            <a:picLocks noChangeAspect="1"/>
          </p:cNvPicPr>
          <p:nvPr/>
        </p:nvPicPr>
        <p:blipFill>
          <a:blip r:embed="rId7" cstate="print"/>
          <a:stretch>
            <a:fillRect/>
          </a:stretch>
        </p:blipFill>
        <p:spPr>
          <a:xfrm>
            <a:off x="7732664" y="2551801"/>
            <a:ext cx="2454957" cy="1789038"/>
          </a:xfrm>
          <a:prstGeom prst="rect">
            <a:avLst/>
          </a:prstGeom>
        </p:spPr>
      </p:pic>
      <p:sp>
        <p:nvSpPr>
          <p:cNvPr id="26" name="Rectangle 25">
            <a:extLst>
              <a:ext uri="{FF2B5EF4-FFF2-40B4-BE49-F238E27FC236}">
                <a16:creationId xmlns="" xmlns:a16="http://schemas.microsoft.com/office/drawing/2014/main" id="{035773EA-06C3-4D17-9CA4-42BB90626366}"/>
              </a:ext>
            </a:extLst>
          </p:cNvPr>
          <p:cNvSpPr/>
          <p:nvPr/>
        </p:nvSpPr>
        <p:spPr>
          <a:xfrm>
            <a:off x="966709" y="4235591"/>
            <a:ext cx="5156287" cy="778675"/>
          </a:xfrm>
          <a:prstGeom prst="rect">
            <a:avLst/>
          </a:prstGeom>
        </p:spPr>
        <p:txBody>
          <a:bodyPr wrap="square">
            <a:spAutoFit/>
          </a:bodyPr>
          <a:lstStyle/>
          <a:p>
            <a:pPr algn="ctr" defTabSz="342900">
              <a:lnSpc>
                <a:spcPct val="150000"/>
              </a:lnSpc>
            </a:pPr>
            <a:r>
              <a:rPr lang="vi-VN" sz="1600" i="1" dirty="0">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 xmlns:a16="http://schemas.microsoft.com/office/drawing/2014/main" id="{25A0314A-3F54-4634-AEC4-1508A509C08F}"/>
              </a:ext>
            </a:extLst>
          </p:cNvPr>
          <p:cNvSpPr/>
          <p:nvPr/>
        </p:nvSpPr>
        <p:spPr>
          <a:xfrm>
            <a:off x="6337654" y="4235591"/>
            <a:ext cx="5156287" cy="778675"/>
          </a:xfrm>
          <a:prstGeom prst="rect">
            <a:avLst/>
          </a:prstGeom>
        </p:spPr>
        <p:txBody>
          <a:bodyPr wrap="square">
            <a:spAutoFit/>
          </a:bodyPr>
          <a:lstStyle/>
          <a:p>
            <a:pPr algn="ctr" defTabSz="342900">
              <a:lnSpc>
                <a:spcPct val="150000"/>
              </a:lnSpc>
            </a:pPr>
            <a:r>
              <a:rPr lang="vi-VN" sz="1600" i="1" dirty="0">
                <a:latin typeface="UTM Avo" panose="02040603050506020204" pitchFamily="18" charset="0"/>
                <a:cs typeface="Times New Roman" panose="02020603050405020304" pitchFamily="18" charset="0"/>
              </a:rPr>
              <a:t>Mẹ và chị gái của Khoa cũng sử dụng Internet </a:t>
            </a:r>
            <a:endParaRPr lang="en-US" sz="1600" i="1" dirty="0">
              <a:latin typeface="UTM Avo" panose="02040603050506020204" pitchFamily="18" charset="0"/>
              <a:cs typeface="Times New Roman" panose="02020603050405020304" pitchFamily="18" charset="0"/>
            </a:endParaRPr>
          </a:p>
          <a:p>
            <a:pPr algn="ctr" defTabSz="342900">
              <a:lnSpc>
                <a:spcPct val="150000"/>
              </a:lnSpc>
            </a:pPr>
            <a:r>
              <a:rPr lang="vi-VN" sz="1600" i="1" dirty="0">
                <a:latin typeface="UTM Avo" panose="02040603050506020204" pitchFamily="18" charset="0"/>
                <a:cs typeface="Times New Roman" panose="02020603050405020304" pitchFamily="18" charset="0"/>
              </a:rPr>
              <a:t>để tìm một số công thức nấu ăn</a:t>
            </a:r>
          </a:p>
        </p:txBody>
      </p:sp>
      <p:sp>
        <p:nvSpPr>
          <p:cNvPr id="23" name="Rectangle 1"/>
          <p:cNvSpPr>
            <a:spLocks noChangeArrowheads="1"/>
          </p:cNvSpPr>
          <p:nvPr/>
        </p:nvSpPr>
        <p:spPr bwMode="auto">
          <a:xfrm>
            <a:off x="3160058" y="5422323"/>
            <a:ext cx="6154271" cy="101566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Ai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truy</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cập</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Internet?</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Sử</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dụng</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Internet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vào</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việc</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gì</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Thông</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tin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mà</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người</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đó</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thu</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được</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từ</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Internet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là</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gì</a:t>
            </a:r>
            <a:r>
              <a:rPr kumimoji="0" lang="en-US" sz="2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
            </a:r>
            <a:endParaRPr kumimoji="0" lang="en-US" sz="2000" b="1" i="0" u="none" strike="noStrike" cap="none" normalizeH="0" baseline="0" dirty="0" smtClean="0">
              <a:ln>
                <a:noFill/>
              </a:ln>
              <a:solidFill>
                <a:srgbClr val="FF0000"/>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37778460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 xmlns:a16="http://schemas.microsoft.com/office/drawing/2014/main"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 xmlns:a16="http://schemas.microsoft.com/office/drawing/2014/main" id="{834C9E49-4872-4627-9C82-95FD200DA704}"/>
              </a:ext>
            </a:extLst>
          </p:cNvPr>
          <p:cNvPicPr>
            <a:picLocks noChangeAspect="1"/>
          </p:cNvPicPr>
          <p:nvPr/>
        </p:nvPicPr>
        <p:blipFill>
          <a:blip r:embed="rId2" cstate="print"/>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 xmlns:a16="http://schemas.microsoft.com/office/drawing/2014/main"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 xmlns:a16="http://schemas.microsoft.com/office/drawing/2014/main"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 xmlns:a16="http://schemas.microsoft.com/office/drawing/2014/main"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 xmlns:a16="http://schemas.microsoft.com/office/drawing/2014/main"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 xmlns:a16="http://schemas.microsoft.com/office/drawing/2014/main"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 xmlns:a16="http://schemas.microsoft.com/office/drawing/2014/main"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 xmlns:a16="http://schemas.microsoft.com/office/drawing/2014/main" id="{E9BA0569-C5CA-4163-A0DD-0299159565BF}"/>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 xmlns:a16="http://schemas.microsoft.com/office/drawing/2014/main"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 xmlns:p14="http://schemas.microsoft.com/office/powerpoint/2010/main" val="59052902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713FBEC-EB68-475E-8887-889EE01F7AF2}"/>
              </a:ext>
            </a:extLst>
          </p:cNvPr>
          <p:cNvPicPr>
            <a:picLocks noChangeAspect="1"/>
          </p:cNvPicPr>
          <p:nvPr/>
        </p:nvPicPr>
        <p:blipFill>
          <a:blip r:embed="rId2" cstate="print"/>
          <a:stretch>
            <a:fillRect/>
          </a:stretch>
        </p:blipFill>
        <p:spPr>
          <a:xfrm>
            <a:off x="563110" y="522271"/>
            <a:ext cx="983065" cy="967824"/>
          </a:xfrm>
          <a:prstGeom prst="rect">
            <a:avLst/>
          </a:prstGeom>
        </p:spPr>
      </p:pic>
      <p:sp>
        <p:nvSpPr>
          <p:cNvPr id="3" name="Rectangle 2">
            <a:extLst>
              <a:ext uri="{FF2B5EF4-FFF2-40B4-BE49-F238E27FC236}">
                <a16:creationId xmlns="" xmlns:a16="http://schemas.microsoft.com/office/drawing/2014/main"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 xmlns:a16="http://schemas.microsoft.com/office/drawing/2014/main"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 xmlns:a16="http://schemas.microsoft.com/office/drawing/2014/main"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 xmlns:a16="http://schemas.microsoft.com/office/drawing/2014/main"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 xmlns:a16="http://schemas.microsoft.com/office/drawing/2014/main"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 xmlns:p14="http://schemas.microsoft.com/office/powerpoint/2010/main" val="308796506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319349" y="842950"/>
            <a:ext cx="9953897"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Khi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xem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lịch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đấu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bóng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đá</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Internet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em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được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thông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gì</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Phim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hoạt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Internet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chương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trình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giải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hay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một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trang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tức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Video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Internet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giới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thiệu</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danh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lam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thắng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cảnh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điểm</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du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lịch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nổi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tiếng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chương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trình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giải</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trí</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hay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chương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trình</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cung</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cấp</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tin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tức</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5">
                                            <p:txEl>
                                              <p:pRg st="0" end="0"/>
                                            </p:txEl>
                                          </p:spTgt>
                                        </p:tgtEl>
                                        <p:attrNameLst>
                                          <p:attrName>style.visibility</p:attrName>
                                        </p:attrNameLst>
                                      </p:cBhvr>
                                      <p:to>
                                        <p:strVal val="visible"/>
                                      </p:to>
                                    </p:set>
                                    <p:animEffect transition="in" filter="box(in)">
                                      <p:cBhvr>
                                        <p:cTn id="7" dur="500"/>
                                        <p:tgtEl>
                                          <p:spTgt spid="10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5">
                                            <p:txEl>
                                              <p:pRg st="2" end="2"/>
                                            </p:txEl>
                                          </p:spTgt>
                                        </p:tgtEl>
                                        <p:attrNameLst>
                                          <p:attrName>style.visibility</p:attrName>
                                        </p:attrNameLst>
                                      </p:cBhvr>
                                      <p:to>
                                        <p:strVal val="visible"/>
                                      </p:to>
                                    </p:set>
                                    <p:animEffect transition="in" filter="circle(in)">
                                      <p:cBhvr>
                                        <p:cTn id="12" dur="2000"/>
                                        <p:tgtEl>
                                          <p:spTgt spid="102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25">
                                            <p:txEl>
                                              <p:pRg st="4" end="4"/>
                                            </p:txEl>
                                          </p:spTgt>
                                        </p:tgtEl>
                                        <p:attrNameLst>
                                          <p:attrName>style.visibility</p:attrName>
                                        </p:attrNameLst>
                                      </p:cBhvr>
                                      <p:to>
                                        <p:strVal val="visible"/>
                                      </p:to>
                                    </p:set>
                                    <p:animEffect transition="in" filter="circle(in)">
                                      <p:cBhvr>
                                        <p:cTn id="17" dur="2000"/>
                                        <p:tgtEl>
                                          <p:spTgt spid="102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 xmlns:a16="http://schemas.microsoft.com/office/drawing/2014/main" id="{E4887A39-7735-4207-A78B-68076D1A4286}"/>
              </a:ext>
            </a:extLst>
          </p:cNvPr>
          <p:cNvGrpSpPr/>
          <p:nvPr/>
        </p:nvGrpSpPr>
        <p:grpSpPr>
          <a:xfrm>
            <a:off x="604133" y="968721"/>
            <a:ext cx="10962947" cy="5566550"/>
            <a:chOff x="512219" y="900102"/>
            <a:chExt cx="10962947" cy="5364629"/>
          </a:xfrm>
        </p:grpSpPr>
        <p:sp>
          <p:nvSpPr>
            <p:cNvPr id="13" name="Rectangle 12">
              <a:extLst>
                <a:ext uri="{FF2B5EF4-FFF2-40B4-BE49-F238E27FC236}">
                  <a16:creationId xmlns=""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 xmlns:a16="http://schemas.microsoft.com/office/drawing/2014/main"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 xmlns:a16="http://schemas.microsoft.com/office/drawing/2014/main" id="{1F1A57E2-D857-4D89-A4EF-C44572F6907C}"/>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 xmlns:a16="http://schemas.microsoft.com/office/drawing/2014/main" id="{987D6516-EAFE-4645-8413-365F09D829A3}"/>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 xmlns:a16="http://schemas.microsoft.com/office/drawing/2014/main" id="{5355AECD-C797-48F0-9DCA-FAA47569C464}"/>
              </a:ext>
            </a:extLst>
          </p:cNvPr>
          <p:cNvPicPr>
            <a:picLocks noChangeAspect="1"/>
          </p:cNvPicPr>
          <p:nvPr/>
        </p:nvPicPr>
        <p:blipFill>
          <a:blip r:embed="rId6" cstate="print"/>
          <a:stretch>
            <a:fillRect/>
          </a:stretch>
        </p:blipFill>
        <p:spPr>
          <a:xfrm>
            <a:off x="6591827" y="2645957"/>
            <a:ext cx="4646299" cy="2668698"/>
          </a:xfrm>
          <a:prstGeom prst="rect">
            <a:avLst/>
          </a:prstGeom>
        </p:spPr>
      </p:pic>
      <p:sp>
        <p:nvSpPr>
          <p:cNvPr id="28" name="Rectangle 27">
            <a:extLst>
              <a:ext uri="{FF2B5EF4-FFF2-40B4-BE49-F238E27FC236}">
                <a16:creationId xmlns="" xmlns:a16="http://schemas.microsoft.com/office/drawing/2014/main" id="{F9043955-7485-4B13-BCB9-263E99A71D5A}"/>
              </a:ext>
            </a:extLst>
          </p:cNvPr>
          <p:cNvSpPr/>
          <p:nvPr/>
        </p:nvSpPr>
        <p:spPr>
          <a:xfrm>
            <a:off x="5948999" y="5351086"/>
            <a:ext cx="6243001" cy="493148"/>
          </a:xfrm>
          <a:prstGeom prst="rect">
            <a:avLst/>
          </a:prstGeom>
        </p:spPr>
        <p:txBody>
          <a:bodyPr wrap="square">
            <a:spAutoFit/>
          </a:bodyPr>
          <a:lstStyle/>
          <a:p>
            <a:pPr algn="ctr" defTabSz="342900">
              <a:lnSpc>
                <a:spcPct val="150000"/>
              </a:lnSpc>
            </a:pPr>
            <a:r>
              <a:rPr lang="en-US" sz="2000" b="1" dirty="0" err="1">
                <a:latin typeface="UTM Avo" panose="02040603050506020204" pitchFamily="18" charset="0"/>
                <a:cs typeface="Times New Roman" panose="02020603050405020304" pitchFamily="18" charset="0"/>
              </a:rPr>
              <a:t>Hình</a:t>
            </a:r>
            <a:r>
              <a:rPr lang="en-US" sz="2000" b="1" dirty="0">
                <a:latin typeface="UTM Avo" panose="02040603050506020204" pitchFamily="18" charset="0"/>
                <a:cs typeface="Times New Roman" panose="02020603050405020304" pitchFamily="18" charset="0"/>
              </a:rPr>
              <a:t> 38. </a:t>
            </a:r>
            <a:r>
              <a:rPr lang="en-US" sz="2000" dirty="0" err="1">
                <a:latin typeface="UTM Avo" panose="02040603050506020204" pitchFamily="18" charset="0"/>
                <a:cs typeface="Times New Roman" panose="02020603050405020304" pitchFamily="18" charset="0"/>
              </a:rPr>
              <a:t>Thông</a:t>
            </a:r>
            <a:r>
              <a:rPr lang="en-US" sz="2000" dirty="0">
                <a:latin typeface="UTM Avo" panose="02040603050506020204" pitchFamily="18" charset="0"/>
                <a:cs typeface="Times New Roman" panose="02020603050405020304" pitchFamily="18" charset="0"/>
              </a:rPr>
              <a:t> tin </a:t>
            </a:r>
            <a:r>
              <a:rPr lang="en-US" sz="2000" dirty="0" err="1">
                <a:latin typeface="UTM Avo" panose="02040603050506020204" pitchFamily="18" charset="0"/>
                <a:cs typeface="Times New Roman" panose="02020603050405020304" pitchFamily="18" charset="0"/>
              </a:rPr>
              <a:t>bạn</a:t>
            </a:r>
            <a:r>
              <a:rPr lang="en-US" sz="2000" dirty="0">
                <a:latin typeface="UTM Avo" panose="02040603050506020204" pitchFamily="18" charset="0"/>
                <a:cs typeface="Times New Roman" panose="02020603050405020304" pitchFamily="18" charset="0"/>
              </a:rPr>
              <a:t> An </a:t>
            </a:r>
            <a:r>
              <a:rPr lang="en-US" sz="2000" dirty="0" err="1">
                <a:latin typeface="UTM Avo" panose="02040603050506020204" pitchFamily="18" charset="0"/>
                <a:cs typeface="Times New Roman" panose="02020603050405020304" pitchFamily="18" charset="0"/>
              </a:rPr>
              <a:t>tìm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kiếm</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trên</a:t>
            </a:r>
            <a:r>
              <a:rPr lang="en-US" sz="2000" dirty="0">
                <a:latin typeface="UTM Avo" panose="02040603050506020204" pitchFamily="18" charset="0"/>
                <a:cs typeface="Times New Roman" panose="02020603050405020304" pitchFamily="18" charset="0"/>
              </a:rPr>
              <a:t> Internet</a:t>
            </a:r>
          </a:p>
        </p:txBody>
      </p:sp>
      <p:sp>
        <p:nvSpPr>
          <p:cNvPr id="9217" name="Rectangle 1"/>
          <p:cNvSpPr>
            <a:spLocks noChangeArrowheads="1"/>
          </p:cNvSpPr>
          <p:nvPr/>
        </p:nvSpPr>
        <p:spPr bwMode="auto">
          <a:xfrm>
            <a:off x="739587" y="5516451"/>
            <a:ext cx="5876365" cy="1015663"/>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Lớp</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của</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An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chuẩn</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bị</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diễn</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ra</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sự</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kiện</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gì</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Bạn</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An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vào</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Internet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để</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tìm</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hiểu</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thông</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tin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gì</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Tại</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sao</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em</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 </a:t>
            </a:r>
            <a:r>
              <a:rPr kumimoji="0" lang="en-US" sz="2000" b="0" i="0" u="none" strike="noStrike" cap="none" normalizeH="0" baseline="0" dirty="0" err="1" smtClean="0">
                <a:ln>
                  <a:noFill/>
                </a:ln>
                <a:solidFill>
                  <a:srgbClr val="FF0000"/>
                </a:solidFill>
                <a:effectLst/>
                <a:latin typeface="Arial" pitchFamily="34" charset="0"/>
                <a:ea typeface="Calibri" pitchFamily="34" charset="0"/>
                <a:cs typeface="Times New Roman" pitchFamily="18" charset="0"/>
              </a:rPr>
              <a:t>biết</a:t>
            </a:r>
            <a:r>
              <a:rPr kumimoji="0" lang="en-US" sz="2000" b="0" i="0" u="none" strike="noStrike" cap="none" normalizeH="0" baseline="0" dirty="0" smtClean="0">
                <a:ln>
                  <a:noFill/>
                </a:ln>
                <a:solidFill>
                  <a:srgbClr val="FF0000"/>
                </a:solidFill>
                <a:effectLst/>
                <a:latin typeface="Arial" pitchFamily="34" charset="0"/>
                <a:ea typeface="Calibri" pitchFamily="34" charset="0"/>
                <a:cs typeface="Times New Roman" pitchFamily="18" charset="0"/>
              </a:rPr>
              <a:t>?</a:t>
            </a:r>
            <a:endParaRPr kumimoji="0" lang="en-US" sz="2000" b="0" i="0" u="none" strike="noStrike" cap="none" normalizeH="0" baseline="0" dirty="0" smtClean="0">
              <a:ln>
                <a:noFill/>
              </a:ln>
              <a:solidFill>
                <a:srgbClr val="FF0000"/>
              </a:solidFill>
              <a:effectLst/>
              <a:latin typeface="Arial" pitchFamily="34" charset="0"/>
              <a:cs typeface="Arial" pitchFamily="34" charset="0"/>
            </a:endParaRPr>
          </a:p>
        </p:txBody>
      </p:sp>
    </p:spTree>
    <p:extLst>
      <p:ext uri="{BB962C8B-B14F-4D97-AF65-F5344CB8AC3E}">
        <p14:creationId xmlns="" xmlns:p14="http://schemas.microsoft.com/office/powerpoint/2010/main" val="247594917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9217"/>
                                        </p:tgtEl>
                                        <p:attrNameLst>
                                          <p:attrName>style.visibility</p:attrName>
                                        </p:attrNameLst>
                                      </p:cBhvr>
                                      <p:to>
                                        <p:strVal val="visible"/>
                                      </p:to>
                                    </p:set>
                                    <p:animEffect transition="in" filter="box(in)">
                                      <p:cBhvr>
                                        <p:cTn id="29" dur="500"/>
                                        <p:tgtEl>
                                          <p:spTgt spid="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P spid="92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 xmlns:a16="http://schemas.microsoft.com/office/drawing/2014/main" id="{F007AC94-CF22-403C-838F-FACC5CA01456}"/>
              </a:ext>
            </a:extLst>
          </p:cNvPr>
          <p:cNvPicPr>
            <a:picLocks noChangeAspect="1"/>
          </p:cNvPicPr>
          <p:nvPr/>
        </p:nvPicPr>
        <p:blipFill>
          <a:blip r:embed="rId2" cstate="print"/>
          <a:stretch>
            <a:fillRect/>
          </a:stretch>
        </p:blipFill>
        <p:spPr>
          <a:xfrm>
            <a:off x="406315" y="678222"/>
            <a:ext cx="734513" cy="653278"/>
          </a:xfrm>
          <a:prstGeom prst="rect">
            <a:avLst/>
          </a:prstGeom>
        </p:spPr>
      </p:pic>
      <p:grpSp>
        <p:nvGrpSpPr>
          <p:cNvPr id="5" name="Group 4">
            <a:extLst>
              <a:ext uri="{FF2B5EF4-FFF2-40B4-BE49-F238E27FC236}">
                <a16:creationId xmlns="" xmlns:a16="http://schemas.microsoft.com/office/drawing/2014/main"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 xmlns:a16="http://schemas.microsoft.com/office/drawing/2014/main"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 xmlns:a16="http://schemas.microsoft.com/office/drawing/2014/main"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 xmlns:a16="http://schemas.microsoft.com/office/drawing/2014/main"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 xmlns:a16="http://schemas.microsoft.com/office/drawing/2014/main"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 xmlns:a16="http://schemas.microsoft.com/office/drawing/2014/main" id="{58B9171D-DCD7-4D4F-9C27-0ACD33D7A1AB}"/>
                  </a:ext>
                </a:extLst>
              </p:cNvPr>
              <p:cNvPicPr>
                <a:picLocks noChangeAspect="1"/>
              </p:cNvPicPr>
              <p:nvPr/>
            </p:nvPicPr>
            <p:blipFill>
              <a:blip r:embed="rId3" cstate="print">
                <a:extLst>
                  <a:ext uri="{28A0092B-C50C-407E-A947-70E740481C1C}">
                    <a14:useLocalDpi xmlns=""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 xmlns:a16="http://schemas.microsoft.com/office/drawing/2014/main"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 xmlns:a16="http://schemas.microsoft.com/office/drawing/2014/main" id="{810B64AB-0B5B-480C-971D-375685FBA22F}"/>
              </a:ext>
            </a:extLst>
          </p:cNvPr>
          <p:cNvPicPr>
            <a:picLocks noChangeAspect="1"/>
          </p:cNvPicPr>
          <p:nvPr/>
        </p:nvPicPr>
        <p:blipFill>
          <a:blip r:embed="rId4" cstate="print"/>
          <a:stretch>
            <a:fillRect/>
          </a:stretch>
        </p:blipFill>
        <p:spPr>
          <a:xfrm>
            <a:off x="7325030" y="3544403"/>
            <a:ext cx="4090219" cy="2551022"/>
          </a:xfrm>
          <a:prstGeom prst="rect">
            <a:avLst/>
          </a:prstGeom>
        </p:spPr>
      </p:pic>
      <p:pic>
        <p:nvPicPr>
          <p:cNvPr id="13" name="Picture 12">
            <a:extLst>
              <a:ext uri="{FF2B5EF4-FFF2-40B4-BE49-F238E27FC236}">
                <a16:creationId xmlns="" xmlns:a16="http://schemas.microsoft.com/office/drawing/2014/main" id="{4A398E04-0178-4120-88DE-48653A84F7E6}"/>
              </a:ext>
            </a:extLst>
          </p:cNvPr>
          <p:cNvPicPr>
            <a:picLocks noChangeAspect="1"/>
          </p:cNvPicPr>
          <p:nvPr/>
        </p:nvPicPr>
        <p:blipFill>
          <a:blip r:embed="rId5" cstate="print"/>
          <a:stretch>
            <a:fillRect/>
          </a:stretch>
        </p:blipFill>
        <p:spPr>
          <a:xfrm>
            <a:off x="395437" y="3550158"/>
            <a:ext cx="745392" cy="733836"/>
          </a:xfrm>
          <a:prstGeom prst="rect">
            <a:avLst/>
          </a:prstGeom>
        </p:spPr>
      </p:pic>
      <p:sp>
        <p:nvSpPr>
          <p:cNvPr id="14" name="Rectangle 13">
            <a:extLst>
              <a:ext uri="{FF2B5EF4-FFF2-40B4-BE49-F238E27FC236}">
                <a16:creationId xmlns="" xmlns:a16="http://schemas.microsoft.com/office/drawing/2014/main"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 xmlns:a16="http://schemas.microsoft.com/office/drawing/2014/main"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 xmlns:p14="http://schemas.microsoft.com/office/powerpoint/2010/main" val="128440356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712693" y="1363595"/>
            <a:ext cx="11214847"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2944813" algn="l"/>
              </a:tabLs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Tác</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dụng</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việc</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xem</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Dự</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báo</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thời</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tiết</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trước</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khi</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thực</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hiện</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kế</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hoạch</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gì</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tab pos="2944813" algn="l"/>
              </a:tabLs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sẽ</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áp</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dụng</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điềunày</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với</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các</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kế</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hoạch</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sắp</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tời</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mình</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ra</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sao</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p>
          <a:p>
            <a:pPr marL="0" marR="0" lvl="0" indent="0" algn="l" defTabSz="914400" rtl="0" eaLnBrk="0" fontAlgn="base" latinLnBrk="0" hangingPunct="0">
              <a:lnSpc>
                <a:spcPct val="150000"/>
              </a:lnSpc>
              <a:spcBef>
                <a:spcPct val="0"/>
              </a:spcBef>
              <a:spcAft>
                <a:spcPct val="0"/>
              </a:spcAft>
              <a:buClrTx/>
              <a:buSzTx/>
              <a:buFontTx/>
              <a:buNone/>
              <a:tabLst>
                <a:tab pos="2944813" algn="l"/>
              </a:tabLst>
            </a:pPr>
            <a:r>
              <a:rPr lang="en-US" sz="2800" dirty="0" smtClean="0">
                <a:solidFill>
                  <a:srgbClr val="000000"/>
                </a:solidFill>
                <a:latin typeface="Arial"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Trong</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tình</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huống</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trên</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thấy</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lợi</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ích</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của</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Internet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mà</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em</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thấy</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được</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là</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t>
            </a:r>
            <a:r>
              <a:rPr kumimoji="0" lang="en-US" sz="2800" b="0" i="0" u="none" strike="noStrike" cap="none" normalizeH="0" baseline="0" dirty="0" err="1" smtClean="0">
                <a:ln>
                  <a:noFill/>
                </a:ln>
                <a:solidFill>
                  <a:srgbClr val="000000"/>
                </a:solidFill>
                <a:effectLst/>
                <a:latin typeface="Arial" pitchFamily="34" charset="0"/>
                <a:ea typeface="Calibri" pitchFamily="34" charset="0"/>
                <a:cs typeface="Times New Roman" pitchFamily="18" charset="0"/>
              </a:rPr>
              <a:t>gì</a:t>
            </a:r>
            <a:r>
              <a:rPr kumimoji="0" lang="en-US" sz="2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2529">
                                            <p:txEl>
                                              <p:pRg st="0" end="0"/>
                                            </p:txEl>
                                          </p:spTgt>
                                        </p:tgtEl>
                                        <p:attrNameLst>
                                          <p:attrName>style.visibility</p:attrName>
                                        </p:attrNameLst>
                                      </p:cBhvr>
                                      <p:to>
                                        <p:strVal val="visible"/>
                                      </p:to>
                                    </p:set>
                                    <p:anim calcmode="lin" valueType="num">
                                      <p:cBhvr>
                                        <p:cTn id="7" dur="1000" fill="hold"/>
                                        <p:tgtEl>
                                          <p:spTgt spid="2252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2252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252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22529">
                                            <p:txEl>
                                              <p:pRg st="1" end="1"/>
                                            </p:txEl>
                                          </p:spTgt>
                                        </p:tgtEl>
                                        <p:attrNameLst>
                                          <p:attrName>style.visibility</p:attrName>
                                        </p:attrNameLst>
                                      </p:cBhvr>
                                      <p:to>
                                        <p:strVal val="visible"/>
                                      </p:to>
                                    </p:set>
                                    <p:anim calcmode="lin" valueType="num">
                                      <p:cBhvr>
                                        <p:cTn id="14" dur="1000" fill="hold"/>
                                        <p:tgtEl>
                                          <p:spTgt spid="2252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2252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252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22529">
                                            <p:txEl>
                                              <p:pRg st="2" end="2"/>
                                            </p:txEl>
                                          </p:spTgt>
                                        </p:tgtEl>
                                        <p:attrNameLst>
                                          <p:attrName>style.visibility</p:attrName>
                                        </p:attrNameLst>
                                      </p:cBhvr>
                                      <p:to>
                                        <p:strVal val="visible"/>
                                      </p:to>
                                    </p:set>
                                    <p:anim calcmode="lin" valueType="num">
                                      <p:cBhvr>
                                        <p:cTn id="21" dur="1000" fill="hold"/>
                                        <p:tgtEl>
                                          <p:spTgt spid="2252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2252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25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5643</TotalTime>
  <Words>1198</Words>
  <Application>Microsoft Office PowerPoint</Application>
  <PresentationFormat>Custom</PresentationFormat>
  <Paragraphs>105</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BEDROOM</cp:lastModifiedBy>
  <cp:revision>195</cp:revision>
  <dcterms:created xsi:type="dcterms:W3CDTF">2021-11-14T08:33:55Z</dcterms:created>
  <dcterms:modified xsi:type="dcterms:W3CDTF">2022-12-01T13:55:53Z</dcterms:modified>
</cp:coreProperties>
</file>