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0" r:id="rId2"/>
    <p:sldId id="329" r:id="rId3"/>
    <p:sldId id="261" r:id="rId4"/>
    <p:sldId id="310" r:id="rId5"/>
    <p:sldId id="318" r:id="rId6"/>
    <p:sldId id="326" r:id="rId7"/>
    <p:sldId id="311" r:id="rId8"/>
    <p:sldId id="319" r:id="rId9"/>
    <p:sldId id="320" r:id="rId10"/>
    <p:sldId id="321" r:id="rId11"/>
    <p:sldId id="325" r:id="rId12"/>
    <p:sldId id="271" r:id="rId13"/>
    <p:sldId id="322" r:id="rId14"/>
    <p:sldId id="324" r:id="rId15"/>
    <p:sldId id="309" r:id="rId16"/>
    <p:sldId id="308" r:id="rId17"/>
    <p:sldId id="315" r:id="rId18"/>
    <p:sldId id="323" r:id="rId19"/>
    <p:sldId id="269" r:id="rId20"/>
    <p:sldId id="298" r:id="rId21"/>
    <p:sldId id="299" r:id="rId22"/>
    <p:sldId id="301" r:id="rId23"/>
    <p:sldId id="33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30"/>
            <p14:sldId id="329"/>
          </p14:sldIdLst>
        </p14:section>
        <p14:section name="Warm up" id="{D1495900-0294-4E4B-B222-42C1C4111C3B}">
          <p14:sldIdLst>
            <p14:sldId id="261"/>
            <p14:sldId id="310"/>
            <p14:sldId id="318"/>
          </p14:sldIdLst>
        </p14:section>
        <p14:section name="Listen and Repeat" id="{A19BAC87-BCFB-4574-8660-01CA430C80FC}">
          <p14:sldIdLst>
            <p14:sldId id="326"/>
            <p14:sldId id="311"/>
            <p14:sldId id="319"/>
            <p14:sldId id="320"/>
            <p14:sldId id="321"/>
          </p14:sldIdLst>
        </p14:section>
        <p14:section name="Let's talk" id="{2BDD28A9-A492-4992-95B6-C3F323141136}">
          <p14:sldIdLst>
            <p14:sldId id="325"/>
            <p14:sldId id="271"/>
            <p14:sldId id="322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>
            <p14:sldId id="308"/>
            <p14:sldId id="315"/>
            <p14:sldId id="323"/>
          </p14:sldIdLst>
        </p14:section>
        <p14:section name="Wrap up" id="{6D2004DD-EBF3-44B0-A348-5731FAB54851}">
          <p14:sldIdLst>
            <p14:sldId id="269"/>
            <p14:sldId id="298"/>
            <p14:sldId id="299"/>
            <p14:sldId id="301"/>
            <p14:sldId id="3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0547" autoAdjust="0"/>
  </p:normalViewPr>
  <p:slideViewPr>
    <p:cSldViewPr snapToGrid="0">
      <p:cViewPr varScale="1">
        <p:scale>
          <a:sx n="75" d="100"/>
          <a:sy n="75" d="100"/>
        </p:scale>
        <p:origin x="10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Goals:</a:t>
            </a:r>
          </a:p>
          <a:p>
            <a:r>
              <a:rPr lang="en-US" b="0" dirty="0"/>
              <a:t>By the end of the lesson, pupils</a:t>
            </a:r>
            <a:r>
              <a:rPr lang="en-US" dirty="0"/>
              <a:t> will be able to:</a:t>
            </a:r>
          </a:p>
          <a:p>
            <a:r>
              <a:rPr lang="en-US" dirty="0"/>
              <a:t>- introduce what they have using the structure </a:t>
            </a:r>
            <a:r>
              <a:rPr lang="en-US" i="1" dirty="0"/>
              <a:t>I </a:t>
            </a:r>
            <a:r>
              <a:rPr lang="en-US" i="1" dirty="0" smtClean="0"/>
              <a:t>have a…</a:t>
            </a:r>
            <a:endParaRPr lang="en-US" dirty="0"/>
          </a:p>
          <a:p>
            <a:r>
              <a:rPr lang="en-US" dirty="0"/>
              <a:t>- sing </a:t>
            </a:r>
            <a:r>
              <a:rPr lang="en-US" dirty="0" smtClean="0"/>
              <a:t>along </a:t>
            </a:r>
            <a:r>
              <a:rPr lang="en-US" dirty="0"/>
              <a:t>the unit song.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2: </a:t>
            </a:r>
          </a:p>
          <a:p>
            <a:r>
              <a:rPr lang="en-US" b="1" dirty="0"/>
              <a:t>Goal: </a:t>
            </a:r>
            <a:r>
              <a:rPr lang="en-US" dirty="0" smtClean="0"/>
              <a:t>Pupils </a:t>
            </a:r>
            <a:r>
              <a:rPr lang="en-US" dirty="0"/>
              <a:t>will practice the new structure to say in different </a:t>
            </a:r>
            <a:r>
              <a:rPr lang="en-US" dirty="0" smtClean="0"/>
              <a:t>situations.</a:t>
            </a:r>
            <a:endParaRPr lang="en-US" dirty="0"/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Put some flashcards or things in a box/ a bag. Have pupils choose one card, hold up and say the sentence </a:t>
            </a:r>
            <a:r>
              <a:rPr lang="en-US" i="1" dirty="0"/>
              <a:t>I have a</a:t>
            </a:r>
            <a:r>
              <a:rPr lang="en-US" dirty="0"/>
              <a:t>….</a:t>
            </a:r>
          </a:p>
          <a:p>
            <a:pPr marL="171450" indent="-171450">
              <a:buFontTx/>
              <a:buChar char="-"/>
            </a:pPr>
            <a:r>
              <a:rPr lang="en-US" dirty="0"/>
              <a:t>After that, ask the whole class if it is </a:t>
            </a:r>
            <a:r>
              <a:rPr lang="en-US" i="1" dirty="0"/>
              <a:t>Yes</a:t>
            </a:r>
            <a:r>
              <a:rPr lang="en-US" dirty="0"/>
              <a:t> or </a:t>
            </a:r>
            <a:r>
              <a:rPr lang="en-US" i="1" dirty="0"/>
              <a:t>No</a:t>
            </a:r>
            <a:r>
              <a:rPr lang="en-US" dirty="0"/>
              <a:t>. Have pupils answer with </a:t>
            </a:r>
            <a:r>
              <a:rPr lang="en-US" dirty="0" smtClean="0"/>
              <a:t>TPR </a:t>
            </a:r>
            <a:r>
              <a:rPr lang="en-US" dirty="0"/>
              <a:t>actions.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the whole class repeat that sentence in chorus.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34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dirty="0"/>
              <a:t>is divided into 2 steps.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to the song one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pupils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 by sentence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TPR actions.</a:t>
            </a: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(Each group reads one sentence to the end of the song. Then each table reads one sentence to the last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table.)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Suggested TPR actions. </a:t>
            </a:r>
          </a:p>
          <a:p>
            <a:r>
              <a:rPr lang="en-US" i="1" dirty="0"/>
              <a:t>I have a cup</a:t>
            </a:r>
            <a:r>
              <a:rPr lang="en-US" dirty="0"/>
              <a:t>. (Tea drinking action)</a:t>
            </a:r>
          </a:p>
          <a:p>
            <a:r>
              <a:rPr lang="en-US" i="1" dirty="0"/>
              <a:t>I have a car.</a:t>
            </a:r>
            <a:r>
              <a:rPr lang="en-US" dirty="0"/>
              <a:t> (Driving action)</a:t>
            </a:r>
          </a:p>
          <a:p>
            <a:r>
              <a:rPr lang="en-US" i="1" dirty="0"/>
              <a:t>I have a cup</a:t>
            </a:r>
            <a:r>
              <a:rPr lang="en-US" dirty="0"/>
              <a:t> (clap) and I have a car (clap). </a:t>
            </a:r>
          </a:p>
          <a:p>
            <a:endParaRPr lang="en-US" dirty="0"/>
          </a:p>
          <a:p>
            <a:r>
              <a:rPr lang="en-US" i="1" dirty="0"/>
              <a:t>I have a cake</a:t>
            </a:r>
            <a:r>
              <a:rPr lang="en-US" dirty="0"/>
              <a:t>. (cake eating action)</a:t>
            </a:r>
          </a:p>
          <a:p>
            <a:r>
              <a:rPr lang="en-US" i="1" dirty="0"/>
              <a:t>I have a cat. </a:t>
            </a:r>
            <a:r>
              <a:rPr lang="en-US" dirty="0"/>
              <a:t> (cat action)</a:t>
            </a:r>
          </a:p>
          <a:p>
            <a:r>
              <a:rPr lang="en-US" i="1" dirty="0"/>
              <a:t>I have a cake</a:t>
            </a:r>
            <a:r>
              <a:rPr lang="en-US" dirty="0"/>
              <a:t> (clap) and I have a cat (clap). </a:t>
            </a:r>
          </a:p>
          <a:p>
            <a:endParaRPr lang="en-US" dirty="0"/>
          </a:p>
          <a:p>
            <a:r>
              <a:rPr lang="en-US" dirty="0"/>
              <a:t>Finish the </a:t>
            </a:r>
            <a:r>
              <a:rPr lang="en-US" dirty="0" smtClean="0"/>
              <a:t>lyrics </a:t>
            </a:r>
            <a:r>
              <a:rPr lang="en-US" dirty="0"/>
              <a:t>with the TRP for High five and fist bump.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Have pupils listen to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Pause at each sentence for pupils to sing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Pause at each paragraph for pupils to sing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pupils sing the whole song in class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then in groups.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1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keywords, the song and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words and play the game. </a:t>
            </a:r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game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Group 1, 2, 3 </a:t>
            </a:r>
            <a:r>
              <a:rPr lang="en-US" dirty="0" smtClean="0"/>
              <a:t>4.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the card one by one in each group and say </a:t>
            </a:r>
            <a:r>
              <a:rPr lang="en-US" i="1" dirty="0"/>
              <a:t>I have a </a:t>
            </a:r>
            <a:r>
              <a:rPr lang="en-US" dirty="0"/>
              <a:t>_____. 10 points for each correct sentence.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team with the highest points is the winner.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15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pair of cards.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choose 2 numbers and find the picture hidden under the number. If they are the same, you can open then. If not, close the numbers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guess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opening all the numbers, have pupils chant the verse relating to the pictures.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7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to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a….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understand the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structure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a </a:t>
            </a:r>
            <a:r>
              <a:rPr lang="en-US" dirty="0" smtClean="0"/>
              <a:t>flashcard </a:t>
            </a:r>
            <a:r>
              <a:rPr lang="en-US" dirty="0"/>
              <a:t>for car and say </a:t>
            </a:r>
            <a:r>
              <a:rPr lang="en-US" i="1" dirty="0"/>
              <a:t>I have a car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Stick the flashcard for car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other words.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recording, and have pupils listen and repeat.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and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a….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5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54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talk </a:t>
            </a:r>
            <a:r>
              <a:rPr lang="en-US" dirty="0"/>
              <a:t>is divided into 2 steps.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Pupils will be able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a sentence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sentence and its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sentences in chorus, then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tmp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0D370DA-1EF8-4E0C-A548-3E9BCF60F8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0359" y="-114214"/>
            <a:ext cx="5864017" cy="70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38" y="3977407"/>
            <a:ext cx="9426806" cy="941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1B1B1B"/>
                </a:solidFill>
              </a:rPr>
              <a:t>Let’s talk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76" y="981544"/>
            <a:ext cx="2910374" cy="2904985"/>
          </a:xfrm>
        </p:spPr>
      </p:pic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talk.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61" y="1690688"/>
            <a:ext cx="9211961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2891-4D64-41CB-A512-F1679ECF3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B553-92D2-4511-8824-7C364A0F3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mystery box game&quot;">
            <a:extLst>
              <a:ext uri="{FF2B5EF4-FFF2-40B4-BE49-F238E27FC236}">
                <a16:creationId xmlns:a16="http://schemas.microsoft.com/office/drawing/2014/main" id="{7D65358D-97A7-4782-90DB-3279103F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84" y="561503"/>
            <a:ext cx="6080591" cy="59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5CDB4C-1FD0-4585-A020-27F2D836B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5D246F4A-EE8D-4FFF-A21C-202C4438F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5180AFC1-C335-42D8-9689-AC48BB446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F9AC15C-CDE3-45BB-A2AE-EE0E230F5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35BDF49-0DA5-4D84-9CAF-17F182587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A563694-96C1-4491-968C-ABC2B33A79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C07B463F-74C8-4F4F-AC01-383416E24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2580532B-17A2-44ED-97F7-237749F43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DB8FEB59-52CF-42B0-8E2B-2937ADFE0F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262DB1-7CDF-4000-89BF-C998FC8B5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A5DC86C-E98B-4C88-949E-1FB7A33F0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356204C-A31B-4E4F-806F-FE560545D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23833741-7ACC-4589-8CCF-C149F26F9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B0E58F6-C893-4850-B8B5-3BBB1B22D0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17CA43F-9341-492F-AE85-5FC1926F7B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97D9B52-713B-4194-A09B-CD2088D27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0D245476-F617-4E5B-9F44-3E2B8CF857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F3A6471-5289-4A16-923A-975AADC36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F8E022-DC4D-4636-A382-EB9545C8F3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29E99F3-B006-4247-9DF4-83A7ED50E8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B4E4F171-F161-4941-8980-7CF8A5BED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01" y="3360075"/>
            <a:ext cx="2378481" cy="26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sing!</a:t>
            </a:r>
          </a:p>
        </p:txBody>
      </p:sp>
      <p:pic>
        <p:nvPicPr>
          <p:cNvPr id="7" name="Content Placeholder 6" descr="A picture containing room&#10;&#10;Description automatically generated">
            <a:extLst>
              <a:ext uri="{FF2B5EF4-FFF2-40B4-BE49-F238E27FC236}">
                <a16:creationId xmlns:a16="http://schemas.microsoft.com/office/drawing/2014/main" id="{96AABD8B-0D0B-45DE-99FA-4CA8E84F0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2" y="1825625"/>
            <a:ext cx="9144676" cy="4351338"/>
          </a:xfrm>
        </p:spPr>
      </p:pic>
      <p:pic>
        <p:nvPicPr>
          <p:cNvPr id="3" name="Track 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5414" y="852943"/>
            <a:ext cx="388029" cy="3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669EEA7-D5A2-4052-BEBE-F195810F4C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8689"/>
          <a:stretch/>
        </p:blipFill>
        <p:spPr bwMode="auto">
          <a:xfrm>
            <a:off x="420760" y="515859"/>
            <a:ext cx="3083863" cy="173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E300BFE-A4E4-4512-BA46-13EE20EB0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64" y="3978748"/>
            <a:ext cx="2382726" cy="20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E15C4DE-1059-42B8-9221-E79C375E9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926" y="312457"/>
            <a:ext cx="2577468" cy="21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0194C56-588F-44F9-96B1-4441EF4DA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9884" y="2515564"/>
            <a:ext cx="2421570" cy="292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C5C2EBC0-4FF6-44E1-9C8E-3F944F1D0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7"/>
          <a:stretch/>
        </p:blipFill>
        <p:spPr bwMode="auto">
          <a:xfrm>
            <a:off x="9880331" y="2250532"/>
            <a:ext cx="2093198" cy="21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267FED9-85EE-475C-9F95-20D24FD42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5" b="5616"/>
          <a:stretch/>
        </p:blipFill>
        <p:spPr bwMode="auto">
          <a:xfrm>
            <a:off x="4059391" y="2046914"/>
            <a:ext cx="2070999" cy="15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3084" y="4056445"/>
            <a:ext cx="3157923" cy="21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EC7D8B8-1008-49AF-8D54-87D6C8CA861A}"/>
              </a:ext>
            </a:extLst>
          </p:cNvPr>
          <p:cNvSpPr/>
          <p:nvPr/>
        </p:nvSpPr>
        <p:spPr>
          <a:xfrm>
            <a:off x="838199" y="1800976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EAD4F36-4DDA-4CE5-9B33-90D301437F9B}"/>
              </a:ext>
            </a:extLst>
          </p:cNvPr>
          <p:cNvSpPr/>
          <p:nvPr/>
        </p:nvSpPr>
        <p:spPr>
          <a:xfrm>
            <a:off x="838199" y="3491672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61A427D1-C0B5-4ABD-A593-0FFBC38E125B}"/>
              </a:ext>
            </a:extLst>
          </p:cNvPr>
          <p:cNvSpPr/>
          <p:nvPr/>
        </p:nvSpPr>
        <p:spPr>
          <a:xfrm>
            <a:off x="838199" y="5182369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835CE-9C24-48A8-9607-8CBBB98CFD92}"/>
              </a:ext>
            </a:extLst>
          </p:cNvPr>
          <p:cNvSpPr txBox="1"/>
          <p:nvPr/>
        </p:nvSpPr>
        <p:spPr>
          <a:xfrm>
            <a:off x="0" y="266028"/>
            <a:ext cx="83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6B349-5315-4F54-A71F-88A752BA9323}"/>
              </a:ext>
            </a:extLst>
          </p:cNvPr>
          <p:cNvSpPr txBox="1"/>
          <p:nvPr/>
        </p:nvSpPr>
        <p:spPr>
          <a:xfrm>
            <a:off x="0" y="2053143"/>
            <a:ext cx="83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2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AAF483-C71B-43B0-B588-07E34AB02E9F}"/>
              </a:ext>
            </a:extLst>
          </p:cNvPr>
          <p:cNvSpPr txBox="1"/>
          <p:nvPr/>
        </p:nvSpPr>
        <p:spPr>
          <a:xfrm>
            <a:off x="0" y="3697525"/>
            <a:ext cx="83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3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C780B5-0C9B-4E60-B83E-EA07D7CF38C9}"/>
              </a:ext>
            </a:extLst>
          </p:cNvPr>
          <p:cNvSpPr txBox="1"/>
          <p:nvPr/>
        </p:nvSpPr>
        <p:spPr>
          <a:xfrm>
            <a:off x="0" y="5442199"/>
            <a:ext cx="83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</a:t>
            </a:r>
            <a:endParaRPr lang="en-US" dirty="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A8E6DCA9-6478-4441-ACE4-E2E860F974BC}"/>
              </a:ext>
            </a:extLst>
          </p:cNvPr>
          <p:cNvSpPr/>
          <p:nvPr/>
        </p:nvSpPr>
        <p:spPr>
          <a:xfrm>
            <a:off x="838199" y="39335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9EC45BA6-48FD-42AB-B46D-CFD54C43DE39}"/>
              </a:ext>
            </a:extLst>
          </p:cNvPr>
          <p:cNvSpPr/>
          <p:nvPr/>
        </p:nvSpPr>
        <p:spPr>
          <a:xfrm>
            <a:off x="3458227" y="39335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D0285D6F-2820-42FB-8624-965D21A3BFAF}"/>
              </a:ext>
            </a:extLst>
          </p:cNvPr>
          <p:cNvSpPr/>
          <p:nvPr/>
        </p:nvSpPr>
        <p:spPr>
          <a:xfrm>
            <a:off x="6096000" y="39335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8325AED7-5767-4A84-AAB6-8B826F8D6F0C}"/>
              </a:ext>
            </a:extLst>
          </p:cNvPr>
          <p:cNvSpPr/>
          <p:nvPr/>
        </p:nvSpPr>
        <p:spPr>
          <a:xfrm>
            <a:off x="8733771" y="-49930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37DD7344-F3E5-4E8D-AB9E-0E4F695DC709}"/>
              </a:ext>
            </a:extLst>
          </p:cNvPr>
          <p:cNvSpPr/>
          <p:nvPr/>
        </p:nvSpPr>
        <p:spPr>
          <a:xfrm>
            <a:off x="3444135" y="1800975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D9F9629C-FA2D-49E1-9B0D-3B7CBBDF8DBD}"/>
              </a:ext>
            </a:extLst>
          </p:cNvPr>
          <p:cNvSpPr/>
          <p:nvPr/>
        </p:nvSpPr>
        <p:spPr>
          <a:xfrm>
            <a:off x="6095999" y="1762144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CB12DDF3-F02C-4882-9013-AB4B91891D89}"/>
              </a:ext>
            </a:extLst>
          </p:cNvPr>
          <p:cNvSpPr/>
          <p:nvPr/>
        </p:nvSpPr>
        <p:spPr>
          <a:xfrm>
            <a:off x="8747863" y="1765476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9A78954-9306-4096-A884-0F7D0B41BC98}"/>
              </a:ext>
            </a:extLst>
          </p:cNvPr>
          <p:cNvSpPr/>
          <p:nvPr/>
        </p:nvSpPr>
        <p:spPr>
          <a:xfrm>
            <a:off x="3458227" y="3556442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F7D1752F-51F2-419C-A3AF-737A807607A8}"/>
              </a:ext>
            </a:extLst>
          </p:cNvPr>
          <p:cNvSpPr/>
          <p:nvPr/>
        </p:nvSpPr>
        <p:spPr>
          <a:xfrm>
            <a:off x="6095999" y="3484953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4F69F02D-6051-4C32-A3C9-1E98D2561D0D}"/>
              </a:ext>
            </a:extLst>
          </p:cNvPr>
          <p:cNvSpPr/>
          <p:nvPr/>
        </p:nvSpPr>
        <p:spPr>
          <a:xfrm>
            <a:off x="8749428" y="3556441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2B427708-040A-42D1-887C-0720CBB92EA0}"/>
              </a:ext>
            </a:extLst>
          </p:cNvPr>
          <p:cNvSpPr/>
          <p:nvPr/>
        </p:nvSpPr>
        <p:spPr>
          <a:xfrm>
            <a:off x="3458227" y="5206171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840EF41B-A41F-4DF9-9D32-F36F696A0F88}"/>
              </a:ext>
            </a:extLst>
          </p:cNvPr>
          <p:cNvSpPr/>
          <p:nvPr/>
        </p:nvSpPr>
        <p:spPr>
          <a:xfrm>
            <a:off x="6103827" y="5162708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2139CDD8-7317-4AC1-8A77-531D91E75251}"/>
              </a:ext>
            </a:extLst>
          </p:cNvPr>
          <p:cNvSpPr/>
          <p:nvPr/>
        </p:nvSpPr>
        <p:spPr>
          <a:xfrm>
            <a:off x="8747863" y="5206171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Image result for happy face&quot;">
            <a:extLst>
              <a:ext uri="{FF2B5EF4-FFF2-40B4-BE49-F238E27FC236}">
                <a16:creationId xmlns:a16="http://schemas.microsoft.com/office/drawing/2014/main" id="{CB1DF4F9-DB53-420C-816E-8B3F5CDF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697" y="110077"/>
            <a:ext cx="1315387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 for happy face&quot;">
            <a:extLst>
              <a:ext uri="{FF2B5EF4-FFF2-40B4-BE49-F238E27FC236}">
                <a16:creationId xmlns:a16="http://schemas.microsoft.com/office/drawing/2014/main" id="{300101BF-77B2-4772-B137-8BD73CF1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13" y="1794903"/>
            <a:ext cx="1315387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happy face&quot;">
            <a:extLst>
              <a:ext uri="{FF2B5EF4-FFF2-40B4-BE49-F238E27FC236}">
                <a16:creationId xmlns:a16="http://schemas.microsoft.com/office/drawing/2014/main" id="{93A403BD-5945-4C51-AB05-E8C8F0AE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13" y="3579142"/>
            <a:ext cx="1315387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Image result for happy face&quot;">
            <a:extLst>
              <a:ext uri="{FF2B5EF4-FFF2-40B4-BE49-F238E27FC236}">
                <a16:creationId xmlns:a16="http://schemas.microsoft.com/office/drawing/2014/main" id="{707F0012-E4F3-4CD6-82A4-90672004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13" y="5280332"/>
            <a:ext cx="1315387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DC8E5AAC-5063-41E1-9011-7A025BEB4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8689"/>
          <a:stretch/>
        </p:blipFill>
        <p:spPr bwMode="auto">
          <a:xfrm>
            <a:off x="1072018" y="359761"/>
            <a:ext cx="1585643" cy="8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CDFB7246-6511-4AD2-8729-4D9BF3EBB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5" b="5616"/>
          <a:stretch/>
        </p:blipFill>
        <p:spPr bwMode="auto">
          <a:xfrm>
            <a:off x="3657079" y="310206"/>
            <a:ext cx="1384648" cy="10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BE66868C-0D87-46EF-B038-CA1109141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0938" y="330557"/>
            <a:ext cx="1491132" cy="12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4A30B08E-4194-431D-93D6-012D0191C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8689"/>
          <a:stretch/>
        </p:blipFill>
        <p:spPr bwMode="auto">
          <a:xfrm>
            <a:off x="3717534" y="2100917"/>
            <a:ext cx="1585643" cy="8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6E2F50BB-99A8-45BC-B7B7-DB06F4A5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7993" y="3654547"/>
            <a:ext cx="1491132" cy="12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5AF8B9D4-6930-4CE2-80BA-1D8C13BA13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7"/>
          <a:stretch/>
        </p:blipFill>
        <p:spPr bwMode="auto">
          <a:xfrm>
            <a:off x="6387993" y="1819581"/>
            <a:ext cx="1518523" cy="15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8B0020DF-B12E-4216-B942-9AF2EAD3C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7"/>
          <a:stretch/>
        </p:blipFill>
        <p:spPr bwMode="auto">
          <a:xfrm>
            <a:off x="9157991" y="5374512"/>
            <a:ext cx="1308494" cy="13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3B6FE7C2-1785-4F2D-8CAA-E42660093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193" y="3697525"/>
            <a:ext cx="1423917" cy="12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798ECBD0-49CF-4E83-B115-07C0154B8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9442" y="5296764"/>
            <a:ext cx="1573735" cy="13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B4764C3B-291B-4429-BDA3-AD416FF8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2051" y="1951028"/>
            <a:ext cx="1536652" cy="13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F3309012-CD50-495D-A6E7-15FB2268D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582" y="1794584"/>
            <a:ext cx="1308364" cy="158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7C4D2E86-A776-40BC-8CAE-70A8CBFB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074" y="3550701"/>
            <a:ext cx="1333936" cy="16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B4D21119-BF7E-4C27-9CBF-9D61C5FBD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309" y="5162754"/>
            <a:ext cx="1388304" cy="16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7EFF34DB-E38E-42B5-9E1B-E54A8282A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5" b="5616"/>
          <a:stretch/>
        </p:blipFill>
        <p:spPr bwMode="auto">
          <a:xfrm>
            <a:off x="3818031" y="3794819"/>
            <a:ext cx="1384648" cy="10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0ED6EF9C-EA6A-4565-858E-B4D1D0A3B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5" b="5616"/>
          <a:stretch/>
        </p:blipFill>
        <p:spPr bwMode="auto">
          <a:xfrm>
            <a:off x="1176191" y="5478607"/>
            <a:ext cx="1384648" cy="10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84211ED1-FA6D-40D0-A117-90BE216047C7}"/>
              </a:ext>
            </a:extLst>
          </p:cNvPr>
          <p:cNvSpPr/>
          <p:nvPr/>
        </p:nvSpPr>
        <p:spPr>
          <a:xfrm>
            <a:off x="838198" y="32114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FBC79FC7-981E-401C-8930-7FE3EDAE198A}"/>
              </a:ext>
            </a:extLst>
          </p:cNvPr>
          <p:cNvSpPr/>
          <p:nvPr/>
        </p:nvSpPr>
        <p:spPr>
          <a:xfrm>
            <a:off x="3433866" y="25902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Pentagon 55">
            <a:extLst>
              <a:ext uri="{FF2B5EF4-FFF2-40B4-BE49-F238E27FC236}">
                <a16:creationId xmlns:a16="http://schemas.microsoft.com/office/drawing/2014/main" id="{45C1AE77-E2EC-4755-838C-80E0FC7E4535}"/>
              </a:ext>
            </a:extLst>
          </p:cNvPr>
          <p:cNvSpPr/>
          <p:nvPr/>
        </p:nvSpPr>
        <p:spPr>
          <a:xfrm>
            <a:off x="6095999" y="38343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Pentagon 57">
            <a:extLst>
              <a:ext uri="{FF2B5EF4-FFF2-40B4-BE49-F238E27FC236}">
                <a16:creationId xmlns:a16="http://schemas.microsoft.com/office/drawing/2014/main" id="{98FF9D79-3784-46F2-8A25-463A88E481AE}"/>
              </a:ext>
            </a:extLst>
          </p:cNvPr>
          <p:cNvSpPr/>
          <p:nvPr/>
        </p:nvSpPr>
        <p:spPr>
          <a:xfrm>
            <a:off x="851104" y="1794584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Pentagon 58">
            <a:extLst>
              <a:ext uri="{FF2B5EF4-FFF2-40B4-BE49-F238E27FC236}">
                <a16:creationId xmlns:a16="http://schemas.microsoft.com/office/drawing/2014/main" id="{5B9B46E3-4CBC-4538-A7E9-EF0EE2599513}"/>
              </a:ext>
            </a:extLst>
          </p:cNvPr>
          <p:cNvSpPr/>
          <p:nvPr/>
        </p:nvSpPr>
        <p:spPr>
          <a:xfrm>
            <a:off x="3441323" y="1794584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Pentagon 59">
            <a:extLst>
              <a:ext uri="{FF2B5EF4-FFF2-40B4-BE49-F238E27FC236}">
                <a16:creationId xmlns:a16="http://schemas.microsoft.com/office/drawing/2014/main" id="{915FA636-A54E-47F6-8A54-7C8ABE0FD289}"/>
              </a:ext>
            </a:extLst>
          </p:cNvPr>
          <p:cNvSpPr/>
          <p:nvPr/>
        </p:nvSpPr>
        <p:spPr>
          <a:xfrm>
            <a:off x="6103827" y="1755009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Pentagon 60">
            <a:extLst>
              <a:ext uri="{FF2B5EF4-FFF2-40B4-BE49-F238E27FC236}">
                <a16:creationId xmlns:a16="http://schemas.microsoft.com/office/drawing/2014/main" id="{C8606187-6412-4460-9013-6598DE46FF62}"/>
              </a:ext>
            </a:extLst>
          </p:cNvPr>
          <p:cNvSpPr/>
          <p:nvPr/>
        </p:nvSpPr>
        <p:spPr>
          <a:xfrm>
            <a:off x="8760109" y="1762144"/>
            <a:ext cx="2403954" cy="1625927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Pentagon 61">
            <a:extLst>
              <a:ext uri="{FF2B5EF4-FFF2-40B4-BE49-F238E27FC236}">
                <a16:creationId xmlns:a16="http://schemas.microsoft.com/office/drawing/2014/main" id="{154A4BF9-5D1B-46BD-9E4E-9CAA50DCD1FE}"/>
              </a:ext>
            </a:extLst>
          </p:cNvPr>
          <p:cNvSpPr/>
          <p:nvPr/>
        </p:nvSpPr>
        <p:spPr>
          <a:xfrm>
            <a:off x="845274" y="3477847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D97745B2-30E2-4A95-853D-EBE4AD1427F7}"/>
              </a:ext>
            </a:extLst>
          </p:cNvPr>
          <p:cNvSpPr/>
          <p:nvPr/>
        </p:nvSpPr>
        <p:spPr>
          <a:xfrm>
            <a:off x="3452653" y="3580244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Pentagon 63">
            <a:extLst>
              <a:ext uri="{FF2B5EF4-FFF2-40B4-BE49-F238E27FC236}">
                <a16:creationId xmlns:a16="http://schemas.microsoft.com/office/drawing/2014/main" id="{1DAC8D1F-B0A7-47DC-B247-DDEDFF8AEC5B}"/>
              </a:ext>
            </a:extLst>
          </p:cNvPr>
          <p:cNvSpPr/>
          <p:nvPr/>
        </p:nvSpPr>
        <p:spPr>
          <a:xfrm>
            <a:off x="6108536" y="3495751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Pentagon 64">
            <a:extLst>
              <a:ext uri="{FF2B5EF4-FFF2-40B4-BE49-F238E27FC236}">
                <a16:creationId xmlns:a16="http://schemas.microsoft.com/office/drawing/2014/main" id="{193F6C1F-9006-4057-A223-528A2BB36B6F}"/>
              </a:ext>
            </a:extLst>
          </p:cNvPr>
          <p:cNvSpPr/>
          <p:nvPr/>
        </p:nvSpPr>
        <p:spPr>
          <a:xfrm>
            <a:off x="8760109" y="3565670"/>
            <a:ext cx="2403954" cy="162592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Pentagon 65">
            <a:extLst>
              <a:ext uri="{FF2B5EF4-FFF2-40B4-BE49-F238E27FC236}">
                <a16:creationId xmlns:a16="http://schemas.microsoft.com/office/drawing/2014/main" id="{3928B056-397D-45B1-B217-FD03C9B0F537}"/>
              </a:ext>
            </a:extLst>
          </p:cNvPr>
          <p:cNvSpPr/>
          <p:nvPr/>
        </p:nvSpPr>
        <p:spPr>
          <a:xfrm>
            <a:off x="851104" y="5192738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FFADC8A0-DB3F-45C2-81E0-A3A63817A235}"/>
              </a:ext>
            </a:extLst>
          </p:cNvPr>
          <p:cNvSpPr/>
          <p:nvPr/>
        </p:nvSpPr>
        <p:spPr>
          <a:xfrm>
            <a:off x="3452653" y="5205082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row: Pentagon 67">
            <a:extLst>
              <a:ext uri="{FF2B5EF4-FFF2-40B4-BE49-F238E27FC236}">
                <a16:creationId xmlns:a16="http://schemas.microsoft.com/office/drawing/2014/main" id="{32DCC5F5-AA4E-43ED-984F-29CB804CDC34}"/>
              </a:ext>
            </a:extLst>
          </p:cNvPr>
          <p:cNvSpPr/>
          <p:nvPr/>
        </p:nvSpPr>
        <p:spPr>
          <a:xfrm>
            <a:off x="6114508" y="5158398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Pentagon 68">
            <a:extLst>
              <a:ext uri="{FF2B5EF4-FFF2-40B4-BE49-F238E27FC236}">
                <a16:creationId xmlns:a16="http://schemas.microsoft.com/office/drawing/2014/main" id="{72D25183-1588-458A-89D7-8D65B3B1A785}"/>
              </a:ext>
            </a:extLst>
          </p:cNvPr>
          <p:cNvSpPr/>
          <p:nvPr/>
        </p:nvSpPr>
        <p:spPr>
          <a:xfrm>
            <a:off x="8770789" y="5186511"/>
            <a:ext cx="2403954" cy="162592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8671" y="191529"/>
            <a:ext cx="1514044" cy="1116876"/>
          </a:xfrm>
          <a:prstGeom prst="rect">
            <a:avLst/>
          </a:prstGeom>
        </p:spPr>
      </p:pic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7C3CD7AC-A3D5-45DD-B278-5D309FC4FFB8}"/>
              </a:ext>
            </a:extLst>
          </p:cNvPr>
          <p:cNvSpPr/>
          <p:nvPr/>
        </p:nvSpPr>
        <p:spPr>
          <a:xfrm>
            <a:off x="8733771" y="-54073"/>
            <a:ext cx="2403954" cy="162592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EF3321-2F2C-449A-9096-14ACAD4C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CB8AE4D-5238-4AF1-9D0A-F166D780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00" y="2593760"/>
            <a:ext cx="2703668" cy="20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9993" y="1145164"/>
            <a:ext cx="2978019" cy="2843784"/>
          </a:xfrm>
        </p:spPr>
        <p:txBody>
          <a:bodyPr anchor="ctr">
            <a:normAutofit fontScale="90000"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2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Lesson 3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/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100" b="1" dirty="0">
                <a:solidFill>
                  <a:srgbClr val="FFFFFF"/>
                </a:solidFill>
              </a:rPr>
              <a:t>In the dining room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409760"/>
            <a:ext cx="6246861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6B3959F-A878-4A08-A01B-8F896A9D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52" y="2503714"/>
            <a:ext cx="3937001" cy="26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47F2047-219B-4A13-8877-0143F83B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39" y="2270805"/>
            <a:ext cx="3866547" cy="23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26800" y="2341053"/>
            <a:ext cx="2228850" cy="2697294"/>
            <a:chOff x="8754209" y="1883853"/>
            <a:chExt cx="2228850" cy="2697294"/>
          </a:xfrm>
        </p:grpSpPr>
        <p:sp>
          <p:nvSpPr>
            <p:cNvPr id="8" name="TextBox 7"/>
            <p:cNvSpPr txBox="1"/>
            <p:nvPr/>
          </p:nvSpPr>
          <p:spPr>
            <a:xfrm>
              <a:off x="8839200" y="3565484"/>
              <a:ext cx="2058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anose="020B7200000000000000" pitchFamily="34" charset="0"/>
                </a:rPr>
                <a:t>c</a:t>
              </a:r>
              <a:r>
                <a:rPr lang="en-US" sz="6000" b="1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anose="020B7200000000000000" pitchFamily="34" charset="0"/>
                </a:rPr>
                <a:t>up</a:t>
              </a:r>
              <a:endParaRPr lang="en-US" sz="6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endParaRPr>
            </a:p>
          </p:txBody>
        </p:sp>
        <p:pic>
          <p:nvPicPr>
            <p:cNvPr id="9" name="Picture 8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54209" y="1883853"/>
              <a:ext cx="2228850" cy="180975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6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513DF9A-C6AC-480C-8A6E-CF5E72E43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0927"/>
            <a:ext cx="3042213" cy="182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4C18279-5423-44EA-B000-39BEDF8E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37" y="913207"/>
            <a:ext cx="1828833" cy="21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D409597-1293-4A29-AC4E-0E8F3F9CC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89" y="3862595"/>
            <a:ext cx="1828833" cy="21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32393D0-2699-4E00-8CAF-BA5F25A0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37" y="4663421"/>
            <a:ext cx="3042213" cy="182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5CFEC4-7E76-4970-81B3-3F29DCAAA3A3}"/>
              </a:ext>
            </a:extLst>
          </p:cNvPr>
          <p:cNvSpPr/>
          <p:nvPr/>
        </p:nvSpPr>
        <p:spPr>
          <a:xfrm>
            <a:off x="1882588" y="457200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03EE57-65BD-4820-95EA-A51F29B06867}"/>
              </a:ext>
            </a:extLst>
          </p:cNvPr>
          <p:cNvSpPr/>
          <p:nvPr/>
        </p:nvSpPr>
        <p:spPr>
          <a:xfrm>
            <a:off x="5919850" y="457200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19E69-4941-490B-96D8-B08373CDE6DC}"/>
              </a:ext>
            </a:extLst>
          </p:cNvPr>
          <p:cNvSpPr/>
          <p:nvPr/>
        </p:nvSpPr>
        <p:spPr>
          <a:xfrm>
            <a:off x="1882588" y="3553499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A163BE-3E06-4BA5-BCA2-3A709B5F71B2}"/>
              </a:ext>
            </a:extLst>
          </p:cNvPr>
          <p:cNvSpPr/>
          <p:nvPr/>
        </p:nvSpPr>
        <p:spPr>
          <a:xfrm>
            <a:off x="5927460" y="3553499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551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DE52D14-3AA1-4447-A1E8-F78002845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59" y="1315962"/>
            <a:ext cx="2564280" cy="19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CC78050-AFD7-49C8-8567-D663E90D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13" y="4378603"/>
            <a:ext cx="3292078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F2631EC-576F-4F99-835C-738D3D97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13" y="1350684"/>
            <a:ext cx="2564280" cy="19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4F8D530-E7CD-4CD7-B4BD-090CD2417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11" y="3904986"/>
            <a:ext cx="3292078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5CFEC4-7E76-4970-81B3-3F29DCAAA3A3}"/>
              </a:ext>
            </a:extLst>
          </p:cNvPr>
          <p:cNvSpPr/>
          <p:nvPr/>
        </p:nvSpPr>
        <p:spPr>
          <a:xfrm>
            <a:off x="1956806" y="425858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03EE57-65BD-4820-95EA-A51F29B06867}"/>
              </a:ext>
            </a:extLst>
          </p:cNvPr>
          <p:cNvSpPr/>
          <p:nvPr/>
        </p:nvSpPr>
        <p:spPr>
          <a:xfrm>
            <a:off x="5994068" y="425858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19E69-4941-490B-96D8-B08373CDE6DC}"/>
              </a:ext>
            </a:extLst>
          </p:cNvPr>
          <p:cNvSpPr/>
          <p:nvPr/>
        </p:nvSpPr>
        <p:spPr>
          <a:xfrm>
            <a:off x="1956806" y="3529758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A163BE-3E06-4BA5-BCA2-3A709B5F71B2}"/>
              </a:ext>
            </a:extLst>
          </p:cNvPr>
          <p:cNvSpPr/>
          <p:nvPr/>
        </p:nvSpPr>
        <p:spPr>
          <a:xfrm>
            <a:off x="6015230" y="3529758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419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47181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18" y="1250648"/>
            <a:ext cx="2104600" cy="2100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86" y="3476972"/>
            <a:ext cx="2021239" cy="201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86D150-0B90-4A0E-B607-A804176165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8689"/>
          <a:stretch/>
        </p:blipFill>
        <p:spPr bwMode="auto">
          <a:xfrm>
            <a:off x="20" y="10"/>
            <a:ext cx="11778323" cy="662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9E966BA-0875-4B5A-A6DF-74CA192627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7507" y="643466"/>
            <a:ext cx="645698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4843568-39FF-4997-BA23-F3F689082F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249" y="643466"/>
            <a:ext cx="669550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495</Words>
  <Application>Microsoft Office PowerPoint</Application>
  <PresentationFormat>Widescreen</PresentationFormat>
  <Paragraphs>147</Paragraphs>
  <Slides>23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.VnAvant</vt:lpstr>
      <vt:lpstr>Arial</vt:lpstr>
      <vt:lpstr>Calibri</vt:lpstr>
      <vt:lpstr>Calibri Light</vt:lpstr>
      <vt:lpstr>Office Theme</vt:lpstr>
      <vt:lpstr>PowerPoint Presentation</vt:lpstr>
      <vt:lpstr>Unit 2 Lesson 3  In the dining room</vt:lpstr>
      <vt:lpstr>Warm-up</vt:lpstr>
      <vt:lpstr>PowerPoint Presentation</vt:lpstr>
      <vt:lpstr>PowerPoint Presentation</vt:lpstr>
      <vt:lpstr>Listen and repeat</vt:lpstr>
      <vt:lpstr>PowerPoint Presentation</vt:lpstr>
      <vt:lpstr>PowerPoint Presentation</vt:lpstr>
      <vt:lpstr>PowerPoint Presentation</vt:lpstr>
      <vt:lpstr>PowerPoint Presentation</vt:lpstr>
      <vt:lpstr>Let’s talk</vt:lpstr>
      <vt:lpstr>Let’s talk. </vt:lpstr>
      <vt:lpstr>PowerPoint Presentation</vt:lpstr>
      <vt:lpstr>Let’s sing</vt:lpstr>
      <vt:lpstr>Let’s sing!</vt:lpstr>
      <vt:lpstr>Game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Duyen Ngoc</cp:lastModifiedBy>
  <cp:revision>56</cp:revision>
  <dcterms:created xsi:type="dcterms:W3CDTF">2020-02-18T08:21:18Z</dcterms:created>
  <dcterms:modified xsi:type="dcterms:W3CDTF">2023-04-14T03:10:59Z</dcterms:modified>
</cp:coreProperties>
</file>