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8" r:id="rId3"/>
    <p:sldId id="439" r:id="rId4"/>
    <p:sldId id="270" r:id="rId5"/>
    <p:sldId id="272" r:id="rId6"/>
    <p:sldId id="305" r:id="rId7"/>
    <p:sldId id="436" r:id="rId8"/>
    <p:sldId id="306" r:id="rId9"/>
    <p:sldId id="309" r:id="rId10"/>
    <p:sldId id="307" r:id="rId11"/>
    <p:sldId id="437" r:id="rId12"/>
    <p:sldId id="438" r:id="rId13"/>
    <p:sldId id="440" r:id="rId14"/>
    <p:sldId id="313"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F6BE5-24B0-457E-9BEA-60F08095F5D4}" type="datetimeFigureOut">
              <a:rPr lang="en-US" smtClean="0"/>
              <a:t>12/21/2025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726B-C293-4DB0-A60A-5A5CC4358654}" type="slidenum">
              <a:rPr lang="en-US" smtClean="0"/>
              <a:t>‹#›</a:t>
            </a:fld>
            <a:endParaRPr lang="en-US"/>
          </a:p>
        </p:txBody>
      </p:sp>
    </p:spTree>
    <p:extLst>
      <p:ext uri="{BB962C8B-B14F-4D97-AF65-F5344CB8AC3E}">
        <p14:creationId xmlns:p14="http://schemas.microsoft.com/office/powerpoint/2010/main" val="27745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49081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903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363662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13169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4660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042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151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5887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23973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55566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12/21/2025</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8515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90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9.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3692981" y="4672491"/>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endParaRPr lang="en-US"/>
          </a:p>
        </p:txBody>
      </p:sp>
      <p:pic>
        <p:nvPicPr>
          <p:cNvPr id="8" name="Picture 8"/>
          <p:cNvPicPr>
            <a:picLocks noChangeAspect="1"/>
          </p:cNvPicPr>
          <p:nvPr/>
        </p:nvPicPr>
        <p:blipFill>
          <a:blip r:embed="rId11"/>
          <a:srcRect/>
          <a:stretch>
            <a:fillRect/>
          </a:stretch>
        </p:blipFill>
        <p:spPr>
          <a:xfrm>
            <a:off x="-199438" y="6056536"/>
            <a:ext cx="5023695" cy="4370614"/>
          </a:xfrm>
          <a:prstGeom prst="rect">
            <a:avLst/>
          </a:prstGeom>
        </p:spPr>
      </p:pic>
      <p:pic>
        <p:nvPicPr>
          <p:cNvPr id="12" name="Picture 11">
            <a:extLst>
              <a:ext uri="{FF2B5EF4-FFF2-40B4-BE49-F238E27FC236}">
                <a16:creationId xmlns:a16="http://schemas.microsoft.com/office/drawing/2014/main" id="{9EC15717-C257-3155-3852-D006EDC9D774}"/>
              </a:ext>
            </a:extLst>
          </p:cNvPr>
          <p:cNvPicPr>
            <a:picLocks noChangeAspect="1"/>
          </p:cNvPicPr>
          <p:nvPr/>
        </p:nvPicPr>
        <p:blipFill>
          <a:blip r:embed="rId12"/>
          <a:stretch>
            <a:fillRect/>
          </a:stretch>
        </p:blipFill>
        <p:spPr>
          <a:xfrm>
            <a:off x="6781800" y="876300"/>
            <a:ext cx="4462659" cy="1298561"/>
          </a:xfrm>
          <a:prstGeom prst="rect">
            <a:avLst/>
          </a:prstGeom>
        </p:spPr>
      </p:pic>
      <p:pic>
        <p:nvPicPr>
          <p:cNvPr id="13" name="Picture 12">
            <a:extLst>
              <a:ext uri="{FF2B5EF4-FFF2-40B4-BE49-F238E27FC236}">
                <a16:creationId xmlns:a16="http://schemas.microsoft.com/office/drawing/2014/main" id="{74E05862-44EA-2BBB-A28C-25430A6D47F4}"/>
              </a:ext>
            </a:extLst>
          </p:cNvPr>
          <p:cNvPicPr>
            <a:picLocks noChangeAspect="1"/>
          </p:cNvPicPr>
          <p:nvPr/>
        </p:nvPicPr>
        <p:blipFill>
          <a:blip r:embed="rId13"/>
          <a:stretch>
            <a:fillRect/>
          </a:stretch>
        </p:blipFill>
        <p:spPr>
          <a:xfrm>
            <a:off x="3352800" y="1943100"/>
            <a:ext cx="11510246" cy="5803895"/>
          </a:xfrm>
          <a:prstGeom prst="rect">
            <a:avLst/>
          </a:prstGeom>
        </p:spPr>
      </p:pic>
      <p:pic>
        <p:nvPicPr>
          <p:cNvPr id="18" name="Picture 17">
            <a:extLst>
              <a:ext uri="{FF2B5EF4-FFF2-40B4-BE49-F238E27FC236}">
                <a16:creationId xmlns:a16="http://schemas.microsoft.com/office/drawing/2014/main" id="{8E078831-16B3-51EB-282D-57AD5FF069C3}"/>
              </a:ext>
            </a:extLst>
          </p:cNvPr>
          <p:cNvPicPr>
            <a:picLocks noChangeAspect="1"/>
          </p:cNvPicPr>
          <p:nvPr/>
        </p:nvPicPr>
        <p:blipFill>
          <a:blip r:embed="rId14"/>
          <a:stretch>
            <a:fillRect/>
          </a:stretch>
        </p:blipFill>
        <p:spPr>
          <a:xfrm>
            <a:off x="1981200" y="723900"/>
            <a:ext cx="2895851" cy="2341067"/>
          </a:xfrm>
          <a:prstGeom prst="rect">
            <a:avLst/>
          </a:prstGeom>
        </p:spPr>
      </p:pic>
      <p:sp>
        <p:nvSpPr>
          <p:cNvPr id="4" name="TextBox 3">
            <a:extLst>
              <a:ext uri="{FF2B5EF4-FFF2-40B4-BE49-F238E27FC236}">
                <a16:creationId xmlns:a16="http://schemas.microsoft.com/office/drawing/2014/main" id="{EC8758C9-0321-6EDA-4785-2F54D18D833E}"/>
              </a:ext>
            </a:extLst>
          </p:cNvPr>
          <p:cNvSpPr txBox="1"/>
          <p:nvPr/>
        </p:nvSpPr>
        <p:spPr>
          <a:xfrm>
            <a:off x="7924800" y="6896100"/>
            <a:ext cx="3048000" cy="1015663"/>
          </a:xfrm>
          <a:prstGeom prst="rect">
            <a:avLst/>
          </a:prstGeom>
          <a:noFill/>
        </p:spPr>
        <p:txBody>
          <a:bodyPr wrap="square" rtlCol="0">
            <a:spAutoFit/>
          </a:bodyPr>
          <a:lstStyle/>
          <a:p>
            <a:r>
              <a:rPr lang="en-US" sz="6000" b="1" dirty="0">
                <a:solidFill>
                  <a:schemeClr val="bg1"/>
                </a:solidFill>
              </a:rPr>
              <a:t>(</a:t>
            </a:r>
            <a:r>
              <a:rPr lang="en-US" sz="6000" b="1" dirty="0" err="1">
                <a:solidFill>
                  <a:schemeClr val="bg1"/>
                </a:solidFill>
              </a:rPr>
              <a:t>Tiết</a:t>
            </a:r>
            <a:r>
              <a:rPr lang="en-US" sz="6000" b="1" dirty="0">
                <a:solidFill>
                  <a:schemeClr val="bg1"/>
                </a:solidFill>
              </a:rPr>
              <a:t>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38588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Tại sao cần phải ghi nhớ số điện thoại của người thân trong gia đình?</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31C6A7C-4424-8EE1-AA53-261BE126D1E8}"/>
              </a:ext>
            </a:extLst>
          </p:cNvPr>
          <p:cNvSpPr/>
          <p:nvPr/>
        </p:nvSpPr>
        <p:spPr>
          <a:xfrm>
            <a:off x="6400800" y="4533900"/>
            <a:ext cx="10210800" cy="464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5400" b="1" dirty="0">
                <a:solidFill>
                  <a:srgbClr val="FF0000"/>
                </a:solidFill>
                <a:latin typeface="Cambria" panose="02040503050406030204" pitchFamily="18" charset="0"/>
                <a:ea typeface="Cambria" panose="02040503050406030204" pitchFamily="18" charset="0"/>
              </a:rPr>
              <a:t>Để có thể gọi cho người thân khi mình không mang theo điện thoại và mượn điện thoại của người khác để gọi trong trường hợp cần thiết.</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53521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38588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Trong những trường hợp nào em cần gọi tới các số điện thoại khẩn cấp?</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92B42B8-64FE-7B95-BCC9-FDAB75B0A5B1}"/>
              </a:ext>
            </a:extLst>
          </p:cNvPr>
          <p:cNvPicPr>
            <a:picLocks noChangeAspect="1"/>
          </p:cNvPicPr>
          <p:nvPr/>
        </p:nvPicPr>
        <p:blipFill>
          <a:blip r:embed="rId5"/>
          <a:stretch>
            <a:fillRect/>
          </a:stretch>
        </p:blipFill>
        <p:spPr>
          <a:xfrm>
            <a:off x="5715000" y="4533900"/>
            <a:ext cx="11932577" cy="3913823"/>
          </a:xfrm>
          <a:prstGeom prst="rect">
            <a:avLst/>
          </a:prstGeom>
        </p:spPr>
      </p:pic>
    </p:spTree>
    <p:extLst>
      <p:ext uri="{BB962C8B-B14F-4D97-AF65-F5344CB8AC3E}">
        <p14:creationId xmlns:p14="http://schemas.microsoft.com/office/powerpoint/2010/main" val="358380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5" name="Picture 4">
            <a:extLst>
              <a:ext uri="{FF2B5EF4-FFF2-40B4-BE49-F238E27FC236}">
                <a16:creationId xmlns:a16="http://schemas.microsoft.com/office/drawing/2014/main" id="{D1D20866-1E15-39BF-1B5B-16BCB5593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790700"/>
            <a:ext cx="11734800" cy="9067800"/>
          </a:xfrm>
          <a:prstGeom prst="rect">
            <a:avLst/>
          </a:prstGeom>
        </p:spPr>
      </p:pic>
    </p:spTree>
    <p:extLst>
      <p:ext uri="{BB962C8B-B14F-4D97-AF65-F5344CB8AC3E}">
        <p14:creationId xmlns:p14="http://schemas.microsoft.com/office/powerpoint/2010/main" val="1060985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73753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333333"/>
                  </a:solidFill>
                  <a:latin typeface="Cambria" panose="02040503050406030204" pitchFamily="18" charset="0"/>
                  <a:ea typeface="Cambria" panose="02040503050406030204" pitchFamily="18" charset="0"/>
                </a:rPr>
                <a:t>T</a:t>
              </a:r>
              <a:r>
                <a:rPr kumimoji="0" lang="vi-VN" sz="5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hực hiện hoạt động đóng vai 3 tình huống và gọi cho số điện thoại khẩn cấp để được giúp đỡ.</a:t>
              </a:r>
              <a:endParaRPr kumimoji="0" lang="en-US" sz="48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8" name="Picture 7">
            <a:extLst>
              <a:ext uri="{FF2B5EF4-FFF2-40B4-BE49-F238E27FC236}">
                <a16:creationId xmlns:a16="http://schemas.microsoft.com/office/drawing/2014/main" id="{EADC79DB-C3F2-984B-27B7-2AABFEC01FF1}"/>
              </a:ext>
            </a:extLst>
          </p:cNvPr>
          <p:cNvPicPr>
            <a:picLocks noChangeAspect="1"/>
          </p:cNvPicPr>
          <p:nvPr/>
        </p:nvPicPr>
        <p:blipFill>
          <a:blip r:embed="rId4"/>
          <a:stretch>
            <a:fillRect/>
          </a:stretch>
        </p:blipFill>
        <p:spPr>
          <a:xfrm>
            <a:off x="685800" y="342900"/>
            <a:ext cx="1105786" cy="1219200"/>
          </a:xfrm>
          <a:prstGeom prst="rect">
            <a:avLst/>
          </a:prstGeom>
        </p:spPr>
      </p:pic>
      <p:grpSp>
        <p:nvGrpSpPr>
          <p:cNvPr id="11" name="Group 10">
            <a:extLst>
              <a:ext uri="{FF2B5EF4-FFF2-40B4-BE49-F238E27FC236}">
                <a16:creationId xmlns:a16="http://schemas.microsoft.com/office/drawing/2014/main" id="{6DD92D39-AF7B-8BAD-25C7-585349B09D82}"/>
              </a:ext>
            </a:extLst>
          </p:cNvPr>
          <p:cNvGrpSpPr/>
          <p:nvPr/>
        </p:nvGrpSpPr>
        <p:grpSpPr>
          <a:xfrm>
            <a:off x="381000" y="2781300"/>
            <a:ext cx="7848600" cy="3124200"/>
            <a:chOff x="381000" y="2781300"/>
            <a:chExt cx="7848600" cy="3124200"/>
          </a:xfrm>
        </p:grpSpPr>
        <p:sp>
          <p:nvSpPr>
            <p:cNvPr id="9" name="Rectangle 8">
              <a:extLst>
                <a:ext uri="{FF2B5EF4-FFF2-40B4-BE49-F238E27FC236}">
                  <a16:creationId xmlns:a16="http://schemas.microsoft.com/office/drawing/2014/main" id="{B259E2DA-79CE-2D20-43A5-BEF4E632D107}"/>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một bạn nhỏ bị bắt nạt hoặc bạo hành nguy hiểm.</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Oval 9">
              <a:extLst>
                <a:ext uri="{FF2B5EF4-FFF2-40B4-BE49-F238E27FC236}">
                  <a16:creationId xmlns:a16="http://schemas.microsoft.com/office/drawing/2014/main" id="{7CE8A07A-8049-9721-61E3-B2826401883B}"/>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1</a:t>
              </a:r>
            </a:p>
          </p:txBody>
        </p:sp>
      </p:grpSp>
      <p:grpSp>
        <p:nvGrpSpPr>
          <p:cNvPr id="12" name="Group 11">
            <a:extLst>
              <a:ext uri="{FF2B5EF4-FFF2-40B4-BE49-F238E27FC236}">
                <a16:creationId xmlns:a16="http://schemas.microsoft.com/office/drawing/2014/main" id="{D05D72D0-F6D7-DF54-8C86-397C19FD2FE5}"/>
              </a:ext>
            </a:extLst>
          </p:cNvPr>
          <p:cNvGrpSpPr/>
          <p:nvPr/>
        </p:nvGrpSpPr>
        <p:grpSpPr>
          <a:xfrm>
            <a:off x="9601200" y="2857500"/>
            <a:ext cx="7848600" cy="3124200"/>
            <a:chOff x="381000" y="2781300"/>
            <a:chExt cx="7848600" cy="3124200"/>
          </a:xfrm>
        </p:grpSpPr>
        <p:sp>
          <p:nvSpPr>
            <p:cNvPr id="13" name="Rectangle 12">
              <a:extLst>
                <a:ext uri="{FF2B5EF4-FFF2-40B4-BE49-F238E27FC236}">
                  <a16:creationId xmlns:a16="http://schemas.microsoft.com/office/drawing/2014/main" id="{B40E0356-B3B8-F5C8-6C7B-9FD784F85E89}"/>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gặp người bị tai nạn nghiêm trọng</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4" name="Oval 13">
              <a:extLst>
                <a:ext uri="{FF2B5EF4-FFF2-40B4-BE49-F238E27FC236}">
                  <a16:creationId xmlns:a16="http://schemas.microsoft.com/office/drawing/2014/main" id="{77A23117-E8BB-06E9-B5B1-AD485F964AC6}"/>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15" name="Group 14">
            <a:extLst>
              <a:ext uri="{FF2B5EF4-FFF2-40B4-BE49-F238E27FC236}">
                <a16:creationId xmlns:a16="http://schemas.microsoft.com/office/drawing/2014/main" id="{7B958C94-7598-4807-5451-0F6AB1292568}"/>
              </a:ext>
            </a:extLst>
          </p:cNvPr>
          <p:cNvGrpSpPr/>
          <p:nvPr/>
        </p:nvGrpSpPr>
        <p:grpSpPr>
          <a:xfrm>
            <a:off x="5410200" y="6515100"/>
            <a:ext cx="7848600" cy="3124200"/>
            <a:chOff x="381000" y="2781300"/>
            <a:chExt cx="7848600" cy="3124200"/>
          </a:xfrm>
        </p:grpSpPr>
        <p:sp>
          <p:nvSpPr>
            <p:cNvPr id="16" name="Rectangle 15">
              <a:extLst>
                <a:ext uri="{FF2B5EF4-FFF2-40B4-BE49-F238E27FC236}">
                  <a16:creationId xmlns:a16="http://schemas.microsoft.com/office/drawing/2014/main" id="{ED9F6083-911D-BE81-722F-0679D696F7B2}"/>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có đám cháy xảy ra.</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7" name="Oval 16">
              <a:extLst>
                <a:ext uri="{FF2B5EF4-FFF2-40B4-BE49-F238E27FC236}">
                  <a16:creationId xmlns:a16="http://schemas.microsoft.com/office/drawing/2014/main" id="{D7180B5A-21ED-CC58-A767-1217017519A1}"/>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grpSp>
    </p:spTree>
    <p:extLst>
      <p:ext uri="{BB962C8B-B14F-4D97-AF65-F5344CB8AC3E}">
        <p14:creationId xmlns:p14="http://schemas.microsoft.com/office/powerpoint/2010/main" val="161197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4" name="Picture 3">
            <a:extLst>
              <a:ext uri="{FF2B5EF4-FFF2-40B4-BE49-F238E27FC236}">
                <a16:creationId xmlns:a16="http://schemas.microsoft.com/office/drawing/2014/main" id="{82A18A21-7EBC-9967-B22C-8DB25B02F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38300"/>
            <a:ext cx="10479080" cy="7848600"/>
          </a:xfrm>
          <a:prstGeom prst="rect">
            <a:avLst/>
          </a:prstGeom>
        </p:spPr>
      </p:pic>
    </p:spTree>
    <p:extLst>
      <p:ext uri="{BB962C8B-B14F-4D97-AF65-F5344CB8AC3E}">
        <p14:creationId xmlns:p14="http://schemas.microsoft.com/office/powerpoint/2010/main" val="3637103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3124200" y="2933700"/>
            <a:ext cx="11601116" cy="3693319"/>
          </a:xfrm>
          <a:prstGeom prst="rect">
            <a:avLst/>
          </a:prstGeom>
        </p:spPr>
        <p:txBody>
          <a:bodyPr lIns="0" tIns="0" rIns="0" bIns="0" rtlCol="0" anchor="t">
            <a:spAutoFit/>
          </a:bodyPr>
          <a:lstStyle/>
          <a:p>
            <a:pPr algn="ctr"/>
            <a:r>
              <a:rPr lang="vi-VN" sz="8000" b="1" spc="-127" dirty="0">
                <a:solidFill>
                  <a:srgbClr val="FEF0DA"/>
                </a:solidFill>
                <a:latin typeface="Asap Bold"/>
                <a:ea typeface="Asap Bold"/>
                <a:cs typeface="Asap Bold"/>
                <a:sym typeface="Asap Bold"/>
              </a:rPr>
              <a:t>Hoạt động 1. Tìm hiểu các bước thực hiện một cuộc gọi điện thoại.</a:t>
            </a:r>
            <a:endParaRPr lang="en-US" sz="8000" b="1" spc="-127" dirty="0">
              <a:solidFill>
                <a:srgbClr val="FEF0DA"/>
              </a:solidFill>
              <a:latin typeface="Asap Bold"/>
              <a:ea typeface="Asap Bold"/>
              <a:cs typeface="Asap Bold"/>
              <a:sym typeface="Asap Bold"/>
            </a:endParaRPr>
          </a:p>
        </p:txBody>
      </p:sp>
      <p:sp>
        <p:nvSpPr>
          <p:cNvPr id="4" name="Freeform 4">
            <a:extLst>
              <a:ext uri="{FF2B5EF4-FFF2-40B4-BE49-F238E27FC236}">
                <a16:creationId xmlns:a16="http://schemas.microsoft.com/office/drawing/2014/main" id="{86588C11-E62A-2C4A-D9DD-311A481C0638}"/>
              </a:ext>
            </a:extLst>
          </p:cNvPr>
          <p:cNvSpPr/>
          <p:nvPr/>
        </p:nvSpPr>
        <p:spPr>
          <a:xfrm flipH="1">
            <a:off x="13639800" y="5219700"/>
            <a:ext cx="4787551" cy="5347421"/>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endParaRPr lang="en-US"/>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algn="ctr"/>
              <a:r>
                <a:rPr lang="vi-VN" sz="4400" b="1" i="0" dirty="0">
                  <a:solidFill>
                    <a:srgbClr val="002060"/>
                  </a:solidFill>
                  <a:effectLst/>
                  <a:latin typeface="Cambria" panose="02040503050406030204" pitchFamily="18" charset="0"/>
                  <a:ea typeface="Cambria" panose="02040503050406030204" pitchFamily="18" charset="0"/>
                </a:rPr>
                <a:t>Sắp xếp thứ tự các hình minh họa trong Hình 5 để thể hiện các bước thực hiện một cuộc gọi bằng điện thoại.</a:t>
              </a:r>
              <a:endParaRPr lang="en-US" sz="4000" b="1" dirty="0">
                <a:solidFill>
                  <a:srgbClr val="002060"/>
                </a:solidFill>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pic>
        <p:nvPicPr>
          <p:cNvPr id="8" name="Picture 7">
            <a:extLst>
              <a:ext uri="{FF2B5EF4-FFF2-40B4-BE49-F238E27FC236}">
                <a16:creationId xmlns:a16="http://schemas.microsoft.com/office/drawing/2014/main" id="{EA461908-D7A7-6492-3EFD-488BCD6DC9A7}"/>
              </a:ext>
            </a:extLst>
          </p:cNvPr>
          <p:cNvPicPr>
            <a:picLocks noChangeAspect="1"/>
          </p:cNvPicPr>
          <p:nvPr/>
        </p:nvPicPr>
        <p:blipFill>
          <a:blip r:embed="rId5"/>
          <a:stretch>
            <a:fillRect/>
          </a:stretch>
        </p:blipFill>
        <p:spPr>
          <a:xfrm>
            <a:off x="3810000" y="2233331"/>
            <a:ext cx="9829800" cy="8037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Bước</a:t>
            </a:r>
            <a:r>
              <a:rPr lang="en-US" sz="5400" b="1" dirty="0">
                <a:solidFill>
                  <a:srgbClr val="FF0000"/>
                </a:solidFill>
                <a:latin typeface="Cambria" panose="02040503050406030204" pitchFamily="18" charset="0"/>
                <a:ea typeface="Cambria" panose="02040503050406030204" pitchFamily="18" charset="0"/>
              </a:rPr>
              <a:t> 1: </a:t>
            </a:r>
            <a:r>
              <a:rPr lang="en-US" sz="5400" b="1" dirty="0" err="1">
                <a:solidFill>
                  <a:srgbClr val="FF0000"/>
                </a:solidFill>
                <a:latin typeface="Cambria" panose="02040503050406030204" pitchFamily="18" charset="0"/>
                <a:ea typeface="Cambria" panose="02040503050406030204" pitchFamily="18" charset="0"/>
              </a:rPr>
              <a:t>Mở</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ứng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endParaRPr lang="en-US" sz="5400" b="1"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CAEC6AD-5EB4-F6C8-ECB3-76A92B8F49B9}"/>
              </a:ext>
            </a:extLst>
          </p:cNvPr>
          <p:cNvPicPr>
            <a:picLocks noChangeAspect="1"/>
          </p:cNvPicPr>
          <p:nvPr/>
        </p:nvPicPr>
        <p:blipFill>
          <a:blip r:embed="rId4"/>
          <a:stretch>
            <a:fillRect/>
          </a:stretch>
        </p:blipFill>
        <p:spPr>
          <a:xfrm>
            <a:off x="2057400" y="2324100"/>
            <a:ext cx="5486400" cy="5233182"/>
          </a:xfrm>
          <a:prstGeom prst="rect">
            <a:avLst/>
          </a:prstGeom>
        </p:spPr>
      </p:pic>
      <p:sp>
        <p:nvSpPr>
          <p:cNvPr id="5" name="Rectangle: Rounded Corners 4">
            <a:extLst>
              <a:ext uri="{FF2B5EF4-FFF2-40B4-BE49-F238E27FC236}">
                <a16:creationId xmlns:a16="http://schemas.microsoft.com/office/drawing/2014/main" id="{B9A99835-DE6B-146B-11DA-D0BFD4673961}"/>
              </a:ext>
            </a:extLst>
          </p:cNvPr>
          <p:cNvSpPr/>
          <p:nvPr/>
        </p:nvSpPr>
        <p:spPr>
          <a:xfrm>
            <a:off x="9906000" y="2667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Bước</a:t>
            </a:r>
            <a:r>
              <a:rPr lang="en-US" sz="5400" b="1" dirty="0">
                <a:solidFill>
                  <a:srgbClr val="FF0000"/>
                </a:solidFill>
                <a:latin typeface="Cambria" panose="02040503050406030204" pitchFamily="18" charset="0"/>
                <a:ea typeface="Cambria" panose="02040503050406030204" pitchFamily="18" charset="0"/>
              </a:rPr>
              <a:t> 2: </a:t>
            </a:r>
            <a:r>
              <a:rPr lang="en-US" sz="5400" b="1" dirty="0" err="1">
                <a:solidFill>
                  <a:srgbClr val="FF0000"/>
                </a:solidFill>
                <a:latin typeface="Cambria" panose="02040503050406030204" pitchFamily="18" charset="0"/>
                <a:ea typeface="Cambria" panose="02040503050406030204" pitchFamily="18" charset="0"/>
              </a:rPr>
              <a:t>Nhập</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số</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cần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gọi</a:t>
            </a:r>
            <a:endParaRPr lang="en-US" sz="5400" b="1" dirty="0">
              <a:solidFill>
                <a:srgbClr val="FF0000"/>
              </a:solidFill>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611055F1-F0DA-A9D3-E11B-8E8DC81CF4E8}"/>
              </a:ext>
            </a:extLst>
          </p:cNvPr>
          <p:cNvPicPr>
            <a:picLocks noChangeAspect="1"/>
          </p:cNvPicPr>
          <p:nvPr/>
        </p:nvPicPr>
        <p:blipFill>
          <a:blip r:embed="rId5"/>
          <a:stretch>
            <a:fillRect/>
          </a:stretch>
        </p:blipFill>
        <p:spPr>
          <a:xfrm>
            <a:off x="10668000" y="2476500"/>
            <a:ext cx="4984750" cy="4953000"/>
          </a:xfrm>
          <a:prstGeom prst="rect">
            <a:avLst/>
          </a:prstGeom>
        </p:spPr>
      </p:pic>
    </p:spTree>
    <p:extLst>
      <p:ext uri="{BB962C8B-B14F-4D97-AF65-F5344CB8AC3E}">
        <p14:creationId xmlns:p14="http://schemas.microsoft.com/office/powerpoint/2010/main" val="144503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Bước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r>
              <a:rPr kumimoji="0" lang="en-US" sz="5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vi-VN" sz="5400" b="1" dirty="0">
                <a:solidFill>
                  <a:srgbClr val="FF0000"/>
                </a:solidFill>
                <a:latin typeface="Cambria" panose="02040503050406030204" pitchFamily="18" charset="0"/>
                <a:ea typeface="Cambria" panose="02040503050406030204" pitchFamily="18" charset="0"/>
              </a:rPr>
              <a:t>Nhấn vào biểu tượng gọi</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53D2BF89-F992-88E9-1A21-D3532A8299D7}"/>
              </a:ext>
            </a:extLst>
          </p:cNvPr>
          <p:cNvPicPr>
            <a:picLocks noChangeAspect="1"/>
          </p:cNvPicPr>
          <p:nvPr/>
        </p:nvPicPr>
        <p:blipFill>
          <a:blip r:embed="rId4"/>
          <a:stretch>
            <a:fillRect/>
          </a:stretch>
        </p:blipFill>
        <p:spPr>
          <a:xfrm>
            <a:off x="1295400" y="2552700"/>
            <a:ext cx="6167887" cy="5943600"/>
          </a:xfrm>
          <a:prstGeom prst="rect">
            <a:avLst/>
          </a:prstGeom>
        </p:spPr>
      </p:pic>
      <p:sp>
        <p:nvSpPr>
          <p:cNvPr id="7" name="Rectangle: Rounded Corners 6">
            <a:extLst>
              <a:ext uri="{FF2B5EF4-FFF2-40B4-BE49-F238E27FC236}">
                <a16:creationId xmlns:a16="http://schemas.microsoft.com/office/drawing/2014/main" id="{83754009-568D-A888-CB5B-B65745E4F3B1}"/>
              </a:ext>
            </a:extLst>
          </p:cNvPr>
          <p:cNvSpPr/>
          <p:nvPr/>
        </p:nvSpPr>
        <p:spPr>
          <a:xfrm>
            <a:off x="10210800" y="342900"/>
            <a:ext cx="7162800" cy="2286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Bước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r>
              <a:rPr kumimoji="0" lang="en-US" sz="5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vi-VN" sz="4400" b="1" dirty="0">
                <a:solidFill>
                  <a:srgbClr val="FF0000"/>
                </a:solidFill>
                <a:latin typeface="Cambria" panose="02040503050406030204" pitchFamily="18" charset="0"/>
                <a:ea typeface="Cambria" panose="02040503050406030204" pitchFamily="18" charset="0"/>
              </a:rPr>
              <a:t>Nhấn vào biểu tượng kết thúc cuôi gọi khi đã gọi xong.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125BD75A-5E95-8737-575A-FA3177B28BF1}"/>
              </a:ext>
            </a:extLst>
          </p:cNvPr>
          <p:cNvPicPr>
            <a:picLocks noChangeAspect="1"/>
          </p:cNvPicPr>
          <p:nvPr/>
        </p:nvPicPr>
        <p:blipFill>
          <a:blip r:embed="rId5"/>
          <a:stretch>
            <a:fillRect/>
          </a:stretch>
        </p:blipFill>
        <p:spPr>
          <a:xfrm>
            <a:off x="11201400" y="3009899"/>
            <a:ext cx="5562600" cy="5407605"/>
          </a:xfrm>
          <a:prstGeom prst="rect">
            <a:avLst/>
          </a:prstGeom>
        </p:spPr>
      </p:pic>
    </p:spTree>
    <p:extLst>
      <p:ext uri="{BB962C8B-B14F-4D97-AF65-F5344CB8AC3E}">
        <p14:creationId xmlns:p14="http://schemas.microsoft.com/office/powerpoint/2010/main" val="2569360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7A8033BB-6D67-6FEF-1DCD-82EBF919F447}"/>
              </a:ext>
            </a:extLst>
          </p:cNvPr>
          <p:cNvGrpSpPr/>
          <p:nvPr/>
        </p:nvGrpSpPr>
        <p:grpSpPr>
          <a:xfrm>
            <a:off x="143541" y="3194267"/>
            <a:ext cx="14465595" cy="6445033"/>
            <a:chOff x="5080000" y="744289"/>
            <a:chExt cx="6111165" cy="5965865"/>
          </a:xfrm>
        </p:grpSpPr>
        <p:pic>
          <p:nvPicPr>
            <p:cNvPr id="8" name="Picture 7">
              <a:extLst>
                <a:ext uri="{FF2B5EF4-FFF2-40B4-BE49-F238E27FC236}">
                  <a16:creationId xmlns:a16="http://schemas.microsoft.com/office/drawing/2014/main" id="{DE12F863-DECF-CD4B-1251-0872E16ADFD8}"/>
                </a:ext>
              </a:extLst>
            </p:cNvPr>
            <p:cNvPicPr>
              <a:picLocks noChangeAspect="1"/>
            </p:cNvPicPr>
            <p:nvPr/>
          </p:nvPicPr>
          <p:blipFill>
            <a:blip r:embed="rId4"/>
            <a:stretch>
              <a:fillRect/>
            </a:stretch>
          </p:blipFill>
          <p:spPr>
            <a:xfrm>
              <a:off x="5080000" y="744289"/>
              <a:ext cx="6111165" cy="5965865"/>
            </a:xfrm>
            <a:prstGeom prst="rect">
              <a:avLst/>
            </a:prstGeom>
          </p:spPr>
        </p:pic>
        <p:sp>
          <p:nvSpPr>
            <p:cNvPr id="9" name="TextBox 8">
              <a:extLst>
                <a:ext uri="{FF2B5EF4-FFF2-40B4-BE49-F238E27FC236}">
                  <a16:creationId xmlns:a16="http://schemas.microsoft.com/office/drawing/2014/main" id="{60A11BCB-EB1F-F1AD-2C7E-C04414F9A929}"/>
                </a:ext>
              </a:extLst>
            </p:cNvPr>
            <p:cNvSpPr txBox="1"/>
            <p:nvPr/>
          </p:nvSpPr>
          <p:spPr>
            <a:xfrm>
              <a:off x="5212509" y="1250246"/>
              <a:ext cx="5762298" cy="4358883"/>
            </a:xfrm>
            <a:prstGeom prst="rect">
              <a:avLst/>
            </a:prstGeom>
            <a:noFill/>
          </p:spPr>
          <p:txBody>
            <a:bodyPr wrap="square" rtlCol="0">
              <a:spAutoFit/>
            </a:bodyPr>
            <a:lstStyle/>
            <a:p>
              <a:pPr algn="just" defTabSz="1371600">
                <a:defRPr/>
              </a:pPr>
              <a:r>
                <a:rPr lang="vi-VN" sz="6000" b="1" dirty="0">
                  <a:solidFill>
                    <a:prstClr val="black"/>
                  </a:solidFill>
                  <a:latin typeface="Cambria" panose="02040503050406030204" pitchFamily="18" charset="0"/>
                  <a:ea typeface="Cambria" panose="02040503050406030204" pitchFamily="18" charset="0"/>
                </a:rPr>
                <a:t>Có 4 bước để thực hiện một cuộc gọi điện thoại. Trong đó, để chọn người cần gọi, các em có thể chọn số điện thoại từ Danh bạ điện thoại hoặc nhập số trực tiếp.</a:t>
              </a:r>
            </a:p>
          </p:txBody>
        </p:sp>
      </p:grpSp>
      <p:pic>
        <p:nvPicPr>
          <p:cNvPr id="10" name="Picture 9" descr="A cartoon of a child holding a pencil and a notebook&#10;&#10;Description automatically generated">
            <a:extLst>
              <a:ext uri="{FF2B5EF4-FFF2-40B4-BE49-F238E27FC236}">
                <a16:creationId xmlns:a16="http://schemas.microsoft.com/office/drawing/2014/main" id="{0E02DF5A-DDE5-4E80-9E59-286F84A80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6885" y="4685070"/>
            <a:ext cx="4370601" cy="525213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6CFE376-2974-0EEB-BBB5-F928A733E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188" y="717698"/>
            <a:ext cx="7422726" cy="2139530"/>
          </a:xfrm>
          <a:prstGeom prst="rect">
            <a:avLst/>
          </a:prstGeom>
        </p:spPr>
      </p:pic>
      <p:pic>
        <p:nvPicPr>
          <p:cNvPr id="12" name="Picture 10">
            <a:extLst>
              <a:ext uri="{FF2B5EF4-FFF2-40B4-BE49-F238E27FC236}">
                <a16:creationId xmlns:a16="http://schemas.microsoft.com/office/drawing/2014/main" id="{7262D1D2-C968-5FBF-EE31-26D62DE62933}"/>
              </a:ext>
            </a:extLst>
          </p:cNvPr>
          <p:cNvPicPr>
            <a:picLocks noChangeAspect="1"/>
          </p:cNvPicPr>
          <p:nvPr/>
        </p:nvPicPr>
        <p:blipFill>
          <a:blip r:embed="rId7"/>
          <a:srcRect/>
          <a:stretch>
            <a:fillRect/>
          </a:stretch>
        </p:blipFill>
        <p:spPr>
          <a:xfrm>
            <a:off x="12268200" y="-342900"/>
            <a:ext cx="4197875" cy="3820066"/>
          </a:xfrm>
          <a:prstGeom prst="rect">
            <a:avLst/>
          </a:prstGeom>
        </p:spPr>
      </p:pic>
    </p:spTree>
    <p:extLst>
      <p:ext uri="{BB962C8B-B14F-4D97-AF65-F5344CB8AC3E}">
        <p14:creationId xmlns:p14="http://schemas.microsoft.com/office/powerpoint/2010/main" val="136243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100345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Vậy muốn nhập số điện thoại trực tiếp thì em cần phải làm gì?</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31C6A7C-4424-8EE1-AA53-261BE126D1E8}"/>
              </a:ext>
            </a:extLst>
          </p:cNvPr>
          <p:cNvSpPr/>
          <p:nvPr/>
        </p:nvSpPr>
        <p:spPr>
          <a:xfrm>
            <a:off x="6400800" y="4533900"/>
            <a:ext cx="10210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b="1">
                <a:solidFill>
                  <a:srgbClr val="FF0000"/>
                </a:solidFill>
                <a:latin typeface="Cambria" panose="02040503050406030204" pitchFamily="18" charset="0"/>
                <a:ea typeface="Cambria" panose="02040503050406030204" pitchFamily="18" charset="0"/>
              </a:rPr>
              <a:t>Em cần phải thuộc/ phải nhớ số điện thoại.</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38069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2743200" y="2933700"/>
            <a:ext cx="11601116" cy="2954655"/>
          </a:xfrm>
          <a:prstGeom prst="rect">
            <a:avLst/>
          </a:prstGeom>
        </p:spPr>
        <p:txBody>
          <a:bodyPr lIns="0" tIns="0" rIns="0" bIns="0" rtlCol="0" anchor="t">
            <a:spAutoFit/>
          </a:bodyPr>
          <a:lstStyle/>
          <a:p>
            <a:pPr lvl="0" algn="ctr">
              <a:defRPr/>
            </a:pPr>
            <a:r>
              <a:rPr lang="en-US" sz="9600" b="1" spc="-127" dirty="0" err="1">
                <a:solidFill>
                  <a:srgbClr val="FEF0DA"/>
                </a:solidFill>
                <a:latin typeface="Asap Bold"/>
                <a:ea typeface="Asap Bold"/>
                <a:cs typeface="Asap Bold"/>
                <a:sym typeface="Asap Bold"/>
              </a:rPr>
              <a:t>Hoạt</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động</a:t>
            </a:r>
            <a:r>
              <a:rPr lang="en-US" sz="9600" b="1" spc="-127" dirty="0">
                <a:solidFill>
                  <a:srgbClr val="FEF0DA"/>
                </a:solidFill>
                <a:latin typeface="Asap Bold"/>
                <a:ea typeface="Asap Bold"/>
                <a:cs typeface="Asap Bold"/>
                <a:sym typeface="Asap Bold"/>
              </a:rPr>
              <a:t> 2: </a:t>
            </a:r>
            <a:r>
              <a:rPr lang="en-US" sz="9600" b="1" spc="-127" dirty="0" err="1">
                <a:solidFill>
                  <a:srgbClr val="FEF0DA"/>
                </a:solidFill>
                <a:latin typeface="Asap Bold"/>
                <a:ea typeface="Asap Bold"/>
                <a:cs typeface="Asap Bold"/>
                <a:sym typeface="Asap Bold"/>
              </a:rPr>
              <a:t>Số</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điện</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thoại</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cần</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nhớ</a:t>
            </a:r>
            <a:endParaRPr kumimoji="0" lang="en-US" sz="9600" b="1" i="0" u="none" strike="noStrike" kern="1200" cap="none" spc="-127" normalizeH="0" baseline="0" noProof="0" dirty="0">
              <a:ln>
                <a:noFill/>
              </a:ln>
              <a:solidFill>
                <a:srgbClr val="FEF0DA"/>
              </a:solidFill>
              <a:effectLst/>
              <a:uLnTx/>
              <a:uFillTx/>
              <a:latin typeface="Asap Bold"/>
              <a:ea typeface="Asap Bold"/>
              <a:cs typeface="Asap Bold"/>
              <a:sym typeface="Asap Bold"/>
            </a:endParaRPr>
          </a:p>
        </p:txBody>
      </p:sp>
      <p:sp>
        <p:nvSpPr>
          <p:cNvPr id="17" name="Freeform 7">
            <a:extLst>
              <a:ext uri="{FF2B5EF4-FFF2-40B4-BE49-F238E27FC236}">
                <a16:creationId xmlns:a16="http://schemas.microsoft.com/office/drawing/2014/main" id="{FD623A27-F2F4-4EE5-E607-75438130A2B1}"/>
              </a:ext>
            </a:extLst>
          </p:cNvPr>
          <p:cNvSpPr/>
          <p:nvPr/>
        </p:nvSpPr>
        <p:spPr>
          <a:xfrm>
            <a:off x="13512229" y="4838700"/>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23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280</Words>
  <Application>Microsoft Office PowerPoint</Application>
  <PresentationFormat>Custom</PresentationFormat>
  <Paragraphs>21</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Asap Bold</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 Loan</cp:lastModifiedBy>
  <cp:revision>50</cp:revision>
  <dcterms:created xsi:type="dcterms:W3CDTF">2006-08-16T00:00:00Z</dcterms:created>
  <dcterms:modified xsi:type="dcterms:W3CDTF">2025-12-21T16:06:43Z</dcterms:modified>
  <dc:identifier>DAGGBMTwqNQ</dc:identifier>
</cp:coreProperties>
</file>