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Lst>
  <p:notesMasterIdLst>
    <p:notesMasterId r:id="rId15"/>
  </p:notesMasterIdLst>
  <p:sldIdLst>
    <p:sldId id="372" r:id="rId2"/>
    <p:sldId id="256" r:id="rId3"/>
    <p:sldId id="377" r:id="rId4"/>
    <p:sldId id="350" r:id="rId5"/>
    <p:sldId id="378" r:id="rId6"/>
    <p:sldId id="344" r:id="rId7"/>
    <p:sldId id="369" r:id="rId8"/>
    <p:sldId id="373" r:id="rId9"/>
    <p:sldId id="343" r:id="rId10"/>
    <p:sldId id="374" r:id="rId11"/>
    <p:sldId id="375" r:id="rId12"/>
    <p:sldId id="376" r:id="rId13"/>
    <p:sldId id="261"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26"/>
  </p:normalViewPr>
  <p:slideViewPr>
    <p:cSldViewPr snapToGrid="0">
      <p:cViewPr varScale="1">
        <p:scale>
          <a:sx n="82" d="100"/>
          <a:sy n="82" d="100"/>
        </p:scale>
        <p:origin x="6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2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F25003A-2408-93C0-8FEF-3A56C05A9506}"/>
              </a:ext>
            </a:extLst>
          </p:cNvPr>
          <p:cNvSpPr/>
          <p:nvPr/>
        </p:nvSpPr>
        <p:spPr>
          <a:xfrm>
            <a:off x="115724" y="952180"/>
            <a:ext cx="5675653"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id="{D5154853-D287-05D6-4938-D4D26CAB6392}"/>
              </a:ext>
            </a:extLst>
          </p:cNvPr>
          <p:cNvSpPr txBox="1">
            <a:spLocks/>
          </p:cNvSpPr>
          <p:nvPr/>
        </p:nvSpPr>
        <p:spPr>
          <a:xfrm>
            <a:off x="272485" y="1191745"/>
            <a:ext cx="5587627"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b="0" i="0" dirty="0">
                <a:solidFill>
                  <a:srgbClr val="000000"/>
                </a:solidFill>
                <a:effectLst/>
                <a:latin typeface="Cambria" panose="02040503050406030204" pitchFamily="18" charset="0"/>
                <a:ea typeface="Cambria" panose="02040503050406030204" pitchFamily="18" charset="0"/>
              </a:rPr>
              <a:t>Trong tác phẩm Lịch sử nước ta (năm 1942), Bác Hồ viết:</a:t>
            </a:r>
          </a:p>
          <a:p>
            <a:pPr algn="ctr"/>
            <a:r>
              <a:rPr lang="vi-VN" sz="2200" b="0" i="1" dirty="0">
                <a:solidFill>
                  <a:srgbClr val="000000"/>
                </a:solidFill>
                <a:effectLst/>
                <a:latin typeface="Cambria" panose="02040503050406030204" pitchFamily="18" charset="0"/>
                <a:ea typeface="Cambria" panose="02040503050406030204" pitchFamily="18" charset="0"/>
              </a:rPr>
              <a:t>Nhà Trần thống trị giang san</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Trị yên trong nước, đánh tan giặc ngoài ...</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Đời Trần văn giỏi võ nhiều,</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Ngoài dân thịnh vượng, trong triều hiền minh.</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vi-VN" sz="2200" b="1" i="0" dirty="0">
                <a:solidFill>
                  <a:srgbClr val="000000"/>
                </a:solidFill>
                <a:effectLst/>
                <a:latin typeface="Cambria" panose="02040503050406030204" pitchFamily="18" charset="0"/>
                <a:ea typeface="Cambria" panose="02040503050406030204" pitchFamily="18" charset="0"/>
              </a:rPr>
              <a:t>Theo em, các câu thơ trên nói đến những đóng góp nào của Triều Trần đối với lịch sử dân tộc?</a:t>
            </a: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a16="http://schemas.microsoft.com/office/drawing/2014/main" id="{F98ED0AD-95D5-2CE0-8ED7-85FE4D14A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9380" y="2286120"/>
            <a:ext cx="3171404" cy="2067286"/>
          </a:xfrm>
          <a:prstGeom prst="rect">
            <a:avLst/>
          </a:prstGeom>
        </p:spPr>
      </p:pic>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4"/>
          <a:stretch>
            <a:fillRect/>
          </a:stretch>
        </p:blipFill>
        <p:spPr>
          <a:xfrm>
            <a:off x="1185333" y="-234064"/>
            <a:ext cx="5431035" cy="134215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228330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800" b="1" dirty="0">
                <a:solidFill>
                  <a:srgbClr val="1E421E"/>
                </a:solidFill>
                <a:latin typeface="Cambria" panose="02040503050406030204" pitchFamily="18" charset="0"/>
                <a:ea typeface="Assistant"/>
                <a:cs typeface="Assistant"/>
                <a:sym typeface="Assistant"/>
              </a:rPr>
              <a:t>Các vua Trần nhường ngôi sớm cho con và xưng là Thái Thượng hoàng, cùng vua quản lí đất nước nhằm mục đích rèn luyện cho vua trẻ cách xử lí công việc triều chính, tăng hiệu qủa trong giải quyết công việc. </a:t>
            </a:r>
            <a:endPar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098" name="Picture 2" descr="Những phẩm chất làm nên sự vĩ đại của Đức Phật Hoàng Trần Nhân Tông">
            <a:extLst>
              <a:ext uri="{FF2B5EF4-FFF2-40B4-BE49-F238E27FC236}">
                <a16:creationId xmlns:a16="http://schemas.microsoft.com/office/drawing/2014/main" id="{FA7D6D71-0370-1B64-99F7-BDF5AA06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572" y="2673137"/>
            <a:ext cx="2776124" cy="2252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37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84775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câu chuyện Thượng Hoàng Trần Nhân Tông dạy vua, sau đó thực hiện yêu cầu: Kể lại câu chuyện và cho biết câu chuyện đó muốn nói lên điều gì?</a:t>
            </a:r>
            <a:endParaRPr kumimoji="0" lang="vi-VN" sz="2800" b="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id="{C2D70E37-72A4-4E9E-2BA8-FE23D4E18207}"/>
              </a:ext>
            </a:extLst>
          </p:cNvPr>
          <p:cNvPicPr>
            <a:picLocks noChangeAspect="1"/>
          </p:cNvPicPr>
          <p:nvPr/>
        </p:nvPicPr>
        <p:blipFill>
          <a:blip r:embed="rId5"/>
          <a:stretch>
            <a:fillRect/>
          </a:stretch>
        </p:blipFill>
        <p:spPr>
          <a:xfrm>
            <a:off x="1224500" y="2098874"/>
            <a:ext cx="5373591" cy="2906471"/>
          </a:xfrm>
          <a:prstGeom prst="rect">
            <a:avLst/>
          </a:prstGeom>
        </p:spPr>
      </p:pic>
    </p:spTree>
    <p:extLst>
      <p:ext uri="{BB962C8B-B14F-4D97-AF65-F5344CB8AC3E}">
        <p14:creationId xmlns:p14="http://schemas.microsoft.com/office/powerpoint/2010/main" val="2221895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vi-VN" sz="3200" b="1" dirty="0">
                <a:solidFill>
                  <a:srgbClr val="FF0000"/>
                </a:solidFill>
                <a:effectLst/>
                <a:latin typeface="Cambria" panose="02040503050406030204" pitchFamily="18" charset="0"/>
                <a:ea typeface="Cambria" panose="02040503050406030204" pitchFamily="18" charset="0"/>
              </a:rPr>
              <a:t>Câu chuyện chứng tỏ Thái Thượng Hoàng rất nghiêm khắc trong việc răn dạy để nhà vua tu dưỡng, rèn luyện trở thành vị vua mẫu mực.</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3241284" y="1510101"/>
            <a:ext cx="6090432" cy="173141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6B9632-7FE1-FBAF-7E29-6AFD16FA253B}"/>
              </a:ext>
            </a:extLst>
          </p:cNvPr>
          <p:cNvPicPr>
            <a:picLocks noChangeAspect="1"/>
          </p:cNvPicPr>
          <p:nvPr/>
        </p:nvPicPr>
        <p:blipFill>
          <a:blip r:embed="rId2"/>
          <a:stretch>
            <a:fillRect/>
          </a:stretch>
        </p:blipFill>
        <p:spPr>
          <a:xfrm>
            <a:off x="262097" y="0"/>
            <a:ext cx="8535140" cy="1383912"/>
          </a:xfrm>
          <a:prstGeom prst="rect">
            <a:avLst/>
          </a:prstGeom>
        </p:spPr>
      </p:pic>
      <p:sp>
        <p:nvSpPr>
          <p:cNvPr id="8" name="圆角矩形 17">
            <a:extLst>
              <a:ext uri="{FF2B5EF4-FFF2-40B4-BE49-F238E27FC236}">
                <a16:creationId xmlns:a16="http://schemas.microsoft.com/office/drawing/2014/main" id="{CE03F40D-B4D9-7A47-1BAC-9066072020FB}"/>
              </a:ext>
            </a:extLst>
          </p:cNvPr>
          <p:cNvSpPr/>
          <p:nvPr/>
        </p:nvSpPr>
        <p:spPr>
          <a:xfrm>
            <a:off x="330200" y="1578303"/>
            <a:ext cx="8390467" cy="320536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Trình bày được những nét chính về lịch sử Việt Nam thời nhà Trần thông qua các câu chuyện về một số nhân vật lịch sử (ví dụ: Trần nhân Tông, Trần Quốc Tuấn, Phạm Ngũ Lão, Trần Quốc Toản, Yết Kiêu, Dã Tượng, Nguyễn Hiền, Mạc Đĩnh Chi, Chu Văn An,...). </a:t>
            </a:r>
          </a:p>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Kể lại được chiến thắng Bạch Đằng có sử dụng tư liệu lịch sử (lược đồ, tranh ảnh, câu chuyện về Trần Quốc Tuấn đánh giặc trên sông Bạch Đằng,...).</a:t>
            </a:r>
          </a:p>
        </p:txBody>
      </p:sp>
    </p:spTree>
    <p:extLst>
      <p:ext uri="{BB962C8B-B14F-4D97-AF65-F5344CB8AC3E}">
        <p14:creationId xmlns:p14="http://schemas.microsoft.com/office/powerpoint/2010/main" val="41764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329287" y="174192"/>
            <a:ext cx="8746980" cy="133287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 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400" b="1" dirty="0">
                <a:solidFill>
                  <a:srgbClr val="1E421E"/>
                </a:solidFill>
                <a:latin typeface="Cambria" panose="02040503050406030204" pitchFamily="18" charset="0"/>
                <a:ea typeface="Assistant"/>
                <a:cs typeface="Assistant"/>
                <a:sym typeface="Assistant"/>
              </a:rPr>
              <a:t>+ Nhà Trần được thành lập như thế nào?</a:t>
            </a:r>
          </a:p>
          <a:p>
            <a:pPr algn="just"/>
            <a:r>
              <a:rPr lang="vi-VN" sz="2400" b="1" dirty="0">
                <a:solidFill>
                  <a:srgbClr val="1E421E"/>
                </a:solidFill>
                <a:latin typeface="Cambria" panose="02040503050406030204" pitchFamily="18" charset="0"/>
                <a:ea typeface="Assistant"/>
                <a:cs typeface="Assistant"/>
                <a:sym typeface="Assistant"/>
              </a:rPr>
              <a:t>+ Vị vua đầu tiên là ai?</a:t>
            </a:r>
          </a:p>
        </p:txBody>
      </p:sp>
      <p:pic>
        <p:nvPicPr>
          <p:cNvPr id="4" name="Picture 3">
            <a:extLst>
              <a:ext uri="{FF2B5EF4-FFF2-40B4-BE49-F238E27FC236}">
                <a16:creationId xmlns:a16="http://schemas.microsoft.com/office/drawing/2014/main" id="{AE242EAC-5DD8-284D-13ED-FDD866929EF9}"/>
              </a:ext>
            </a:extLst>
          </p:cNvPr>
          <p:cNvPicPr>
            <a:picLocks noChangeAspect="1"/>
          </p:cNvPicPr>
          <p:nvPr/>
        </p:nvPicPr>
        <p:blipFill>
          <a:blip r:embed="rId3"/>
          <a:stretch>
            <a:fillRect/>
          </a:stretch>
        </p:blipFill>
        <p:spPr>
          <a:xfrm>
            <a:off x="76200" y="2181753"/>
            <a:ext cx="9067800" cy="1457325"/>
          </a:xfrm>
          <a:prstGeom prst="rect">
            <a:avLst/>
          </a:prstGeom>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37949" y="409329"/>
            <a:ext cx="8527983" cy="2492990"/>
          </a:xfrm>
          <a:prstGeom prst="rect">
            <a:avLst/>
          </a:prstGeom>
          <a:noFill/>
        </p:spPr>
        <p:txBody>
          <a:bodyPr wrap="square">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Cuối thế kỉ XII, nhà Lý suy yếu, phải dựa vào họ Trần để dẹp các thế lực chống đối. Nhờ đó, họ Trần đã từng bước thâu tóm được quyền lực. Đầu năm 1226, Lý Chiêu Hoàng – vị vua cuối cùng của nhà Lý phải nhường ngôi cho chồng là Trần Cảnh, nhà Trần được thành lập. </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Trần Cảnh là vua đầu tiên của Triều Trần</a:t>
            </a:r>
          </a:p>
        </p:txBody>
      </p:sp>
      <p:pic>
        <p:nvPicPr>
          <p:cNvPr id="2050" name="Picture 2" descr="Ông vua thiền sư Việt Nam Trần Thái Tông - Trần Cảnh">
            <a:extLst>
              <a:ext uri="{FF2B5EF4-FFF2-40B4-BE49-F238E27FC236}">
                <a16:creationId xmlns:a16="http://schemas.microsoft.com/office/drawing/2014/main" id="{1EDD4BF4-5C86-C117-9869-89885DE1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181" y="2931209"/>
            <a:ext cx="3006132" cy="19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00687" y="545591"/>
            <a:ext cx="8136864" cy="319152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72598" y="48993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Đ</a:t>
            </a:r>
            <a:r>
              <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ọc đoạn thông tin SGK, thảo luận nhóm thực hiện các nhiệm vụ:</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Nêu nhận xét của em về tổ chức chính quyền thời Trần.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Việc các vua nhường ngôi sớm cho con và xưng làm Thái Thượng Hoàng, cùng vua quản lí đất nước nhằm mục đích gì?</a:t>
            </a:r>
          </a:p>
        </p:txBody>
      </p:sp>
      <p:pic>
        <p:nvPicPr>
          <p:cNvPr id="3" name="Graphic 2">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7394713" y="3103329"/>
            <a:ext cx="1871247" cy="2214632"/>
          </a:xfrm>
          <a:prstGeom prst="rect">
            <a:avLst/>
          </a:prstGeom>
        </p:spPr>
      </p:pic>
    </p:spTree>
    <p:extLst>
      <p:ext uri="{BB962C8B-B14F-4D97-AF65-F5344CB8AC3E}">
        <p14:creationId xmlns:p14="http://schemas.microsoft.com/office/powerpoint/2010/main" val="2847191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9156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800" b="1" dirty="0">
                <a:solidFill>
                  <a:srgbClr val="1E421E"/>
                </a:solidFill>
                <a:latin typeface="Cambria" panose="02040503050406030204" pitchFamily="18" charset="0"/>
                <a:ea typeface="Assistant"/>
                <a:cs typeface="Assistant"/>
                <a:sym typeface="Assistant"/>
              </a:rPr>
              <a:t>Thời nhà Trần, bộ máy nhà nước được tổ chức chặt chẽ để quản lí và xây dựng đất nước. </a:t>
            </a:r>
          </a:p>
        </p:txBody>
      </p:sp>
      <p:pic>
        <p:nvPicPr>
          <p:cNvPr id="3074" name="Picture 2" descr="Hãy hoàn thiện sơ đồ dưới đây về tổ chức bộ máy nhà nước thời Trần">
            <a:extLst>
              <a:ext uri="{FF2B5EF4-FFF2-40B4-BE49-F238E27FC236}">
                <a16:creationId xmlns:a16="http://schemas.microsoft.com/office/drawing/2014/main" id="{458F75BA-496D-FED7-6BB5-9BD021608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223" y="1277611"/>
            <a:ext cx="4422872" cy="363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67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485</Words>
  <Application>Microsoft Office PowerPoint</Application>
  <PresentationFormat>On-screen Show (16:9)</PresentationFormat>
  <Paragraphs>21</Paragraphs>
  <Slides>13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Assistant Medium</vt:lpstr>
      <vt:lpstr>Calibri</vt:lpstr>
      <vt:lpstr>Cambria</vt:lpstr>
      <vt:lpstr>Livvic</vt:lpstr>
      <vt:lpstr>Nunito</vt:lpstr>
      <vt:lpstr>Rajdhani</vt:lpstr>
      <vt:lpstr>Roboto Condensed Light</vt:lpstr>
      <vt:lpstr>World War II D-Day Invasion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Mai Loan</cp:lastModifiedBy>
  <cp:revision>49</cp:revision>
  <dcterms:modified xsi:type="dcterms:W3CDTF">2025-12-24T13:50:38Z</dcterms:modified>
</cp:coreProperties>
</file>