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84" r:id="rId3"/>
    <p:sldId id="257" r:id="rId4"/>
    <p:sldId id="345" r:id="rId5"/>
    <p:sldId id="365" r:id="rId6"/>
    <p:sldId id="366" r:id="rId7"/>
    <p:sldId id="326" r:id="rId8"/>
    <p:sldId id="367" r:id="rId9"/>
    <p:sldId id="370" r:id="rId10"/>
    <p:sldId id="371" r:id="rId11"/>
    <p:sldId id="368" r:id="rId12"/>
    <p:sldId id="372" r:id="rId13"/>
    <p:sldId id="373" r:id="rId14"/>
    <p:sldId id="369" r:id="rId15"/>
    <p:sldId id="374" r:id="rId16"/>
    <p:sldId id="375" r:id="rId17"/>
    <p:sldId id="376" r:id="rId18"/>
    <p:sldId id="377" r:id="rId19"/>
    <p:sldId id="385" r:id="rId20"/>
    <p:sldId id="348" r:id="rId21"/>
    <p:sldId id="378" r:id="rId22"/>
    <p:sldId id="388" r:id="rId23"/>
    <p:sldId id="379" r:id="rId24"/>
    <p:sldId id="380" r:id="rId25"/>
    <p:sldId id="381" r:id="rId26"/>
    <p:sldId id="386" r:id="rId27"/>
    <p:sldId id="335" r:id="rId28"/>
    <p:sldId id="382" r:id="rId29"/>
    <p:sldId id="276" r:id="rId30"/>
    <p:sldId id="38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65" d="100"/>
          <a:sy n="65" d="100"/>
        </p:scale>
        <p:origin x="3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2/20/2025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446" y="126687"/>
            <a:ext cx="11597054"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10. NGUYÊN NHÂN GÂY TAI NẠN ĐIỆN VÀ BIỆN PHÁP AN TOÀN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9" name="Picture 8"/>
          <p:cNvPicPr>
            <a:picLocks noChangeAspect="1"/>
          </p:cNvPicPr>
          <p:nvPr/>
        </p:nvPicPr>
        <p:blipFill>
          <a:blip r:embed="rId3"/>
          <a:stretch>
            <a:fillRect/>
          </a:stretch>
        </p:blipFill>
        <p:spPr>
          <a:xfrm>
            <a:off x="231531" y="588352"/>
            <a:ext cx="5715000" cy="6146556"/>
          </a:xfrm>
          <a:prstGeom prst="rect">
            <a:avLst/>
          </a:prstGeom>
        </p:spPr>
      </p:pic>
      <p:pic>
        <p:nvPicPr>
          <p:cNvPr id="10" name="Picture 9"/>
          <p:cNvPicPr>
            <a:picLocks noChangeAspect="1"/>
          </p:cNvPicPr>
          <p:nvPr/>
        </p:nvPicPr>
        <p:blipFill>
          <a:blip r:embed="rId4"/>
          <a:stretch>
            <a:fillRect/>
          </a:stretch>
        </p:blipFill>
        <p:spPr>
          <a:xfrm>
            <a:off x="6095995" y="588352"/>
            <a:ext cx="5967051" cy="614655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707886"/>
          </a:xfrm>
          <a:prstGeom prst="rect">
            <a:avLst/>
          </a:prstGeom>
        </p:spPr>
        <p:txBody>
          <a:bodyPr wrap="square">
            <a:spAutoFit/>
          </a:bodyPr>
          <a:lstStyle/>
          <a:p>
            <a:r>
              <a:rPr lang="en-US" sz="4000" b="1" smtClean="0">
                <a:latin typeface="Times New Roman" panose="02020603050405020304" pitchFamily="18" charset="0"/>
                <a:cs typeface="Times New Roman" panose="02020603050405020304" pitchFamily="18" charset="0"/>
              </a:rPr>
              <a:t>2</a:t>
            </a:r>
            <a:r>
              <a:rPr lang="en-US" sz="4000" b="1">
                <a:latin typeface="Times New Roman" panose="02020603050405020304" pitchFamily="18" charset="0"/>
                <a:cs typeface="Times New Roman" panose="02020603050405020304" pitchFamily="18" charset="0"/>
              </a:rPr>
              <a:t>. Đến gần dây dẫn điện bị đứt rơi xuống dưới đất.</a:t>
            </a:r>
          </a:p>
        </p:txBody>
      </p:sp>
    </p:spTree>
    <p:extLst>
      <p:ext uri="{BB962C8B-B14F-4D97-AF65-F5344CB8AC3E}">
        <p14:creationId xmlns:p14="http://schemas.microsoft.com/office/powerpoint/2010/main" val="141788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1" y="186812"/>
            <a:ext cx="4173894" cy="6186309"/>
          </a:xfrm>
          <a:prstGeom prst="rect">
            <a:avLst/>
          </a:prstGeom>
        </p:spPr>
        <p:txBody>
          <a:bodyPr wrap="square">
            <a:spAutoFit/>
          </a:bodyPr>
          <a:lstStyle/>
          <a:p>
            <a:r>
              <a:rPr lang="en-US" sz="3600" b="1" smtClean="0">
                <a:latin typeface="Times New Roman" panose="02020603050405020304" pitchFamily="18" charset="0"/>
                <a:cs typeface="Times New Roman" panose="02020603050405020304" pitchFamily="18" charset="0"/>
              </a:rPr>
              <a:t>3</a:t>
            </a:r>
            <a:r>
              <a:rPr lang="en-US" sz="3600" b="1">
                <a:latin typeface="Times New Roman" panose="02020603050405020304" pitchFamily="18" charset="0"/>
                <a:cs typeface="Times New Roman" panose="02020603050405020304" pitchFamily="18" charset="0"/>
              </a:rPr>
              <a:t>. Vì sao không nên đến gần đường dây cao áp hoặc trạm biến áp?</a:t>
            </a:r>
          </a:p>
          <a:p>
            <a:r>
              <a:rPr lang="en-US" sz="3600" b="1">
                <a:latin typeface="Times New Roman" panose="02020603050405020304" pitchFamily="18" charset="0"/>
                <a:cs typeface="Times New Roman" panose="02020603050405020304" pitchFamily="18" charset="0"/>
              </a:rPr>
              <a:t>4. Có nên điều khiển các vật thể bay như máy bay điều khiển từ xa, diều,... gần đường dây điện như Hình 10.3 không? Vì sao</a:t>
            </a:r>
            <a:r>
              <a:rPr lang="en-US" sz="3600" b="1" smtClean="0">
                <a:latin typeface="Times New Roman" panose="02020603050405020304" pitchFamily="18" charset="0"/>
                <a:cs typeface="Times New Roman" panose="02020603050405020304" pitchFamily="18" charset="0"/>
              </a:rPr>
              <a:t>?</a:t>
            </a:r>
            <a:endParaRPr lang="en-US" sz="3600" b="1">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4590661" y="186812"/>
            <a:ext cx="7394510" cy="3209531"/>
          </a:xfrm>
          <a:prstGeom prst="rect">
            <a:avLst/>
          </a:prstGeom>
        </p:spPr>
      </p:pic>
      <p:pic>
        <p:nvPicPr>
          <p:cNvPr id="3" name="Picture 2"/>
          <p:cNvPicPr>
            <a:picLocks noChangeAspect="1"/>
          </p:cNvPicPr>
          <p:nvPr/>
        </p:nvPicPr>
        <p:blipFill>
          <a:blip r:embed="rId3"/>
          <a:stretch>
            <a:fillRect/>
          </a:stretch>
        </p:blipFill>
        <p:spPr>
          <a:xfrm>
            <a:off x="4590661" y="3502283"/>
            <a:ext cx="7394510" cy="3175134"/>
          </a:xfrm>
          <a:prstGeom prst="rect">
            <a:avLst/>
          </a:prstGeom>
        </p:spPr>
      </p:pic>
    </p:spTree>
    <p:extLst>
      <p:ext uri="{BB962C8B-B14F-4D97-AF65-F5344CB8AC3E}">
        <p14:creationId xmlns:p14="http://schemas.microsoft.com/office/powerpoint/2010/main" val="31886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383215" y="186812"/>
            <a:ext cx="5601956" cy="3209531"/>
          </a:xfrm>
          <a:prstGeom prst="rect">
            <a:avLst/>
          </a:prstGeom>
        </p:spPr>
      </p:pic>
      <p:pic>
        <p:nvPicPr>
          <p:cNvPr id="3" name="Picture 2"/>
          <p:cNvPicPr>
            <a:picLocks noChangeAspect="1"/>
          </p:cNvPicPr>
          <p:nvPr/>
        </p:nvPicPr>
        <p:blipFill>
          <a:blip r:embed="rId3"/>
          <a:stretch>
            <a:fillRect/>
          </a:stretch>
        </p:blipFill>
        <p:spPr>
          <a:xfrm>
            <a:off x="6189785" y="3502283"/>
            <a:ext cx="5795386" cy="3175134"/>
          </a:xfrm>
          <a:prstGeom prst="rect">
            <a:avLst/>
          </a:prstGeom>
        </p:spPr>
      </p:pic>
      <p:sp>
        <p:nvSpPr>
          <p:cNvPr id="5" name="Rectangle 4"/>
          <p:cNvSpPr/>
          <p:nvPr/>
        </p:nvSpPr>
        <p:spPr>
          <a:xfrm>
            <a:off x="455525" y="1417228"/>
            <a:ext cx="5628752" cy="5078313"/>
          </a:xfrm>
          <a:prstGeom prst="rect">
            <a:avLst/>
          </a:prstGeom>
        </p:spPr>
        <p:txBody>
          <a:bodyPr wrap="square">
            <a:spAutoFit/>
          </a:bodyPr>
          <a:lstStyle/>
          <a:p>
            <a:r>
              <a:rPr lang="vi-VN" sz="3600">
                <a:solidFill>
                  <a:srgbClr val="FF0000"/>
                </a:solidFill>
                <a:latin typeface="Times New Roman" panose="02020603050405020304" pitchFamily="18" charset="0"/>
                <a:cs typeface="Times New Roman" panose="02020603050405020304" pitchFamily="18" charset="0"/>
              </a:rPr>
              <a:t>3. Người đến gần đường dây điện cao áp hoặc trạm biến áp tuy chưa chạm trực tiếp vào phần có điện nhưng có thể bị điện áp cao phóng điện qua không khí gây điện giật.</a:t>
            </a:r>
          </a:p>
          <a:p>
            <a:r>
              <a:rPr lang="vi-VN" sz="3600">
                <a:solidFill>
                  <a:srgbClr val="FF0000"/>
                </a:solidFill>
                <a:latin typeface="Times New Roman" panose="02020603050405020304" pitchFamily="18" charset="0"/>
                <a:cs typeface="Times New Roman" panose="02020603050405020304" pitchFamily="18" charset="0"/>
              </a:rPr>
              <a:t>4. Không nên, vì đây là hành vi vi phạm hàng lang an toàn lưới điện.</a:t>
            </a:r>
          </a:p>
        </p:txBody>
      </p:sp>
    </p:spTree>
    <p:extLst>
      <p:ext uri="{BB962C8B-B14F-4D97-AF65-F5344CB8AC3E}">
        <p14:creationId xmlns:p14="http://schemas.microsoft.com/office/powerpoint/2010/main" val="312171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5016758"/>
          </a:xfrm>
          <a:prstGeom prst="rect">
            <a:avLst/>
          </a:prstGeom>
        </p:spPr>
        <p:txBody>
          <a:bodyPr wrap="square">
            <a:spAutoFit/>
          </a:bodyPr>
          <a:lstStyle/>
          <a:p>
            <a:r>
              <a:rPr lang="en-US" sz="4000" b="1" smtClean="0">
                <a:latin typeface="Times New Roman" panose="02020603050405020304" pitchFamily="18" charset="0"/>
                <a:cs typeface="Times New Roman" panose="02020603050405020304" pitchFamily="18" charset="0"/>
              </a:rPr>
              <a:t>3</a:t>
            </a:r>
            <a:r>
              <a:rPr lang="en-US" sz="4000" b="1">
                <a:solidFill>
                  <a:srgbClr val="0000FF"/>
                </a:solidFill>
                <a:latin typeface="Times New Roman" panose="02020603050405020304" pitchFamily="18" charset="0"/>
                <a:cs typeface="Times New Roman" panose="02020603050405020304" pitchFamily="18" charset="0"/>
              </a:rPr>
              <a:t>. Vi phạm khoảng cách an toàn với lưới điện cao áp và trạm biến áp.</a:t>
            </a:r>
          </a:p>
          <a:p>
            <a:r>
              <a:rPr lang="en-US" sz="4000">
                <a:solidFill>
                  <a:srgbClr val="0000FF"/>
                </a:solidFill>
                <a:latin typeface="Times New Roman" panose="02020603050405020304" pitchFamily="18" charset="0"/>
                <a:cs typeface="Times New Roman" panose="02020603050405020304" pitchFamily="18" charset="0"/>
              </a:rPr>
              <a:t>- Xây dựng các công trình vi phạm hành lang an toàn lưới điện</a:t>
            </a:r>
          </a:p>
          <a:p>
            <a:r>
              <a:rPr lang="en-US" sz="4000">
                <a:solidFill>
                  <a:srgbClr val="0000FF"/>
                </a:solidFill>
                <a:latin typeface="Times New Roman" panose="02020603050405020304" pitchFamily="18" charset="0"/>
                <a:cs typeface="Times New Roman" panose="02020603050405020304" pitchFamily="18" charset="0"/>
              </a:rPr>
              <a:t>- Thả diều, điều khiển các vật thể bay gần đường dây điện cao áp.</a:t>
            </a:r>
          </a:p>
          <a:p>
            <a:r>
              <a:rPr lang="en-US" sz="4000">
                <a:solidFill>
                  <a:srgbClr val="0000FF"/>
                </a:solidFill>
                <a:latin typeface="Times New Roman" panose="02020603050405020304" pitchFamily="18" charset="0"/>
                <a:cs typeface="Times New Roman" panose="02020603050405020304" pitchFamily="18" charset="0"/>
              </a:rPr>
              <a:t>- Trèo lên cột điện, vào trạm biến áp hoặc khu vực bảo vệ an toàn công trình điện khi không có nhiệm vụ.</a:t>
            </a:r>
          </a:p>
        </p:txBody>
      </p:sp>
    </p:spTree>
    <p:extLst>
      <p:ext uri="{BB962C8B-B14F-4D97-AF65-F5344CB8AC3E}">
        <p14:creationId xmlns:p14="http://schemas.microsoft.com/office/powerpoint/2010/main" val="663275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1" y="186812"/>
            <a:ext cx="2858278" cy="2954655"/>
          </a:xfrm>
          <a:prstGeom prst="rect">
            <a:avLst/>
          </a:prstGeom>
        </p:spPr>
        <p:txBody>
          <a:bodyPr wrap="square">
            <a:spAutoFit/>
          </a:bodyPr>
          <a:lstStyle/>
          <a:p>
            <a:r>
              <a:rPr lang="en-US" smtClean="0"/>
              <a:t>5</a:t>
            </a:r>
            <a:r>
              <a:rPr lang="en-US" sz="2800" b="1">
                <a:latin typeface="Times New Roman" panose="02020603050405020304" pitchFamily="18" charset="0"/>
                <a:cs typeface="Times New Roman" panose="02020603050405020304" pitchFamily="18" charset="0"/>
              </a:rPr>
              <a:t>. Hãy nêu những nguy hiểm có thể xảy ra với người và đồ dùng điện trong trường hợp ở Hình 10.4.</a:t>
            </a:r>
          </a:p>
          <a:p>
            <a:endParaRPr lang="en-US"/>
          </a:p>
        </p:txBody>
      </p:sp>
      <p:pic>
        <p:nvPicPr>
          <p:cNvPr id="2" name="Picture 1"/>
          <p:cNvPicPr>
            <a:picLocks noChangeAspect="1"/>
          </p:cNvPicPr>
          <p:nvPr/>
        </p:nvPicPr>
        <p:blipFill>
          <a:blip r:embed="rId2"/>
          <a:stretch>
            <a:fillRect/>
          </a:stretch>
        </p:blipFill>
        <p:spPr>
          <a:xfrm>
            <a:off x="3209731" y="186812"/>
            <a:ext cx="8612155" cy="6279302"/>
          </a:xfrm>
          <a:prstGeom prst="rect">
            <a:avLst/>
          </a:prstGeom>
        </p:spPr>
      </p:pic>
    </p:spTree>
    <p:extLst>
      <p:ext uri="{BB962C8B-B14F-4D97-AF65-F5344CB8AC3E}">
        <p14:creationId xmlns:p14="http://schemas.microsoft.com/office/powerpoint/2010/main" val="323106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7923" y="186812"/>
            <a:ext cx="7923964" cy="6279302"/>
          </a:xfrm>
          <a:prstGeom prst="rect">
            <a:avLst/>
          </a:prstGeom>
        </p:spPr>
      </p:pic>
      <p:sp>
        <p:nvSpPr>
          <p:cNvPr id="3" name="Rectangle 2"/>
          <p:cNvSpPr/>
          <p:nvPr/>
        </p:nvSpPr>
        <p:spPr>
          <a:xfrm>
            <a:off x="707573" y="230979"/>
            <a:ext cx="3131735" cy="6740307"/>
          </a:xfrm>
          <a:prstGeom prst="rect">
            <a:avLst/>
          </a:prstGeom>
        </p:spPr>
        <p:txBody>
          <a:bodyPr wrap="square">
            <a:spAutoFit/>
          </a:bodyPr>
          <a:lstStyle/>
          <a:p>
            <a:r>
              <a:rPr lang="en-US" sz="3600">
                <a:solidFill>
                  <a:srgbClr val="FF0000"/>
                </a:solidFill>
                <a:latin typeface="Times New Roman" panose="02020603050405020304" pitchFamily="18" charset="0"/>
                <a:cs typeface="Times New Roman" panose="02020603050405020304" pitchFamily="18" charset="0"/>
              </a:rPr>
              <a:t>5. a) Sử dụng nhiều đồ dùng điện có công suất lớn trên cùng ổ cắm điện sẽ gây quá tải.</a:t>
            </a:r>
          </a:p>
          <a:p>
            <a:r>
              <a:rPr lang="en-US" sz="3600">
                <a:solidFill>
                  <a:srgbClr val="FF0000"/>
                </a:solidFill>
                <a:latin typeface="Times New Roman" panose="02020603050405020304" pitchFamily="18" charset="0"/>
                <a:cs typeface="Times New Roman" panose="02020603050405020304" pitchFamily="18" charset="0"/>
              </a:rPr>
              <a:t>b) Để đồ dùng điện phát nhiệt (bàn là) gần các vật dễ cháy sẽ gây cháy nổ.</a:t>
            </a:r>
          </a:p>
        </p:txBody>
      </p:sp>
    </p:spTree>
    <p:extLst>
      <p:ext uri="{BB962C8B-B14F-4D97-AF65-F5344CB8AC3E}">
        <p14:creationId xmlns:p14="http://schemas.microsoft.com/office/powerpoint/2010/main" val="240690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9" y="650535"/>
            <a:ext cx="11582400" cy="2554545"/>
          </a:xfrm>
          <a:prstGeom prst="rect">
            <a:avLst/>
          </a:prstGeom>
        </p:spPr>
        <p:txBody>
          <a:bodyPr wrap="square">
            <a:spAutoFit/>
          </a:bodyPr>
          <a:lstStyle/>
          <a:p>
            <a:r>
              <a:rPr lang="en-US" sz="4000" b="1" smtClean="0">
                <a:latin typeface="Times New Roman" panose="02020603050405020304" pitchFamily="18" charset="0"/>
                <a:cs typeface="Times New Roman" panose="02020603050405020304" pitchFamily="18" charset="0"/>
              </a:rPr>
              <a:t>4</a:t>
            </a:r>
            <a:r>
              <a:rPr lang="en-US" sz="4000" b="1">
                <a:latin typeface="Times New Roman" panose="02020603050405020304" pitchFamily="18" charset="0"/>
                <a:cs typeface="Times New Roman" panose="02020603050405020304" pitchFamily="18" charset="0"/>
              </a:rPr>
              <a:t>. Thiết bị, đồ dùng điện quá tải và cháy nổ</a:t>
            </a:r>
          </a:p>
          <a:p>
            <a:r>
              <a:rPr lang="en-US" sz="4000">
                <a:latin typeface="Times New Roman" panose="02020603050405020304" pitchFamily="18" charset="0"/>
                <a:cs typeface="Times New Roman" panose="02020603050405020304" pitchFamily="18" charset="0"/>
              </a:rPr>
              <a:t>Sử dụng nhiều đồ dùng điện có công suất lớn trền cùng 1 ổ cắm điện, để đồ dùng điện có phát nhiệt như bếp điện, bàn là…gần các vật dễ cháy sẽ gây cháy nổ.</a:t>
            </a:r>
          </a:p>
        </p:txBody>
      </p:sp>
    </p:spTree>
    <p:extLst>
      <p:ext uri="{BB962C8B-B14F-4D97-AF65-F5344CB8AC3E}">
        <p14:creationId xmlns:p14="http://schemas.microsoft.com/office/powerpoint/2010/main" val="52159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77231" y="306652"/>
            <a:ext cx="2034073"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Khi sử dụng thiết bị, đồ dùng điện, cần phải làm gì để đảm bảo an toàn?</a:t>
            </a:r>
          </a:p>
        </p:txBody>
      </p:sp>
      <p:pic>
        <p:nvPicPr>
          <p:cNvPr id="6" name="Picture 5"/>
          <p:cNvPicPr>
            <a:picLocks noChangeAspect="1"/>
          </p:cNvPicPr>
          <p:nvPr/>
        </p:nvPicPr>
        <p:blipFill>
          <a:blip r:embed="rId2"/>
          <a:stretch>
            <a:fillRect/>
          </a:stretch>
        </p:blipFill>
        <p:spPr>
          <a:xfrm>
            <a:off x="280696" y="58913"/>
            <a:ext cx="4636537" cy="5651422"/>
          </a:xfrm>
          <a:prstGeom prst="rect">
            <a:avLst/>
          </a:prstGeom>
        </p:spPr>
      </p:pic>
      <p:pic>
        <p:nvPicPr>
          <p:cNvPr id="7" name="Picture 6"/>
          <p:cNvPicPr>
            <a:picLocks noChangeAspect="1"/>
          </p:cNvPicPr>
          <p:nvPr/>
        </p:nvPicPr>
        <p:blipFill>
          <a:blip r:embed="rId3"/>
          <a:stretch>
            <a:fillRect/>
          </a:stretch>
        </p:blipFill>
        <p:spPr>
          <a:xfrm>
            <a:off x="5056025" y="161732"/>
            <a:ext cx="4675804" cy="5464628"/>
          </a:xfrm>
          <a:prstGeom prst="rect">
            <a:avLst/>
          </a:prstGeom>
        </p:spPr>
      </p:pic>
      <p:sp>
        <p:nvSpPr>
          <p:cNvPr id="8" name="TextBox 7"/>
          <p:cNvSpPr txBox="1"/>
          <p:nvPr/>
        </p:nvSpPr>
        <p:spPr>
          <a:xfrm>
            <a:off x="1334278" y="5859625"/>
            <a:ext cx="219269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Thiết bị điện</a:t>
            </a:r>
            <a:endParaRPr lang="en-US" sz="2000" b="1">
              <a:latin typeface="Times New Roman" panose="02020603050405020304" pitchFamily="18" charset="0"/>
              <a:cs typeface="Times New Roman" panose="02020603050405020304" pitchFamily="18" charset="0"/>
            </a:endParaRPr>
          </a:p>
        </p:txBody>
      </p:sp>
      <p:sp>
        <p:nvSpPr>
          <p:cNvPr id="9" name="TextBox 8"/>
          <p:cNvSpPr txBox="1"/>
          <p:nvPr/>
        </p:nvSpPr>
        <p:spPr>
          <a:xfrm>
            <a:off x="6133322" y="5710335"/>
            <a:ext cx="219269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Đồ dùng điện</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745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877231" y="306652"/>
            <a:ext cx="2034073" cy="4031873"/>
          </a:xfrm>
          <a:prstGeom prst="rect">
            <a:avLst/>
          </a:prstGeom>
        </p:spPr>
        <p:txBody>
          <a:bodyPr wrap="square">
            <a:spAutoFit/>
          </a:bodyPr>
          <a:lstStyle/>
          <a:p>
            <a:r>
              <a:rPr lang="en-US" sz="3200" b="1">
                <a:latin typeface="Times New Roman" panose="02020603050405020304" pitchFamily="18" charset="0"/>
                <a:cs typeface="Times New Roman" panose="02020603050405020304" pitchFamily="18" charset="0"/>
              </a:rPr>
              <a:t>Khi sử dụng thiết bị, đồ dùng điện, cần phải làm gì để đảm bảo an toàn?</a:t>
            </a:r>
          </a:p>
        </p:txBody>
      </p:sp>
      <p:pic>
        <p:nvPicPr>
          <p:cNvPr id="6" name="Picture 5"/>
          <p:cNvPicPr>
            <a:picLocks noChangeAspect="1"/>
          </p:cNvPicPr>
          <p:nvPr/>
        </p:nvPicPr>
        <p:blipFill>
          <a:blip r:embed="rId2"/>
          <a:stretch>
            <a:fillRect/>
          </a:stretch>
        </p:blipFill>
        <p:spPr>
          <a:xfrm>
            <a:off x="280696" y="58913"/>
            <a:ext cx="4636537" cy="4835472"/>
          </a:xfrm>
          <a:prstGeom prst="rect">
            <a:avLst/>
          </a:prstGeom>
        </p:spPr>
      </p:pic>
      <p:pic>
        <p:nvPicPr>
          <p:cNvPr id="7" name="Picture 6"/>
          <p:cNvPicPr>
            <a:picLocks noChangeAspect="1"/>
          </p:cNvPicPr>
          <p:nvPr/>
        </p:nvPicPr>
        <p:blipFill>
          <a:blip r:embed="rId3"/>
          <a:stretch>
            <a:fillRect/>
          </a:stretch>
        </p:blipFill>
        <p:spPr>
          <a:xfrm>
            <a:off x="5056025" y="161731"/>
            <a:ext cx="4675804" cy="4627145"/>
          </a:xfrm>
          <a:prstGeom prst="rect">
            <a:avLst/>
          </a:prstGeom>
        </p:spPr>
      </p:pic>
      <p:sp>
        <p:nvSpPr>
          <p:cNvPr id="8" name="TextBox 7"/>
          <p:cNvSpPr txBox="1"/>
          <p:nvPr/>
        </p:nvSpPr>
        <p:spPr>
          <a:xfrm>
            <a:off x="1940768" y="5249089"/>
            <a:ext cx="219269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Thiết bị điện</a:t>
            </a:r>
            <a:endParaRPr lang="en-US" sz="2000" b="1">
              <a:latin typeface="Times New Roman" panose="02020603050405020304" pitchFamily="18" charset="0"/>
              <a:cs typeface="Times New Roman" panose="02020603050405020304" pitchFamily="18" charset="0"/>
            </a:endParaRPr>
          </a:p>
        </p:txBody>
      </p:sp>
      <p:sp>
        <p:nvSpPr>
          <p:cNvPr id="9" name="TextBox 8"/>
          <p:cNvSpPr txBox="1"/>
          <p:nvPr/>
        </p:nvSpPr>
        <p:spPr>
          <a:xfrm>
            <a:off x="6730481" y="5253201"/>
            <a:ext cx="2192694"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Đồ dùng điện</a:t>
            </a: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248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1646" y="399519"/>
            <a:ext cx="11236569" cy="6247864"/>
          </a:xfrm>
          <a:prstGeom prst="rect">
            <a:avLst/>
          </a:prstGeom>
        </p:spPr>
        <p:txBody>
          <a:bodyPr wrap="square">
            <a:spAutoFit/>
          </a:bodyPr>
          <a:lstStyle/>
          <a:p>
            <a:r>
              <a:rPr lang="en-US" sz="2800" smtClean="0">
                <a:solidFill>
                  <a:srgbClr val="FF0000"/>
                </a:solidFill>
                <a:latin typeface="Times New Roman" panose="02020603050405020304" pitchFamily="18" charset="0"/>
                <a:cs typeface="Times New Roman" panose="02020603050405020304" pitchFamily="18" charset="0"/>
              </a:rPr>
              <a:t>- </a:t>
            </a:r>
            <a:r>
              <a:rPr lang="vi-VN" sz="4000" smtClean="0">
                <a:solidFill>
                  <a:srgbClr val="FF0000"/>
                </a:solidFill>
                <a:latin typeface="Times New Roman" panose="02020603050405020304" pitchFamily="18" charset="0"/>
                <a:cs typeface="Times New Roman" panose="02020603050405020304" pitchFamily="18" charset="0"/>
              </a:rPr>
              <a:t>Không </a:t>
            </a:r>
            <a:r>
              <a:rPr lang="vi-VN" sz="4000">
                <a:solidFill>
                  <a:srgbClr val="FF0000"/>
                </a:solidFill>
                <a:latin typeface="Times New Roman" panose="02020603050405020304" pitchFamily="18" charset="0"/>
                <a:cs typeface="Times New Roman" panose="02020603050405020304" pitchFamily="18" charset="0"/>
              </a:rPr>
              <a:t>sử dụng dây dẫn điện bị hở, hỏng. Thực hiện bọc cách điện dây dẫn đảm bảo yêu cầu kĩ thuật.</a:t>
            </a:r>
          </a:p>
          <a:p>
            <a:r>
              <a:rPr lang="en-US" sz="4000" smtClean="0">
                <a:solidFill>
                  <a:srgbClr val="FF0000"/>
                </a:solidFill>
                <a:latin typeface="Times New Roman" panose="02020603050405020304" pitchFamily="18" charset="0"/>
                <a:cs typeface="Times New Roman" panose="02020603050405020304" pitchFamily="18" charset="0"/>
              </a:rPr>
              <a:t>- </a:t>
            </a:r>
            <a:r>
              <a:rPr lang="vi-VN" sz="4000" smtClean="0">
                <a:solidFill>
                  <a:srgbClr val="FF0000"/>
                </a:solidFill>
                <a:latin typeface="Times New Roman" panose="02020603050405020304" pitchFamily="18" charset="0"/>
                <a:cs typeface="Times New Roman" panose="02020603050405020304" pitchFamily="18" charset="0"/>
              </a:rPr>
              <a:t>Không </a:t>
            </a:r>
            <a:r>
              <a:rPr lang="vi-VN" sz="4000">
                <a:solidFill>
                  <a:srgbClr val="FF0000"/>
                </a:solidFill>
                <a:latin typeface="Times New Roman" panose="02020603050405020304" pitchFamily="18" charset="0"/>
                <a:cs typeface="Times New Roman" panose="02020603050405020304" pitchFamily="18" charset="0"/>
              </a:rPr>
              <a:t>cắm quá nhiều đồ dùng điện có công suất lớn trên cùng ổ cắm điện.</a:t>
            </a:r>
          </a:p>
          <a:p>
            <a:r>
              <a:rPr lang="en-US" sz="4000" smtClean="0">
                <a:solidFill>
                  <a:srgbClr val="FF0000"/>
                </a:solidFill>
                <a:latin typeface="Times New Roman" panose="02020603050405020304" pitchFamily="18" charset="0"/>
                <a:cs typeface="Times New Roman" panose="02020603050405020304" pitchFamily="18" charset="0"/>
              </a:rPr>
              <a:t>- </a:t>
            </a:r>
            <a:r>
              <a:rPr lang="vi-VN" sz="4000" smtClean="0">
                <a:solidFill>
                  <a:srgbClr val="FF0000"/>
                </a:solidFill>
                <a:latin typeface="Times New Roman" panose="02020603050405020304" pitchFamily="18" charset="0"/>
                <a:cs typeface="Times New Roman" panose="02020603050405020304" pitchFamily="18" charset="0"/>
              </a:rPr>
              <a:t>Không </a:t>
            </a:r>
            <a:r>
              <a:rPr lang="vi-VN" sz="4000">
                <a:solidFill>
                  <a:srgbClr val="FF0000"/>
                </a:solidFill>
                <a:latin typeface="Times New Roman" panose="02020603050405020304" pitchFamily="18" charset="0"/>
                <a:cs typeface="Times New Roman" panose="02020603050405020304" pitchFamily="18" charset="0"/>
              </a:rPr>
              <a:t>để các đồ vật dễ cháy gần đường dây diện và các đồ dùng diện sinh nhiệt.</a:t>
            </a:r>
          </a:p>
          <a:p>
            <a:r>
              <a:rPr lang="en-US" sz="4000" smtClean="0">
                <a:solidFill>
                  <a:srgbClr val="FF0000"/>
                </a:solidFill>
                <a:latin typeface="Times New Roman" panose="02020603050405020304" pitchFamily="18" charset="0"/>
                <a:cs typeface="Times New Roman" panose="02020603050405020304" pitchFamily="18" charset="0"/>
              </a:rPr>
              <a:t>- </a:t>
            </a:r>
            <a:r>
              <a:rPr lang="vi-VN" sz="4000" smtClean="0">
                <a:solidFill>
                  <a:srgbClr val="FF0000"/>
                </a:solidFill>
                <a:latin typeface="Times New Roman" panose="02020603050405020304" pitchFamily="18" charset="0"/>
                <a:cs typeface="Times New Roman" panose="02020603050405020304" pitchFamily="18" charset="0"/>
              </a:rPr>
              <a:t>Không </a:t>
            </a:r>
            <a:r>
              <a:rPr lang="vi-VN" sz="4000">
                <a:solidFill>
                  <a:srgbClr val="FF0000"/>
                </a:solidFill>
                <a:latin typeface="Times New Roman" panose="02020603050405020304" pitchFamily="18" charset="0"/>
                <a:cs typeface="Times New Roman" panose="02020603050405020304" pitchFamily="18" charset="0"/>
              </a:rPr>
              <a:t>được chạm vào mạch điện, các thiết bị và đồ dùng diện nếu chưa biết rõ cách sử dụng. Khi sửa chữa điện phải cắt nguồn điện, có biển thông báo và sử dụng dụng cụ bảo vệ an toàn điện.</a:t>
            </a:r>
          </a:p>
        </p:txBody>
      </p:sp>
    </p:spTree>
    <p:extLst>
      <p:ext uri="{BB962C8B-B14F-4D97-AF65-F5344CB8AC3E}">
        <p14:creationId xmlns:p14="http://schemas.microsoft.com/office/powerpoint/2010/main" val="175595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ircle(in)">
                                      <p:cBhvr>
                                        <p:cTn id="1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25769" y="1230923"/>
            <a:ext cx="9255369" cy="2308324"/>
          </a:xfrm>
          <a:prstGeom prst="rect">
            <a:avLst/>
          </a:prstGeom>
          <a:noFill/>
        </p:spPr>
        <p:txBody>
          <a:bodyPr wrap="square" rtlCol="0">
            <a:spAutoFit/>
          </a:bodyPr>
          <a:lstStyle/>
          <a:p>
            <a:r>
              <a:rPr lang="vi-VN" sz="3600" smtClean="0">
                <a:latin typeface="Times New Roman" panose="02020603050405020304" pitchFamily="18" charset="0"/>
                <a:cs typeface="Times New Roman" panose="02020603050405020304" pitchFamily="18" charset="0"/>
              </a:rPr>
              <a:t>Học xong bài này, em có thể</a:t>
            </a:r>
          </a:p>
          <a:p>
            <a:pPr marL="571500" indent="-571500">
              <a:buFontTx/>
              <a:buChar char="-"/>
            </a:pPr>
            <a:r>
              <a:rPr lang="vi-VN" sz="3600" smtClean="0">
                <a:solidFill>
                  <a:srgbClr val="FF0000"/>
                </a:solidFill>
                <a:latin typeface="Times New Roman" panose="02020603050405020304" pitchFamily="18" charset="0"/>
                <a:cs typeface="Times New Roman" panose="02020603050405020304" pitchFamily="18" charset="0"/>
              </a:rPr>
              <a:t>Nhận biết được một số nguyên nhân gây tai nạn điện</a:t>
            </a:r>
          </a:p>
          <a:p>
            <a:pPr marL="571500" indent="-571500">
              <a:buFontTx/>
              <a:buChar char="-"/>
            </a:pPr>
            <a:r>
              <a:rPr lang="vi-VN" sz="3600" smtClean="0">
                <a:solidFill>
                  <a:srgbClr val="FF0000"/>
                </a:solidFill>
                <a:latin typeface="Times New Roman" panose="02020603050405020304" pitchFamily="18" charset="0"/>
                <a:cs typeface="Times New Roman" panose="02020603050405020304" pitchFamily="18" charset="0"/>
              </a:rPr>
              <a:t>Trình bày được một số biện pháp an toàn điện</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796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40682" y="169790"/>
            <a:ext cx="2993395" cy="640135"/>
          </a:xfrm>
          <a:prstGeom prst="rect">
            <a:avLst/>
          </a:prstGeom>
        </p:spPr>
      </p:pic>
      <p:sp>
        <p:nvSpPr>
          <p:cNvPr id="5" name="Rectangle 4"/>
          <p:cNvSpPr/>
          <p:nvPr/>
        </p:nvSpPr>
        <p:spPr>
          <a:xfrm>
            <a:off x="905668" y="1126449"/>
            <a:ext cx="11327363" cy="5632311"/>
          </a:xfrm>
          <a:prstGeom prst="rect">
            <a:avLst/>
          </a:prstGeom>
        </p:spPr>
        <p:txBody>
          <a:bodyPr wrap="square">
            <a:spAutoFit/>
          </a:bodyPr>
          <a:lstStyle/>
          <a:p>
            <a:pPr algn="just"/>
            <a:r>
              <a:rPr lang="en-US" sz="28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Để </a:t>
            </a:r>
            <a:r>
              <a:rPr lang="en-US" sz="4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đảm bảo an toàn khi sử dụng các thiết bị điện như nồi cơm điện, bàn là, … em cần:</a:t>
            </a:r>
          </a:p>
          <a:p>
            <a:pPr algn="just"/>
            <a:r>
              <a:rPr lang="en-US" sz="4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Lựa chọn thiết bị điện an toàn và sử dụng theo đúng hướng dẫn của nhà sản xuất.</a:t>
            </a:r>
          </a:p>
          <a:p>
            <a:pPr algn="just"/>
            <a:r>
              <a:rPr lang="en-US" sz="4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Thường xuyên kiểm tra để phát hiện và khắc phục kịp thời hư hỏng.</a:t>
            </a:r>
          </a:p>
          <a:p>
            <a:pPr algn="just"/>
            <a:r>
              <a:rPr lang="en-US" sz="4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Chỉ sử dụng dây dẫn có vỏ cách điện làm dây cấp nguồn.</a:t>
            </a:r>
          </a:p>
          <a:p>
            <a:pPr algn="just"/>
            <a:r>
              <a:rPr lang="en-US" sz="40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Sử dụng thiết bị chống giật</a:t>
            </a:r>
            <a:endParaRPr lang="en-US" sz="40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93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down)">
                                      <p:cBhvr>
                                        <p:cTn id="14" dur="500"/>
                                        <p:tgtEl>
                                          <p:spTgt spid="5">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885082" y="134720"/>
            <a:ext cx="11582400" cy="6001643"/>
          </a:xfrm>
          <a:prstGeom prst="rect">
            <a:avLst/>
          </a:prstGeom>
        </p:spPr>
        <p:txBody>
          <a:bodyPr wrap="square">
            <a:spAutoFit/>
          </a:bodyPr>
          <a:lstStyle/>
          <a:p>
            <a:r>
              <a:rPr lang="en-US" sz="3200" b="1">
                <a:solidFill>
                  <a:srgbClr val="0000FF"/>
                </a:solidFill>
                <a:latin typeface="Times New Roman" panose="02020603050405020304" pitchFamily="18" charset="0"/>
                <a:cs typeface="Times New Roman" panose="02020603050405020304" pitchFamily="18" charset="0"/>
              </a:rPr>
              <a:t>II.Một số biện pháp an toàn điện</a:t>
            </a:r>
          </a:p>
          <a:p>
            <a:r>
              <a:rPr lang="en-US" sz="3200" b="1">
                <a:latin typeface="Times New Roman" panose="02020603050405020304" pitchFamily="18" charset="0"/>
                <a:cs typeface="Times New Roman" panose="02020603050405020304" pitchFamily="18" charset="0"/>
              </a:rPr>
              <a:t>1.Nguyên tắc an toàn khi sử dụng thiết bị, đồ dùng điện</a:t>
            </a:r>
          </a:p>
          <a:p>
            <a:r>
              <a:rPr lang="en-US" sz="3200">
                <a:latin typeface="Times New Roman" panose="02020603050405020304" pitchFamily="18" charset="0"/>
                <a:cs typeface="Times New Roman" panose="02020603050405020304" pitchFamily="18" charset="0"/>
              </a:rPr>
              <a:t>- Không sử dụng dây dẫn điện bị hở, hỏng. Thực hiện bọc cách điện dây dẫn đảm bảo yêu cầu kĩ thuật.</a:t>
            </a:r>
          </a:p>
          <a:p>
            <a:r>
              <a:rPr lang="en-US" sz="3200">
                <a:latin typeface="Times New Roman" panose="02020603050405020304" pitchFamily="18" charset="0"/>
                <a:cs typeface="Times New Roman" panose="02020603050405020304" pitchFamily="18" charset="0"/>
              </a:rPr>
              <a:t>- Không cắm quá nhiều đồ dùng điện có công suất lớn trên cùng ổ cắm điện.</a:t>
            </a:r>
          </a:p>
          <a:p>
            <a:r>
              <a:rPr lang="en-US" sz="3200">
                <a:latin typeface="Times New Roman" panose="02020603050405020304" pitchFamily="18" charset="0"/>
                <a:cs typeface="Times New Roman" panose="02020603050405020304" pitchFamily="18" charset="0"/>
              </a:rPr>
              <a:t>- Không để các đồ vật dễ cháy gần đường dây diện và các đồ dùng diện sinh nhiệt.</a:t>
            </a:r>
          </a:p>
          <a:p>
            <a:r>
              <a:rPr lang="en-US" sz="3200">
                <a:latin typeface="Times New Roman" panose="02020603050405020304" pitchFamily="18" charset="0"/>
                <a:cs typeface="Times New Roman" panose="02020603050405020304" pitchFamily="18" charset="0"/>
              </a:rPr>
              <a:t>- Không được chạm vào mạch điện, các thiết bị và đồ dùng diện nếu chưa biết rõ cách sử dụng. </a:t>
            </a:r>
          </a:p>
          <a:p>
            <a:r>
              <a:rPr lang="en-US" sz="3200">
                <a:latin typeface="Times New Roman" panose="02020603050405020304" pitchFamily="18" charset="0"/>
                <a:cs typeface="Times New Roman" panose="02020603050405020304" pitchFamily="18" charset="0"/>
              </a:rPr>
              <a:t>- Khi sửa chữa điện phải cắt nguồn điện, có biển thông báo và sử dụng dụng cụ bảo vệ an toàn điện.</a:t>
            </a:r>
          </a:p>
        </p:txBody>
      </p:sp>
    </p:spTree>
    <p:extLst>
      <p:ext uri="{BB962C8B-B14F-4D97-AF65-F5344CB8AC3E}">
        <p14:creationId xmlns:p14="http://schemas.microsoft.com/office/powerpoint/2010/main" val="1421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p:cTn id="32"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4"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35" dur="10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circle(in)">
                                      <p:cBhvr>
                                        <p:cTn id="40"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885082" y="134720"/>
            <a:ext cx="11582400" cy="584775"/>
          </a:xfrm>
          <a:prstGeom prst="rect">
            <a:avLst/>
          </a:prstGeom>
        </p:spPr>
        <p:txBody>
          <a:bodyPr wrap="square">
            <a:spAutoFit/>
          </a:bodyPr>
          <a:lstStyle/>
          <a:p>
            <a:r>
              <a:rPr lang="en-US" sz="3200" b="1" smtClean="0">
                <a:latin typeface="Times New Roman" panose="02020603050405020304" pitchFamily="18" charset="0"/>
                <a:cs typeface="Times New Roman" panose="02020603050405020304" pitchFamily="18" charset="0"/>
              </a:rPr>
              <a:t>2. </a:t>
            </a:r>
            <a:r>
              <a:rPr lang="en-US" sz="3200" b="1" smtClean="0">
                <a:latin typeface="Times New Roman" panose="02020603050405020304" pitchFamily="18" charset="0"/>
                <a:cs typeface="Times New Roman" panose="02020603050405020304" pitchFamily="18" charset="0"/>
              </a:rPr>
              <a:t>Nguyên </a:t>
            </a:r>
            <a:r>
              <a:rPr lang="en-US" sz="3200" b="1">
                <a:latin typeface="Times New Roman" panose="02020603050405020304" pitchFamily="18" charset="0"/>
                <a:cs typeface="Times New Roman" panose="02020603050405020304" pitchFamily="18" charset="0"/>
              </a:rPr>
              <a:t>tắc </a:t>
            </a:r>
            <a:r>
              <a:rPr lang="vi-VN" sz="3200" b="1" smtClean="0">
                <a:latin typeface="Times New Roman" panose="02020603050405020304" pitchFamily="18" charset="0"/>
                <a:cs typeface="Times New Roman" panose="02020603050405020304" pitchFamily="18" charset="0"/>
              </a:rPr>
              <a:t>phòng ngừa tai nạn điện tronh mùa mưa bão</a:t>
            </a:r>
            <a:endParaRPr lang="en-US" sz="32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989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2" y="176023"/>
            <a:ext cx="1123716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Nêu cách xử lí khi khu vực trong nhà bị ngập nước hoặc nhìn thấy dây điện bị rơi xuống đất như Hình 10.7.</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00742" y="1324947"/>
            <a:ext cx="11004251" cy="5271796"/>
          </a:xfrm>
          <a:prstGeom prst="rect">
            <a:avLst/>
          </a:prstGeom>
        </p:spPr>
      </p:pic>
    </p:spTree>
    <p:extLst>
      <p:ext uri="{BB962C8B-B14F-4D97-AF65-F5344CB8AC3E}">
        <p14:creationId xmlns:p14="http://schemas.microsoft.com/office/powerpoint/2010/main" val="247908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2" y="176023"/>
            <a:ext cx="11237168"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Nêu cách xử lí khi khu vực trong nhà bị ngập nước hoặc nhìn thấy dây điện bị rơi xuống đất như Hình 10.7.</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00743" y="1324947"/>
            <a:ext cx="7169020" cy="5271796"/>
          </a:xfrm>
          <a:prstGeom prst="rect">
            <a:avLst/>
          </a:prstGeom>
        </p:spPr>
      </p:pic>
      <p:sp>
        <p:nvSpPr>
          <p:cNvPr id="2" name="Rectangle 1"/>
          <p:cNvSpPr/>
          <p:nvPr/>
        </p:nvSpPr>
        <p:spPr>
          <a:xfrm>
            <a:off x="7744407" y="1324947"/>
            <a:ext cx="4366727" cy="4524315"/>
          </a:xfrm>
          <a:prstGeom prst="rect">
            <a:avLst/>
          </a:prstGeom>
        </p:spPr>
        <p:txBody>
          <a:bodyPr wrap="square">
            <a:spAutoFit/>
          </a:bodyPr>
          <a:lstStyle/>
          <a:p>
            <a:r>
              <a:rPr lang="vi-VN" sz="3200">
                <a:solidFill>
                  <a:srgbClr val="FF0000"/>
                </a:solidFill>
                <a:latin typeface="Times New Roman" panose="02020603050405020304" pitchFamily="18" charset="0"/>
                <a:cs typeface="Times New Roman" panose="02020603050405020304" pitchFamily="18" charset="0"/>
              </a:rPr>
              <a:t>a) Ngắt ngay nguồn điện nếu có khu vực trong nhà bị ướt, ngập nước.</a:t>
            </a:r>
          </a:p>
          <a:p>
            <a:r>
              <a:rPr lang="vi-VN" sz="3200">
                <a:solidFill>
                  <a:srgbClr val="FF0000"/>
                </a:solidFill>
                <a:latin typeface="Times New Roman" panose="02020603050405020304" pitchFamily="18" charset="0"/>
                <a:cs typeface="Times New Roman" panose="02020603050405020304" pitchFamily="18" charset="0"/>
              </a:rPr>
              <a:t>b) Tránh xa, cảnh báo cho người xung quanh biết và thông báo cho cơ quan chức năng để xử lí khi thấy dây điện bị đứt rơi xuống đất.</a:t>
            </a:r>
          </a:p>
        </p:txBody>
      </p:sp>
    </p:spTree>
    <p:extLst>
      <p:ext uri="{BB962C8B-B14F-4D97-AF65-F5344CB8AC3E}">
        <p14:creationId xmlns:p14="http://schemas.microsoft.com/office/powerpoint/2010/main" val="278373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8" y="650535"/>
            <a:ext cx="11969971" cy="5632311"/>
          </a:xfrm>
          <a:prstGeom prst="rect">
            <a:avLst/>
          </a:prstGeom>
        </p:spPr>
        <p:txBody>
          <a:bodyPr wrap="square">
            <a:spAutoFit/>
          </a:bodyPr>
          <a:lstStyle/>
          <a:p>
            <a:r>
              <a:rPr lang="en-US" sz="4000" b="1" smtClean="0">
                <a:latin typeface="Times New Roman" panose="02020603050405020304" pitchFamily="18" charset="0"/>
                <a:cs typeface="Times New Roman" panose="02020603050405020304" pitchFamily="18" charset="0"/>
              </a:rPr>
              <a:t>2</a:t>
            </a:r>
            <a:r>
              <a:rPr lang="en-US" sz="4000" b="1">
                <a:latin typeface="Times New Roman" panose="02020603050405020304" pitchFamily="18" charset="0"/>
                <a:cs typeface="Times New Roman" panose="02020603050405020304" pitchFamily="18" charset="0"/>
              </a:rPr>
              <a:t>. Một số nguyên tắc phòng ngừa tai nạn điện trong mùa mưa bão</a:t>
            </a:r>
          </a:p>
          <a:p>
            <a:r>
              <a:rPr lang="en-US" sz="4000">
                <a:latin typeface="Times New Roman" panose="02020603050405020304" pitchFamily="18" charset="0"/>
                <a:cs typeface="Times New Roman" panose="02020603050405020304" pitchFamily="18" charset="0"/>
              </a:rPr>
              <a:t>- Không đứng cạnh cột điện, trạm biến áp, dưới cây cao khi trời mưa, dông sét.</a:t>
            </a:r>
          </a:p>
          <a:p>
            <a:r>
              <a:rPr lang="en-US" sz="4000">
                <a:solidFill>
                  <a:srgbClr val="0000FF"/>
                </a:solidFill>
                <a:latin typeface="Times New Roman" panose="02020603050405020304" pitchFamily="18" charset="0"/>
                <a:cs typeface="Times New Roman" panose="02020603050405020304" pitchFamily="18" charset="0"/>
              </a:rPr>
              <a:t>- Ngắt ngay nguồn điện nếu có khu vực trong nhà bị ướt, ngập nước.</a:t>
            </a:r>
          </a:p>
          <a:p>
            <a:r>
              <a:rPr lang="en-US" sz="4000">
                <a:solidFill>
                  <a:srgbClr val="FF0000"/>
                </a:solidFill>
                <a:latin typeface="Times New Roman" panose="02020603050405020304" pitchFamily="18" charset="0"/>
                <a:cs typeface="Times New Roman" panose="02020603050405020304" pitchFamily="18" charset="0"/>
              </a:rPr>
              <a:t>-  Tránh xa, cảnh báo cho người xung quanh biết và thông báo cho cơ quan chức năng để xử lí khi thấy dây điện bị đứt rơi xuống đất.</a:t>
            </a:r>
          </a:p>
        </p:txBody>
      </p:sp>
    </p:spTree>
    <p:extLst>
      <p:ext uri="{BB962C8B-B14F-4D97-AF65-F5344CB8AC3E}">
        <p14:creationId xmlns:p14="http://schemas.microsoft.com/office/powerpoint/2010/main" val="20920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arn(inVertical)">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in)">
                                      <p:cBhvr>
                                        <p:cTn id="27"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8216" y="443861"/>
            <a:ext cx="11377246" cy="6186309"/>
          </a:xfrm>
          <a:prstGeom prst="rect">
            <a:avLst/>
          </a:prstGeom>
        </p:spPr>
        <p:txBody>
          <a:bodyPr wrap="square">
            <a:spAutoFit/>
          </a:bodyPr>
          <a:lstStyle/>
          <a:p>
            <a:pPr algn="just"/>
            <a:r>
              <a:rPr lang="en-US" sz="4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Các biện pháp đảm bảo an toàn điện và mục đích:</a:t>
            </a:r>
          </a:p>
          <a:p>
            <a:pPr algn="just"/>
            <a:r>
              <a:rPr lang="en-US" sz="4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Sử dụng dụng cụ có vỏ cách điện để trách bị điện giật.</a:t>
            </a:r>
          </a:p>
          <a:p>
            <a:pPr algn="just"/>
            <a:r>
              <a:rPr lang="en-US" sz="4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Kiểm tra nguồn điện để phát hiện và khắc phục kịp thời hư hỏng.</a:t>
            </a:r>
          </a:p>
          <a:p>
            <a:pPr algn="just"/>
            <a:r>
              <a:rPr lang="en-US" sz="4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Sử dụng thiết bị chống giật để tránh bị điện giật</a:t>
            </a:r>
          </a:p>
          <a:p>
            <a:pPr algn="just"/>
            <a:r>
              <a:rPr lang="en-US" sz="4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Kiểm tra, bọc kín chỗ cách điện bị hỏng trên vỏ dây dẫn tránh điện giật.</a:t>
            </a:r>
            <a:endParaRPr lang="en-US" sz="44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88534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p>
        </p:txBody>
      </p:sp>
      <p:sp>
        <p:nvSpPr>
          <p:cNvPr id="2" name="Rectangle 1"/>
          <p:cNvSpPr/>
          <p:nvPr/>
        </p:nvSpPr>
        <p:spPr>
          <a:xfrm>
            <a:off x="885092" y="2690336"/>
            <a:ext cx="11189677" cy="3477875"/>
          </a:xfrm>
          <a:prstGeom prst="rect">
            <a:avLst/>
          </a:prstGeom>
        </p:spPr>
        <p:txBody>
          <a:bodyPr wrap="square">
            <a:spAutoFit/>
          </a:bodyPr>
          <a:lstStyle/>
          <a:p>
            <a:r>
              <a:rPr lang="vi-VN" sz="4400">
                <a:solidFill>
                  <a:srgbClr val="0000FF"/>
                </a:solidFill>
                <a:latin typeface="Times New Roman" panose="02020603050405020304" pitchFamily="18" charset="0"/>
                <a:cs typeface="Times New Roman" panose="02020603050405020304" pitchFamily="18" charset="0"/>
              </a:rPr>
              <a:t>Theo em, ý định của bạn học sinh không đảm bảo an toàn điện. Vì đây là một nguyên nhân gây tai nạn điện. Bạn học sinh nên thay bóng đèn học như sau: rút phích cắm điện cấp nguồn và sử dụng dụng cụ bảo vệ an toàn điện.</a:t>
            </a:r>
            <a:endParaRPr lang="en-US" sz="44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433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754326"/>
          </a:xfrm>
          <a:prstGeom prst="rect">
            <a:avLst/>
          </a:prstGeom>
        </p:spPr>
        <p:txBody>
          <a:bodyPr wrap="square">
            <a:spAutoFit/>
          </a:bodyPr>
          <a:lstStyle/>
          <a:p>
            <a:r>
              <a:rPr lang="vi-VN"/>
              <a:t> </a:t>
            </a:r>
            <a:r>
              <a:rPr lang="en-US" sz="3600" b="1">
                <a:latin typeface="Times New Roman" panose="02020603050405020304" pitchFamily="18" charset="0"/>
                <a:cs typeface="Times New Roman" panose="02020603050405020304" pitchFamily="18" charset="0"/>
              </a:rPr>
              <a:t>Hãy vẽ tranh hoặc áp phích để tuyên truyền về các nguyên tắc đảm bảo an toàn khi sử dụng điện trong gia đình và lớp học.</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67954" y="71562"/>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0000FF"/>
                </a:solidFill>
                <a:latin typeface="Times New Roman" panose="02020603050405020304" pitchFamily="18" charset="0"/>
                <a:cs typeface="Times New Roman" panose="02020603050405020304" pitchFamily="18" charset="0"/>
              </a:rPr>
              <a:t>Theo em, việc sử dụng điện không an toàn có thể gây nguy hiểm cho con người như thế nào?</a:t>
            </a:r>
          </a:p>
        </p:txBody>
      </p:sp>
      <p:pic>
        <p:nvPicPr>
          <p:cNvPr id="4" name="Picture 3"/>
          <p:cNvPicPr>
            <a:picLocks noChangeAspect="1"/>
          </p:cNvPicPr>
          <p:nvPr/>
        </p:nvPicPr>
        <p:blipFill>
          <a:blip r:embed="rId2"/>
          <a:stretch>
            <a:fillRect/>
          </a:stretch>
        </p:blipFill>
        <p:spPr>
          <a:xfrm>
            <a:off x="123092" y="71562"/>
            <a:ext cx="6840415" cy="5292969"/>
          </a:xfrm>
          <a:prstGeom prst="rect">
            <a:avLst/>
          </a:prstGeom>
        </p:spPr>
      </p:pic>
      <p:sp>
        <p:nvSpPr>
          <p:cNvPr id="7" name="TextBox 6"/>
          <p:cNvSpPr txBox="1"/>
          <p:nvPr/>
        </p:nvSpPr>
        <p:spPr>
          <a:xfrm>
            <a:off x="1424353" y="5447586"/>
            <a:ext cx="7895493" cy="769441"/>
          </a:xfrm>
          <a:prstGeom prst="rect">
            <a:avLst/>
          </a:prstGeom>
          <a:noFill/>
        </p:spPr>
        <p:txBody>
          <a:bodyPr wrap="square" rtlCol="0">
            <a:spAutoFit/>
          </a:bodyPr>
          <a:lstStyle/>
          <a:p>
            <a:r>
              <a:rPr lang="en-US" b="1" i="1" smtClean="0">
                <a:latin typeface="Times New Roman" panose="02020603050405020304" pitchFamily="18" charset="0"/>
                <a:cs typeface="Times New Roman" panose="02020603050405020304" pitchFamily="18" charset="0"/>
              </a:rPr>
              <a:t> </a:t>
            </a:r>
            <a:r>
              <a:rPr lang="en-US" sz="4400" b="1" i="1" smtClean="0">
                <a:latin typeface="Times New Roman" panose="02020603050405020304" pitchFamily="18" charset="0"/>
                <a:cs typeface="Times New Roman" panose="02020603050405020304" pitchFamily="18" charset="0"/>
              </a:rPr>
              <a:t>Dây nguồn bị hỏng vỏ cách điện</a:t>
            </a:r>
            <a:endParaRPr lang="en-US" sz="44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954107"/>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Hãy vẽ tranh hoặc áp phích để tuyên truyền về các nguyên tắc đảm bảo an toàn khi sử dụng điện trong gia đình và lớp học.</a:t>
            </a:r>
          </a:p>
        </p:txBody>
      </p:sp>
      <p:pic>
        <p:nvPicPr>
          <p:cNvPr id="2" name="Picture 1"/>
          <p:cNvPicPr>
            <a:picLocks noChangeAspect="1"/>
          </p:cNvPicPr>
          <p:nvPr/>
        </p:nvPicPr>
        <p:blipFill>
          <a:blip r:embed="rId3"/>
          <a:stretch>
            <a:fillRect/>
          </a:stretch>
        </p:blipFill>
        <p:spPr>
          <a:xfrm>
            <a:off x="460916" y="1881711"/>
            <a:ext cx="5156113" cy="4323146"/>
          </a:xfrm>
          <a:prstGeom prst="rect">
            <a:avLst/>
          </a:prstGeom>
        </p:spPr>
      </p:pic>
      <p:pic>
        <p:nvPicPr>
          <p:cNvPr id="4" name="Picture 3"/>
          <p:cNvPicPr>
            <a:picLocks noChangeAspect="1"/>
          </p:cNvPicPr>
          <p:nvPr/>
        </p:nvPicPr>
        <p:blipFill>
          <a:blip r:embed="rId4"/>
          <a:stretch>
            <a:fillRect/>
          </a:stretch>
        </p:blipFill>
        <p:spPr>
          <a:xfrm>
            <a:off x="5845476" y="1881711"/>
            <a:ext cx="5733813" cy="4192518"/>
          </a:xfrm>
          <a:prstGeom prst="rect">
            <a:avLst/>
          </a:prstGeom>
        </p:spPr>
      </p:pic>
    </p:spTree>
    <p:extLst>
      <p:ext uri="{BB962C8B-B14F-4D97-AF65-F5344CB8AC3E}">
        <p14:creationId xmlns:p14="http://schemas.microsoft.com/office/powerpoint/2010/main" val="123251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7891" y="245467"/>
            <a:ext cx="5108510" cy="5292969"/>
          </a:xfrm>
          <a:prstGeom prst="rect">
            <a:avLst/>
          </a:prstGeom>
        </p:spPr>
      </p:pic>
      <p:sp>
        <p:nvSpPr>
          <p:cNvPr id="7" name="TextBox 6"/>
          <p:cNvSpPr txBox="1"/>
          <p:nvPr/>
        </p:nvSpPr>
        <p:spPr>
          <a:xfrm>
            <a:off x="439527" y="5587359"/>
            <a:ext cx="6635350" cy="646331"/>
          </a:xfrm>
          <a:prstGeom prst="rect">
            <a:avLst/>
          </a:prstGeom>
          <a:noFill/>
        </p:spPr>
        <p:txBody>
          <a:bodyPr wrap="square" rtlCol="0">
            <a:spAutoFit/>
          </a:bodyPr>
          <a:lstStyle/>
          <a:p>
            <a:r>
              <a:rPr lang="en-US" sz="3600" b="1" i="1" smtClean="0">
                <a:latin typeface="Times New Roman" panose="02020603050405020304" pitchFamily="18" charset="0"/>
                <a:cs typeface="Times New Roman" panose="02020603050405020304" pitchFamily="18" charset="0"/>
              </a:rPr>
              <a:t>Dây nguồn bị hỏng vỏ cách điện</a:t>
            </a:r>
            <a:endParaRPr lang="en-US" sz="3600" b="1" i="1">
              <a:latin typeface="Times New Roman" panose="02020603050405020304" pitchFamily="18" charset="0"/>
              <a:cs typeface="Times New Roman" panose="02020603050405020304" pitchFamily="18" charset="0"/>
            </a:endParaRPr>
          </a:p>
        </p:txBody>
      </p:sp>
      <p:sp>
        <p:nvSpPr>
          <p:cNvPr id="3" name="Rectangle 2"/>
          <p:cNvSpPr/>
          <p:nvPr/>
        </p:nvSpPr>
        <p:spPr>
          <a:xfrm>
            <a:off x="5679830" y="523074"/>
            <a:ext cx="5934808" cy="3416320"/>
          </a:xfrm>
          <a:prstGeom prst="rect">
            <a:avLst/>
          </a:prstGeom>
        </p:spPr>
        <p:txBody>
          <a:bodyPr wrap="square">
            <a:spAutoFit/>
          </a:bodyPr>
          <a:lstStyle/>
          <a:p>
            <a:r>
              <a:rPr lang="vi-VN" sz="3600" b="1">
                <a:solidFill>
                  <a:srgbClr val="FF0000"/>
                </a:solidFill>
                <a:latin typeface="Times New Roman" panose="02020603050405020304" pitchFamily="18" charset="0"/>
                <a:cs typeface="Times New Roman" panose="02020603050405020304" pitchFamily="18" charset="0"/>
              </a:rPr>
              <a:t>Việc sử dụng điện không đúng cách, không cẩn thận hoàn toàn có thể làm phát sinh các trường hợp nguy hiểm, thậm chí có thể thiệt hại đến tính mạng. </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205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50470" y="195581"/>
            <a:ext cx="3807068"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Hãy nêu những nguyên nhân gây ra tai nạn điện trong các tình huống ở Hình 10.1.</a:t>
            </a:r>
          </a:p>
        </p:txBody>
      </p:sp>
      <p:pic>
        <p:nvPicPr>
          <p:cNvPr id="5" name="Picture 4"/>
          <p:cNvPicPr>
            <a:picLocks noChangeAspect="1"/>
          </p:cNvPicPr>
          <p:nvPr/>
        </p:nvPicPr>
        <p:blipFill>
          <a:blip r:embed="rId2"/>
          <a:stretch>
            <a:fillRect/>
          </a:stretch>
        </p:blipFill>
        <p:spPr>
          <a:xfrm>
            <a:off x="427291" y="195581"/>
            <a:ext cx="7309939" cy="6451404"/>
          </a:xfrm>
          <a:prstGeom prst="rect">
            <a:avLst/>
          </a:prstGeom>
        </p:spPr>
      </p:pic>
    </p:spTree>
    <p:extLst>
      <p:ext uri="{BB962C8B-B14F-4D97-AF65-F5344CB8AC3E}">
        <p14:creationId xmlns:p14="http://schemas.microsoft.com/office/powerpoint/2010/main" val="154559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27291" y="195581"/>
            <a:ext cx="7309939" cy="6451404"/>
          </a:xfrm>
          <a:prstGeom prst="rect">
            <a:avLst/>
          </a:prstGeom>
        </p:spPr>
      </p:pic>
      <p:sp>
        <p:nvSpPr>
          <p:cNvPr id="2" name="Rectangle 1"/>
          <p:cNvSpPr/>
          <p:nvPr/>
        </p:nvSpPr>
        <p:spPr>
          <a:xfrm>
            <a:off x="7978747" y="358906"/>
            <a:ext cx="3890867" cy="612475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a:t>
            </a:r>
            <a:r>
              <a:rPr lang="vi-VN" sz="2800">
                <a:solidFill>
                  <a:srgbClr val="FF0000"/>
                </a:solidFill>
                <a:latin typeface="Times New Roman" panose="02020603050405020304" pitchFamily="18" charset="0"/>
                <a:cs typeface="Times New Roman" panose="02020603050405020304" pitchFamily="18" charset="0"/>
              </a:rPr>
              <a:t>. a) Chạm trực tiếp vào phích cắm hoặc phần mang điện của đồ dùng điện.</a:t>
            </a:r>
          </a:p>
          <a:p>
            <a:r>
              <a:rPr lang="vi-VN" sz="2800">
                <a:solidFill>
                  <a:srgbClr val="FF0000"/>
                </a:solidFill>
                <a:latin typeface="Times New Roman" panose="02020603050405020304" pitchFamily="18" charset="0"/>
                <a:cs typeface="Times New Roman" panose="02020603050405020304" pitchFamily="18" charset="0"/>
              </a:rPr>
              <a:t>b) Chạm trực tiếp vào dây dẫn điện bị hở cách điện.</a:t>
            </a:r>
          </a:p>
          <a:p>
            <a:r>
              <a:rPr lang="vi-VN" sz="2800">
                <a:solidFill>
                  <a:srgbClr val="FF0000"/>
                </a:solidFill>
                <a:latin typeface="Times New Roman" panose="02020603050405020304" pitchFamily="18" charset="0"/>
                <a:cs typeface="Times New Roman" panose="02020603050405020304" pitchFamily="18" charset="0"/>
              </a:rPr>
              <a:t>c) Chạm vào đồ dùng điện bị rò điện ra vỏ kim loại.</a:t>
            </a:r>
          </a:p>
          <a:p>
            <a:r>
              <a:rPr lang="vi-VN" sz="2800">
                <a:solidFill>
                  <a:srgbClr val="FF0000"/>
                </a:solidFill>
                <a:latin typeface="Times New Roman" panose="02020603050405020304" pitchFamily="18" charset="0"/>
                <a:cs typeface="Times New Roman" panose="02020603050405020304" pitchFamily="18" charset="0"/>
              </a:rPr>
              <a:t>d) Sửa chữa điện khi chưa cắt nguồn điện, không sử dụng dụng cụ bảo vệ an toàn điện.</a:t>
            </a:r>
          </a:p>
        </p:txBody>
      </p:sp>
    </p:spTree>
    <p:extLst>
      <p:ext uri="{BB962C8B-B14F-4D97-AF65-F5344CB8AC3E}">
        <p14:creationId xmlns:p14="http://schemas.microsoft.com/office/powerpoint/2010/main" val="329467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609600" y="257812"/>
            <a:ext cx="11582400" cy="5509200"/>
          </a:xfrm>
          <a:prstGeom prst="rect">
            <a:avLst/>
          </a:prstGeom>
        </p:spPr>
        <p:txBody>
          <a:bodyPr wrap="square">
            <a:spAutoFit/>
          </a:bodyPr>
          <a:lstStyle/>
          <a:p>
            <a:r>
              <a:rPr lang="en-US" sz="4400" b="1">
                <a:solidFill>
                  <a:srgbClr val="FF0000"/>
                </a:solidFill>
                <a:latin typeface="Times New Roman" panose="02020603050405020304" pitchFamily="18" charset="0"/>
                <a:cs typeface="Times New Roman" panose="02020603050405020304" pitchFamily="18" charset="0"/>
              </a:rPr>
              <a:t>I. Nguyên nhân gây tai nạn điện</a:t>
            </a:r>
          </a:p>
          <a:p>
            <a:r>
              <a:rPr lang="en-US" sz="4400" b="1">
                <a:solidFill>
                  <a:srgbClr val="0000FF"/>
                </a:solidFill>
                <a:latin typeface="Times New Roman" panose="02020603050405020304" pitchFamily="18" charset="0"/>
                <a:cs typeface="Times New Roman" panose="02020603050405020304" pitchFamily="18" charset="0"/>
              </a:rPr>
              <a:t>1.Tiếp xúc với vật mang điện</a:t>
            </a:r>
          </a:p>
          <a:p>
            <a:r>
              <a:rPr lang="en-US" sz="4400">
                <a:latin typeface="Times New Roman" panose="02020603050405020304" pitchFamily="18" charset="0"/>
                <a:cs typeface="Times New Roman" panose="02020603050405020304" pitchFamily="18" charset="0"/>
              </a:rPr>
              <a:t>- Chạm trực tiếp vào phích cắm hoặc phần mang điện của đồ dùng điện.</a:t>
            </a:r>
          </a:p>
          <a:p>
            <a:r>
              <a:rPr lang="en-US" sz="4400">
                <a:latin typeface="Times New Roman" panose="02020603050405020304" pitchFamily="18" charset="0"/>
                <a:cs typeface="Times New Roman" panose="02020603050405020304" pitchFamily="18" charset="0"/>
              </a:rPr>
              <a:t>- Chạm trực tiếp vào dây dẫn điện bị hở cách điện.</a:t>
            </a:r>
          </a:p>
          <a:p>
            <a:r>
              <a:rPr lang="en-US" sz="4400">
                <a:latin typeface="Times New Roman" panose="02020603050405020304" pitchFamily="18" charset="0"/>
                <a:cs typeface="Times New Roman" panose="02020603050405020304" pitchFamily="18" charset="0"/>
              </a:rPr>
              <a:t>- Chạm vào đồ dùng điện bị rò điện ra vỏ kim loại.</a:t>
            </a:r>
          </a:p>
          <a:p>
            <a:r>
              <a:rPr lang="en-US" sz="4400">
                <a:latin typeface="Times New Roman" panose="02020603050405020304" pitchFamily="18" charset="0"/>
                <a:cs typeface="Times New Roman" panose="02020603050405020304" pitchFamily="18" charset="0"/>
              </a:rPr>
              <a:t>-  Sửa chữa điện khi chưa cắt nguồn điện, không sử dụng dụng cụ bảo vệ an toàn điện</a:t>
            </a:r>
          </a:p>
        </p:txBody>
      </p:sp>
    </p:spTree>
    <p:extLst>
      <p:ext uri="{BB962C8B-B14F-4D97-AF65-F5344CB8AC3E}">
        <p14:creationId xmlns:p14="http://schemas.microsoft.com/office/powerpoint/2010/main" val="210813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171" y="186812"/>
            <a:ext cx="3770644" cy="5632311"/>
          </a:xfrm>
          <a:prstGeom prst="rect">
            <a:avLst/>
          </a:prstGeom>
        </p:spPr>
        <p:txBody>
          <a:bodyPr wrap="square">
            <a:spAutoFit/>
          </a:bodyPr>
          <a:lstStyle/>
          <a:p>
            <a:r>
              <a:rPr lang="vi-VN" sz="4000" b="1">
                <a:latin typeface="Times New Roman" panose="02020603050405020304" pitchFamily="18" charset="0"/>
                <a:cs typeface="Times New Roman" panose="02020603050405020304" pitchFamily="18" charset="0"/>
              </a:rPr>
              <a:t>2. Vì sao khi mưa bão rất dễ xảy ra tai nạn điện? Hãy nêu những nguy hiểm có thể xảy ra trong tình huống ở Hình 10.2</a:t>
            </a:r>
            <a:r>
              <a:rPr lang="vi-VN" sz="4000" b="1" smtClean="0">
                <a:latin typeface="Times New Roman" panose="02020603050405020304" pitchFamily="18" charset="0"/>
                <a:cs typeface="Times New Roman" panose="02020603050405020304" pitchFamily="18" charset="0"/>
              </a:rPr>
              <a:t>.</a:t>
            </a:r>
            <a:endParaRPr lang="en-US" sz="4000" b="1" smtClean="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923693" y="186811"/>
            <a:ext cx="6916854" cy="6518789"/>
          </a:xfrm>
          <a:prstGeom prst="rect">
            <a:avLst/>
          </a:prstGeom>
        </p:spPr>
      </p:pic>
    </p:spTree>
    <p:extLst>
      <p:ext uri="{BB962C8B-B14F-4D97-AF65-F5344CB8AC3E}">
        <p14:creationId xmlns:p14="http://schemas.microsoft.com/office/powerpoint/2010/main" val="186311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81251" y="186811"/>
            <a:ext cx="6459295" cy="6401558"/>
          </a:xfrm>
          <a:prstGeom prst="rect">
            <a:avLst/>
          </a:prstGeom>
        </p:spPr>
      </p:pic>
      <p:sp>
        <p:nvSpPr>
          <p:cNvPr id="2" name="Rectangle 1"/>
          <p:cNvSpPr/>
          <p:nvPr/>
        </p:nvSpPr>
        <p:spPr>
          <a:xfrm>
            <a:off x="367602" y="1416541"/>
            <a:ext cx="5013649" cy="5016758"/>
          </a:xfrm>
          <a:prstGeom prst="rect">
            <a:avLst/>
          </a:prstGeom>
        </p:spPr>
        <p:txBody>
          <a:bodyPr wrap="square">
            <a:spAutoFit/>
          </a:bodyPr>
          <a:lstStyle/>
          <a:p>
            <a:r>
              <a:rPr lang="vi-VN" sz="4000">
                <a:solidFill>
                  <a:srgbClr val="FF0000"/>
                </a:solidFill>
                <a:latin typeface="Times New Roman" panose="02020603050405020304" pitchFamily="18" charset="0"/>
                <a:cs typeface="Times New Roman" panose="02020603050405020304" pitchFamily="18" charset="0"/>
              </a:rPr>
              <a:t>2. Mưa bão to có nguy cơ làm đứt dây điện và rơi xuống đất, nền đất ẩm sẽ là vật dẫn điện gây nguy hiểm giật điện cho con người, động vật khi đi qua khu vực này.</a:t>
            </a:r>
            <a:endParaRPr lang="en-US" sz="40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685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1021</TotalTime>
  <Words>1511</Words>
  <Application>Microsoft Office PowerPoint</Application>
  <PresentationFormat>Widescreen</PresentationFormat>
  <Paragraphs>80</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112</cp:revision>
  <dcterms:created xsi:type="dcterms:W3CDTF">2023-06-21T22:05:51Z</dcterms:created>
  <dcterms:modified xsi:type="dcterms:W3CDTF">2025-02-20T02:29:19Z</dcterms:modified>
</cp:coreProperties>
</file>