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56"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7" r:id="rId19"/>
    <p:sldId id="273" r:id="rId20"/>
    <p:sldId id="274" r:id="rId21"/>
    <p:sldId id="275" r:id="rId22"/>
    <p:sldId id="276" r:id="rId23"/>
    <p:sldId id="278" r:id="rId24"/>
    <p:sldId id="279" r:id="rId25"/>
    <p:sldId id="280" r:id="rId26"/>
    <p:sldId id="281" r:id="rId27"/>
    <p:sldId id="282" r:id="rId28"/>
    <p:sldId id="283" r:id="rId29"/>
    <p:sldId id="284" r:id="rId30"/>
  </p:sldIdLst>
  <p:sldSz cx="12192000" cy="6858000"/>
  <p:notesSz cx="6858000" cy="9144000"/>
  <p:embeddedFontLst>
    <p:embeddedFont>
      <p:font typeface="#9Slide01 Tieu de ngan" panose="020B0604020202020204" charset="0"/>
      <p:bold r:id="rId31"/>
    </p:embeddedFont>
    <p:embeddedFont>
      <p:font typeface="#9Slide02 Noi dung rat dai" panose="020B0604020202020204" charset="0"/>
      <p:regular r:id="rId32"/>
    </p:embeddedFont>
    <p:embeddedFont>
      <p:font typeface="#9Slide02 Tieu de dai" panose="020B0604020202020204" charset="0"/>
      <p:bold r:id="rId33"/>
    </p:embeddedFont>
    <p:embeddedFont>
      <p:font typeface="#9Slide03 SVNEvery Movie Every " panose="02000500000000000000" charset="0"/>
      <p:regular r:id="rId34"/>
    </p:embeddedFont>
    <p:embeddedFont>
      <p:font typeface="#9Slide07 ChubbyTitle" charset="0"/>
      <p:regular r:id="rId3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F92"/>
    <a:srgbClr val="8540CB"/>
    <a:srgbClr val="FF87EE"/>
    <a:srgbClr val="33CCFF"/>
    <a:srgbClr val="FF87AD"/>
    <a:srgbClr val="3333CC"/>
    <a:srgbClr val="6B4F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72" d="100"/>
          <a:sy n="72" d="100"/>
        </p:scale>
        <p:origin x="63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EE6F-41C9-40A4-52FF-6CBD04981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B1FC4ED-52DF-4AB0-8845-74CDFB9BA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49385F-8CAB-ABE9-8706-4C2B1F1BD228}"/>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5" name="Footer Placeholder 4">
            <a:extLst>
              <a:ext uri="{FF2B5EF4-FFF2-40B4-BE49-F238E27FC236}">
                <a16:creationId xmlns:a16="http://schemas.microsoft.com/office/drawing/2014/main" id="{88E4F670-9F4B-8037-51B8-6F9F01339B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D6C8E94-8561-D465-030D-E3C6FDA9A02C}"/>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2759085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3CD6-586A-DB29-32D5-23DBC957A1F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900D807-C606-B55F-57D3-13330B68F0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6DBBE4-DD7B-82D9-76B7-0192BB4BF542}"/>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5" name="Footer Placeholder 4">
            <a:extLst>
              <a:ext uri="{FF2B5EF4-FFF2-40B4-BE49-F238E27FC236}">
                <a16:creationId xmlns:a16="http://schemas.microsoft.com/office/drawing/2014/main" id="{F0BAE187-F464-D19A-2F3B-284338F965C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8481C74-A9D4-6F6E-5AAE-ADD1F126A956}"/>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255947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DCB66-8557-1BD2-5FB3-7677EA8E71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4A4DB47-F7F6-E822-7348-84DD0AC546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3E82D54-E224-8538-8F1A-EFC38D271D05}"/>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5" name="Footer Placeholder 4">
            <a:extLst>
              <a:ext uri="{FF2B5EF4-FFF2-40B4-BE49-F238E27FC236}">
                <a16:creationId xmlns:a16="http://schemas.microsoft.com/office/drawing/2014/main" id="{459AB779-039C-EC84-B4D0-676398FE7C0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416DF5-56A2-7C27-B252-1A3C57DEF417}"/>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4099557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03CA-ED03-AA04-5243-AC51CB48B60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BB99746-BBBB-9B6F-A923-D44EB5F9D7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798DF37-7C6B-5892-F837-4638F8B004FB}"/>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5" name="Footer Placeholder 4">
            <a:extLst>
              <a:ext uri="{FF2B5EF4-FFF2-40B4-BE49-F238E27FC236}">
                <a16:creationId xmlns:a16="http://schemas.microsoft.com/office/drawing/2014/main" id="{E9B10097-727B-31E8-D2E9-C6362788A56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F1C802A-6CDC-153B-6CE1-E6C1B12C1408}"/>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247849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59D68-CD53-764E-7E94-5C42D33D19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9511481-E6C9-70B4-0E99-5CCAF4EF49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E4892-20C6-8610-82AC-12B3F20F1BC2}"/>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5" name="Footer Placeholder 4">
            <a:extLst>
              <a:ext uri="{FF2B5EF4-FFF2-40B4-BE49-F238E27FC236}">
                <a16:creationId xmlns:a16="http://schemas.microsoft.com/office/drawing/2014/main" id="{41F658E3-05EF-4535-B8FB-428554B3C4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33BECAD-5685-5458-F19F-ABB3AAD905AC}"/>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56612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36C3-A754-969F-DDD7-3C408317A5B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8791DC-BFDD-1F9B-834E-6F285CD8A7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45FFBC2-94A1-56E7-F41A-53A70873D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247D016-E2EE-6C12-B708-1604CC4BB663}"/>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6" name="Footer Placeholder 5">
            <a:extLst>
              <a:ext uri="{FF2B5EF4-FFF2-40B4-BE49-F238E27FC236}">
                <a16:creationId xmlns:a16="http://schemas.microsoft.com/office/drawing/2014/main" id="{D22DC807-4FFE-71D9-4285-C7A4DF7EB01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A7B5B5-838A-FEC9-5417-CE13B78C3684}"/>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4188000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88E2-2DF2-1707-3A53-6B13ADBAFE3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3C8EA59-FAB6-C933-3BE9-9EEA13CED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FA265-B96F-A462-F02B-340E860735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6527DCD-64FC-BFDE-F9C2-6DD4AF2B60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E834A5-6DCA-D068-7F22-0CA0117D1A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EE0C18D-BE9A-F200-38C0-AE9B06FA5AAD}"/>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8" name="Footer Placeholder 7">
            <a:extLst>
              <a:ext uri="{FF2B5EF4-FFF2-40B4-BE49-F238E27FC236}">
                <a16:creationId xmlns:a16="http://schemas.microsoft.com/office/drawing/2014/main" id="{08AF9CED-B289-316F-42C7-4CBBFA4251B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55DF3BF-B1A5-54AB-BD7C-7B9AC8846ACE}"/>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232815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B178-E7B7-ACB5-7B49-BFA1949D029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0CF8F6-212B-6496-14D7-7C996D1FFD79}"/>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4" name="Footer Placeholder 3">
            <a:extLst>
              <a:ext uri="{FF2B5EF4-FFF2-40B4-BE49-F238E27FC236}">
                <a16:creationId xmlns:a16="http://schemas.microsoft.com/office/drawing/2014/main" id="{FB2300A7-07BF-0E7A-692A-94F41FDA048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56564FA-DD65-6857-EF75-2A6E36A4A4E4}"/>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375231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414854-02E0-611A-AA43-958375D8B6EC}"/>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3" name="Footer Placeholder 2">
            <a:extLst>
              <a:ext uri="{FF2B5EF4-FFF2-40B4-BE49-F238E27FC236}">
                <a16:creationId xmlns:a16="http://schemas.microsoft.com/office/drawing/2014/main" id="{CD5F9804-8771-6928-AE45-D3F16542460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632E891-A145-A377-6EFF-58EAAEA283AA}"/>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342194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2CF10-3BBA-3045-246A-C63BD5E61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1F2C890-8AC9-64C7-99B4-F2AC91473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B8B5BB1-206B-3B88-4821-9E1DD6BE0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298FF-737F-21B6-DA9B-2F06560820F2}"/>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6" name="Footer Placeholder 5">
            <a:extLst>
              <a:ext uri="{FF2B5EF4-FFF2-40B4-BE49-F238E27FC236}">
                <a16:creationId xmlns:a16="http://schemas.microsoft.com/office/drawing/2014/main" id="{FF8FFF4D-AFC6-F7EE-8046-6619F16EDBB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A65D5B9-A121-23EB-4064-600A68C2C1BB}"/>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189228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DF9B-7110-84C6-22B2-91C86E4BA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46DED2B-82FD-517C-6372-E7760A298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5531D29-B135-4966-FFA1-193A388C6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E2BAD8-988D-BE14-D5B5-F4836931E715}"/>
              </a:ext>
            </a:extLst>
          </p:cNvPr>
          <p:cNvSpPr>
            <a:spLocks noGrp="1"/>
          </p:cNvSpPr>
          <p:nvPr>
            <p:ph type="dt" sz="half" idx="10"/>
          </p:nvPr>
        </p:nvSpPr>
        <p:spPr/>
        <p:txBody>
          <a:bodyPr/>
          <a:lstStyle/>
          <a:p>
            <a:fld id="{6A510464-210A-4F91-B9EE-348EE199FA33}" type="datetimeFigureOut">
              <a:rPr lang="vi-VN" smtClean="0"/>
              <a:t>13/01/2025</a:t>
            </a:fld>
            <a:endParaRPr lang="vi-VN"/>
          </a:p>
        </p:txBody>
      </p:sp>
      <p:sp>
        <p:nvSpPr>
          <p:cNvPr id="6" name="Footer Placeholder 5">
            <a:extLst>
              <a:ext uri="{FF2B5EF4-FFF2-40B4-BE49-F238E27FC236}">
                <a16:creationId xmlns:a16="http://schemas.microsoft.com/office/drawing/2014/main" id="{34FB3BA0-3840-9188-70FA-90A513F8B4D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F2781D8-CC6E-4B10-D573-DD3B4ECA88D2}"/>
              </a:ext>
            </a:extLst>
          </p:cNvPr>
          <p:cNvSpPr>
            <a:spLocks noGrp="1"/>
          </p:cNvSpPr>
          <p:nvPr>
            <p:ph type="sldNum" sz="quarter" idx="12"/>
          </p:nvPr>
        </p:nvSpPr>
        <p:spPr/>
        <p:txBody>
          <a:bodyPr/>
          <a:lstStyle/>
          <a:p>
            <a:fld id="{F4A0BB7D-FD72-44E8-A032-45A7D5F9C7AD}" type="slidenum">
              <a:rPr lang="vi-VN" smtClean="0"/>
              <a:t>‹#›</a:t>
            </a:fld>
            <a:endParaRPr lang="vi-VN"/>
          </a:p>
        </p:txBody>
      </p:sp>
    </p:spTree>
    <p:extLst>
      <p:ext uri="{BB962C8B-B14F-4D97-AF65-F5344CB8AC3E}">
        <p14:creationId xmlns:p14="http://schemas.microsoft.com/office/powerpoint/2010/main" val="4208751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DE18B5-44A8-F35B-DE10-86D1A94BE9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218441F-7C99-02C8-0311-5C0B6AAE6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3FBE0D-8732-E528-4FE0-5899BE14B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10464-210A-4F91-B9EE-348EE199FA33}" type="datetimeFigureOut">
              <a:rPr lang="vi-VN" smtClean="0"/>
              <a:t>13/01/2025</a:t>
            </a:fld>
            <a:endParaRPr lang="vi-VN"/>
          </a:p>
        </p:txBody>
      </p:sp>
      <p:sp>
        <p:nvSpPr>
          <p:cNvPr id="5" name="Footer Placeholder 4">
            <a:extLst>
              <a:ext uri="{FF2B5EF4-FFF2-40B4-BE49-F238E27FC236}">
                <a16:creationId xmlns:a16="http://schemas.microsoft.com/office/drawing/2014/main" id="{74A58EDB-E99C-C7D3-768C-FA964E90D5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11B3DA6-599E-B48C-8AF2-78C30FE592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A0BB7D-FD72-44E8-A032-45A7D5F9C7AD}" type="slidenum">
              <a:rPr lang="vi-VN" smtClean="0"/>
              <a:t>‹#›</a:t>
            </a:fld>
            <a:endParaRPr lang="vi-VN"/>
          </a:p>
        </p:txBody>
      </p:sp>
    </p:spTree>
    <p:extLst>
      <p:ext uri="{BB962C8B-B14F-4D97-AF65-F5344CB8AC3E}">
        <p14:creationId xmlns:p14="http://schemas.microsoft.com/office/powerpoint/2010/main" val="3860373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1.jp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3.sv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kids running on a hill&#10;&#10;Description automatically generated">
            <a:extLst>
              <a:ext uri="{FF2B5EF4-FFF2-40B4-BE49-F238E27FC236}">
                <a16:creationId xmlns:a16="http://schemas.microsoft.com/office/drawing/2014/main" id="{BFF9CE2E-43D9-99B4-F984-FD008A282A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305" b="714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DA78012-5EF4-3C8E-D1C8-749FAD5078D3}"/>
              </a:ext>
            </a:extLst>
          </p:cNvPr>
          <p:cNvSpPr txBox="1"/>
          <p:nvPr/>
        </p:nvSpPr>
        <p:spPr>
          <a:xfrm>
            <a:off x="2432804" y="603504"/>
            <a:ext cx="6992620" cy="1569660"/>
          </a:xfrm>
          <a:prstGeom prst="rect">
            <a:avLst/>
          </a:prstGeom>
          <a:noFill/>
        </p:spPr>
        <p:txBody>
          <a:bodyPr wrap="none" rtlCol="0">
            <a:spAutoFit/>
          </a:bodyPr>
          <a:lstStyle/>
          <a:p>
            <a:pPr algn="ctr"/>
            <a:r>
              <a:rPr lang="en-GB" sz="9600" dirty="0">
                <a:solidFill>
                  <a:srgbClr val="8540CB"/>
                </a:solidFill>
                <a:latin typeface="UTM Showcard" panose="02040603050506020204" pitchFamily="18" charset="0"/>
              </a:rPr>
              <a:t>K</a:t>
            </a:r>
            <a:r>
              <a:rPr lang="en-GB" sz="9600" dirty="0">
                <a:solidFill>
                  <a:srgbClr val="FFC000"/>
                </a:solidFill>
                <a:latin typeface="UTM Showcard" panose="02040603050506020204" pitchFamily="18" charset="0"/>
              </a:rPr>
              <a:t>H</a:t>
            </a:r>
            <a:r>
              <a:rPr lang="en-GB" sz="9600" dirty="0">
                <a:solidFill>
                  <a:srgbClr val="00B0F0"/>
                </a:solidFill>
                <a:latin typeface="UTM Showcard" panose="02040603050506020204" pitchFamily="18" charset="0"/>
              </a:rPr>
              <a:t>Ở</a:t>
            </a:r>
            <a:r>
              <a:rPr lang="en-GB" sz="9600" dirty="0">
                <a:solidFill>
                  <a:srgbClr val="00B050"/>
                </a:solidFill>
                <a:latin typeface="UTM Showcard" panose="02040603050506020204" pitchFamily="18" charset="0"/>
              </a:rPr>
              <a:t>I</a:t>
            </a:r>
            <a:r>
              <a:rPr lang="en-GB" sz="9600" dirty="0">
                <a:latin typeface="UTM Showcard" panose="02040603050506020204" pitchFamily="18" charset="0"/>
              </a:rPr>
              <a:t> </a:t>
            </a:r>
            <a:r>
              <a:rPr lang="en-GB" sz="9600" dirty="0">
                <a:solidFill>
                  <a:srgbClr val="0070C0"/>
                </a:solidFill>
                <a:latin typeface="UTM Showcard" panose="02040603050506020204" pitchFamily="18" charset="0"/>
              </a:rPr>
              <a:t>Đ</a:t>
            </a:r>
            <a:r>
              <a:rPr lang="en-GB" sz="9600" dirty="0">
                <a:solidFill>
                  <a:srgbClr val="FF87AD"/>
                </a:solidFill>
                <a:latin typeface="UTM Showcard" panose="02040603050506020204" pitchFamily="18" charset="0"/>
              </a:rPr>
              <a:t>Ộ</a:t>
            </a:r>
            <a:r>
              <a:rPr lang="en-GB" sz="9600" dirty="0">
                <a:solidFill>
                  <a:schemeClr val="accent2">
                    <a:lumMod val="60000"/>
                    <a:lumOff val="40000"/>
                  </a:schemeClr>
                </a:solidFill>
                <a:latin typeface="UTM Showcard" panose="02040603050506020204" pitchFamily="18" charset="0"/>
              </a:rPr>
              <a:t>N</a:t>
            </a:r>
            <a:r>
              <a:rPr lang="en-GB" sz="9600" dirty="0">
                <a:solidFill>
                  <a:schemeClr val="accent5"/>
                </a:solidFill>
                <a:latin typeface="UTM Showcard" panose="02040603050506020204" pitchFamily="18" charset="0"/>
              </a:rPr>
              <a:t>G</a:t>
            </a:r>
            <a:endParaRPr lang="vi-VN" sz="9600" dirty="0">
              <a:solidFill>
                <a:schemeClr val="accent5"/>
              </a:solidFill>
            </a:endParaRPr>
          </a:p>
        </p:txBody>
      </p:sp>
    </p:spTree>
    <p:extLst>
      <p:ext uri="{BB962C8B-B14F-4D97-AF65-F5344CB8AC3E}">
        <p14:creationId xmlns:p14="http://schemas.microsoft.com/office/powerpoint/2010/main" val="14801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Cartoon characters in space&#10;&#10;Description automatically generated">
            <a:extLst>
              <a:ext uri="{FF2B5EF4-FFF2-40B4-BE49-F238E27FC236}">
                <a16:creationId xmlns:a16="http://schemas.microsoft.com/office/drawing/2014/main" id="{BCDA5E53-CEFE-9360-5727-7D4C9162E3E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280" b="15466"/>
          <a:stretch/>
        </p:blipFill>
        <p:spPr>
          <a:xfrm>
            <a:off x="20" y="1282"/>
            <a:ext cx="12191980" cy="6856718"/>
          </a:xfrm>
          <a:prstGeom prst="rect">
            <a:avLst/>
          </a:prstGeom>
        </p:spPr>
      </p:pic>
      <p:sp>
        <p:nvSpPr>
          <p:cNvPr id="4" name="Rectangle: Top Corners Rounded 3">
            <a:extLst>
              <a:ext uri="{FF2B5EF4-FFF2-40B4-BE49-F238E27FC236}">
                <a16:creationId xmlns:a16="http://schemas.microsoft.com/office/drawing/2014/main" id="{D7C445F5-3644-8157-5FFF-0C6C941BB0E9}"/>
              </a:ext>
            </a:extLst>
          </p:cNvPr>
          <p:cNvSpPr/>
          <p:nvPr/>
        </p:nvSpPr>
        <p:spPr>
          <a:xfrm>
            <a:off x="384048" y="356616"/>
            <a:ext cx="11320272" cy="6044184"/>
          </a:xfrm>
          <a:prstGeom prst="round2Same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4562F495-3003-E8EA-4197-B6CDDDDE7083}"/>
              </a:ext>
            </a:extLst>
          </p:cNvPr>
          <p:cNvGrpSpPr/>
          <p:nvPr/>
        </p:nvGrpSpPr>
        <p:grpSpPr>
          <a:xfrm>
            <a:off x="0" y="0"/>
            <a:ext cx="1975275" cy="1664352"/>
            <a:chOff x="0" y="0"/>
            <a:chExt cx="1975275" cy="1664352"/>
          </a:xfrm>
        </p:grpSpPr>
        <p:pic>
          <p:nvPicPr>
            <p:cNvPr id="15" name="Picture 14">
              <a:extLst>
                <a:ext uri="{FF2B5EF4-FFF2-40B4-BE49-F238E27FC236}">
                  <a16:creationId xmlns:a16="http://schemas.microsoft.com/office/drawing/2014/main" id="{7AA737D9-E4AF-3F58-180D-0B18873019B8}"/>
                </a:ext>
              </a:extLst>
            </p:cNvPr>
            <p:cNvPicPr>
              <a:picLocks noChangeAspect="1"/>
            </p:cNvPicPr>
            <p:nvPr/>
          </p:nvPicPr>
          <p:blipFill>
            <a:blip r:embed="rId6"/>
            <a:stretch>
              <a:fillRect/>
            </a:stretch>
          </p:blipFill>
          <p:spPr>
            <a:xfrm>
              <a:off x="0" y="0"/>
              <a:ext cx="1975275" cy="1664352"/>
            </a:xfrm>
            <a:prstGeom prst="rect">
              <a:avLst/>
            </a:prstGeom>
          </p:spPr>
        </p:pic>
        <p:sp>
          <p:nvSpPr>
            <p:cNvPr id="16" name="TextBox 15">
              <a:extLst>
                <a:ext uri="{FF2B5EF4-FFF2-40B4-BE49-F238E27FC236}">
                  <a16:creationId xmlns:a16="http://schemas.microsoft.com/office/drawing/2014/main" id="{E5964B60-83CD-5525-92C1-94505DDC1018}"/>
                </a:ext>
              </a:extLst>
            </p:cNvPr>
            <p:cNvSpPr txBox="1"/>
            <p:nvPr/>
          </p:nvSpPr>
          <p:spPr>
            <a:xfrm>
              <a:off x="795116" y="277106"/>
              <a:ext cx="385042" cy="707886"/>
            </a:xfrm>
            <a:prstGeom prst="rect">
              <a:avLst/>
            </a:prstGeom>
            <a:noFill/>
          </p:spPr>
          <p:txBody>
            <a:bodyPr wrap="none" rtlCol="0">
              <a:spAutoFit/>
            </a:bodyPr>
            <a:lstStyle/>
            <a:p>
              <a:r>
                <a:rPr lang="en-GB" sz="4000" b="1" dirty="0">
                  <a:solidFill>
                    <a:schemeClr val="bg1"/>
                  </a:solidFill>
                  <a:latin typeface="#9Slide01 Tieu de ngan" panose="00000800000000000000" pitchFamily="2" charset="-93"/>
                </a:rPr>
                <a:t>1</a:t>
              </a:r>
              <a:endParaRPr lang="vi-VN" sz="4000" b="1" dirty="0">
                <a:solidFill>
                  <a:schemeClr val="bg1"/>
                </a:solidFill>
                <a:latin typeface="#9Slide01 Tieu de ngan" panose="00000800000000000000" pitchFamily="2" charset="-93"/>
              </a:endParaRPr>
            </a:p>
          </p:txBody>
        </p:sp>
      </p:grpSp>
      <p:sp>
        <p:nvSpPr>
          <p:cNvPr id="18" name="Rectangle: Rounded Corners 17">
            <a:extLst>
              <a:ext uri="{FF2B5EF4-FFF2-40B4-BE49-F238E27FC236}">
                <a16:creationId xmlns:a16="http://schemas.microsoft.com/office/drawing/2014/main" id="{ED656CC7-07C0-72C0-B346-88B58E703B58}"/>
              </a:ext>
            </a:extLst>
          </p:cNvPr>
          <p:cNvSpPr/>
          <p:nvPr/>
        </p:nvSpPr>
        <p:spPr>
          <a:xfrm>
            <a:off x="2120054" y="457200"/>
            <a:ext cx="5469466" cy="667512"/>
          </a:xfrm>
          <a:prstGeom prst="roundRect">
            <a:avLst>
              <a:gd name="adj" fmla="val 50000"/>
            </a:avLst>
          </a:prstGeom>
          <a:solidFill>
            <a:srgbClr val="8540CB"/>
          </a:solidFill>
          <a:ln w="571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latin typeface="#9Slide02 Tieu de dai" panose="02000000000000000000" pitchFamily="2" charset="0"/>
                <a:ea typeface="#9Slide02 Tieu de dai" panose="02000000000000000000" pitchFamily="2" charset="0"/>
              </a:rPr>
              <a:t> Viết số và đọc số (theo mẫu)</a:t>
            </a:r>
          </a:p>
        </p:txBody>
      </p:sp>
      <p:graphicFrame>
        <p:nvGraphicFramePr>
          <p:cNvPr id="19" name="Table 18">
            <a:extLst>
              <a:ext uri="{FF2B5EF4-FFF2-40B4-BE49-F238E27FC236}">
                <a16:creationId xmlns:a16="http://schemas.microsoft.com/office/drawing/2014/main" id="{B0434F41-050B-7909-544C-14517CF82D3D}"/>
              </a:ext>
            </a:extLst>
          </p:cNvPr>
          <p:cNvGraphicFramePr>
            <a:graphicFrameLocks noGrp="1"/>
          </p:cNvGraphicFramePr>
          <p:nvPr>
            <p:extLst>
              <p:ext uri="{D42A27DB-BD31-4B8C-83A1-F6EECF244321}">
                <p14:modId xmlns:p14="http://schemas.microsoft.com/office/powerpoint/2010/main" val="422167586"/>
              </p:ext>
            </p:extLst>
          </p:nvPr>
        </p:nvGraphicFramePr>
        <p:xfrm>
          <a:off x="76199" y="2461644"/>
          <a:ext cx="12039601" cy="4362903"/>
        </p:xfrm>
        <a:graphic>
          <a:graphicData uri="http://schemas.openxmlformats.org/drawingml/2006/table">
            <a:tbl>
              <a:tblPr firstRow="1" bandRow="1">
                <a:tableStyleId>{5C22544A-7EE6-4342-B048-85BDC9FD1C3A}</a:tableStyleId>
              </a:tblPr>
              <a:tblGrid>
                <a:gridCol w="4403816">
                  <a:extLst>
                    <a:ext uri="{9D8B030D-6E8A-4147-A177-3AD203B41FA5}">
                      <a16:colId xmlns:a16="http://schemas.microsoft.com/office/drawing/2014/main" val="1278045493"/>
                    </a:ext>
                  </a:extLst>
                </a:gridCol>
                <a:gridCol w="2908337">
                  <a:extLst>
                    <a:ext uri="{9D8B030D-6E8A-4147-A177-3AD203B41FA5}">
                      <a16:colId xmlns:a16="http://schemas.microsoft.com/office/drawing/2014/main" val="4267149076"/>
                    </a:ext>
                  </a:extLst>
                </a:gridCol>
                <a:gridCol w="4727448">
                  <a:extLst>
                    <a:ext uri="{9D8B030D-6E8A-4147-A177-3AD203B41FA5}">
                      <a16:colId xmlns:a16="http://schemas.microsoft.com/office/drawing/2014/main" val="391670169"/>
                    </a:ext>
                  </a:extLst>
                </a:gridCol>
              </a:tblGrid>
              <a:tr h="583383">
                <a:tc>
                  <a:txBody>
                    <a:bodyPr/>
                    <a:lstStyle/>
                    <a:p>
                      <a:pPr algn="ct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Số</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gồm</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Đọc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số</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Viết</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số</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2148779"/>
                  </a:ext>
                </a:extLst>
              </a:tr>
              <a:tr h="937849">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8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1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4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đơn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52 814</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mươi</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hai</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tám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mười</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bốn</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6208640"/>
                  </a:ext>
                </a:extLst>
              </a:tr>
              <a:tr h="937849">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triệu</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8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1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đơn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096332"/>
                  </a:ext>
                </a:extLst>
              </a:tr>
              <a:tr h="937849">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8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1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5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đơn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495993"/>
                  </a:ext>
                </a:extLst>
              </a:tr>
              <a:tr h="820971">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triệu</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3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4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đơn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0648045"/>
                  </a:ext>
                </a:extLst>
              </a:tr>
            </a:tbl>
          </a:graphicData>
        </a:graphic>
      </p:graphicFrame>
      <p:grpSp>
        <p:nvGrpSpPr>
          <p:cNvPr id="7" name="Group 6">
            <a:extLst>
              <a:ext uri="{FF2B5EF4-FFF2-40B4-BE49-F238E27FC236}">
                <a16:creationId xmlns:a16="http://schemas.microsoft.com/office/drawing/2014/main" id="{76FD8261-421D-B9BE-F1B5-9ED1EACC73CA}"/>
              </a:ext>
            </a:extLst>
          </p:cNvPr>
          <p:cNvGrpSpPr/>
          <p:nvPr/>
        </p:nvGrpSpPr>
        <p:grpSpPr>
          <a:xfrm>
            <a:off x="8286580" y="176521"/>
            <a:ext cx="3570732" cy="2184539"/>
            <a:chOff x="8286580" y="176521"/>
            <a:chExt cx="3570732" cy="2184539"/>
          </a:xfrm>
        </p:grpSpPr>
        <p:sp>
          <p:nvSpPr>
            <p:cNvPr id="2" name="Cloud 1">
              <a:extLst>
                <a:ext uri="{FF2B5EF4-FFF2-40B4-BE49-F238E27FC236}">
                  <a16:creationId xmlns:a16="http://schemas.microsoft.com/office/drawing/2014/main" id="{99833AF4-F0D7-4C34-B61D-2D58B9E5E512}"/>
                </a:ext>
              </a:extLst>
            </p:cNvPr>
            <p:cNvSpPr/>
            <p:nvPr/>
          </p:nvSpPr>
          <p:spPr>
            <a:xfrm>
              <a:off x="8286580" y="176521"/>
              <a:ext cx="3570732" cy="2184539"/>
            </a:xfrm>
            <a:prstGeom prst="cloud">
              <a:avLst/>
            </a:prstGeom>
            <a:solidFill>
              <a:srgbClr val="FF87AD"/>
            </a:solid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27329279-0295-F613-0179-0D9D279FB0B8}"/>
                </a:ext>
              </a:extLst>
            </p:cNvPr>
            <p:cNvSpPr txBox="1"/>
            <p:nvPr/>
          </p:nvSpPr>
          <p:spPr>
            <a:xfrm>
              <a:off x="8561195" y="501702"/>
              <a:ext cx="3021501" cy="1569660"/>
            </a:xfrm>
            <a:prstGeom prst="rect">
              <a:avLst/>
            </a:prstGeom>
            <a:noFill/>
          </p:spPr>
          <p:txBody>
            <a:bodyPr wrap="square" rtlCol="0">
              <a:spAutoFit/>
            </a:bodyPr>
            <a:lstStyle/>
            <a:p>
              <a:pPr algn="ctr"/>
              <a:r>
                <a:rPr lang="en-GB" sz="4800" b="1" dirty="0" err="1">
                  <a:solidFill>
                    <a:schemeClr val="bg1"/>
                  </a:solidFill>
                  <a:latin typeface="UTM Avo" panose="02040603050506020204" pitchFamily="18" charset="0"/>
                </a:rPr>
                <a:t>Truyền</a:t>
              </a:r>
              <a:r>
                <a:rPr lang="en-GB" sz="4800" b="1" dirty="0">
                  <a:solidFill>
                    <a:schemeClr val="bg1"/>
                  </a:solidFill>
                  <a:latin typeface="UTM Avo" panose="02040603050506020204" pitchFamily="18" charset="0"/>
                </a:rPr>
                <a:t> </a:t>
              </a:r>
              <a:r>
                <a:rPr lang="en-GB" sz="4800" b="1" dirty="0" err="1">
                  <a:solidFill>
                    <a:schemeClr val="bg1"/>
                  </a:solidFill>
                  <a:latin typeface="UTM Avo" panose="02040603050506020204" pitchFamily="18" charset="0"/>
                </a:rPr>
                <a:t>hoa</a:t>
              </a:r>
              <a:endParaRPr lang="vi-VN" sz="4800" b="1" dirty="0">
                <a:solidFill>
                  <a:schemeClr val="bg1"/>
                </a:solidFill>
              </a:endParaRPr>
            </a:p>
          </p:txBody>
        </p:sp>
      </p:grpSp>
      <p:pic>
        <p:nvPicPr>
          <p:cNvPr id="8" name="y2mate.com - Những Bản Nhạc Không Lời Vui Nhộn Dành Cho Bé Yêu (1)">
            <a:hlinkClick r:id="" action="ppaction://media"/>
            <a:extLst>
              <a:ext uri="{FF2B5EF4-FFF2-40B4-BE49-F238E27FC236}">
                <a16:creationId xmlns:a16="http://schemas.microsoft.com/office/drawing/2014/main" id="{16BEBEFC-E32D-B08B-D47A-0226033520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8264" y="1520418"/>
            <a:ext cx="406400" cy="406400"/>
          </a:xfrm>
          <a:prstGeom prst="rect">
            <a:avLst/>
          </a:prstGeom>
        </p:spPr>
      </p:pic>
      <p:sp>
        <p:nvSpPr>
          <p:cNvPr id="9" name="Rectangle 8">
            <a:extLst>
              <a:ext uri="{FF2B5EF4-FFF2-40B4-BE49-F238E27FC236}">
                <a16:creationId xmlns:a16="http://schemas.microsoft.com/office/drawing/2014/main" id="{8157FCC6-797A-892B-FFA9-FB3BC6DC71BE}"/>
              </a:ext>
            </a:extLst>
          </p:cNvPr>
          <p:cNvSpPr/>
          <p:nvPr/>
        </p:nvSpPr>
        <p:spPr>
          <a:xfrm>
            <a:off x="4933948" y="4068468"/>
            <a:ext cx="2101596" cy="598202"/>
          </a:xfrm>
          <a:prstGeom prst="rect">
            <a:avLst/>
          </a:prstGeom>
          <a:solidFill>
            <a:srgbClr val="FFDF9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30 008 021</a:t>
            </a:r>
            <a:endPar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EB09E0E-A8BA-7499-9DD3-DC3DC1A7D0EA}"/>
              </a:ext>
            </a:extLst>
          </p:cNvPr>
          <p:cNvSpPr/>
          <p:nvPr/>
        </p:nvSpPr>
        <p:spPr>
          <a:xfrm>
            <a:off x="4869940" y="5022004"/>
            <a:ext cx="2101596" cy="598202"/>
          </a:xfrm>
          <a:prstGeom prst="rect">
            <a:avLst/>
          </a:prstGeom>
          <a:solidFill>
            <a:srgbClr val="FFDF9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820 015</a:t>
            </a:r>
            <a:endPar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AF687DCF-654F-B3C6-20E0-C6E5306923D2}"/>
              </a:ext>
            </a:extLst>
          </p:cNvPr>
          <p:cNvSpPr/>
          <p:nvPr/>
        </p:nvSpPr>
        <p:spPr>
          <a:xfrm>
            <a:off x="4869940" y="5941833"/>
            <a:ext cx="2101596" cy="598202"/>
          </a:xfrm>
          <a:prstGeom prst="rect">
            <a:avLst/>
          </a:prstGeom>
          <a:solidFill>
            <a:srgbClr val="FFDF9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1 200 024</a:t>
            </a:r>
            <a:endPar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80E1CB24-8585-96AE-091A-B8F2ADDF9C46}"/>
              </a:ext>
            </a:extLst>
          </p:cNvPr>
          <p:cNvSpPr/>
          <p:nvPr/>
        </p:nvSpPr>
        <p:spPr>
          <a:xfrm>
            <a:off x="7434071" y="4068468"/>
            <a:ext cx="4607053" cy="769681"/>
          </a:xfrm>
          <a:prstGeom prst="rect">
            <a:avLst/>
          </a:prstGeom>
          <a:solidFill>
            <a:srgbClr val="FFDF9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Ba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mươi</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triệu</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không</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linh</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tám</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không</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hai</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mươi</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mốt</a:t>
            </a:r>
            <a:endParaRPr lang="vi-V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E1CF393-6E39-C0F4-31D0-C2F7BB905CF6}"/>
              </a:ext>
            </a:extLst>
          </p:cNvPr>
          <p:cNvSpPr/>
          <p:nvPr/>
        </p:nvSpPr>
        <p:spPr>
          <a:xfrm>
            <a:off x="7616952" y="5043162"/>
            <a:ext cx="4075641" cy="712521"/>
          </a:xfrm>
          <a:prstGeom prst="rect">
            <a:avLst/>
          </a:prstGeom>
          <a:solidFill>
            <a:srgbClr val="FFDF9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Tám</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hai</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mươi</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không</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mười</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lăm</a:t>
            </a:r>
            <a:endParaRPr lang="vi-V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4601AD94-D16B-16CB-87F3-C792128EC349}"/>
              </a:ext>
            </a:extLst>
          </p:cNvPr>
          <p:cNvSpPr/>
          <p:nvPr/>
        </p:nvSpPr>
        <p:spPr>
          <a:xfrm>
            <a:off x="7589520" y="5941833"/>
            <a:ext cx="4075641" cy="712521"/>
          </a:xfrm>
          <a:prstGeom prst="rect">
            <a:avLst/>
          </a:prstGeom>
          <a:solidFill>
            <a:srgbClr val="FFDF9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Một</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triệu</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hai</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không</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hai</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mươi</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tư</a:t>
            </a:r>
            <a:endParaRPr lang="vi-V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0B4B0485-BF43-1043-A830-1E96662F008E}"/>
              </a:ext>
            </a:extLst>
          </p:cNvPr>
          <p:cNvSpPr txBox="1"/>
          <p:nvPr/>
        </p:nvSpPr>
        <p:spPr>
          <a:xfrm>
            <a:off x="382524" y="1815313"/>
            <a:ext cx="1662635" cy="646331"/>
          </a:xfrm>
          <a:prstGeom prst="rect">
            <a:avLst/>
          </a:prstGeom>
          <a:noFill/>
        </p:spPr>
        <p:txBody>
          <a:bodyPr wrap="none" rtlCol="0">
            <a:spAutoFit/>
          </a:bodyPr>
          <a:lstStyle/>
          <a:p>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Đáp</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án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40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50350"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8"/>
                </p:tgtEl>
              </p:cMediaNode>
            </p:audio>
          </p:childTnLst>
        </p:cTn>
      </p:par>
    </p:tnLst>
    <p:bldLst>
      <p:bldP spid="9" grpId="0" animBg="1"/>
      <p:bldP spid="11" grpId="0" animBg="1"/>
      <p:bldP spid="12" grpId="0" animBg="1"/>
      <p:bldP spid="13" grpId="0" animBg="1"/>
      <p:bldP spid="14" grpId="0" animBg="1"/>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Cartoon characters in space&#10;&#10;Description automatically generated">
            <a:extLst>
              <a:ext uri="{FF2B5EF4-FFF2-40B4-BE49-F238E27FC236}">
                <a16:creationId xmlns:a16="http://schemas.microsoft.com/office/drawing/2014/main" id="{BCDA5E53-CEFE-9360-5727-7D4C9162E3E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80" b="15466"/>
          <a:stretch/>
        </p:blipFill>
        <p:spPr>
          <a:xfrm>
            <a:off x="20" y="1282"/>
            <a:ext cx="12191980" cy="6856718"/>
          </a:xfrm>
          <a:prstGeom prst="rect">
            <a:avLst/>
          </a:prstGeom>
        </p:spPr>
      </p:pic>
      <p:grpSp>
        <p:nvGrpSpPr>
          <p:cNvPr id="14" name="Group 13">
            <a:extLst>
              <a:ext uri="{FF2B5EF4-FFF2-40B4-BE49-F238E27FC236}">
                <a16:creationId xmlns:a16="http://schemas.microsoft.com/office/drawing/2014/main" id="{A7BA2737-D75C-6434-21AE-8DA4B99861F7}"/>
              </a:ext>
            </a:extLst>
          </p:cNvPr>
          <p:cNvGrpSpPr/>
          <p:nvPr/>
        </p:nvGrpSpPr>
        <p:grpSpPr>
          <a:xfrm>
            <a:off x="492725" y="804673"/>
            <a:ext cx="11206549" cy="5711952"/>
            <a:chOff x="296603" y="3074585"/>
            <a:chExt cx="7142422" cy="3387175"/>
          </a:xfrm>
        </p:grpSpPr>
        <p:sp>
          <p:nvSpPr>
            <p:cNvPr id="6" name="Freeform 22">
              <a:extLst>
                <a:ext uri="{FF2B5EF4-FFF2-40B4-BE49-F238E27FC236}">
                  <a16:creationId xmlns:a16="http://schemas.microsoft.com/office/drawing/2014/main" id="{88F1C44E-2803-B8BC-96C0-2FC596BDED9D}"/>
                </a:ext>
              </a:extLst>
            </p:cNvPr>
            <p:cNvSpPr/>
            <p:nvPr/>
          </p:nvSpPr>
          <p:spPr>
            <a:xfrm>
              <a:off x="296603" y="3086100"/>
              <a:ext cx="7142422" cy="337566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75993" y="3074585"/>
              <a:ext cx="3191821" cy="1211304"/>
              <a:chOff x="2398779" y="2296251"/>
              <a:chExt cx="3191821" cy="1211304"/>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Chặng</a:t>
                </a:r>
                <a:r>
                  <a:rPr kumimoji="0" lang="en-GB"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 1</a:t>
                </a:r>
                <a:endParaRPr kumimoji="0" lang="vi-VN"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98779" y="2307226"/>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Chặng</a:t>
                </a:r>
                <a:r>
                  <a:rPr kumimoji="0" lang="en-GB"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 1</a:t>
                </a:r>
                <a:endParaRPr kumimoji="0" lang="vi-VN"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Arial" panose="020B0604020202020204" pitchFamily="34" charset="0"/>
                  <a:ea typeface="+mn-ea"/>
                  <a:cs typeface="+mn-cs"/>
                </a:endParaRPr>
              </a:p>
            </p:txBody>
          </p:sp>
        </p:grpSp>
        <p:grpSp>
          <p:nvGrpSpPr>
            <p:cNvPr id="13" name="Group 12">
              <a:extLst>
                <a:ext uri="{FF2B5EF4-FFF2-40B4-BE49-F238E27FC236}">
                  <a16:creationId xmlns:a16="http://schemas.microsoft.com/office/drawing/2014/main" id="{C2F17F42-7854-FB91-8289-C1781FE42610}"/>
                </a:ext>
              </a:extLst>
            </p:cNvPr>
            <p:cNvGrpSpPr/>
            <p:nvPr/>
          </p:nvGrpSpPr>
          <p:grpSpPr>
            <a:xfrm>
              <a:off x="1159568" y="3600587"/>
              <a:ext cx="5816545" cy="2346685"/>
              <a:chOff x="757232" y="3594830"/>
              <a:chExt cx="5816545" cy="2346685"/>
            </a:xfrm>
          </p:grpSpPr>
          <p:sp>
            <p:nvSpPr>
              <p:cNvPr id="11" name="TextBox 10">
                <a:extLst>
                  <a:ext uri="{FF2B5EF4-FFF2-40B4-BE49-F238E27FC236}">
                    <a16:creationId xmlns:a16="http://schemas.microsoft.com/office/drawing/2014/main" id="{CD59B66A-7DA8-3626-9B30-EB70A91E49E8}"/>
                  </a:ext>
                </a:extLst>
              </p:cNvPr>
              <p:cNvSpPr txBox="1"/>
              <p:nvPr/>
            </p:nvSpPr>
            <p:spPr>
              <a:xfrm>
                <a:off x="758756" y="3594830"/>
                <a:ext cx="581502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w="349250">
                      <a:solidFill>
                        <a:prstClr val="white"/>
                      </a:solidFill>
                    </a:ln>
                    <a:solidFill>
                      <a:prstClr val="black"/>
                    </a:solidFill>
                    <a:effectLst/>
                    <a:uLnTx/>
                    <a:uFillTx/>
                    <a:latin typeface="UTM Showcard" panose="02040603050506020204" pitchFamily="18" charset="0"/>
                    <a:ea typeface="+mn-ea"/>
                    <a:cs typeface="+mn-cs"/>
                  </a:rPr>
                  <a:t>TRUY TÌM ĐĨA BAY </a:t>
                </a:r>
                <a:endParaRPr kumimoji="0" lang="vi-VN" sz="7200" b="0" i="0" u="none" strike="noStrike" kern="1200" cap="none" spc="0" normalizeH="0" baseline="0" noProof="0" dirty="0">
                  <a:ln w="349250">
                    <a:solidFill>
                      <a:prstClr val="white"/>
                    </a:solid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5565A5B0-CAD1-E0D0-C419-B98A142DAABC}"/>
                  </a:ext>
                </a:extLst>
              </p:cNvPr>
              <p:cNvSpPr txBox="1"/>
              <p:nvPr/>
            </p:nvSpPr>
            <p:spPr>
              <a:xfrm>
                <a:off x="757232" y="3633191"/>
                <a:ext cx="581502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gradFill>
                      <a:gsLst>
                        <a:gs pos="0">
                          <a:srgbClr val="FF87EE"/>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TM Showcard" panose="02040603050506020204" pitchFamily="18" charset="0"/>
                    <a:ea typeface="+mn-ea"/>
                    <a:cs typeface="+mn-cs"/>
                  </a:rPr>
                  <a:t>TRUY TÌM ĐĨA BAY </a:t>
                </a:r>
                <a:endParaRPr kumimoji="0" lang="vi-VN" sz="7200" b="0" i="0" u="none" strike="noStrike" kern="1200" cap="none" spc="0" normalizeH="0" baseline="0" noProof="0" dirty="0">
                  <a:ln>
                    <a:noFill/>
                  </a:ln>
                  <a:gradFill>
                    <a:gsLst>
                      <a:gs pos="0">
                        <a:srgbClr val="FF87EE"/>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Arial" panose="020B0604020202020204" pitchFamily="34" charset="0"/>
                  <a:ea typeface="+mn-ea"/>
                  <a:cs typeface="+mn-cs"/>
                </a:endParaRPr>
              </a:p>
            </p:txBody>
          </p:sp>
        </p:grpSp>
      </p:grpSp>
      <p:sp>
        <p:nvSpPr>
          <p:cNvPr id="2" name="Freeform 22">
            <a:extLst>
              <a:ext uri="{FF2B5EF4-FFF2-40B4-BE49-F238E27FC236}">
                <a16:creationId xmlns:a16="http://schemas.microsoft.com/office/drawing/2014/main" id="{454CE125-176A-E1C1-FC99-A6EBEFA43A51}"/>
              </a:ext>
            </a:extLst>
          </p:cNvPr>
          <p:cNvSpPr/>
          <p:nvPr/>
        </p:nvSpPr>
        <p:spPr>
          <a:xfrm>
            <a:off x="-131329" y="3388499"/>
            <a:ext cx="3481103" cy="359427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CC97239-B2B7-B0CE-046F-69592AB85F3F}"/>
              </a:ext>
            </a:extLst>
          </p:cNvPr>
          <p:cNvSpPr txBox="1"/>
          <p:nvPr/>
        </p:nvSpPr>
        <p:spPr>
          <a:xfrm>
            <a:off x="3080058" y="2938568"/>
            <a:ext cx="770986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Chúc</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mừng</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các</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bạn</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đã</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tìm</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thấy</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chiếc</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đĩa</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bay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mất</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 </a:t>
            </a:r>
            <a:r>
              <a:rPr kumimoji="0" lang="en-GB" sz="4000" b="1" i="0" u="none" strike="noStrike" kern="1200" cap="none" spc="0" normalizeH="0" baseline="0" noProof="0" dirty="0" err="1">
                <a:ln>
                  <a:noFill/>
                </a:ln>
                <a:solidFill>
                  <a:prstClr val="white"/>
                </a:solidFill>
                <a:effectLst/>
                <a:uLnTx/>
                <a:uFillTx/>
                <a:latin typeface="#9Slide01 Tieu de ngan" panose="00000800000000000000" pitchFamily="2" charset="-93"/>
                <a:ea typeface="+mn-ea"/>
                <a:cs typeface="+mn-cs"/>
              </a:rPr>
              <a:t>tích</a:t>
            </a:r>
            <a:r>
              <a:rPr kumimoji="0" lang="en-GB"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prstClr val="white"/>
                </a:solidFill>
                <a:latin typeface="#9Slide01 Tieu de ngan" panose="00000800000000000000" pitchFamily="2" charset="-93"/>
              </a:rPr>
              <a:t>Cảm</a:t>
            </a:r>
            <a:r>
              <a:rPr lang="en-GB" sz="4000" b="1" dirty="0">
                <a:solidFill>
                  <a:prstClr val="white"/>
                </a:solidFill>
                <a:latin typeface="#9Slide01 Tieu de ngan" panose="00000800000000000000" pitchFamily="2" charset="-93"/>
              </a:rPr>
              <a:t> </a:t>
            </a:r>
            <a:r>
              <a:rPr lang="en-GB" sz="4000" b="1" dirty="0" err="1">
                <a:solidFill>
                  <a:prstClr val="white"/>
                </a:solidFill>
                <a:latin typeface="#9Slide01 Tieu de ngan" panose="00000800000000000000" pitchFamily="2" charset="-93"/>
              </a:rPr>
              <a:t>ơn</a:t>
            </a:r>
            <a:r>
              <a:rPr lang="en-GB" sz="4000" b="1" dirty="0">
                <a:solidFill>
                  <a:prstClr val="white"/>
                </a:solidFill>
                <a:latin typeface="#9Slide01 Tieu de ngan" panose="00000800000000000000" pitchFamily="2" charset="-93"/>
              </a:rPr>
              <a:t> </a:t>
            </a:r>
            <a:r>
              <a:rPr lang="en-GB" sz="4000" b="1" dirty="0" err="1">
                <a:solidFill>
                  <a:prstClr val="white"/>
                </a:solidFill>
                <a:latin typeface="#9Slide01 Tieu de ngan" panose="00000800000000000000" pitchFamily="2" charset="-93"/>
              </a:rPr>
              <a:t>các</a:t>
            </a:r>
            <a:r>
              <a:rPr lang="en-GB" sz="4000" b="1" dirty="0">
                <a:solidFill>
                  <a:prstClr val="white"/>
                </a:solidFill>
                <a:latin typeface="#9Slide01 Tieu de ngan" panose="00000800000000000000" pitchFamily="2" charset="-93"/>
              </a:rPr>
              <a:t> </a:t>
            </a:r>
            <a:r>
              <a:rPr lang="en-GB" sz="4000" b="1" dirty="0" err="1">
                <a:solidFill>
                  <a:prstClr val="white"/>
                </a:solidFill>
                <a:latin typeface="#9Slide01 Tieu de ngan" panose="00000800000000000000" pitchFamily="2" charset="-93"/>
              </a:rPr>
              <a:t>bạn</a:t>
            </a:r>
            <a:r>
              <a:rPr lang="en-GB" sz="4000" b="1" dirty="0">
                <a:solidFill>
                  <a:prstClr val="white"/>
                </a:solidFill>
                <a:latin typeface="#9Slide01 Tieu de ngan" panose="00000800000000000000" pitchFamily="2" charset="-93"/>
              </a:rPr>
              <a:t> </a:t>
            </a:r>
            <a:r>
              <a:rPr lang="en-GB" sz="4000" b="1" dirty="0" err="1">
                <a:solidFill>
                  <a:prstClr val="white"/>
                </a:solidFill>
                <a:latin typeface="#9Slide01 Tieu de ngan" panose="00000800000000000000" pitchFamily="2" charset="-93"/>
              </a:rPr>
              <a:t>đã</a:t>
            </a:r>
            <a:r>
              <a:rPr lang="en-GB" sz="4000" b="1" dirty="0">
                <a:solidFill>
                  <a:prstClr val="white"/>
                </a:solidFill>
                <a:latin typeface="#9Slide01 Tieu de ngan" panose="00000800000000000000" pitchFamily="2" charset="-93"/>
              </a:rPr>
              <a:t> </a:t>
            </a:r>
            <a:r>
              <a:rPr lang="en-GB" sz="4000" b="1" dirty="0" err="1">
                <a:solidFill>
                  <a:prstClr val="white"/>
                </a:solidFill>
                <a:latin typeface="#9Slide01 Tieu de ngan" panose="00000800000000000000" pitchFamily="2" charset="-93"/>
              </a:rPr>
              <a:t>giúp</a:t>
            </a:r>
            <a:r>
              <a:rPr lang="en-GB" sz="4000" b="1" dirty="0">
                <a:solidFill>
                  <a:prstClr val="white"/>
                </a:solidFill>
                <a:latin typeface="#9Slide01 Tieu de ngan" panose="00000800000000000000" pitchFamily="2" charset="-93"/>
              </a:rPr>
              <a:t> </a:t>
            </a:r>
            <a:r>
              <a:rPr lang="en-GB" sz="4000" b="1" dirty="0" err="1">
                <a:solidFill>
                  <a:prstClr val="white"/>
                </a:solidFill>
                <a:latin typeface="#9Slide01 Tieu de ngan" panose="00000800000000000000" pitchFamily="2" charset="-93"/>
              </a:rPr>
              <a:t>mình</a:t>
            </a:r>
            <a:r>
              <a:rPr lang="en-GB" sz="4000" b="1" dirty="0">
                <a:solidFill>
                  <a:prstClr val="white"/>
                </a:solidFill>
                <a:latin typeface="#9Slide01 Tieu de ngan" panose="00000800000000000000" pitchFamily="2" charset="-93"/>
              </a:rPr>
              <a:t> </a:t>
            </a:r>
            <a:r>
              <a:rPr lang="en-GB" sz="4000" b="1" dirty="0" err="1">
                <a:solidFill>
                  <a:prstClr val="white"/>
                </a:solidFill>
                <a:latin typeface="#9Slide01 Tieu de ngan" panose="00000800000000000000" pitchFamily="2" charset="-93"/>
              </a:rPr>
              <a:t>nhé</a:t>
            </a:r>
            <a:r>
              <a:rPr lang="en-GB" sz="4000" b="1" dirty="0">
                <a:solidFill>
                  <a:prstClr val="white"/>
                </a:solidFill>
                <a:latin typeface="#9Slide01 Tieu de ngan" panose="00000800000000000000" pitchFamily="2" charset="-93"/>
              </a:rPr>
              <a:t>!</a:t>
            </a:r>
            <a:endParaRPr kumimoji="0" lang="vi-VN" sz="4000" b="1" i="0" u="none" strike="noStrike" kern="1200" cap="none" spc="0" normalizeH="0" baseline="0" noProof="0" dirty="0">
              <a:ln>
                <a:noFill/>
              </a:ln>
              <a:solidFill>
                <a:prstClr val="white"/>
              </a:solidFill>
              <a:effectLst/>
              <a:uLnTx/>
              <a:uFillTx/>
              <a:latin typeface="#9Slide01 Tieu de ngan" panose="00000800000000000000" pitchFamily="2" charset="-93"/>
              <a:ea typeface="+mn-ea"/>
              <a:cs typeface="+mn-cs"/>
            </a:endParaRPr>
          </a:p>
        </p:txBody>
      </p:sp>
      <p:pic>
        <p:nvPicPr>
          <p:cNvPr id="4" name="202406120946-_1_">
            <a:hlinkClick r:id="" action="ppaction://media"/>
            <a:extLst>
              <a:ext uri="{FF2B5EF4-FFF2-40B4-BE49-F238E27FC236}">
                <a16:creationId xmlns:a16="http://schemas.microsoft.com/office/drawing/2014/main" id="{97D313AE-7A0F-79E4-9A74-F2C820975E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23349" y="3022600"/>
            <a:ext cx="406400" cy="406400"/>
          </a:xfrm>
          <a:prstGeom prst="rect">
            <a:avLst/>
          </a:prstGeom>
        </p:spPr>
      </p:pic>
    </p:spTree>
    <p:extLst>
      <p:ext uri="{BB962C8B-B14F-4D97-AF65-F5344CB8AC3E}">
        <p14:creationId xmlns:p14="http://schemas.microsoft.com/office/powerpoint/2010/main" val="17909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5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A7BA2737-D75C-6434-21AE-8DA4B99861F7}"/>
              </a:ext>
            </a:extLst>
          </p:cNvPr>
          <p:cNvGrpSpPr/>
          <p:nvPr/>
        </p:nvGrpSpPr>
        <p:grpSpPr>
          <a:xfrm>
            <a:off x="214307" y="1062905"/>
            <a:ext cx="7142422" cy="3801703"/>
            <a:chOff x="296603" y="3074585"/>
            <a:chExt cx="7142422" cy="3801703"/>
          </a:xfrm>
        </p:grpSpPr>
        <p:sp>
          <p:nvSpPr>
            <p:cNvPr id="6" name="Freeform 22">
              <a:extLst>
                <a:ext uri="{FF2B5EF4-FFF2-40B4-BE49-F238E27FC236}">
                  <a16:creationId xmlns:a16="http://schemas.microsoft.com/office/drawing/2014/main" id="{88F1C44E-2803-B8BC-96C0-2FC596BDED9D}"/>
                </a:ext>
              </a:extLst>
            </p:cNvPr>
            <p:cNvSpPr/>
            <p:nvPr/>
          </p:nvSpPr>
          <p:spPr>
            <a:xfrm>
              <a:off x="296603" y="3086100"/>
              <a:ext cx="7142422" cy="3790188"/>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35756" y="3074585"/>
              <a:ext cx="3232058" cy="1200329"/>
              <a:chOff x="2358542" y="2296251"/>
              <a:chExt cx="3232058" cy="1200329"/>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Chặng</a:t>
                </a:r>
                <a:r>
                  <a:rPr kumimoji="0" lang="en-GB"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 2</a:t>
                </a:r>
                <a:endParaRPr kumimoji="0" lang="vi-VN"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58542"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Chặng</a:t>
                </a:r>
                <a:r>
                  <a:rPr kumimoji="0" lang="en-GB"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 2</a:t>
                </a:r>
                <a:endParaRPr kumimoji="0" lang="vi-VN"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Arial" panose="020B0604020202020204" pitchFamily="34" charset="0"/>
                  <a:ea typeface="+mn-ea"/>
                  <a:cs typeface="+mn-cs"/>
                </a:endParaRPr>
              </a:p>
            </p:txBody>
          </p:sp>
        </p:grpSp>
      </p:grpSp>
      <p:sp>
        <p:nvSpPr>
          <p:cNvPr id="16" name="Freeform 22">
            <a:extLst>
              <a:ext uri="{FF2B5EF4-FFF2-40B4-BE49-F238E27FC236}">
                <a16:creationId xmlns:a16="http://schemas.microsoft.com/office/drawing/2014/main" id="{499552FD-4E2D-84AB-4B02-C3FF6E8BD8EF}"/>
              </a:ext>
            </a:extLst>
          </p:cNvPr>
          <p:cNvSpPr/>
          <p:nvPr/>
        </p:nvSpPr>
        <p:spPr>
          <a:xfrm>
            <a:off x="6583636" y="2468880"/>
            <a:ext cx="5166404" cy="441350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0B5862E8-FA51-C249-00B9-4A04CEB3A35B}"/>
              </a:ext>
            </a:extLst>
          </p:cNvPr>
          <p:cNvGrpSpPr/>
          <p:nvPr/>
        </p:nvGrpSpPr>
        <p:grpSpPr>
          <a:xfrm>
            <a:off x="695757" y="1663069"/>
            <a:ext cx="6096000" cy="2342976"/>
            <a:chOff x="694995" y="1815352"/>
            <a:chExt cx="6096000" cy="2342976"/>
          </a:xfrm>
        </p:grpSpPr>
        <p:sp>
          <p:nvSpPr>
            <p:cNvPr id="18" name="TextBox 17">
              <a:extLst>
                <a:ext uri="{FF2B5EF4-FFF2-40B4-BE49-F238E27FC236}">
                  <a16:creationId xmlns:a16="http://schemas.microsoft.com/office/drawing/2014/main" id="{885B0D6E-361F-9D9E-4FBF-3419D8F3A990}"/>
                </a:ext>
              </a:extLst>
            </p:cNvPr>
            <p:cNvSpPr txBox="1"/>
            <p:nvPr/>
          </p:nvSpPr>
          <p:spPr>
            <a:xfrm>
              <a:off x="696519" y="1815352"/>
              <a:ext cx="6094476" cy="2308324"/>
            </a:xfrm>
            <a:prstGeom prst="rect">
              <a:avLst/>
            </a:prstGeom>
            <a:noFill/>
          </p:spPr>
          <p:txBody>
            <a:bodyPr wrap="square">
              <a:spAutoFit/>
            </a:bodyPr>
            <a:lstStyle/>
            <a:p>
              <a:pPr algn="ctr"/>
              <a:r>
                <a:rPr lang="vi-VN" sz="7200" dirty="0">
                  <a:ln w="317500">
                    <a:solidFill>
                      <a:schemeClr val="bg1"/>
                    </a:solidFill>
                  </a:ln>
                  <a:effectLst>
                    <a:outerShdw blurRad="50800" dist="38100" dir="2700000" algn="tl" rotWithShape="0">
                      <a:prstClr val="black">
                        <a:alpha val="40000"/>
                      </a:prstClr>
                    </a:outerShdw>
                  </a:effectLst>
                  <a:latin typeface="#9Slide03 SVNEvery Movie Every " panose="02000500000000000000" pitchFamily="2" charset="-93"/>
                </a:rPr>
                <a:t>Giải mã thông điệp</a:t>
              </a:r>
            </a:p>
          </p:txBody>
        </p:sp>
        <p:sp>
          <p:nvSpPr>
            <p:cNvPr id="19" name="TextBox 18">
              <a:extLst>
                <a:ext uri="{FF2B5EF4-FFF2-40B4-BE49-F238E27FC236}">
                  <a16:creationId xmlns:a16="http://schemas.microsoft.com/office/drawing/2014/main" id="{69B2E3FC-8B60-764E-0EFF-91D5E0F6D7F5}"/>
                </a:ext>
              </a:extLst>
            </p:cNvPr>
            <p:cNvSpPr txBox="1"/>
            <p:nvPr/>
          </p:nvSpPr>
          <p:spPr>
            <a:xfrm>
              <a:off x="694995" y="1850004"/>
              <a:ext cx="6094476" cy="2308324"/>
            </a:xfrm>
            <a:prstGeom prst="rect">
              <a:avLst/>
            </a:prstGeom>
            <a:noFill/>
          </p:spPr>
          <p:txBody>
            <a:bodyPr wrap="square">
              <a:spAutoFit/>
            </a:bodyPr>
            <a:lstStyle/>
            <a:p>
              <a:pPr algn="ctr"/>
              <a:r>
                <a:rPr lang="vi-VN" sz="7200" dirty="0">
                  <a:gradFill>
                    <a:gsLst>
                      <a:gs pos="0">
                        <a:srgbClr val="6B4FA6"/>
                      </a:gs>
                      <a:gs pos="44000">
                        <a:srgbClr val="FF87AD"/>
                      </a:gs>
                      <a:gs pos="83000">
                        <a:schemeClr val="accent1">
                          <a:lumMod val="45000"/>
                          <a:lumOff val="55000"/>
                        </a:schemeClr>
                      </a:gs>
                      <a:gs pos="100000">
                        <a:schemeClr val="accent1">
                          <a:lumMod val="30000"/>
                          <a:lumOff val="70000"/>
                        </a:schemeClr>
                      </a:gs>
                    </a:gsLst>
                    <a:lin ang="5400000" scaled="1"/>
                  </a:gradFill>
                  <a:latin typeface="#9Slide03 SVNEvery Movie Every " panose="02000500000000000000" pitchFamily="2" charset="-93"/>
                </a:rPr>
                <a:t>Giải mã thông điệp</a:t>
              </a:r>
            </a:p>
          </p:txBody>
        </p:sp>
      </p:grpSp>
    </p:spTree>
    <p:extLst>
      <p:ext uri="{BB962C8B-B14F-4D97-AF65-F5344CB8AC3E}">
        <p14:creationId xmlns:p14="http://schemas.microsoft.com/office/powerpoint/2010/main" val="5313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3"/>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A7BA2737-D75C-6434-21AE-8DA4B99861F7}"/>
              </a:ext>
            </a:extLst>
          </p:cNvPr>
          <p:cNvGrpSpPr/>
          <p:nvPr/>
        </p:nvGrpSpPr>
        <p:grpSpPr>
          <a:xfrm>
            <a:off x="214306" y="1062905"/>
            <a:ext cx="10100125" cy="5575639"/>
            <a:chOff x="296602" y="3074585"/>
            <a:chExt cx="10100125" cy="5575639"/>
          </a:xfrm>
        </p:grpSpPr>
        <p:sp>
          <p:nvSpPr>
            <p:cNvPr id="6" name="Freeform 22">
              <a:extLst>
                <a:ext uri="{FF2B5EF4-FFF2-40B4-BE49-F238E27FC236}">
                  <a16:creationId xmlns:a16="http://schemas.microsoft.com/office/drawing/2014/main" id="{88F1C44E-2803-B8BC-96C0-2FC596BDED9D}"/>
                </a:ext>
              </a:extLst>
            </p:cNvPr>
            <p:cNvSpPr/>
            <p:nvPr/>
          </p:nvSpPr>
          <p:spPr>
            <a:xfrm>
              <a:off x="296602" y="3086100"/>
              <a:ext cx="10100125" cy="5564124"/>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35756" y="3074585"/>
              <a:ext cx="3232058" cy="1200329"/>
              <a:chOff x="2358542" y="2296251"/>
              <a:chExt cx="3232058" cy="1200329"/>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Chặng</a:t>
                </a:r>
                <a:r>
                  <a:rPr kumimoji="0" lang="en-GB"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 2</a:t>
                </a:r>
                <a:endParaRPr kumimoji="0" lang="vi-VN"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58542"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Chặng</a:t>
                </a:r>
                <a:r>
                  <a:rPr kumimoji="0" lang="en-GB"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 2</a:t>
                </a:r>
                <a:endParaRPr kumimoji="0" lang="vi-VN"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Arial" panose="020B0604020202020204" pitchFamily="34" charset="0"/>
                  <a:ea typeface="+mn-ea"/>
                  <a:cs typeface="+mn-cs"/>
                </a:endParaRPr>
              </a:p>
            </p:txBody>
          </p:sp>
        </p:grpSp>
      </p:grpSp>
      <p:sp>
        <p:nvSpPr>
          <p:cNvPr id="16" name="Freeform 22">
            <a:extLst>
              <a:ext uri="{FF2B5EF4-FFF2-40B4-BE49-F238E27FC236}">
                <a16:creationId xmlns:a16="http://schemas.microsoft.com/office/drawing/2014/main" id="{499552FD-4E2D-84AB-4B02-C3FF6E8BD8EF}"/>
              </a:ext>
            </a:extLst>
          </p:cNvPr>
          <p:cNvSpPr/>
          <p:nvPr/>
        </p:nvSpPr>
        <p:spPr>
          <a:xfrm>
            <a:off x="8202124" y="2444496"/>
            <a:ext cx="5166404" cy="441350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240C48E7-9C00-37B0-DE77-FE614CB2E465}"/>
              </a:ext>
            </a:extLst>
          </p:cNvPr>
          <p:cNvSpPr txBox="1"/>
          <p:nvPr/>
        </p:nvSpPr>
        <p:spPr>
          <a:xfrm>
            <a:off x="1109627" y="2591580"/>
            <a:ext cx="7090973" cy="2677656"/>
          </a:xfrm>
          <a:prstGeom prst="rect">
            <a:avLst/>
          </a:prstGeom>
          <a:noFill/>
        </p:spPr>
        <p:txBody>
          <a:bodyPr wrap="square" rtlCol="0">
            <a:spAutoFit/>
          </a:bodyPr>
          <a:lstStyle/>
          <a:p>
            <a:pPr algn="ctr"/>
            <a:r>
              <a:rPr lang="vi-VN" sz="2800" dirty="0">
                <a:solidFill>
                  <a:schemeClr val="bg1"/>
                </a:solidFill>
                <a:latin typeface="#9Slide02 Tieu de dai" panose="02000000000000000000" pitchFamily="2" charset="0"/>
                <a:ea typeface="#9Slide02 Tieu de dai" panose="02000000000000000000" pitchFamily="2" charset="0"/>
              </a:rPr>
              <a:t>Tớ có một nhiệm vụ mới cho các bạn đây.</a:t>
            </a:r>
          </a:p>
          <a:p>
            <a:pPr algn="ctr"/>
            <a:r>
              <a:rPr lang="vi-VN" sz="2800" dirty="0">
                <a:solidFill>
                  <a:schemeClr val="bg1"/>
                </a:solidFill>
                <a:latin typeface="#9Slide02 Tieu de dai" panose="02000000000000000000" pitchFamily="2" charset="0"/>
                <a:ea typeface="#9Slide02 Tieu de dai" panose="02000000000000000000" pitchFamily="2" charset="0"/>
              </a:rPr>
              <a:t>Nếu các bạn vượt qua thử thách tiếp theo, tớ sẽ giải mã thông điệp để giúp các cậu tìm tới căn cứ bí mật trên hành tinh này và gặp gỡ thêm nhiều người bạn khác của tớ. Cùng xem đó là thử thách nào nhé</a:t>
            </a:r>
            <a:r>
              <a:rPr lang="en-US" sz="2800" dirty="0">
                <a:solidFill>
                  <a:schemeClr val="bg1"/>
                </a:solidFill>
                <a:latin typeface="#9Slide02 Tieu de dai" panose="02000000000000000000" pitchFamily="2" charset="0"/>
                <a:ea typeface="#9Slide02 Tieu de dai" panose="02000000000000000000" pitchFamily="2" charset="0"/>
              </a:rPr>
              <a:t>!</a:t>
            </a:r>
            <a:endParaRPr lang="vi-VN" sz="2800" dirty="0">
              <a:solidFill>
                <a:schemeClr val="bg1"/>
              </a:solidFill>
              <a:latin typeface="#9Slide02 Tieu de dai" panose="02000000000000000000" pitchFamily="2" charset="0"/>
              <a:ea typeface="#9Slide02 Tieu de dai" panose="02000000000000000000" pitchFamily="2" charset="0"/>
            </a:endParaRPr>
          </a:p>
        </p:txBody>
      </p:sp>
      <p:pic>
        <p:nvPicPr>
          <p:cNvPr id="3" name="202406120946-_2_">
            <a:hlinkClick r:id="" action="ppaction://media"/>
            <a:extLst>
              <a:ext uri="{FF2B5EF4-FFF2-40B4-BE49-F238E27FC236}">
                <a16:creationId xmlns:a16="http://schemas.microsoft.com/office/drawing/2014/main" id="{6F499818-4C65-BAE3-2460-7B2C1AF016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6024" y="3034792"/>
            <a:ext cx="406400" cy="406400"/>
          </a:xfrm>
          <a:prstGeom prst="rect">
            <a:avLst/>
          </a:prstGeom>
        </p:spPr>
      </p:pic>
    </p:spTree>
    <p:extLst>
      <p:ext uri="{BB962C8B-B14F-4D97-AF65-F5344CB8AC3E}">
        <p14:creationId xmlns:p14="http://schemas.microsoft.com/office/powerpoint/2010/main" val="344310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8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Top Corners Rounded 3">
            <a:extLst>
              <a:ext uri="{FF2B5EF4-FFF2-40B4-BE49-F238E27FC236}">
                <a16:creationId xmlns:a16="http://schemas.microsoft.com/office/drawing/2014/main" id="{8C25FD46-044A-18F4-2040-F5D18DA7EA99}"/>
              </a:ext>
            </a:extLst>
          </p:cNvPr>
          <p:cNvSpPr/>
          <p:nvPr/>
        </p:nvSpPr>
        <p:spPr>
          <a:xfrm>
            <a:off x="384048" y="356616"/>
            <a:ext cx="11320272" cy="6044184"/>
          </a:xfrm>
          <a:prstGeom prst="round2Same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4">
            <a:extLst>
              <a:ext uri="{FF2B5EF4-FFF2-40B4-BE49-F238E27FC236}">
                <a16:creationId xmlns:a16="http://schemas.microsoft.com/office/drawing/2014/main" id="{07AF1FD2-B553-0663-BB94-7A6177408FD8}"/>
              </a:ext>
            </a:extLst>
          </p:cNvPr>
          <p:cNvGrpSpPr/>
          <p:nvPr/>
        </p:nvGrpSpPr>
        <p:grpSpPr>
          <a:xfrm>
            <a:off x="0" y="0"/>
            <a:ext cx="1975275" cy="1664352"/>
            <a:chOff x="0" y="0"/>
            <a:chExt cx="1975275" cy="1664352"/>
          </a:xfrm>
        </p:grpSpPr>
        <p:pic>
          <p:nvPicPr>
            <p:cNvPr id="11" name="Picture 10">
              <a:extLst>
                <a:ext uri="{FF2B5EF4-FFF2-40B4-BE49-F238E27FC236}">
                  <a16:creationId xmlns:a16="http://schemas.microsoft.com/office/drawing/2014/main" id="{72C133C1-0298-C864-A508-D887B287B34E}"/>
                </a:ext>
              </a:extLst>
            </p:cNvPr>
            <p:cNvPicPr>
              <a:picLocks noChangeAspect="1"/>
            </p:cNvPicPr>
            <p:nvPr/>
          </p:nvPicPr>
          <p:blipFill>
            <a:blip r:embed="rId3"/>
            <a:stretch>
              <a:fillRect/>
            </a:stretch>
          </p:blipFill>
          <p:spPr>
            <a:xfrm>
              <a:off x="0" y="0"/>
              <a:ext cx="1975275" cy="1664352"/>
            </a:xfrm>
            <a:prstGeom prst="rect">
              <a:avLst/>
            </a:prstGeom>
          </p:spPr>
        </p:pic>
        <p:sp>
          <p:nvSpPr>
            <p:cNvPr id="12" name="TextBox 11">
              <a:extLst>
                <a:ext uri="{FF2B5EF4-FFF2-40B4-BE49-F238E27FC236}">
                  <a16:creationId xmlns:a16="http://schemas.microsoft.com/office/drawing/2014/main" id="{069E24D8-4C34-4708-3650-82CED8B6B098}"/>
                </a:ext>
              </a:extLst>
            </p:cNvPr>
            <p:cNvSpPr txBox="1"/>
            <p:nvPr/>
          </p:nvSpPr>
          <p:spPr>
            <a:xfrm>
              <a:off x="795116" y="277106"/>
              <a:ext cx="487634" cy="707886"/>
            </a:xfrm>
            <a:prstGeom prst="rect">
              <a:avLst/>
            </a:prstGeom>
            <a:noFill/>
          </p:spPr>
          <p:txBody>
            <a:bodyPr wrap="none" rtlCol="0">
              <a:spAutoFit/>
            </a:bodyPr>
            <a:lstStyle/>
            <a:p>
              <a:r>
                <a:rPr lang="en-GB" sz="4000" b="1" dirty="0">
                  <a:solidFill>
                    <a:schemeClr val="bg1"/>
                  </a:solidFill>
                  <a:latin typeface="#9Slide01 Tieu de ngan" panose="00000800000000000000" pitchFamily="2" charset="-93"/>
                </a:rPr>
                <a:t>2</a:t>
              </a:r>
              <a:endParaRPr lang="vi-VN" sz="4000" b="1" dirty="0">
                <a:solidFill>
                  <a:schemeClr val="bg1"/>
                </a:solidFill>
                <a:latin typeface="#9Slide01 Tieu de ngan" panose="00000800000000000000" pitchFamily="2" charset="-93"/>
              </a:endParaRPr>
            </a:p>
          </p:txBody>
        </p:sp>
      </p:grpSp>
      <p:sp>
        <p:nvSpPr>
          <p:cNvPr id="13" name="Rectangle: Rounded Corners 12">
            <a:extLst>
              <a:ext uri="{FF2B5EF4-FFF2-40B4-BE49-F238E27FC236}">
                <a16:creationId xmlns:a16="http://schemas.microsoft.com/office/drawing/2014/main" id="{5FC3818E-F3A9-E895-F5D0-E5378C99A937}"/>
              </a:ext>
            </a:extLst>
          </p:cNvPr>
          <p:cNvSpPr/>
          <p:nvPr/>
        </p:nvSpPr>
        <p:spPr>
          <a:xfrm>
            <a:off x="2120054" y="457200"/>
            <a:ext cx="1975275" cy="667512"/>
          </a:xfrm>
          <a:prstGeom prst="roundRect">
            <a:avLst>
              <a:gd name="adj" fmla="val 50000"/>
            </a:avLst>
          </a:prstGeom>
          <a:solidFill>
            <a:srgbClr val="3333CC"/>
          </a:solidFill>
          <a:ln w="571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latin typeface="#9Slide02 Tieu de dai" panose="02000000000000000000" pitchFamily="2" charset="0"/>
                <a:ea typeface="#9Slide02 Tieu de dai" panose="02000000000000000000" pitchFamily="2" charset="0"/>
              </a:rPr>
              <a:t>Số?</a:t>
            </a:r>
          </a:p>
        </p:txBody>
      </p:sp>
      <p:grpSp>
        <p:nvGrpSpPr>
          <p:cNvPr id="20" name="Group 19">
            <a:extLst>
              <a:ext uri="{FF2B5EF4-FFF2-40B4-BE49-F238E27FC236}">
                <a16:creationId xmlns:a16="http://schemas.microsoft.com/office/drawing/2014/main" id="{4F1BB91B-BEF3-F4CB-093E-1F90D96E01E0}"/>
              </a:ext>
            </a:extLst>
          </p:cNvPr>
          <p:cNvGrpSpPr/>
          <p:nvPr/>
        </p:nvGrpSpPr>
        <p:grpSpPr>
          <a:xfrm>
            <a:off x="748042" y="2500349"/>
            <a:ext cx="9811924" cy="934259"/>
            <a:chOff x="795116" y="1927813"/>
            <a:chExt cx="9811924" cy="934259"/>
          </a:xfrm>
        </p:grpSpPr>
        <p:sp>
          <p:nvSpPr>
            <p:cNvPr id="17" name="Rectangle: Rounded Corners 16">
              <a:extLst>
                <a:ext uri="{FF2B5EF4-FFF2-40B4-BE49-F238E27FC236}">
                  <a16:creationId xmlns:a16="http://schemas.microsoft.com/office/drawing/2014/main" id="{0A6E1BEF-C621-3241-47A8-03EE5CD11841}"/>
                </a:ext>
              </a:extLst>
            </p:cNvPr>
            <p:cNvSpPr/>
            <p:nvPr/>
          </p:nvSpPr>
          <p:spPr>
            <a:xfrm>
              <a:off x="996696" y="2194560"/>
              <a:ext cx="9610344" cy="667512"/>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3600" dirty="0">
                  <a:solidFill>
                    <a:schemeClr val="accent1"/>
                  </a:solidFill>
                  <a:latin typeface="Calibri" panose="020F0502020204030204" pitchFamily="34" charset="0"/>
                  <a:ea typeface="Calibri" panose="020F0502020204030204" pitchFamily="34" charset="0"/>
                  <a:cs typeface="Calibri" panose="020F0502020204030204" pitchFamily="34" charset="0"/>
                </a:rPr>
                <a:t>a) 504 842 = 500 000 + 4 000 +       + 40 + 2</a:t>
              </a:r>
              <a:endParaRPr lang="vi-VN" sz="36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1ADC3C61-9C33-333A-8B33-2B7634359029}"/>
                </a:ext>
              </a:extLst>
            </p:cNvPr>
            <p:cNvPicPr>
              <a:picLocks noChangeAspect="1"/>
            </p:cNvPicPr>
            <p:nvPr/>
          </p:nvPicPr>
          <p:blipFill>
            <a:blip r:embed="rId4"/>
            <a:stretch>
              <a:fillRect/>
            </a:stretch>
          </p:blipFill>
          <p:spPr>
            <a:xfrm>
              <a:off x="795116" y="1927813"/>
              <a:ext cx="533494" cy="533494"/>
            </a:xfrm>
            <a:prstGeom prst="rect">
              <a:avLst/>
            </a:prstGeom>
          </p:spPr>
        </p:pic>
        <p:sp>
          <p:nvSpPr>
            <p:cNvPr id="19" name="Rectangle 18">
              <a:extLst>
                <a:ext uri="{FF2B5EF4-FFF2-40B4-BE49-F238E27FC236}">
                  <a16:creationId xmlns:a16="http://schemas.microsoft.com/office/drawing/2014/main" id="{C4DD0A11-2001-04A6-037E-0AF2EBCC29DB}"/>
                </a:ext>
              </a:extLst>
            </p:cNvPr>
            <p:cNvSpPr/>
            <p:nvPr/>
          </p:nvSpPr>
          <p:spPr>
            <a:xfrm>
              <a:off x="6868509" y="2262355"/>
              <a:ext cx="533494" cy="531922"/>
            </a:xfrm>
            <a:prstGeom prst="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C00000"/>
                  </a:solidFill>
                </a:rPr>
                <a:t>?</a:t>
              </a:r>
              <a:endParaRPr lang="vi-VN" sz="3600" dirty="0">
                <a:solidFill>
                  <a:srgbClr val="C00000"/>
                </a:solidFill>
              </a:endParaRPr>
            </a:p>
          </p:txBody>
        </p:sp>
      </p:grpSp>
      <p:grpSp>
        <p:nvGrpSpPr>
          <p:cNvPr id="21" name="Group 20">
            <a:extLst>
              <a:ext uri="{FF2B5EF4-FFF2-40B4-BE49-F238E27FC236}">
                <a16:creationId xmlns:a16="http://schemas.microsoft.com/office/drawing/2014/main" id="{1E99E009-425D-4F68-7341-E59A897B0646}"/>
              </a:ext>
            </a:extLst>
          </p:cNvPr>
          <p:cNvGrpSpPr/>
          <p:nvPr/>
        </p:nvGrpSpPr>
        <p:grpSpPr>
          <a:xfrm>
            <a:off x="748042" y="3743291"/>
            <a:ext cx="10601768" cy="934259"/>
            <a:chOff x="795116" y="1927813"/>
            <a:chExt cx="10601768" cy="934259"/>
          </a:xfrm>
        </p:grpSpPr>
        <p:sp>
          <p:nvSpPr>
            <p:cNvPr id="22" name="Rectangle: Rounded Corners 21">
              <a:extLst>
                <a:ext uri="{FF2B5EF4-FFF2-40B4-BE49-F238E27FC236}">
                  <a16:creationId xmlns:a16="http://schemas.microsoft.com/office/drawing/2014/main" id="{F8CCC770-1813-0CD3-A8A3-EF916EE48993}"/>
                </a:ext>
              </a:extLst>
            </p:cNvPr>
            <p:cNvSpPr/>
            <p:nvPr/>
          </p:nvSpPr>
          <p:spPr>
            <a:xfrm>
              <a:off x="996696" y="2194560"/>
              <a:ext cx="10400188" cy="667512"/>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l-PL" sz="3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b) 1 730 539 = 1 000 000 + </a:t>
              </a:r>
              <a:r>
                <a:rPr lang="en-GB" sz="3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pl-PL" sz="3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+ 30 000 + 500 + 30 + 9</a:t>
              </a:r>
              <a:endParaRPr lang="vi-VN" sz="36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CB360DB7-D67E-014E-5997-2517D821578F}"/>
                </a:ext>
              </a:extLst>
            </p:cNvPr>
            <p:cNvPicPr>
              <a:picLocks noChangeAspect="1"/>
            </p:cNvPicPr>
            <p:nvPr/>
          </p:nvPicPr>
          <p:blipFill>
            <a:blip r:embed="rId4"/>
            <a:stretch>
              <a:fillRect/>
            </a:stretch>
          </p:blipFill>
          <p:spPr>
            <a:xfrm>
              <a:off x="795116" y="1927813"/>
              <a:ext cx="533494" cy="533494"/>
            </a:xfrm>
            <a:prstGeom prst="rect">
              <a:avLst/>
            </a:prstGeom>
          </p:spPr>
        </p:pic>
        <p:sp>
          <p:nvSpPr>
            <p:cNvPr id="24" name="Rectangle 23">
              <a:extLst>
                <a:ext uri="{FF2B5EF4-FFF2-40B4-BE49-F238E27FC236}">
                  <a16:creationId xmlns:a16="http://schemas.microsoft.com/office/drawing/2014/main" id="{96708A1F-00A4-F131-D15D-D059B2A65151}"/>
                </a:ext>
              </a:extLst>
            </p:cNvPr>
            <p:cNvSpPr/>
            <p:nvPr/>
          </p:nvSpPr>
          <p:spPr>
            <a:xfrm>
              <a:off x="6137083" y="2262355"/>
              <a:ext cx="533494" cy="531922"/>
            </a:xfrm>
            <a:prstGeom prst="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C00000"/>
                  </a:solidFill>
                </a:rPr>
                <a:t>?</a:t>
              </a:r>
              <a:endParaRPr lang="vi-VN" sz="3600" dirty="0">
                <a:solidFill>
                  <a:srgbClr val="C00000"/>
                </a:solidFill>
              </a:endParaRPr>
            </a:p>
          </p:txBody>
        </p:sp>
      </p:grpSp>
      <p:grpSp>
        <p:nvGrpSpPr>
          <p:cNvPr id="25" name="Group 24">
            <a:extLst>
              <a:ext uri="{FF2B5EF4-FFF2-40B4-BE49-F238E27FC236}">
                <a16:creationId xmlns:a16="http://schemas.microsoft.com/office/drawing/2014/main" id="{1CA740E9-7A78-306A-8F13-EB61D33682A4}"/>
              </a:ext>
            </a:extLst>
          </p:cNvPr>
          <p:cNvGrpSpPr/>
          <p:nvPr/>
        </p:nvGrpSpPr>
        <p:grpSpPr>
          <a:xfrm>
            <a:off x="748042" y="5157931"/>
            <a:ext cx="10525156" cy="934259"/>
            <a:chOff x="795116" y="1927813"/>
            <a:chExt cx="10525156" cy="934259"/>
          </a:xfrm>
        </p:grpSpPr>
        <p:sp>
          <p:nvSpPr>
            <p:cNvPr id="26" name="Rectangle: Rounded Corners 25">
              <a:extLst>
                <a:ext uri="{FF2B5EF4-FFF2-40B4-BE49-F238E27FC236}">
                  <a16:creationId xmlns:a16="http://schemas.microsoft.com/office/drawing/2014/main" id="{22DA6878-612B-69FB-B027-110818406AF3}"/>
                </a:ext>
              </a:extLst>
            </p:cNvPr>
            <p:cNvSpPr/>
            <p:nvPr/>
          </p:nvSpPr>
          <p:spPr>
            <a:xfrm>
              <a:off x="996696" y="2194560"/>
              <a:ext cx="10323576" cy="667512"/>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i="0" dirty="0">
                  <a:solidFill>
                    <a:schemeClr val="accent1"/>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 26 400 500 = 20 000 000 + 6 000 000 + 400 000 +</a:t>
              </a:r>
              <a:endParaRPr lang="vi-VN" sz="36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6AC70332-5D30-14DE-5820-FD846A7D8A76}"/>
                </a:ext>
              </a:extLst>
            </p:cNvPr>
            <p:cNvPicPr>
              <a:picLocks noChangeAspect="1"/>
            </p:cNvPicPr>
            <p:nvPr/>
          </p:nvPicPr>
          <p:blipFill>
            <a:blip r:embed="rId4"/>
            <a:stretch>
              <a:fillRect/>
            </a:stretch>
          </p:blipFill>
          <p:spPr>
            <a:xfrm>
              <a:off x="795116" y="1927813"/>
              <a:ext cx="533494" cy="533494"/>
            </a:xfrm>
            <a:prstGeom prst="rect">
              <a:avLst/>
            </a:prstGeom>
          </p:spPr>
        </p:pic>
        <p:sp>
          <p:nvSpPr>
            <p:cNvPr id="28" name="Rectangle 27">
              <a:extLst>
                <a:ext uri="{FF2B5EF4-FFF2-40B4-BE49-F238E27FC236}">
                  <a16:creationId xmlns:a16="http://schemas.microsoft.com/office/drawing/2014/main" id="{E190E5D5-382F-95C0-08F7-34F3B9C35F49}"/>
                </a:ext>
              </a:extLst>
            </p:cNvPr>
            <p:cNvSpPr/>
            <p:nvPr/>
          </p:nvSpPr>
          <p:spPr>
            <a:xfrm>
              <a:off x="10712055" y="2272750"/>
              <a:ext cx="533494" cy="531922"/>
            </a:xfrm>
            <a:prstGeom prst="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C00000"/>
                  </a:solidFill>
                </a:rPr>
                <a:t>?</a:t>
              </a:r>
              <a:endParaRPr lang="vi-VN" sz="3600" dirty="0">
                <a:solidFill>
                  <a:srgbClr val="C00000"/>
                </a:solidFill>
              </a:endParaRPr>
            </a:p>
          </p:txBody>
        </p:sp>
      </p:grpSp>
      <p:grpSp>
        <p:nvGrpSpPr>
          <p:cNvPr id="32" name="Group 31">
            <a:extLst>
              <a:ext uri="{FF2B5EF4-FFF2-40B4-BE49-F238E27FC236}">
                <a16:creationId xmlns:a16="http://schemas.microsoft.com/office/drawing/2014/main" id="{CBDB4598-742B-D978-432B-88DCBE094128}"/>
              </a:ext>
            </a:extLst>
          </p:cNvPr>
          <p:cNvGrpSpPr/>
          <p:nvPr/>
        </p:nvGrpSpPr>
        <p:grpSpPr>
          <a:xfrm>
            <a:off x="8284464" y="28309"/>
            <a:ext cx="3419856" cy="2605414"/>
            <a:chOff x="8284464" y="28309"/>
            <a:chExt cx="3419856" cy="2605414"/>
          </a:xfrm>
        </p:grpSpPr>
        <p:sp>
          <p:nvSpPr>
            <p:cNvPr id="29" name="Freeform 17">
              <a:extLst>
                <a:ext uri="{FF2B5EF4-FFF2-40B4-BE49-F238E27FC236}">
                  <a16:creationId xmlns:a16="http://schemas.microsoft.com/office/drawing/2014/main" id="{5223C135-9663-6FB7-38E8-AEC1FCC7F58C}"/>
                </a:ext>
              </a:extLst>
            </p:cNvPr>
            <p:cNvSpPr/>
            <p:nvPr/>
          </p:nvSpPr>
          <p:spPr>
            <a:xfrm flipV="1">
              <a:off x="8284464" y="28309"/>
              <a:ext cx="3419856" cy="2605414"/>
            </a:xfrm>
            <a:custGeom>
              <a:avLst/>
              <a:gdLst/>
              <a:ahLst/>
              <a:cxnLst/>
              <a:rect l="l" t="t" r="r" b="b"/>
              <a:pathLst>
                <a:path w="1800198" h="1272140">
                  <a:moveTo>
                    <a:pt x="0" y="0"/>
                  </a:moveTo>
                  <a:lnTo>
                    <a:pt x="1800197" y="0"/>
                  </a:lnTo>
                  <a:lnTo>
                    <a:pt x="1800197" y="1272140"/>
                  </a:lnTo>
                  <a:lnTo>
                    <a:pt x="0" y="1272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0" name="Picture 29">
              <a:extLst>
                <a:ext uri="{FF2B5EF4-FFF2-40B4-BE49-F238E27FC236}">
                  <a16:creationId xmlns:a16="http://schemas.microsoft.com/office/drawing/2014/main" id="{0B6B4759-36E7-1B34-0891-BA0DF3E90C42}"/>
                </a:ext>
              </a:extLst>
            </p:cNvPr>
            <p:cNvPicPr>
              <a:picLocks noChangeAspect="1"/>
            </p:cNvPicPr>
            <p:nvPr/>
          </p:nvPicPr>
          <p:blipFill>
            <a:blip r:embed="rId7"/>
            <a:stretch>
              <a:fillRect/>
            </a:stretch>
          </p:blipFill>
          <p:spPr>
            <a:xfrm>
              <a:off x="9947125" y="1649128"/>
              <a:ext cx="1757195" cy="983739"/>
            </a:xfrm>
            <a:prstGeom prst="rect">
              <a:avLst/>
            </a:prstGeom>
          </p:spPr>
        </p:pic>
        <p:sp>
          <p:nvSpPr>
            <p:cNvPr id="31" name="TextBox 30">
              <a:extLst>
                <a:ext uri="{FF2B5EF4-FFF2-40B4-BE49-F238E27FC236}">
                  <a16:creationId xmlns:a16="http://schemas.microsoft.com/office/drawing/2014/main" id="{A9A7EFB3-AB33-9E58-AC1F-EBD93DBF104A}"/>
                </a:ext>
              </a:extLst>
            </p:cNvPr>
            <p:cNvSpPr txBox="1"/>
            <p:nvPr/>
          </p:nvSpPr>
          <p:spPr>
            <a:xfrm>
              <a:off x="8666048" y="524547"/>
              <a:ext cx="2741675" cy="1200329"/>
            </a:xfrm>
            <a:prstGeom prst="rect">
              <a:avLst/>
            </a:prstGeom>
            <a:noFill/>
          </p:spPr>
          <p:txBody>
            <a:bodyPr wrap="square" rtlCol="0">
              <a:spAutoFit/>
            </a:bodyPr>
            <a:lstStyle/>
            <a:p>
              <a:pPr algn="ctr"/>
              <a:r>
                <a:rPr lang="vi-VN" sz="3600" dirty="0">
                  <a:solidFill>
                    <a:srgbClr val="C00000"/>
                  </a:solidFill>
                  <a:latin typeface="#9Slide02 Tieu de dai" panose="02000000000000000000" pitchFamily="2" charset="0"/>
                  <a:ea typeface="#9Slide02 Tieu de dai" panose="02000000000000000000" pitchFamily="2" charset="0"/>
                </a:rPr>
                <a:t>Thảo luận nhóm đôi</a:t>
              </a:r>
            </a:p>
          </p:txBody>
        </p:sp>
      </p:grpSp>
    </p:spTree>
    <p:extLst>
      <p:ext uri="{BB962C8B-B14F-4D97-AF65-F5344CB8AC3E}">
        <p14:creationId xmlns:p14="http://schemas.microsoft.com/office/powerpoint/2010/main" val="242954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Top Corners Rounded 3">
            <a:extLst>
              <a:ext uri="{FF2B5EF4-FFF2-40B4-BE49-F238E27FC236}">
                <a16:creationId xmlns:a16="http://schemas.microsoft.com/office/drawing/2014/main" id="{8C25FD46-044A-18F4-2040-F5D18DA7EA99}"/>
              </a:ext>
            </a:extLst>
          </p:cNvPr>
          <p:cNvSpPr/>
          <p:nvPr/>
        </p:nvSpPr>
        <p:spPr>
          <a:xfrm>
            <a:off x="384048" y="356616"/>
            <a:ext cx="11320272" cy="6044184"/>
          </a:xfrm>
          <a:prstGeom prst="round2Same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4">
            <a:extLst>
              <a:ext uri="{FF2B5EF4-FFF2-40B4-BE49-F238E27FC236}">
                <a16:creationId xmlns:a16="http://schemas.microsoft.com/office/drawing/2014/main" id="{07AF1FD2-B553-0663-BB94-7A6177408FD8}"/>
              </a:ext>
            </a:extLst>
          </p:cNvPr>
          <p:cNvGrpSpPr/>
          <p:nvPr/>
        </p:nvGrpSpPr>
        <p:grpSpPr>
          <a:xfrm>
            <a:off x="0" y="0"/>
            <a:ext cx="1975275" cy="1664352"/>
            <a:chOff x="0" y="0"/>
            <a:chExt cx="1975275" cy="1664352"/>
          </a:xfrm>
        </p:grpSpPr>
        <p:pic>
          <p:nvPicPr>
            <p:cNvPr id="11" name="Picture 10">
              <a:extLst>
                <a:ext uri="{FF2B5EF4-FFF2-40B4-BE49-F238E27FC236}">
                  <a16:creationId xmlns:a16="http://schemas.microsoft.com/office/drawing/2014/main" id="{72C133C1-0298-C864-A508-D887B287B34E}"/>
                </a:ext>
              </a:extLst>
            </p:cNvPr>
            <p:cNvPicPr>
              <a:picLocks noChangeAspect="1"/>
            </p:cNvPicPr>
            <p:nvPr/>
          </p:nvPicPr>
          <p:blipFill>
            <a:blip r:embed="rId3"/>
            <a:stretch>
              <a:fillRect/>
            </a:stretch>
          </p:blipFill>
          <p:spPr>
            <a:xfrm>
              <a:off x="0" y="0"/>
              <a:ext cx="1975275" cy="1664352"/>
            </a:xfrm>
            <a:prstGeom prst="rect">
              <a:avLst/>
            </a:prstGeom>
          </p:spPr>
        </p:pic>
        <p:sp>
          <p:nvSpPr>
            <p:cNvPr id="12" name="TextBox 11">
              <a:extLst>
                <a:ext uri="{FF2B5EF4-FFF2-40B4-BE49-F238E27FC236}">
                  <a16:creationId xmlns:a16="http://schemas.microsoft.com/office/drawing/2014/main" id="{069E24D8-4C34-4708-3650-82CED8B6B098}"/>
                </a:ext>
              </a:extLst>
            </p:cNvPr>
            <p:cNvSpPr txBox="1"/>
            <p:nvPr/>
          </p:nvSpPr>
          <p:spPr>
            <a:xfrm>
              <a:off x="795116" y="277106"/>
              <a:ext cx="487634" cy="707886"/>
            </a:xfrm>
            <a:prstGeom prst="rect">
              <a:avLst/>
            </a:prstGeom>
            <a:noFill/>
          </p:spPr>
          <p:txBody>
            <a:bodyPr wrap="none" rtlCol="0">
              <a:spAutoFit/>
            </a:bodyPr>
            <a:lstStyle/>
            <a:p>
              <a:r>
                <a:rPr lang="en-GB" sz="4000" b="1" dirty="0">
                  <a:solidFill>
                    <a:schemeClr val="bg1"/>
                  </a:solidFill>
                  <a:latin typeface="#9Slide01 Tieu de ngan" panose="00000800000000000000" pitchFamily="2" charset="-93"/>
                </a:rPr>
                <a:t>2</a:t>
              </a:r>
              <a:endParaRPr lang="vi-VN" sz="4000" b="1" dirty="0">
                <a:solidFill>
                  <a:schemeClr val="bg1"/>
                </a:solidFill>
                <a:latin typeface="#9Slide01 Tieu de ngan" panose="00000800000000000000" pitchFamily="2" charset="-93"/>
              </a:endParaRPr>
            </a:p>
          </p:txBody>
        </p:sp>
      </p:grpSp>
      <p:sp>
        <p:nvSpPr>
          <p:cNvPr id="13" name="Rectangle: Rounded Corners 12">
            <a:extLst>
              <a:ext uri="{FF2B5EF4-FFF2-40B4-BE49-F238E27FC236}">
                <a16:creationId xmlns:a16="http://schemas.microsoft.com/office/drawing/2014/main" id="{5FC3818E-F3A9-E895-F5D0-E5378C99A937}"/>
              </a:ext>
            </a:extLst>
          </p:cNvPr>
          <p:cNvSpPr/>
          <p:nvPr/>
        </p:nvSpPr>
        <p:spPr>
          <a:xfrm>
            <a:off x="2120054" y="457200"/>
            <a:ext cx="1975275" cy="667512"/>
          </a:xfrm>
          <a:prstGeom prst="roundRect">
            <a:avLst>
              <a:gd name="adj" fmla="val 50000"/>
            </a:avLst>
          </a:prstGeom>
          <a:solidFill>
            <a:srgbClr val="3333CC"/>
          </a:solidFill>
          <a:ln w="571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latin typeface="#9Slide02 Tieu de dai" panose="02000000000000000000" pitchFamily="2" charset="0"/>
                <a:ea typeface="#9Slide02 Tieu de dai" panose="02000000000000000000" pitchFamily="2" charset="0"/>
              </a:rPr>
              <a:t>Số?</a:t>
            </a:r>
          </a:p>
        </p:txBody>
      </p:sp>
      <p:grpSp>
        <p:nvGrpSpPr>
          <p:cNvPr id="20" name="Group 19">
            <a:extLst>
              <a:ext uri="{FF2B5EF4-FFF2-40B4-BE49-F238E27FC236}">
                <a16:creationId xmlns:a16="http://schemas.microsoft.com/office/drawing/2014/main" id="{4F1BB91B-BEF3-F4CB-093E-1F90D96E01E0}"/>
              </a:ext>
            </a:extLst>
          </p:cNvPr>
          <p:cNvGrpSpPr/>
          <p:nvPr/>
        </p:nvGrpSpPr>
        <p:grpSpPr>
          <a:xfrm>
            <a:off x="748042" y="2500349"/>
            <a:ext cx="9811924" cy="934259"/>
            <a:chOff x="795116" y="1927813"/>
            <a:chExt cx="9811924" cy="934259"/>
          </a:xfrm>
        </p:grpSpPr>
        <p:sp>
          <p:nvSpPr>
            <p:cNvPr id="17" name="Rectangle: Rounded Corners 16">
              <a:extLst>
                <a:ext uri="{FF2B5EF4-FFF2-40B4-BE49-F238E27FC236}">
                  <a16:creationId xmlns:a16="http://schemas.microsoft.com/office/drawing/2014/main" id="{0A6E1BEF-C621-3241-47A8-03EE5CD11841}"/>
                </a:ext>
              </a:extLst>
            </p:cNvPr>
            <p:cNvSpPr/>
            <p:nvPr/>
          </p:nvSpPr>
          <p:spPr>
            <a:xfrm>
              <a:off x="996696" y="2194560"/>
              <a:ext cx="9610344" cy="667512"/>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3600" dirty="0">
                  <a:solidFill>
                    <a:schemeClr val="accent1"/>
                  </a:solidFill>
                  <a:latin typeface="Calibri" panose="020F0502020204030204" pitchFamily="34" charset="0"/>
                  <a:ea typeface="Calibri" panose="020F0502020204030204" pitchFamily="34" charset="0"/>
                  <a:cs typeface="Calibri" panose="020F0502020204030204" pitchFamily="34" charset="0"/>
                </a:rPr>
                <a:t>a) 504 842 = 500 000 + 4 000 +                 + 40 + 2</a:t>
              </a:r>
              <a:endParaRPr lang="vi-VN" sz="36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1ADC3C61-9C33-333A-8B33-2B7634359029}"/>
                </a:ext>
              </a:extLst>
            </p:cNvPr>
            <p:cNvPicPr>
              <a:picLocks noChangeAspect="1"/>
            </p:cNvPicPr>
            <p:nvPr/>
          </p:nvPicPr>
          <p:blipFill>
            <a:blip r:embed="rId4"/>
            <a:stretch>
              <a:fillRect/>
            </a:stretch>
          </p:blipFill>
          <p:spPr>
            <a:xfrm>
              <a:off x="795116" y="1927813"/>
              <a:ext cx="533494" cy="533494"/>
            </a:xfrm>
            <a:prstGeom prst="rect">
              <a:avLst/>
            </a:prstGeom>
          </p:spPr>
        </p:pic>
        <p:sp>
          <p:nvSpPr>
            <p:cNvPr id="19" name="Rectangle 18">
              <a:extLst>
                <a:ext uri="{FF2B5EF4-FFF2-40B4-BE49-F238E27FC236}">
                  <a16:creationId xmlns:a16="http://schemas.microsoft.com/office/drawing/2014/main" id="{C4DD0A11-2001-04A6-037E-0AF2EBCC29DB}"/>
                </a:ext>
              </a:extLst>
            </p:cNvPr>
            <p:cNvSpPr/>
            <p:nvPr/>
          </p:nvSpPr>
          <p:spPr>
            <a:xfrm>
              <a:off x="6868508" y="2262355"/>
              <a:ext cx="1188709" cy="531922"/>
            </a:xfrm>
            <a:prstGeom prst="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C00000"/>
                  </a:solidFill>
                </a:rPr>
                <a:t>800</a:t>
              </a:r>
              <a:endParaRPr lang="vi-VN" sz="3600" b="1" dirty="0">
                <a:solidFill>
                  <a:srgbClr val="C00000"/>
                </a:solidFill>
              </a:endParaRPr>
            </a:p>
          </p:txBody>
        </p:sp>
      </p:grpSp>
      <p:grpSp>
        <p:nvGrpSpPr>
          <p:cNvPr id="21" name="Group 20">
            <a:extLst>
              <a:ext uri="{FF2B5EF4-FFF2-40B4-BE49-F238E27FC236}">
                <a16:creationId xmlns:a16="http://schemas.microsoft.com/office/drawing/2014/main" id="{1E99E009-425D-4F68-7341-E59A897B0646}"/>
              </a:ext>
            </a:extLst>
          </p:cNvPr>
          <p:cNvGrpSpPr/>
          <p:nvPr/>
        </p:nvGrpSpPr>
        <p:grpSpPr>
          <a:xfrm>
            <a:off x="748042" y="3743291"/>
            <a:ext cx="10525156" cy="1372777"/>
            <a:chOff x="795116" y="1927813"/>
            <a:chExt cx="10525156" cy="1372777"/>
          </a:xfrm>
        </p:grpSpPr>
        <p:sp>
          <p:nvSpPr>
            <p:cNvPr id="22" name="Rectangle: Rounded Corners 21">
              <a:extLst>
                <a:ext uri="{FF2B5EF4-FFF2-40B4-BE49-F238E27FC236}">
                  <a16:creationId xmlns:a16="http://schemas.microsoft.com/office/drawing/2014/main" id="{F8CCC770-1813-0CD3-A8A3-EF916EE48993}"/>
                </a:ext>
              </a:extLst>
            </p:cNvPr>
            <p:cNvSpPr/>
            <p:nvPr/>
          </p:nvSpPr>
          <p:spPr>
            <a:xfrm>
              <a:off x="996696" y="2194560"/>
              <a:ext cx="10323576" cy="1106030"/>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l-PL" sz="3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b) 1 730 539 = 1 000 000 + </a:t>
              </a:r>
              <a:r>
                <a:rPr lang="en-GB" sz="3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pl-PL" sz="3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GB" sz="3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pl-PL" sz="3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+ 30 000 + 500 + 30 + 9</a:t>
              </a:r>
              <a:endParaRPr lang="vi-VN" sz="36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CB360DB7-D67E-014E-5997-2517D821578F}"/>
                </a:ext>
              </a:extLst>
            </p:cNvPr>
            <p:cNvPicPr>
              <a:picLocks noChangeAspect="1"/>
            </p:cNvPicPr>
            <p:nvPr/>
          </p:nvPicPr>
          <p:blipFill>
            <a:blip r:embed="rId4"/>
            <a:stretch>
              <a:fillRect/>
            </a:stretch>
          </p:blipFill>
          <p:spPr>
            <a:xfrm>
              <a:off x="795116" y="1927813"/>
              <a:ext cx="533494" cy="533494"/>
            </a:xfrm>
            <a:prstGeom prst="rect">
              <a:avLst/>
            </a:prstGeom>
          </p:spPr>
        </p:pic>
        <p:sp>
          <p:nvSpPr>
            <p:cNvPr id="24" name="Rectangle 23">
              <a:extLst>
                <a:ext uri="{FF2B5EF4-FFF2-40B4-BE49-F238E27FC236}">
                  <a16:creationId xmlns:a16="http://schemas.microsoft.com/office/drawing/2014/main" id="{96708A1F-00A4-F131-D15D-D059B2A65151}"/>
                </a:ext>
              </a:extLst>
            </p:cNvPr>
            <p:cNvSpPr/>
            <p:nvPr/>
          </p:nvSpPr>
          <p:spPr>
            <a:xfrm>
              <a:off x="6454818" y="2327321"/>
              <a:ext cx="1894369" cy="531922"/>
            </a:xfrm>
            <a:prstGeom prst="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C00000"/>
                  </a:solidFill>
                </a:rPr>
                <a:t>700 000</a:t>
              </a:r>
              <a:endParaRPr lang="vi-VN" sz="3600" b="1" dirty="0">
                <a:solidFill>
                  <a:srgbClr val="C00000"/>
                </a:solidFill>
              </a:endParaRPr>
            </a:p>
          </p:txBody>
        </p:sp>
      </p:grpSp>
      <p:grpSp>
        <p:nvGrpSpPr>
          <p:cNvPr id="25" name="Group 24">
            <a:extLst>
              <a:ext uri="{FF2B5EF4-FFF2-40B4-BE49-F238E27FC236}">
                <a16:creationId xmlns:a16="http://schemas.microsoft.com/office/drawing/2014/main" id="{1CA740E9-7A78-306A-8F13-EB61D33682A4}"/>
              </a:ext>
            </a:extLst>
          </p:cNvPr>
          <p:cNvGrpSpPr/>
          <p:nvPr/>
        </p:nvGrpSpPr>
        <p:grpSpPr>
          <a:xfrm>
            <a:off x="748042" y="5157931"/>
            <a:ext cx="10956277" cy="934259"/>
            <a:chOff x="795116" y="1927813"/>
            <a:chExt cx="10956277" cy="934259"/>
          </a:xfrm>
        </p:grpSpPr>
        <p:sp>
          <p:nvSpPr>
            <p:cNvPr id="26" name="Rectangle: Rounded Corners 25">
              <a:extLst>
                <a:ext uri="{FF2B5EF4-FFF2-40B4-BE49-F238E27FC236}">
                  <a16:creationId xmlns:a16="http://schemas.microsoft.com/office/drawing/2014/main" id="{22DA6878-612B-69FB-B027-110818406AF3}"/>
                </a:ext>
              </a:extLst>
            </p:cNvPr>
            <p:cNvSpPr/>
            <p:nvPr/>
          </p:nvSpPr>
          <p:spPr>
            <a:xfrm>
              <a:off x="996696" y="2194560"/>
              <a:ext cx="10323576" cy="667512"/>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i="0" dirty="0">
                  <a:solidFill>
                    <a:schemeClr val="accent1"/>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 26 400 500 = 20 000 000 + 6 000 000 + 400 000 +</a:t>
              </a:r>
              <a:endParaRPr lang="vi-VN" sz="36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6AC70332-5D30-14DE-5820-FD846A7D8A76}"/>
                </a:ext>
              </a:extLst>
            </p:cNvPr>
            <p:cNvPicPr>
              <a:picLocks noChangeAspect="1"/>
            </p:cNvPicPr>
            <p:nvPr/>
          </p:nvPicPr>
          <p:blipFill>
            <a:blip r:embed="rId4"/>
            <a:stretch>
              <a:fillRect/>
            </a:stretch>
          </p:blipFill>
          <p:spPr>
            <a:xfrm>
              <a:off x="795116" y="1927813"/>
              <a:ext cx="533494" cy="533494"/>
            </a:xfrm>
            <a:prstGeom prst="rect">
              <a:avLst/>
            </a:prstGeom>
          </p:spPr>
        </p:pic>
        <p:sp>
          <p:nvSpPr>
            <p:cNvPr id="28" name="Rectangle 27">
              <a:extLst>
                <a:ext uri="{FF2B5EF4-FFF2-40B4-BE49-F238E27FC236}">
                  <a16:creationId xmlns:a16="http://schemas.microsoft.com/office/drawing/2014/main" id="{E190E5D5-382F-95C0-08F7-34F3B9C35F49}"/>
                </a:ext>
              </a:extLst>
            </p:cNvPr>
            <p:cNvSpPr/>
            <p:nvPr/>
          </p:nvSpPr>
          <p:spPr>
            <a:xfrm>
              <a:off x="10712054" y="2272750"/>
              <a:ext cx="1039339" cy="531922"/>
            </a:xfrm>
            <a:prstGeom prst="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C00000"/>
                  </a:solidFill>
                </a:rPr>
                <a:t>500</a:t>
              </a:r>
              <a:endParaRPr lang="vi-VN" sz="3600" b="1" dirty="0">
                <a:solidFill>
                  <a:srgbClr val="C00000"/>
                </a:solidFill>
              </a:endParaRPr>
            </a:p>
          </p:txBody>
        </p:sp>
      </p:grpSp>
      <p:grpSp>
        <p:nvGrpSpPr>
          <p:cNvPr id="6" name="Group 5">
            <a:extLst>
              <a:ext uri="{FF2B5EF4-FFF2-40B4-BE49-F238E27FC236}">
                <a16:creationId xmlns:a16="http://schemas.microsoft.com/office/drawing/2014/main" id="{BD969643-7583-1CFA-0C63-CC9520D70B65}"/>
              </a:ext>
            </a:extLst>
          </p:cNvPr>
          <p:cNvGrpSpPr/>
          <p:nvPr/>
        </p:nvGrpSpPr>
        <p:grpSpPr>
          <a:xfrm>
            <a:off x="5164161" y="1097790"/>
            <a:ext cx="2190768" cy="961115"/>
            <a:chOff x="5164161" y="1097790"/>
            <a:chExt cx="2190768" cy="961115"/>
          </a:xfrm>
        </p:grpSpPr>
        <p:sp>
          <p:nvSpPr>
            <p:cNvPr id="2" name="Freeform 20">
              <a:extLst>
                <a:ext uri="{FF2B5EF4-FFF2-40B4-BE49-F238E27FC236}">
                  <a16:creationId xmlns:a16="http://schemas.microsoft.com/office/drawing/2014/main" id="{D82E6C19-1E90-916C-DF51-E6ACB6671ED9}"/>
                </a:ext>
              </a:extLst>
            </p:cNvPr>
            <p:cNvSpPr/>
            <p:nvPr/>
          </p:nvSpPr>
          <p:spPr>
            <a:xfrm>
              <a:off x="5164161" y="1097790"/>
              <a:ext cx="2190768" cy="961115"/>
            </a:xfrm>
            <a:custGeom>
              <a:avLst/>
              <a:gdLst/>
              <a:ahLst/>
              <a:cxnLst/>
              <a:rect l="l" t="t" r="r" b="b"/>
              <a:pathLst>
                <a:path w="3305819" h="1393954">
                  <a:moveTo>
                    <a:pt x="0" y="0"/>
                  </a:moveTo>
                  <a:lnTo>
                    <a:pt x="3305820" y="0"/>
                  </a:lnTo>
                  <a:lnTo>
                    <a:pt x="3305820" y="1393954"/>
                  </a:lnTo>
                  <a:lnTo>
                    <a:pt x="0" y="13939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 name="TextBox 2">
              <a:extLst>
                <a:ext uri="{FF2B5EF4-FFF2-40B4-BE49-F238E27FC236}">
                  <a16:creationId xmlns:a16="http://schemas.microsoft.com/office/drawing/2014/main" id="{726EE718-7124-D3D7-3D80-D014158C4664}"/>
                </a:ext>
              </a:extLst>
            </p:cNvPr>
            <p:cNvSpPr txBox="1"/>
            <p:nvPr/>
          </p:nvSpPr>
          <p:spPr>
            <a:xfrm>
              <a:off x="5479938" y="1341186"/>
              <a:ext cx="1662635" cy="646331"/>
            </a:xfrm>
            <a:prstGeom prst="rect">
              <a:avLst/>
            </a:prstGeom>
            <a:noFill/>
          </p:spPr>
          <p:txBody>
            <a:bodyPr wrap="none" rtlCol="0">
              <a:spAutoFit/>
            </a:bodyPr>
            <a:lstStyle/>
            <a:p>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Đáp</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án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19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A7BA2737-D75C-6434-21AE-8DA4B99861F7}"/>
              </a:ext>
            </a:extLst>
          </p:cNvPr>
          <p:cNvGrpSpPr/>
          <p:nvPr/>
        </p:nvGrpSpPr>
        <p:grpSpPr>
          <a:xfrm>
            <a:off x="214306" y="1062905"/>
            <a:ext cx="10100125" cy="5575639"/>
            <a:chOff x="296602" y="3074585"/>
            <a:chExt cx="10100125" cy="5575639"/>
          </a:xfrm>
        </p:grpSpPr>
        <p:sp>
          <p:nvSpPr>
            <p:cNvPr id="6" name="Freeform 22">
              <a:extLst>
                <a:ext uri="{FF2B5EF4-FFF2-40B4-BE49-F238E27FC236}">
                  <a16:creationId xmlns:a16="http://schemas.microsoft.com/office/drawing/2014/main" id="{88F1C44E-2803-B8BC-96C0-2FC596BDED9D}"/>
                </a:ext>
              </a:extLst>
            </p:cNvPr>
            <p:cNvSpPr/>
            <p:nvPr/>
          </p:nvSpPr>
          <p:spPr>
            <a:xfrm>
              <a:off x="296602" y="3086100"/>
              <a:ext cx="10100125" cy="5564124"/>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35756" y="3074585"/>
              <a:ext cx="3232058" cy="1200329"/>
              <a:chOff x="2358542" y="2296251"/>
              <a:chExt cx="3232058" cy="1200329"/>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Chặng</a:t>
                </a:r>
                <a:r>
                  <a:rPr kumimoji="0" lang="en-GB"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 2</a:t>
                </a:r>
                <a:endParaRPr kumimoji="0" lang="vi-VN"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58542"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Chặng</a:t>
                </a:r>
                <a:r>
                  <a:rPr kumimoji="0" lang="en-GB"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 2</a:t>
                </a:r>
                <a:endParaRPr kumimoji="0" lang="vi-VN"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Arial" panose="020B0604020202020204" pitchFamily="34" charset="0"/>
                  <a:ea typeface="+mn-ea"/>
                  <a:cs typeface="+mn-cs"/>
                </a:endParaRPr>
              </a:p>
            </p:txBody>
          </p:sp>
        </p:grpSp>
      </p:grpSp>
      <p:sp>
        <p:nvSpPr>
          <p:cNvPr id="16" name="Freeform 22">
            <a:extLst>
              <a:ext uri="{FF2B5EF4-FFF2-40B4-BE49-F238E27FC236}">
                <a16:creationId xmlns:a16="http://schemas.microsoft.com/office/drawing/2014/main" id="{499552FD-4E2D-84AB-4B02-C3FF6E8BD8EF}"/>
              </a:ext>
            </a:extLst>
          </p:cNvPr>
          <p:cNvSpPr/>
          <p:nvPr/>
        </p:nvSpPr>
        <p:spPr>
          <a:xfrm>
            <a:off x="8202124" y="2444496"/>
            <a:ext cx="5166404" cy="441350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240C48E7-9C00-37B0-DE77-FE614CB2E465}"/>
              </a:ext>
            </a:extLst>
          </p:cNvPr>
          <p:cNvSpPr txBox="1"/>
          <p:nvPr/>
        </p:nvSpPr>
        <p:spPr>
          <a:xfrm>
            <a:off x="1109627" y="2591580"/>
            <a:ext cx="709097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Chúc mừng các bạn đã hoàn thành thử thách</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Hãy</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đọc</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thông</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điệp</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được</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gửi</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tới</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nhé</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a:t>
            </a:r>
            <a:endParaRPr kumimoji="0" lang="vi-VN"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endParaRPr>
          </a:p>
        </p:txBody>
      </p:sp>
    </p:spTree>
    <p:extLst>
      <p:ext uri="{BB962C8B-B14F-4D97-AF65-F5344CB8AC3E}">
        <p14:creationId xmlns:p14="http://schemas.microsoft.com/office/powerpoint/2010/main" val="349767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Freeform 21">
            <a:extLst>
              <a:ext uri="{FF2B5EF4-FFF2-40B4-BE49-F238E27FC236}">
                <a16:creationId xmlns:a16="http://schemas.microsoft.com/office/drawing/2014/main" id="{0B2C7814-E35F-826B-51BD-CD10BF8D5D63}"/>
              </a:ext>
            </a:extLst>
          </p:cNvPr>
          <p:cNvSpPr/>
          <p:nvPr/>
        </p:nvSpPr>
        <p:spPr>
          <a:xfrm>
            <a:off x="1288299" y="813817"/>
            <a:ext cx="9615402" cy="4945502"/>
          </a:xfrm>
          <a:custGeom>
            <a:avLst/>
            <a:gdLst/>
            <a:ahLst/>
            <a:cxnLst/>
            <a:rect l="l" t="t" r="r" b="b"/>
            <a:pathLst>
              <a:path w="3283554" h="1175239">
                <a:moveTo>
                  <a:pt x="0" y="0"/>
                </a:moveTo>
                <a:lnTo>
                  <a:pt x="3283553" y="0"/>
                </a:lnTo>
                <a:lnTo>
                  <a:pt x="3283553" y="1175239"/>
                </a:lnTo>
                <a:lnTo>
                  <a:pt x="0" y="1175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4" name="Freeform 7">
            <a:extLst>
              <a:ext uri="{FF2B5EF4-FFF2-40B4-BE49-F238E27FC236}">
                <a16:creationId xmlns:a16="http://schemas.microsoft.com/office/drawing/2014/main" id="{AB612DF9-1E83-43BE-C309-D52BEFCD31F2}"/>
              </a:ext>
            </a:extLst>
          </p:cNvPr>
          <p:cNvSpPr/>
          <p:nvPr/>
        </p:nvSpPr>
        <p:spPr>
          <a:xfrm>
            <a:off x="0" y="350269"/>
            <a:ext cx="4622019" cy="5527077"/>
          </a:xfrm>
          <a:custGeom>
            <a:avLst/>
            <a:gdLst/>
            <a:ahLst/>
            <a:cxnLst/>
            <a:rect l="l" t="t" r="r" b="b"/>
            <a:pathLst>
              <a:path w="4622019" h="5527077">
                <a:moveTo>
                  <a:pt x="0" y="0"/>
                </a:moveTo>
                <a:lnTo>
                  <a:pt x="4622019" y="0"/>
                </a:lnTo>
                <a:lnTo>
                  <a:pt x="4622019" y="5527077"/>
                </a:lnTo>
                <a:lnTo>
                  <a:pt x="0" y="5527077"/>
                </a:lnTo>
                <a:lnTo>
                  <a:pt x="0" y="0"/>
                </a:lnTo>
                <a:close/>
              </a:path>
            </a:pathLst>
          </a:custGeom>
          <a:blipFill>
            <a:blip r:embed="rId7"/>
            <a:stretch>
              <a:fillRect/>
            </a:stretch>
          </a:blipFill>
        </p:spPr>
        <p:txBody>
          <a:bodyPr/>
          <a:lstStyle/>
          <a:p>
            <a:endParaRPr lang="vi-VN"/>
          </a:p>
        </p:txBody>
      </p:sp>
      <p:sp>
        <p:nvSpPr>
          <p:cNvPr id="5" name="TextBox 4">
            <a:extLst>
              <a:ext uri="{FF2B5EF4-FFF2-40B4-BE49-F238E27FC236}">
                <a16:creationId xmlns:a16="http://schemas.microsoft.com/office/drawing/2014/main" id="{DB978815-D9A7-963B-6FDE-EAAD5373733E}"/>
              </a:ext>
            </a:extLst>
          </p:cNvPr>
          <p:cNvSpPr txBox="1"/>
          <p:nvPr/>
        </p:nvSpPr>
        <p:spPr>
          <a:xfrm>
            <a:off x="4298111" y="1763872"/>
            <a:ext cx="6062041" cy="3108543"/>
          </a:xfrm>
          <a:prstGeom prst="rect">
            <a:avLst/>
          </a:prstGeom>
          <a:noFill/>
        </p:spPr>
        <p:txBody>
          <a:bodyPr wrap="square" rtlCol="0">
            <a:spAutoFit/>
          </a:bodyPr>
          <a:lstStyle/>
          <a:p>
            <a:pPr algn="ctr"/>
            <a:r>
              <a:rPr lang="vi-VN" sz="2800" dirty="0">
                <a:latin typeface="#9Slide02 Tieu de dai" panose="02000000000000000000" pitchFamily="2" charset="0"/>
                <a:ea typeface="#9Slide02 Tieu de dai" panose="02000000000000000000" pitchFamily="2" charset="0"/>
              </a:rPr>
              <a:t>Để tiếp tục hành trình khám phá hành tinh bí ẩn, các bạn phải xây dựng một căn cứ riêng nếu không sẽ bị đám quái vật trên hành tinh quấy phá. Hãy hoàn thành nhiệm vụ tiếp theo, bạn sẽ được hỗ trợ xây căn cứ riêng nhé</a:t>
            </a:r>
            <a:r>
              <a:rPr lang="en-US" sz="2800" dirty="0">
                <a:latin typeface="#9Slide02 Tieu de dai" panose="02000000000000000000" pitchFamily="2" charset="0"/>
                <a:ea typeface="#9Slide02 Tieu de dai" panose="02000000000000000000" pitchFamily="2" charset="0"/>
              </a:rPr>
              <a:t>!</a:t>
            </a:r>
            <a:endParaRPr lang="vi-VN" sz="2800" dirty="0">
              <a:latin typeface="#9Slide02 Tieu de dai" panose="02000000000000000000" pitchFamily="2" charset="0"/>
              <a:ea typeface="#9Slide02 Tieu de dai" panose="02000000000000000000" pitchFamily="2" charset="0"/>
            </a:endParaRPr>
          </a:p>
        </p:txBody>
      </p:sp>
      <p:pic>
        <p:nvPicPr>
          <p:cNvPr id="11" name="202406121013-_1_">
            <a:hlinkClick r:id="" action="ppaction://media"/>
            <a:extLst>
              <a:ext uri="{FF2B5EF4-FFF2-40B4-BE49-F238E27FC236}">
                <a16:creationId xmlns:a16="http://schemas.microsoft.com/office/drawing/2014/main" id="{2D1C244D-A8D1-CD85-A3FC-1FA3F6904B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7463" y="2256536"/>
            <a:ext cx="406400" cy="406400"/>
          </a:xfrm>
          <a:prstGeom prst="rect">
            <a:avLst/>
          </a:prstGeom>
        </p:spPr>
      </p:pic>
    </p:spTree>
    <p:extLst>
      <p:ext uri="{BB962C8B-B14F-4D97-AF65-F5344CB8AC3E}">
        <p14:creationId xmlns:p14="http://schemas.microsoft.com/office/powerpoint/2010/main" val="164027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mediacall" presetSubtype="0" fill="hold" nodeType="withEffect">
                                  <p:stCondLst>
                                    <p:cond delay="0"/>
                                  </p:stCondLst>
                                  <p:childTnLst>
                                    <p:cmd type="call" cmd="playFrom(0.0)">
                                      <p:cBhvr>
                                        <p:cTn id="9" dur="126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A7BA2737-D75C-6434-21AE-8DA4B99861F7}"/>
              </a:ext>
            </a:extLst>
          </p:cNvPr>
          <p:cNvGrpSpPr/>
          <p:nvPr/>
        </p:nvGrpSpPr>
        <p:grpSpPr>
          <a:xfrm>
            <a:off x="214307" y="1062904"/>
            <a:ext cx="9158294" cy="4871552"/>
            <a:chOff x="296603" y="3074584"/>
            <a:chExt cx="9158294" cy="4871552"/>
          </a:xfrm>
        </p:grpSpPr>
        <p:sp>
          <p:nvSpPr>
            <p:cNvPr id="6" name="Freeform 22">
              <a:extLst>
                <a:ext uri="{FF2B5EF4-FFF2-40B4-BE49-F238E27FC236}">
                  <a16:creationId xmlns:a16="http://schemas.microsoft.com/office/drawing/2014/main" id="{88F1C44E-2803-B8BC-96C0-2FC596BDED9D}"/>
                </a:ext>
              </a:extLst>
            </p:cNvPr>
            <p:cNvSpPr/>
            <p:nvPr/>
          </p:nvSpPr>
          <p:spPr>
            <a:xfrm>
              <a:off x="296603" y="3086100"/>
              <a:ext cx="9158294" cy="4860036"/>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75993" y="3074584"/>
              <a:ext cx="3191821" cy="1200330"/>
              <a:chOff x="2398779" y="2296250"/>
              <a:chExt cx="3191821" cy="1200330"/>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Chặng</a:t>
                </a:r>
                <a:r>
                  <a:rPr kumimoji="0" lang="en-GB"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 3</a:t>
                </a:r>
                <a:endParaRPr kumimoji="0" lang="vi-VN"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98779" y="2296250"/>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Chặng</a:t>
                </a:r>
                <a:r>
                  <a:rPr kumimoji="0" lang="en-GB"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 3</a:t>
                </a:r>
                <a:endParaRPr kumimoji="0" lang="vi-VN"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Arial" panose="020B0604020202020204" pitchFamily="34" charset="0"/>
                  <a:ea typeface="+mn-ea"/>
                  <a:cs typeface="+mn-cs"/>
                </a:endParaRPr>
              </a:p>
            </p:txBody>
          </p:sp>
        </p:grpSp>
      </p:grpSp>
      <p:sp>
        <p:nvSpPr>
          <p:cNvPr id="16" name="Freeform 22">
            <a:extLst>
              <a:ext uri="{FF2B5EF4-FFF2-40B4-BE49-F238E27FC236}">
                <a16:creationId xmlns:a16="http://schemas.microsoft.com/office/drawing/2014/main" id="{499552FD-4E2D-84AB-4B02-C3FF6E8BD8EF}"/>
              </a:ext>
            </a:extLst>
          </p:cNvPr>
          <p:cNvSpPr/>
          <p:nvPr/>
        </p:nvSpPr>
        <p:spPr>
          <a:xfrm>
            <a:off x="8202124" y="2444496"/>
            <a:ext cx="5166404" cy="441350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41DF864D-2C12-680B-A762-7690143B7B9F}"/>
              </a:ext>
            </a:extLst>
          </p:cNvPr>
          <p:cNvGrpSpPr/>
          <p:nvPr/>
        </p:nvGrpSpPr>
        <p:grpSpPr>
          <a:xfrm>
            <a:off x="1405373" y="1905506"/>
            <a:ext cx="6690359" cy="3083147"/>
            <a:chOff x="1405373" y="1905506"/>
            <a:chExt cx="6690359" cy="3083147"/>
          </a:xfrm>
        </p:grpSpPr>
        <p:sp>
          <p:nvSpPr>
            <p:cNvPr id="3" name="TextBox 2">
              <a:extLst>
                <a:ext uri="{FF2B5EF4-FFF2-40B4-BE49-F238E27FC236}">
                  <a16:creationId xmlns:a16="http://schemas.microsoft.com/office/drawing/2014/main" id="{E65019E1-500D-C8C8-EEB1-43DBD1AD1531}"/>
                </a:ext>
              </a:extLst>
            </p:cNvPr>
            <p:cNvSpPr txBox="1"/>
            <p:nvPr/>
          </p:nvSpPr>
          <p:spPr>
            <a:xfrm>
              <a:off x="1405373" y="1905506"/>
              <a:ext cx="6690359" cy="3046988"/>
            </a:xfrm>
            <a:prstGeom prst="rect">
              <a:avLst/>
            </a:prstGeom>
            <a:noFill/>
          </p:spPr>
          <p:txBody>
            <a:bodyPr wrap="square" rtlCol="0">
              <a:spAutoFit/>
            </a:bodyPr>
            <a:lstStyle/>
            <a:p>
              <a:pPr algn="ctr"/>
              <a:r>
                <a:rPr lang="vi-VN" sz="9600" dirty="0">
                  <a:ln w="317500">
                    <a:solidFill>
                      <a:schemeClr val="bg1"/>
                    </a:solidFill>
                  </a:ln>
                  <a:effectLst>
                    <a:innerShdw blurRad="63500" dist="50800" dir="13500000">
                      <a:srgbClr val="FF87AD">
                        <a:alpha val="50000"/>
                      </a:srgbClr>
                    </a:innerShdw>
                  </a:effectLst>
                  <a:latin typeface="#9Slide03 SVNEvery Movie Every " panose="02000500000000000000" pitchFamily="2" charset="-93"/>
                </a:rPr>
                <a:t>XÂY DỰNG CĂN CỨ</a:t>
              </a:r>
            </a:p>
          </p:txBody>
        </p:sp>
        <p:sp>
          <p:nvSpPr>
            <p:cNvPr id="4" name="TextBox 3">
              <a:extLst>
                <a:ext uri="{FF2B5EF4-FFF2-40B4-BE49-F238E27FC236}">
                  <a16:creationId xmlns:a16="http://schemas.microsoft.com/office/drawing/2014/main" id="{F43E8E4F-41C6-5B17-EFF5-732801DB8B94}"/>
                </a:ext>
              </a:extLst>
            </p:cNvPr>
            <p:cNvSpPr txBox="1"/>
            <p:nvPr/>
          </p:nvSpPr>
          <p:spPr>
            <a:xfrm>
              <a:off x="1405373" y="1941665"/>
              <a:ext cx="6690359" cy="3046988"/>
            </a:xfrm>
            <a:prstGeom prst="rect">
              <a:avLst/>
            </a:prstGeom>
            <a:noFill/>
          </p:spPr>
          <p:txBody>
            <a:bodyPr wrap="square" rtlCol="0">
              <a:spAutoFit/>
            </a:bodyPr>
            <a:lstStyle/>
            <a:p>
              <a:pPr algn="ctr"/>
              <a:r>
                <a:rPr lang="vi-VN" sz="9600" dirty="0">
                  <a:gradFill>
                    <a:gsLst>
                      <a:gs pos="0">
                        <a:srgbClr val="6B4FA6"/>
                      </a:gs>
                      <a:gs pos="44000">
                        <a:srgbClr val="33CCFF"/>
                      </a:gs>
                      <a:gs pos="83000">
                        <a:schemeClr val="accent1">
                          <a:lumMod val="45000"/>
                          <a:lumOff val="55000"/>
                        </a:schemeClr>
                      </a:gs>
                      <a:gs pos="100000">
                        <a:schemeClr val="accent1">
                          <a:lumMod val="30000"/>
                          <a:lumOff val="70000"/>
                        </a:schemeClr>
                      </a:gs>
                    </a:gsLst>
                    <a:lin ang="5400000" scaled="1"/>
                  </a:gradFill>
                  <a:latin typeface="#9Slide03 SVNEvery Movie Every " panose="02000500000000000000" pitchFamily="2" charset="-93"/>
                </a:rPr>
                <a:t>XÂY DỰNG CĂN CỨ</a:t>
              </a:r>
            </a:p>
          </p:txBody>
        </p:sp>
      </p:grpSp>
    </p:spTree>
    <p:extLst>
      <p:ext uri="{BB962C8B-B14F-4D97-AF65-F5344CB8AC3E}">
        <p14:creationId xmlns:p14="http://schemas.microsoft.com/office/powerpoint/2010/main" val="234035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4"/>
                                        </p:tgtEl>
                                        <p:attrNameLst>
                                          <p:attrName>r</p:attrName>
                                        </p:attrNameLst>
                                      </p:cBhvr>
                                    </p:animRot>
                                    <p:animRot by="-240000">
                                      <p:cBhvr>
                                        <p:cTn id="19" dur="200" fill="hold">
                                          <p:stCondLst>
                                            <p:cond delay="200"/>
                                          </p:stCondLst>
                                        </p:cTn>
                                        <p:tgtEl>
                                          <p:spTgt spid="14"/>
                                        </p:tgtEl>
                                        <p:attrNameLst>
                                          <p:attrName>r</p:attrName>
                                        </p:attrNameLst>
                                      </p:cBhvr>
                                    </p:animRot>
                                    <p:animRot by="240000">
                                      <p:cBhvr>
                                        <p:cTn id="20" dur="200" fill="hold">
                                          <p:stCondLst>
                                            <p:cond delay="400"/>
                                          </p:stCondLst>
                                        </p:cTn>
                                        <p:tgtEl>
                                          <p:spTgt spid="14"/>
                                        </p:tgtEl>
                                        <p:attrNameLst>
                                          <p:attrName>r</p:attrName>
                                        </p:attrNameLst>
                                      </p:cBhvr>
                                    </p:animRot>
                                    <p:animRot by="-240000">
                                      <p:cBhvr>
                                        <p:cTn id="21" dur="200" fill="hold">
                                          <p:stCondLst>
                                            <p:cond delay="600"/>
                                          </p:stCondLst>
                                        </p:cTn>
                                        <p:tgtEl>
                                          <p:spTgt spid="14"/>
                                        </p:tgtEl>
                                        <p:attrNameLst>
                                          <p:attrName>r</p:attrName>
                                        </p:attrNameLst>
                                      </p:cBhvr>
                                    </p:animRot>
                                    <p:animRot by="120000">
                                      <p:cBhvr>
                                        <p:cTn id="22" dur="200" fill="hold">
                                          <p:stCondLst>
                                            <p:cond delay="800"/>
                                          </p:stCondLst>
                                        </p:cTn>
                                        <p:tgtEl>
                                          <p:spTgt spid="14"/>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space scene with planets and stars&#10;&#10;Description automatically generated">
            <a:extLst>
              <a:ext uri="{FF2B5EF4-FFF2-40B4-BE49-F238E27FC236}">
                <a16:creationId xmlns:a16="http://schemas.microsoft.com/office/drawing/2014/main" id="{F365442A-C25D-BDC3-0965-EEFBD5E409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359" b="4388"/>
          <a:stretch/>
        </p:blipFill>
        <p:spPr>
          <a:xfrm>
            <a:off x="20" y="1282"/>
            <a:ext cx="12191980" cy="6856718"/>
          </a:xfrm>
          <a:prstGeom prst="rect">
            <a:avLst/>
          </a:prstGeom>
        </p:spPr>
      </p:pic>
      <p:sp>
        <p:nvSpPr>
          <p:cNvPr id="6" name="Rectangle: Top Corners Rounded 5">
            <a:extLst>
              <a:ext uri="{FF2B5EF4-FFF2-40B4-BE49-F238E27FC236}">
                <a16:creationId xmlns:a16="http://schemas.microsoft.com/office/drawing/2014/main" id="{E5DD8D33-5315-11B6-488D-F42A4D31E88B}"/>
              </a:ext>
            </a:extLst>
          </p:cNvPr>
          <p:cNvSpPr/>
          <p:nvPr/>
        </p:nvSpPr>
        <p:spPr>
          <a:xfrm>
            <a:off x="384048" y="356616"/>
            <a:ext cx="11320272" cy="6044184"/>
          </a:xfrm>
          <a:prstGeom prst="round2Same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6">
            <a:extLst>
              <a:ext uri="{FF2B5EF4-FFF2-40B4-BE49-F238E27FC236}">
                <a16:creationId xmlns:a16="http://schemas.microsoft.com/office/drawing/2014/main" id="{61EBF496-AAF4-CA75-1E45-F3139C9AB7D9}"/>
              </a:ext>
            </a:extLst>
          </p:cNvPr>
          <p:cNvGrpSpPr/>
          <p:nvPr/>
        </p:nvGrpSpPr>
        <p:grpSpPr>
          <a:xfrm>
            <a:off x="0" y="0"/>
            <a:ext cx="1975275" cy="1664352"/>
            <a:chOff x="0" y="0"/>
            <a:chExt cx="1975275" cy="1664352"/>
          </a:xfrm>
        </p:grpSpPr>
        <p:pic>
          <p:nvPicPr>
            <p:cNvPr id="8" name="Picture 7">
              <a:extLst>
                <a:ext uri="{FF2B5EF4-FFF2-40B4-BE49-F238E27FC236}">
                  <a16:creationId xmlns:a16="http://schemas.microsoft.com/office/drawing/2014/main" id="{E1C928D9-C1FE-A0BB-1C41-B6304D65669B}"/>
                </a:ext>
              </a:extLst>
            </p:cNvPr>
            <p:cNvPicPr>
              <a:picLocks noChangeAspect="1"/>
            </p:cNvPicPr>
            <p:nvPr/>
          </p:nvPicPr>
          <p:blipFill>
            <a:blip r:embed="rId3"/>
            <a:stretch>
              <a:fillRect/>
            </a:stretch>
          </p:blipFill>
          <p:spPr>
            <a:xfrm>
              <a:off x="0" y="0"/>
              <a:ext cx="1975275" cy="1664352"/>
            </a:xfrm>
            <a:prstGeom prst="rect">
              <a:avLst/>
            </a:prstGeom>
          </p:spPr>
        </p:pic>
        <p:sp>
          <p:nvSpPr>
            <p:cNvPr id="9" name="TextBox 8">
              <a:extLst>
                <a:ext uri="{FF2B5EF4-FFF2-40B4-BE49-F238E27FC236}">
                  <a16:creationId xmlns:a16="http://schemas.microsoft.com/office/drawing/2014/main" id="{543283A0-DD53-9EF2-60B1-E3845BFA130A}"/>
                </a:ext>
              </a:extLst>
            </p:cNvPr>
            <p:cNvSpPr txBox="1"/>
            <p:nvPr/>
          </p:nvSpPr>
          <p:spPr>
            <a:xfrm>
              <a:off x="795116" y="277106"/>
              <a:ext cx="487634" cy="707886"/>
            </a:xfrm>
            <a:prstGeom prst="rect">
              <a:avLst/>
            </a:prstGeom>
            <a:noFill/>
          </p:spPr>
          <p:txBody>
            <a:bodyPr wrap="none" rtlCol="0">
              <a:spAutoFit/>
            </a:bodyPr>
            <a:lstStyle/>
            <a:p>
              <a:r>
                <a:rPr lang="en-GB" sz="4000" b="1" dirty="0">
                  <a:solidFill>
                    <a:schemeClr val="bg1"/>
                  </a:solidFill>
                  <a:latin typeface="#9Slide01 Tieu de ngan" panose="00000800000000000000" pitchFamily="2" charset="-93"/>
                </a:rPr>
                <a:t>3</a:t>
              </a:r>
              <a:endParaRPr lang="vi-VN" sz="4000" b="1" dirty="0">
                <a:solidFill>
                  <a:schemeClr val="bg1"/>
                </a:solidFill>
                <a:latin typeface="#9Slide01 Tieu de ngan" panose="00000800000000000000" pitchFamily="2" charset="-93"/>
              </a:endParaRPr>
            </a:p>
          </p:txBody>
        </p:sp>
      </p:grpSp>
      <p:sp>
        <p:nvSpPr>
          <p:cNvPr id="13" name="TextBox 12">
            <a:extLst>
              <a:ext uri="{FF2B5EF4-FFF2-40B4-BE49-F238E27FC236}">
                <a16:creationId xmlns:a16="http://schemas.microsoft.com/office/drawing/2014/main" id="{DC62C871-CDC3-FAD4-EFA0-EF3FA16354C5}"/>
              </a:ext>
            </a:extLst>
          </p:cNvPr>
          <p:cNvSpPr txBox="1"/>
          <p:nvPr/>
        </p:nvSpPr>
        <p:spPr>
          <a:xfrm>
            <a:off x="2076342" y="464023"/>
            <a:ext cx="9320542" cy="2062103"/>
          </a:xfrm>
          <a:prstGeom prst="rect">
            <a:avLst/>
          </a:prstGeom>
          <a:noFill/>
        </p:spPr>
        <p:txBody>
          <a:bodyPr wrap="square">
            <a:spAutoFit/>
          </a:bodyPr>
          <a:lstStyle/>
          <a:p>
            <a:r>
              <a:rPr lang="vi-VN" sz="3200" b="1"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Giải toán: </a:t>
            </a:r>
            <a:r>
              <a:rPr lang="vi-VN" sz="32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Rô-bốt có thói quen viết các số biểu diễn ngày, tháng, năm liên tiếp nhau để được một số tự nhiên có nhiều chữ số. Ví dụ, ngày 30 tháng 4 năm 1975, Rô-bốt sẽ viết được số 3 041 975.</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F855B4D5-1699-2324-B92B-3E7FFFB63714}"/>
              </a:ext>
            </a:extLst>
          </p:cNvPr>
          <p:cNvSpPr txBox="1"/>
          <p:nvPr/>
        </p:nvSpPr>
        <p:spPr>
          <a:xfrm>
            <a:off x="2533542" y="2881460"/>
            <a:ext cx="8666226" cy="2308324"/>
          </a:xfrm>
          <a:prstGeom prst="rect">
            <a:avLst/>
          </a:prstGeom>
          <a:noFill/>
        </p:spPr>
        <p:txBody>
          <a:bodyPr wrap="square">
            <a:spAutoFit/>
          </a:bodyPr>
          <a:lstStyle/>
          <a:p>
            <a:pPr algn="just"/>
            <a:r>
              <a:rPr lang="vi-VN" sz="3600" b="0"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 Hỏi với ngày Nhà giáo Việt Nam năm nay, Rô-bốt sẽ viết được số nào?</a:t>
            </a:r>
          </a:p>
          <a:p>
            <a:pPr algn="just"/>
            <a:r>
              <a:rPr lang="vi-VN" sz="3600" b="0"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b) Hãy cho biết giá trị của từng chữ số 2 trong số mà Rô-bốt đã viết ở câu a.</a:t>
            </a:r>
          </a:p>
        </p:txBody>
      </p:sp>
      <p:sp>
        <p:nvSpPr>
          <p:cNvPr id="17" name="Freeform 19">
            <a:extLst>
              <a:ext uri="{FF2B5EF4-FFF2-40B4-BE49-F238E27FC236}">
                <a16:creationId xmlns:a16="http://schemas.microsoft.com/office/drawing/2014/main" id="{130EA837-471E-FF2F-5615-1686399ACDAC}"/>
              </a:ext>
            </a:extLst>
          </p:cNvPr>
          <p:cNvSpPr/>
          <p:nvPr/>
        </p:nvSpPr>
        <p:spPr>
          <a:xfrm>
            <a:off x="-133023" y="3568578"/>
            <a:ext cx="2624147" cy="3467089"/>
          </a:xfrm>
          <a:custGeom>
            <a:avLst/>
            <a:gdLst/>
            <a:ahLst/>
            <a:cxnLst/>
            <a:rect l="l" t="t" r="r" b="b"/>
            <a:pathLst>
              <a:path w="1075797" h="1374820">
                <a:moveTo>
                  <a:pt x="0" y="0"/>
                </a:moveTo>
                <a:lnTo>
                  <a:pt x="1075797" y="0"/>
                </a:lnTo>
                <a:lnTo>
                  <a:pt x="1075797" y="1374821"/>
                </a:lnTo>
                <a:lnTo>
                  <a:pt x="0" y="1374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09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and pink clouds and stars&#10;&#10;Description automatically generated">
            <a:extLst>
              <a:ext uri="{FF2B5EF4-FFF2-40B4-BE49-F238E27FC236}">
                <a16:creationId xmlns:a16="http://schemas.microsoft.com/office/drawing/2014/main" id="{C9FE675E-56C9-C0BD-4CE9-E3CFE7B042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6" name="Freeform 14">
            <a:extLst>
              <a:ext uri="{FF2B5EF4-FFF2-40B4-BE49-F238E27FC236}">
                <a16:creationId xmlns:a16="http://schemas.microsoft.com/office/drawing/2014/main" id="{A41C5E24-6F88-2EFC-0DA3-18733D092932}"/>
              </a:ext>
            </a:extLst>
          </p:cNvPr>
          <p:cNvSpPr/>
          <p:nvPr/>
        </p:nvSpPr>
        <p:spPr>
          <a:xfrm>
            <a:off x="-128525" y="2732774"/>
            <a:ext cx="4234191" cy="4123944"/>
          </a:xfrm>
          <a:custGeom>
            <a:avLst/>
            <a:gdLst/>
            <a:ahLst/>
            <a:cxnLst/>
            <a:rect l="l" t="t" r="r" b="b"/>
            <a:pathLst>
              <a:path w="2452519" h="2371790">
                <a:moveTo>
                  <a:pt x="0" y="0"/>
                </a:moveTo>
                <a:lnTo>
                  <a:pt x="2452519" y="0"/>
                </a:lnTo>
                <a:lnTo>
                  <a:pt x="2452519" y="2371790"/>
                </a:lnTo>
                <a:lnTo>
                  <a:pt x="0" y="2371790"/>
                </a:lnTo>
                <a:lnTo>
                  <a:pt x="0" y="0"/>
                </a:lnTo>
                <a:close/>
              </a:path>
            </a:pathLst>
          </a:custGeom>
          <a:blipFill>
            <a:blip r:embed="rId3"/>
            <a:stretch>
              <a:fillRect/>
            </a:stretch>
          </a:blipFill>
        </p:spPr>
        <p:txBody>
          <a:bodyPr/>
          <a:lstStyle/>
          <a:p>
            <a:endParaRPr lang="en-US"/>
          </a:p>
        </p:txBody>
      </p:sp>
      <p:sp>
        <p:nvSpPr>
          <p:cNvPr id="7" name="Freeform 24">
            <a:extLst>
              <a:ext uri="{FF2B5EF4-FFF2-40B4-BE49-F238E27FC236}">
                <a16:creationId xmlns:a16="http://schemas.microsoft.com/office/drawing/2014/main" id="{C6028D7B-524B-DA6B-D240-623E0617C49C}"/>
              </a:ext>
            </a:extLst>
          </p:cNvPr>
          <p:cNvSpPr/>
          <p:nvPr/>
        </p:nvSpPr>
        <p:spPr>
          <a:xfrm>
            <a:off x="8393156" y="2879349"/>
            <a:ext cx="3827258" cy="4058654"/>
          </a:xfrm>
          <a:custGeom>
            <a:avLst/>
            <a:gdLst/>
            <a:ahLst/>
            <a:cxnLst/>
            <a:rect l="l" t="t" r="r" b="b"/>
            <a:pathLst>
              <a:path w="2495368" h="2686803">
                <a:moveTo>
                  <a:pt x="0" y="0"/>
                </a:moveTo>
                <a:lnTo>
                  <a:pt x="2495367" y="0"/>
                </a:lnTo>
                <a:lnTo>
                  <a:pt x="2495367" y="2686803"/>
                </a:lnTo>
                <a:lnTo>
                  <a:pt x="0" y="2686803"/>
                </a:lnTo>
                <a:lnTo>
                  <a:pt x="0" y="0"/>
                </a:lnTo>
                <a:close/>
              </a:path>
            </a:pathLst>
          </a:custGeom>
          <a:blipFill>
            <a:blip r:embed="rId4"/>
            <a:stretch>
              <a:fillRect/>
            </a:stretch>
          </a:blipFill>
        </p:spPr>
        <p:txBody>
          <a:bodyPr/>
          <a:lstStyle/>
          <a:p>
            <a:endParaRPr lang="en-US"/>
          </a:p>
        </p:txBody>
      </p:sp>
      <p:pic>
        <p:nvPicPr>
          <p:cNvPr id="9" name="Picture 8">
            <a:extLst>
              <a:ext uri="{FF2B5EF4-FFF2-40B4-BE49-F238E27FC236}">
                <a16:creationId xmlns:a16="http://schemas.microsoft.com/office/drawing/2014/main" id="{A799BD21-9121-307C-45DF-B9C9A60B2D02}"/>
              </a:ext>
            </a:extLst>
          </p:cNvPr>
          <p:cNvPicPr>
            <a:picLocks noChangeAspect="1"/>
          </p:cNvPicPr>
          <p:nvPr/>
        </p:nvPicPr>
        <p:blipFill>
          <a:blip r:embed="rId5"/>
          <a:stretch>
            <a:fillRect/>
          </a:stretch>
        </p:blipFill>
        <p:spPr>
          <a:xfrm>
            <a:off x="3300570" y="259650"/>
            <a:ext cx="5491690" cy="1390236"/>
          </a:xfrm>
          <a:prstGeom prst="rect">
            <a:avLst/>
          </a:prstGeom>
        </p:spPr>
      </p:pic>
      <p:grpSp>
        <p:nvGrpSpPr>
          <p:cNvPr id="13" name="Group 12">
            <a:extLst>
              <a:ext uri="{FF2B5EF4-FFF2-40B4-BE49-F238E27FC236}">
                <a16:creationId xmlns:a16="http://schemas.microsoft.com/office/drawing/2014/main" id="{937BF448-170A-C672-0CD6-2A4E7D236FBC}"/>
              </a:ext>
            </a:extLst>
          </p:cNvPr>
          <p:cNvGrpSpPr/>
          <p:nvPr/>
        </p:nvGrpSpPr>
        <p:grpSpPr>
          <a:xfrm>
            <a:off x="3370192" y="2024348"/>
            <a:ext cx="5451615" cy="1942051"/>
            <a:chOff x="3355223" y="1753233"/>
            <a:chExt cx="5451615" cy="1942051"/>
          </a:xfrm>
        </p:grpSpPr>
        <p:sp>
          <p:nvSpPr>
            <p:cNvPr id="8" name="TextBox 7">
              <a:extLst>
                <a:ext uri="{FF2B5EF4-FFF2-40B4-BE49-F238E27FC236}">
                  <a16:creationId xmlns:a16="http://schemas.microsoft.com/office/drawing/2014/main" id="{D44DC748-0FC1-3CAB-AD0E-DD0E35AEAD2F}"/>
                </a:ext>
              </a:extLst>
            </p:cNvPr>
            <p:cNvSpPr txBox="1"/>
            <p:nvPr/>
          </p:nvSpPr>
          <p:spPr>
            <a:xfrm>
              <a:off x="3385161" y="1753233"/>
              <a:ext cx="5421677" cy="1862048"/>
            </a:xfrm>
            <a:prstGeom prst="rect">
              <a:avLst/>
            </a:prstGeom>
            <a:noFill/>
          </p:spPr>
          <p:txBody>
            <a:bodyPr wrap="none" rtlCol="0">
              <a:spAutoFit/>
            </a:bodyPr>
            <a:lstStyle/>
            <a:p>
              <a:pPr algn="ctr"/>
              <a:r>
                <a:rPr lang="en-GB" sz="11500" dirty="0">
                  <a:ln w="485775">
                    <a:solidFill>
                      <a:schemeClr val="bg1"/>
                    </a:solidFill>
                  </a:ln>
                  <a:solidFill>
                    <a:srgbClr val="8540CB"/>
                  </a:solidFill>
                  <a:effectLst>
                    <a:outerShdw blurRad="50800" dist="38100" dir="2700000" algn="tl" rotWithShape="0">
                      <a:prstClr val="black">
                        <a:alpha val="40000"/>
                      </a:prstClr>
                    </a:outerShdw>
                  </a:effectLst>
                  <a:latin typeface="UTM Showcard" panose="02040603050506020204" pitchFamily="18" charset="0"/>
                </a:rPr>
                <a:t>ĐỐ BẠN</a:t>
              </a:r>
              <a:endParaRPr lang="vi-VN" sz="11500" dirty="0">
                <a:ln w="485775">
                  <a:solidFill>
                    <a:schemeClr val="bg1"/>
                  </a:solidFill>
                </a:ln>
                <a:solidFill>
                  <a:schemeClr val="accent5"/>
                </a:solidFill>
                <a:effectLst>
                  <a:outerShdw blurRad="50800" dist="38100" dir="2700000" algn="tl" rotWithShape="0">
                    <a:prstClr val="black">
                      <a:alpha val="40000"/>
                    </a:prstClr>
                  </a:outerShdw>
                </a:effectLst>
              </a:endParaRPr>
            </a:p>
          </p:txBody>
        </p:sp>
        <p:sp>
          <p:nvSpPr>
            <p:cNvPr id="11" name="TextBox 10">
              <a:extLst>
                <a:ext uri="{FF2B5EF4-FFF2-40B4-BE49-F238E27FC236}">
                  <a16:creationId xmlns:a16="http://schemas.microsoft.com/office/drawing/2014/main" id="{CDB46D4E-DBCB-41E7-EC96-81E1E88A219E}"/>
                </a:ext>
              </a:extLst>
            </p:cNvPr>
            <p:cNvSpPr txBox="1"/>
            <p:nvPr/>
          </p:nvSpPr>
          <p:spPr>
            <a:xfrm>
              <a:off x="3355223" y="1833236"/>
              <a:ext cx="5421677" cy="1862048"/>
            </a:xfrm>
            <a:prstGeom prst="rect">
              <a:avLst/>
            </a:prstGeom>
            <a:noFill/>
          </p:spPr>
          <p:txBody>
            <a:bodyPr wrap="none" rtlCol="0">
              <a:spAutoFit/>
            </a:bodyPr>
            <a:lstStyle/>
            <a:p>
              <a:pPr algn="ctr"/>
              <a:r>
                <a:rPr lang="en-GB" sz="11500" dirty="0">
                  <a:solidFill>
                    <a:srgbClr val="33CCFF"/>
                  </a:solidFill>
                  <a:latin typeface="UTM Showcard" panose="02040603050506020204" pitchFamily="18" charset="0"/>
                </a:rPr>
                <a:t>Đ</a:t>
              </a:r>
              <a:r>
                <a:rPr lang="en-GB" sz="11500" dirty="0">
                  <a:solidFill>
                    <a:srgbClr val="FF87AD"/>
                  </a:solidFill>
                  <a:latin typeface="UTM Showcard" panose="02040603050506020204" pitchFamily="18" charset="0"/>
                </a:rPr>
                <a:t>Ố</a:t>
              </a:r>
              <a:r>
                <a:rPr lang="en-GB" sz="11500" dirty="0">
                  <a:solidFill>
                    <a:srgbClr val="8540CB"/>
                  </a:solidFill>
                  <a:latin typeface="UTM Showcard" panose="02040603050506020204" pitchFamily="18" charset="0"/>
                </a:rPr>
                <a:t> </a:t>
              </a:r>
              <a:r>
                <a:rPr lang="en-GB" sz="11500" dirty="0">
                  <a:solidFill>
                    <a:schemeClr val="accent2">
                      <a:lumMod val="60000"/>
                      <a:lumOff val="40000"/>
                    </a:schemeClr>
                  </a:solidFill>
                  <a:latin typeface="UTM Showcard" panose="02040603050506020204" pitchFamily="18" charset="0"/>
                </a:rPr>
                <a:t>B</a:t>
              </a:r>
              <a:r>
                <a:rPr lang="en-GB" sz="11500" dirty="0">
                  <a:solidFill>
                    <a:schemeClr val="accent6">
                      <a:lumMod val="60000"/>
                      <a:lumOff val="40000"/>
                    </a:schemeClr>
                  </a:solidFill>
                  <a:latin typeface="UTM Showcard" panose="02040603050506020204" pitchFamily="18" charset="0"/>
                </a:rPr>
                <a:t>Ạ</a:t>
              </a:r>
              <a:r>
                <a:rPr lang="en-GB" sz="11500" dirty="0">
                  <a:solidFill>
                    <a:srgbClr val="8540CB"/>
                  </a:solidFill>
                  <a:latin typeface="UTM Showcard" panose="02040603050506020204" pitchFamily="18" charset="0"/>
                </a:rPr>
                <a:t>N</a:t>
              </a:r>
              <a:endParaRPr lang="vi-VN" sz="11500" dirty="0">
                <a:solidFill>
                  <a:schemeClr val="accent5"/>
                </a:solidFill>
              </a:endParaRPr>
            </a:p>
          </p:txBody>
        </p:sp>
      </p:grpSp>
    </p:spTree>
    <p:extLst>
      <p:ext uri="{BB962C8B-B14F-4D97-AF65-F5344CB8AC3E}">
        <p14:creationId xmlns:p14="http://schemas.microsoft.com/office/powerpoint/2010/main" val="113638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space scene with planets and stars&#10;&#10;Description automatically generated">
            <a:extLst>
              <a:ext uri="{FF2B5EF4-FFF2-40B4-BE49-F238E27FC236}">
                <a16:creationId xmlns:a16="http://schemas.microsoft.com/office/drawing/2014/main" id="{F365442A-C25D-BDC3-0965-EEFBD5E409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359" b="4388"/>
          <a:stretch/>
        </p:blipFill>
        <p:spPr>
          <a:xfrm>
            <a:off x="20" y="1282"/>
            <a:ext cx="12191980" cy="6856718"/>
          </a:xfrm>
          <a:prstGeom prst="rect">
            <a:avLst/>
          </a:prstGeom>
        </p:spPr>
      </p:pic>
      <p:sp>
        <p:nvSpPr>
          <p:cNvPr id="6" name="Rectangle: Top Corners Rounded 5">
            <a:extLst>
              <a:ext uri="{FF2B5EF4-FFF2-40B4-BE49-F238E27FC236}">
                <a16:creationId xmlns:a16="http://schemas.microsoft.com/office/drawing/2014/main" id="{E5DD8D33-5315-11B6-488D-F42A4D31E88B}"/>
              </a:ext>
            </a:extLst>
          </p:cNvPr>
          <p:cNvSpPr/>
          <p:nvPr/>
        </p:nvSpPr>
        <p:spPr>
          <a:xfrm>
            <a:off x="384048" y="356616"/>
            <a:ext cx="11320272" cy="6044184"/>
          </a:xfrm>
          <a:prstGeom prst="round2Same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6">
            <a:extLst>
              <a:ext uri="{FF2B5EF4-FFF2-40B4-BE49-F238E27FC236}">
                <a16:creationId xmlns:a16="http://schemas.microsoft.com/office/drawing/2014/main" id="{61EBF496-AAF4-CA75-1E45-F3139C9AB7D9}"/>
              </a:ext>
            </a:extLst>
          </p:cNvPr>
          <p:cNvGrpSpPr/>
          <p:nvPr/>
        </p:nvGrpSpPr>
        <p:grpSpPr>
          <a:xfrm>
            <a:off x="0" y="0"/>
            <a:ext cx="1975275" cy="1664352"/>
            <a:chOff x="0" y="0"/>
            <a:chExt cx="1975275" cy="1664352"/>
          </a:xfrm>
        </p:grpSpPr>
        <p:pic>
          <p:nvPicPr>
            <p:cNvPr id="8" name="Picture 7">
              <a:extLst>
                <a:ext uri="{FF2B5EF4-FFF2-40B4-BE49-F238E27FC236}">
                  <a16:creationId xmlns:a16="http://schemas.microsoft.com/office/drawing/2014/main" id="{E1C928D9-C1FE-A0BB-1C41-B6304D65669B}"/>
                </a:ext>
              </a:extLst>
            </p:cNvPr>
            <p:cNvPicPr>
              <a:picLocks noChangeAspect="1"/>
            </p:cNvPicPr>
            <p:nvPr/>
          </p:nvPicPr>
          <p:blipFill>
            <a:blip r:embed="rId4"/>
            <a:stretch>
              <a:fillRect/>
            </a:stretch>
          </p:blipFill>
          <p:spPr>
            <a:xfrm>
              <a:off x="0" y="0"/>
              <a:ext cx="1975275" cy="1664352"/>
            </a:xfrm>
            <a:prstGeom prst="rect">
              <a:avLst/>
            </a:prstGeom>
          </p:spPr>
        </p:pic>
        <p:sp>
          <p:nvSpPr>
            <p:cNvPr id="9" name="TextBox 8">
              <a:extLst>
                <a:ext uri="{FF2B5EF4-FFF2-40B4-BE49-F238E27FC236}">
                  <a16:creationId xmlns:a16="http://schemas.microsoft.com/office/drawing/2014/main" id="{543283A0-DD53-9EF2-60B1-E3845BFA130A}"/>
                </a:ext>
              </a:extLst>
            </p:cNvPr>
            <p:cNvSpPr txBox="1"/>
            <p:nvPr/>
          </p:nvSpPr>
          <p:spPr>
            <a:xfrm>
              <a:off x="795116" y="277106"/>
              <a:ext cx="487634" cy="707886"/>
            </a:xfrm>
            <a:prstGeom prst="rect">
              <a:avLst/>
            </a:prstGeom>
            <a:noFill/>
          </p:spPr>
          <p:txBody>
            <a:bodyPr wrap="none" rtlCol="0">
              <a:spAutoFit/>
            </a:bodyPr>
            <a:lstStyle/>
            <a:p>
              <a:r>
                <a:rPr lang="en-GB" sz="4000" b="1" dirty="0">
                  <a:solidFill>
                    <a:schemeClr val="bg1"/>
                  </a:solidFill>
                  <a:latin typeface="#9Slide01 Tieu de ngan" panose="00000800000000000000" pitchFamily="2" charset="-93"/>
                </a:rPr>
                <a:t>3</a:t>
              </a:r>
              <a:endParaRPr lang="vi-VN" sz="4000" b="1" dirty="0">
                <a:solidFill>
                  <a:schemeClr val="bg1"/>
                </a:solidFill>
                <a:latin typeface="#9Slide01 Tieu de ngan" panose="00000800000000000000" pitchFamily="2" charset="-93"/>
              </a:endParaRPr>
            </a:p>
          </p:txBody>
        </p:sp>
      </p:grpSp>
      <p:sp>
        <p:nvSpPr>
          <p:cNvPr id="15" name="TextBox 14">
            <a:extLst>
              <a:ext uri="{FF2B5EF4-FFF2-40B4-BE49-F238E27FC236}">
                <a16:creationId xmlns:a16="http://schemas.microsoft.com/office/drawing/2014/main" id="{F855B4D5-1699-2324-B92B-3E7FFFB63714}"/>
              </a:ext>
            </a:extLst>
          </p:cNvPr>
          <p:cNvSpPr txBox="1"/>
          <p:nvPr/>
        </p:nvSpPr>
        <p:spPr>
          <a:xfrm>
            <a:off x="2076342" y="630127"/>
            <a:ext cx="8666226" cy="1200329"/>
          </a:xfrm>
          <a:prstGeom prst="rect">
            <a:avLst/>
          </a:prstGeom>
          <a:noFill/>
        </p:spPr>
        <p:txBody>
          <a:bodyPr wrap="square">
            <a:spAutoFit/>
          </a:bodyPr>
          <a:lstStyle/>
          <a:p>
            <a:pPr algn="just"/>
            <a:r>
              <a:rPr lang="vi-VN" sz="3600" b="1"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 Hỏi với ngày Nhà giáo Việt Nam năm nay, Rô-bốt sẽ viết được số nào?</a:t>
            </a:r>
          </a:p>
        </p:txBody>
      </p:sp>
      <p:sp>
        <p:nvSpPr>
          <p:cNvPr id="17" name="Freeform 19">
            <a:extLst>
              <a:ext uri="{FF2B5EF4-FFF2-40B4-BE49-F238E27FC236}">
                <a16:creationId xmlns:a16="http://schemas.microsoft.com/office/drawing/2014/main" id="{130EA837-471E-FF2F-5615-1686399ACDAC}"/>
              </a:ext>
            </a:extLst>
          </p:cNvPr>
          <p:cNvSpPr/>
          <p:nvPr/>
        </p:nvSpPr>
        <p:spPr>
          <a:xfrm>
            <a:off x="-133023" y="3568578"/>
            <a:ext cx="2624147" cy="3467089"/>
          </a:xfrm>
          <a:custGeom>
            <a:avLst/>
            <a:gdLst/>
            <a:ahLst/>
            <a:cxnLst/>
            <a:rect l="l" t="t" r="r" b="b"/>
            <a:pathLst>
              <a:path w="1075797" h="1374820">
                <a:moveTo>
                  <a:pt x="0" y="0"/>
                </a:moveTo>
                <a:lnTo>
                  <a:pt x="1075797" y="0"/>
                </a:lnTo>
                <a:lnTo>
                  <a:pt x="1075797" y="1374821"/>
                </a:lnTo>
                <a:lnTo>
                  <a:pt x="0" y="13748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Diagonal Corners Rounded 1">
            <a:extLst>
              <a:ext uri="{FF2B5EF4-FFF2-40B4-BE49-F238E27FC236}">
                <a16:creationId xmlns:a16="http://schemas.microsoft.com/office/drawing/2014/main" id="{C99A8AE7-F0B6-697B-A970-BA89253C6E52}"/>
              </a:ext>
            </a:extLst>
          </p:cNvPr>
          <p:cNvSpPr/>
          <p:nvPr/>
        </p:nvSpPr>
        <p:spPr>
          <a:xfrm>
            <a:off x="2873648" y="2322950"/>
            <a:ext cx="8065008" cy="3382906"/>
          </a:xfrm>
          <a:custGeom>
            <a:avLst/>
            <a:gdLst>
              <a:gd name="connsiteX0" fmla="*/ 563829 w 8065008"/>
              <a:gd name="connsiteY0" fmla="*/ 0 h 3382906"/>
              <a:gd name="connsiteX1" fmla="*/ 1170743 w 8065008"/>
              <a:gd name="connsiteY1" fmla="*/ 0 h 3382906"/>
              <a:gd name="connsiteX2" fmla="*/ 1777656 w 8065008"/>
              <a:gd name="connsiteY2" fmla="*/ 0 h 3382906"/>
              <a:gd name="connsiteX3" fmla="*/ 2309558 w 8065008"/>
              <a:gd name="connsiteY3" fmla="*/ 0 h 3382906"/>
              <a:gd name="connsiteX4" fmla="*/ 2841460 w 8065008"/>
              <a:gd name="connsiteY4" fmla="*/ 0 h 3382906"/>
              <a:gd name="connsiteX5" fmla="*/ 3448373 w 8065008"/>
              <a:gd name="connsiteY5" fmla="*/ 0 h 3382906"/>
              <a:gd name="connsiteX6" fmla="*/ 4055287 w 8065008"/>
              <a:gd name="connsiteY6" fmla="*/ 0 h 3382906"/>
              <a:gd name="connsiteX7" fmla="*/ 4587189 w 8065008"/>
              <a:gd name="connsiteY7" fmla="*/ 0 h 3382906"/>
              <a:gd name="connsiteX8" fmla="*/ 5044079 w 8065008"/>
              <a:gd name="connsiteY8" fmla="*/ 0 h 3382906"/>
              <a:gd name="connsiteX9" fmla="*/ 5726004 w 8065008"/>
              <a:gd name="connsiteY9" fmla="*/ 0 h 3382906"/>
              <a:gd name="connsiteX10" fmla="*/ 6332918 w 8065008"/>
              <a:gd name="connsiteY10" fmla="*/ 0 h 3382906"/>
              <a:gd name="connsiteX11" fmla="*/ 7014843 w 8065008"/>
              <a:gd name="connsiteY11" fmla="*/ 0 h 3382906"/>
              <a:gd name="connsiteX12" fmla="*/ 8065008 w 8065008"/>
              <a:gd name="connsiteY12" fmla="*/ 0 h 3382906"/>
              <a:gd name="connsiteX13" fmla="*/ 8065008 w 8065008"/>
              <a:gd name="connsiteY13" fmla="*/ 0 h 3382906"/>
              <a:gd name="connsiteX14" fmla="*/ 8065008 w 8065008"/>
              <a:gd name="connsiteY14" fmla="*/ 535625 h 3382906"/>
              <a:gd name="connsiteX15" fmla="*/ 8065008 w 8065008"/>
              <a:gd name="connsiteY15" fmla="*/ 1071249 h 3382906"/>
              <a:gd name="connsiteX16" fmla="*/ 8065008 w 8065008"/>
              <a:gd name="connsiteY16" fmla="*/ 1691446 h 3382906"/>
              <a:gd name="connsiteX17" fmla="*/ 8065008 w 8065008"/>
              <a:gd name="connsiteY17" fmla="*/ 2198880 h 3382906"/>
              <a:gd name="connsiteX18" fmla="*/ 8065008 w 8065008"/>
              <a:gd name="connsiteY18" fmla="*/ 2819077 h 3382906"/>
              <a:gd name="connsiteX19" fmla="*/ 7501179 w 8065008"/>
              <a:gd name="connsiteY19" fmla="*/ 3382906 h 3382906"/>
              <a:gd name="connsiteX20" fmla="*/ 6669230 w 8065008"/>
              <a:gd name="connsiteY20" fmla="*/ 3382906 h 3382906"/>
              <a:gd name="connsiteX21" fmla="*/ 6137328 w 8065008"/>
              <a:gd name="connsiteY21" fmla="*/ 3382906 h 3382906"/>
              <a:gd name="connsiteX22" fmla="*/ 5530415 w 8065008"/>
              <a:gd name="connsiteY22" fmla="*/ 3382906 h 3382906"/>
              <a:gd name="connsiteX23" fmla="*/ 4698466 w 8065008"/>
              <a:gd name="connsiteY23" fmla="*/ 3382906 h 3382906"/>
              <a:gd name="connsiteX24" fmla="*/ 4241576 w 8065008"/>
              <a:gd name="connsiteY24" fmla="*/ 3382906 h 3382906"/>
              <a:gd name="connsiteX25" fmla="*/ 3559650 w 8065008"/>
              <a:gd name="connsiteY25" fmla="*/ 3382906 h 3382906"/>
              <a:gd name="connsiteX26" fmla="*/ 2952737 w 8065008"/>
              <a:gd name="connsiteY26" fmla="*/ 3382906 h 3382906"/>
              <a:gd name="connsiteX27" fmla="*/ 2495847 w 8065008"/>
              <a:gd name="connsiteY27" fmla="*/ 3382906 h 3382906"/>
              <a:gd name="connsiteX28" fmla="*/ 1963945 w 8065008"/>
              <a:gd name="connsiteY28" fmla="*/ 3382906 h 3382906"/>
              <a:gd name="connsiteX29" fmla="*/ 1432043 w 8065008"/>
              <a:gd name="connsiteY29" fmla="*/ 3382906 h 3382906"/>
              <a:gd name="connsiteX30" fmla="*/ 825130 w 8065008"/>
              <a:gd name="connsiteY30" fmla="*/ 3382906 h 3382906"/>
              <a:gd name="connsiteX31" fmla="*/ 0 w 8065008"/>
              <a:gd name="connsiteY31" fmla="*/ 3382906 h 3382906"/>
              <a:gd name="connsiteX32" fmla="*/ 0 w 8065008"/>
              <a:gd name="connsiteY32" fmla="*/ 3382906 h 3382906"/>
              <a:gd name="connsiteX33" fmla="*/ 0 w 8065008"/>
              <a:gd name="connsiteY33" fmla="*/ 2875472 h 3382906"/>
              <a:gd name="connsiteX34" fmla="*/ 0 w 8065008"/>
              <a:gd name="connsiteY34" fmla="*/ 2283466 h 3382906"/>
              <a:gd name="connsiteX35" fmla="*/ 0 w 8065008"/>
              <a:gd name="connsiteY35" fmla="*/ 1663269 h 3382906"/>
              <a:gd name="connsiteX36" fmla="*/ 0 w 8065008"/>
              <a:gd name="connsiteY36" fmla="*/ 1043072 h 3382906"/>
              <a:gd name="connsiteX37" fmla="*/ 0 w 8065008"/>
              <a:gd name="connsiteY37" fmla="*/ 563829 h 3382906"/>
              <a:gd name="connsiteX38" fmla="*/ 563829 w 8065008"/>
              <a:gd name="connsiteY38" fmla="*/ 0 h 338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65008" h="3382906" fill="none" extrusionOk="0">
                <a:moveTo>
                  <a:pt x="563829" y="0"/>
                </a:moveTo>
                <a:cubicBezTo>
                  <a:pt x="829823" y="26455"/>
                  <a:pt x="1014841" y="16212"/>
                  <a:pt x="1170743" y="0"/>
                </a:cubicBezTo>
                <a:cubicBezTo>
                  <a:pt x="1326645" y="-16212"/>
                  <a:pt x="1642074" y="-24504"/>
                  <a:pt x="1777656" y="0"/>
                </a:cubicBezTo>
                <a:cubicBezTo>
                  <a:pt x="1913238" y="24504"/>
                  <a:pt x="2093574" y="14683"/>
                  <a:pt x="2309558" y="0"/>
                </a:cubicBezTo>
                <a:cubicBezTo>
                  <a:pt x="2525542" y="-14683"/>
                  <a:pt x="2613155" y="14501"/>
                  <a:pt x="2841460" y="0"/>
                </a:cubicBezTo>
                <a:cubicBezTo>
                  <a:pt x="3069765" y="-14501"/>
                  <a:pt x="3279806" y="-10707"/>
                  <a:pt x="3448373" y="0"/>
                </a:cubicBezTo>
                <a:cubicBezTo>
                  <a:pt x="3616940" y="10707"/>
                  <a:pt x="3775202" y="18347"/>
                  <a:pt x="4055287" y="0"/>
                </a:cubicBezTo>
                <a:cubicBezTo>
                  <a:pt x="4335372" y="-18347"/>
                  <a:pt x="4439135" y="-1307"/>
                  <a:pt x="4587189" y="0"/>
                </a:cubicBezTo>
                <a:cubicBezTo>
                  <a:pt x="4735243" y="1307"/>
                  <a:pt x="4890537" y="-15612"/>
                  <a:pt x="5044079" y="0"/>
                </a:cubicBezTo>
                <a:cubicBezTo>
                  <a:pt x="5197621" y="15612"/>
                  <a:pt x="5386753" y="7279"/>
                  <a:pt x="5726004" y="0"/>
                </a:cubicBezTo>
                <a:cubicBezTo>
                  <a:pt x="6065256" y="-7279"/>
                  <a:pt x="6177242" y="-4021"/>
                  <a:pt x="6332918" y="0"/>
                </a:cubicBezTo>
                <a:cubicBezTo>
                  <a:pt x="6488594" y="4021"/>
                  <a:pt x="6676694" y="13542"/>
                  <a:pt x="7014843" y="0"/>
                </a:cubicBezTo>
                <a:cubicBezTo>
                  <a:pt x="7352992" y="-13542"/>
                  <a:pt x="7710779" y="6732"/>
                  <a:pt x="8065008" y="0"/>
                </a:cubicBezTo>
                <a:lnTo>
                  <a:pt x="8065008" y="0"/>
                </a:lnTo>
                <a:cubicBezTo>
                  <a:pt x="8075692" y="213288"/>
                  <a:pt x="8061708" y="287362"/>
                  <a:pt x="8065008" y="535625"/>
                </a:cubicBezTo>
                <a:cubicBezTo>
                  <a:pt x="8068308" y="783888"/>
                  <a:pt x="8086705" y="874663"/>
                  <a:pt x="8065008" y="1071249"/>
                </a:cubicBezTo>
                <a:cubicBezTo>
                  <a:pt x="8043311" y="1267835"/>
                  <a:pt x="8061841" y="1429044"/>
                  <a:pt x="8065008" y="1691446"/>
                </a:cubicBezTo>
                <a:cubicBezTo>
                  <a:pt x="8068175" y="1953848"/>
                  <a:pt x="8080230" y="2049832"/>
                  <a:pt x="8065008" y="2198880"/>
                </a:cubicBezTo>
                <a:cubicBezTo>
                  <a:pt x="8049786" y="2347928"/>
                  <a:pt x="8049150" y="2535801"/>
                  <a:pt x="8065008" y="2819077"/>
                </a:cubicBezTo>
                <a:cubicBezTo>
                  <a:pt x="8068382" y="3168875"/>
                  <a:pt x="7817032" y="3360490"/>
                  <a:pt x="7501179" y="3382906"/>
                </a:cubicBezTo>
                <a:cubicBezTo>
                  <a:pt x="7163100" y="3344532"/>
                  <a:pt x="7017152" y="3401898"/>
                  <a:pt x="6669230" y="3382906"/>
                </a:cubicBezTo>
                <a:cubicBezTo>
                  <a:pt x="6321308" y="3363914"/>
                  <a:pt x="6352962" y="3368098"/>
                  <a:pt x="6137328" y="3382906"/>
                </a:cubicBezTo>
                <a:cubicBezTo>
                  <a:pt x="5921694" y="3397714"/>
                  <a:pt x="5746590" y="3366500"/>
                  <a:pt x="5530415" y="3382906"/>
                </a:cubicBezTo>
                <a:cubicBezTo>
                  <a:pt x="5314240" y="3399312"/>
                  <a:pt x="4997044" y="3359422"/>
                  <a:pt x="4698466" y="3382906"/>
                </a:cubicBezTo>
                <a:cubicBezTo>
                  <a:pt x="4399888" y="3406390"/>
                  <a:pt x="4466304" y="3378075"/>
                  <a:pt x="4241576" y="3382906"/>
                </a:cubicBezTo>
                <a:cubicBezTo>
                  <a:pt x="4016848" y="3387738"/>
                  <a:pt x="3764266" y="3404572"/>
                  <a:pt x="3559650" y="3382906"/>
                </a:cubicBezTo>
                <a:cubicBezTo>
                  <a:pt x="3355034" y="3361240"/>
                  <a:pt x="3111284" y="3392909"/>
                  <a:pt x="2952737" y="3382906"/>
                </a:cubicBezTo>
                <a:cubicBezTo>
                  <a:pt x="2794190" y="3372903"/>
                  <a:pt x="2682708" y="3365413"/>
                  <a:pt x="2495847" y="3382906"/>
                </a:cubicBezTo>
                <a:cubicBezTo>
                  <a:pt x="2308986" y="3400400"/>
                  <a:pt x="2109453" y="3401646"/>
                  <a:pt x="1963945" y="3382906"/>
                </a:cubicBezTo>
                <a:cubicBezTo>
                  <a:pt x="1818437" y="3364166"/>
                  <a:pt x="1591701" y="3364480"/>
                  <a:pt x="1432043" y="3382906"/>
                </a:cubicBezTo>
                <a:cubicBezTo>
                  <a:pt x="1272385" y="3401332"/>
                  <a:pt x="1113525" y="3400977"/>
                  <a:pt x="825130" y="3382906"/>
                </a:cubicBezTo>
                <a:cubicBezTo>
                  <a:pt x="536735" y="3364835"/>
                  <a:pt x="256517" y="3395883"/>
                  <a:pt x="0" y="3382906"/>
                </a:cubicBezTo>
                <a:lnTo>
                  <a:pt x="0" y="3382906"/>
                </a:lnTo>
                <a:cubicBezTo>
                  <a:pt x="4510" y="3233115"/>
                  <a:pt x="-14086" y="3081011"/>
                  <a:pt x="0" y="2875472"/>
                </a:cubicBezTo>
                <a:cubicBezTo>
                  <a:pt x="14086" y="2669933"/>
                  <a:pt x="23954" y="2428956"/>
                  <a:pt x="0" y="2283466"/>
                </a:cubicBezTo>
                <a:cubicBezTo>
                  <a:pt x="-23954" y="2137976"/>
                  <a:pt x="10029" y="1963792"/>
                  <a:pt x="0" y="1663269"/>
                </a:cubicBezTo>
                <a:cubicBezTo>
                  <a:pt x="-10029" y="1362746"/>
                  <a:pt x="24205" y="1321221"/>
                  <a:pt x="0" y="1043072"/>
                </a:cubicBezTo>
                <a:cubicBezTo>
                  <a:pt x="-24205" y="764923"/>
                  <a:pt x="3584" y="797301"/>
                  <a:pt x="0" y="563829"/>
                </a:cubicBezTo>
                <a:cubicBezTo>
                  <a:pt x="9181" y="201466"/>
                  <a:pt x="226433" y="32537"/>
                  <a:pt x="563829" y="0"/>
                </a:cubicBezTo>
                <a:close/>
              </a:path>
              <a:path w="8065008" h="3382906" stroke="0" extrusionOk="0">
                <a:moveTo>
                  <a:pt x="563829" y="0"/>
                </a:moveTo>
                <a:cubicBezTo>
                  <a:pt x="777647" y="-17565"/>
                  <a:pt x="932080" y="-24193"/>
                  <a:pt x="1095731" y="0"/>
                </a:cubicBezTo>
                <a:cubicBezTo>
                  <a:pt x="1259382" y="24193"/>
                  <a:pt x="1450601" y="12286"/>
                  <a:pt x="1627633" y="0"/>
                </a:cubicBezTo>
                <a:cubicBezTo>
                  <a:pt x="1804665" y="-12286"/>
                  <a:pt x="2089493" y="1049"/>
                  <a:pt x="2309558" y="0"/>
                </a:cubicBezTo>
                <a:cubicBezTo>
                  <a:pt x="2529624" y="-1049"/>
                  <a:pt x="2848716" y="21240"/>
                  <a:pt x="2991483" y="0"/>
                </a:cubicBezTo>
                <a:cubicBezTo>
                  <a:pt x="3134251" y="-21240"/>
                  <a:pt x="3624349" y="27915"/>
                  <a:pt x="3823432" y="0"/>
                </a:cubicBezTo>
                <a:cubicBezTo>
                  <a:pt x="4022515" y="-27915"/>
                  <a:pt x="4299545" y="-24540"/>
                  <a:pt x="4505358" y="0"/>
                </a:cubicBezTo>
                <a:cubicBezTo>
                  <a:pt x="4711171" y="24540"/>
                  <a:pt x="4863926" y="6337"/>
                  <a:pt x="5187283" y="0"/>
                </a:cubicBezTo>
                <a:cubicBezTo>
                  <a:pt x="5510641" y="-6337"/>
                  <a:pt x="5561043" y="30932"/>
                  <a:pt x="5869208" y="0"/>
                </a:cubicBezTo>
                <a:cubicBezTo>
                  <a:pt x="6177374" y="-30932"/>
                  <a:pt x="6153174" y="2172"/>
                  <a:pt x="6326098" y="0"/>
                </a:cubicBezTo>
                <a:cubicBezTo>
                  <a:pt x="6499022" y="-2172"/>
                  <a:pt x="6860081" y="-28702"/>
                  <a:pt x="7083035" y="0"/>
                </a:cubicBezTo>
                <a:cubicBezTo>
                  <a:pt x="7305989" y="28702"/>
                  <a:pt x="7684285" y="33762"/>
                  <a:pt x="8065008" y="0"/>
                </a:cubicBezTo>
                <a:lnTo>
                  <a:pt x="8065008" y="0"/>
                </a:lnTo>
                <a:cubicBezTo>
                  <a:pt x="8055591" y="221063"/>
                  <a:pt x="8070577" y="297142"/>
                  <a:pt x="8065008" y="563815"/>
                </a:cubicBezTo>
                <a:cubicBezTo>
                  <a:pt x="8059439" y="830488"/>
                  <a:pt x="8055002" y="912270"/>
                  <a:pt x="8065008" y="1184012"/>
                </a:cubicBezTo>
                <a:cubicBezTo>
                  <a:pt x="8075014" y="1455754"/>
                  <a:pt x="8083217" y="1605275"/>
                  <a:pt x="8065008" y="1747828"/>
                </a:cubicBezTo>
                <a:cubicBezTo>
                  <a:pt x="8046799" y="1890381"/>
                  <a:pt x="8059677" y="2136891"/>
                  <a:pt x="8065008" y="2283452"/>
                </a:cubicBezTo>
                <a:cubicBezTo>
                  <a:pt x="8070339" y="2430013"/>
                  <a:pt x="8074322" y="2552257"/>
                  <a:pt x="8065008" y="2819077"/>
                </a:cubicBezTo>
                <a:cubicBezTo>
                  <a:pt x="8069621" y="3171192"/>
                  <a:pt x="7817165" y="3371020"/>
                  <a:pt x="7501179" y="3382906"/>
                </a:cubicBezTo>
                <a:cubicBezTo>
                  <a:pt x="7330161" y="3375702"/>
                  <a:pt x="7189387" y="3394807"/>
                  <a:pt x="6894265" y="3382906"/>
                </a:cubicBezTo>
                <a:cubicBezTo>
                  <a:pt x="6599143" y="3371005"/>
                  <a:pt x="6472067" y="3356479"/>
                  <a:pt x="6137328" y="3382906"/>
                </a:cubicBezTo>
                <a:cubicBezTo>
                  <a:pt x="5802589" y="3409333"/>
                  <a:pt x="5758772" y="3399729"/>
                  <a:pt x="5530415" y="3382906"/>
                </a:cubicBezTo>
                <a:cubicBezTo>
                  <a:pt x="5302058" y="3366083"/>
                  <a:pt x="4982779" y="3387686"/>
                  <a:pt x="4698466" y="3382906"/>
                </a:cubicBezTo>
                <a:cubicBezTo>
                  <a:pt x="4414153" y="3378126"/>
                  <a:pt x="4419740" y="3385050"/>
                  <a:pt x="4241576" y="3382906"/>
                </a:cubicBezTo>
                <a:cubicBezTo>
                  <a:pt x="4063412" y="3380763"/>
                  <a:pt x="3891636" y="3370775"/>
                  <a:pt x="3784686" y="3382906"/>
                </a:cubicBezTo>
                <a:cubicBezTo>
                  <a:pt x="3677736" y="3395038"/>
                  <a:pt x="3465745" y="3360514"/>
                  <a:pt x="3177772" y="3382906"/>
                </a:cubicBezTo>
                <a:cubicBezTo>
                  <a:pt x="2889799" y="3405298"/>
                  <a:pt x="2727247" y="3373250"/>
                  <a:pt x="2495847" y="3382906"/>
                </a:cubicBezTo>
                <a:cubicBezTo>
                  <a:pt x="2264447" y="3392562"/>
                  <a:pt x="2126697" y="3370427"/>
                  <a:pt x="1813921" y="3382906"/>
                </a:cubicBezTo>
                <a:cubicBezTo>
                  <a:pt x="1501145" y="3395385"/>
                  <a:pt x="1154586" y="3383275"/>
                  <a:pt x="981973" y="3382906"/>
                </a:cubicBezTo>
                <a:cubicBezTo>
                  <a:pt x="809360" y="3382537"/>
                  <a:pt x="475189" y="3403748"/>
                  <a:pt x="0" y="3382906"/>
                </a:cubicBezTo>
                <a:lnTo>
                  <a:pt x="0" y="3382906"/>
                </a:lnTo>
                <a:cubicBezTo>
                  <a:pt x="-14022" y="3193917"/>
                  <a:pt x="15983" y="3094477"/>
                  <a:pt x="0" y="2903663"/>
                </a:cubicBezTo>
                <a:cubicBezTo>
                  <a:pt x="-15983" y="2712849"/>
                  <a:pt x="-2506" y="2429866"/>
                  <a:pt x="0" y="2283466"/>
                </a:cubicBezTo>
                <a:cubicBezTo>
                  <a:pt x="2506" y="2137066"/>
                  <a:pt x="-242" y="1965499"/>
                  <a:pt x="0" y="1691460"/>
                </a:cubicBezTo>
                <a:cubicBezTo>
                  <a:pt x="242" y="1417421"/>
                  <a:pt x="-18045" y="1378714"/>
                  <a:pt x="0" y="1099454"/>
                </a:cubicBezTo>
                <a:cubicBezTo>
                  <a:pt x="18045" y="820194"/>
                  <a:pt x="-4158" y="772683"/>
                  <a:pt x="0" y="563829"/>
                </a:cubicBezTo>
                <a:cubicBezTo>
                  <a:pt x="27034" y="281171"/>
                  <a:pt x="251995" y="8200"/>
                  <a:pt x="563829"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2248469387">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Ngày Nhà giáo Việt Nam năm nay là ngày 20 tháng 11 năm 2024, Rô-bốt sẽ viết được số: </a:t>
            </a:r>
          </a:p>
          <a:p>
            <a:pPr algn="ctr"/>
            <a:r>
              <a:rPr lang="vi-VN" sz="6600" b="1" dirty="0">
                <a:solidFill>
                  <a:schemeClr val="tx1"/>
                </a:solidFill>
                <a:latin typeface="Calibri" panose="020F0502020204030204" pitchFamily="34" charset="0"/>
                <a:ea typeface="Calibri" panose="020F0502020204030204" pitchFamily="34" charset="0"/>
                <a:cs typeface="Calibri" panose="020F0502020204030204" pitchFamily="34" charset="0"/>
              </a:rPr>
              <a:t>20 112 024</a:t>
            </a:r>
          </a:p>
        </p:txBody>
      </p:sp>
    </p:spTree>
    <p:extLst>
      <p:ext uri="{BB962C8B-B14F-4D97-AF65-F5344CB8AC3E}">
        <p14:creationId xmlns:p14="http://schemas.microsoft.com/office/powerpoint/2010/main" val="55849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space scene with planets and stars&#10;&#10;Description automatically generated">
            <a:extLst>
              <a:ext uri="{FF2B5EF4-FFF2-40B4-BE49-F238E27FC236}">
                <a16:creationId xmlns:a16="http://schemas.microsoft.com/office/drawing/2014/main" id="{F365442A-C25D-BDC3-0965-EEFBD5E409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359" b="4388"/>
          <a:stretch/>
        </p:blipFill>
        <p:spPr>
          <a:xfrm>
            <a:off x="20" y="1282"/>
            <a:ext cx="12191980" cy="6856718"/>
          </a:xfrm>
          <a:prstGeom prst="rect">
            <a:avLst/>
          </a:prstGeom>
        </p:spPr>
      </p:pic>
      <p:sp>
        <p:nvSpPr>
          <p:cNvPr id="6" name="Rectangle: Top Corners Rounded 5">
            <a:extLst>
              <a:ext uri="{FF2B5EF4-FFF2-40B4-BE49-F238E27FC236}">
                <a16:creationId xmlns:a16="http://schemas.microsoft.com/office/drawing/2014/main" id="{E5DD8D33-5315-11B6-488D-F42A4D31E88B}"/>
              </a:ext>
            </a:extLst>
          </p:cNvPr>
          <p:cNvSpPr/>
          <p:nvPr/>
        </p:nvSpPr>
        <p:spPr>
          <a:xfrm>
            <a:off x="384048" y="356616"/>
            <a:ext cx="11320272" cy="6044184"/>
          </a:xfrm>
          <a:prstGeom prst="round2Same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6">
            <a:extLst>
              <a:ext uri="{FF2B5EF4-FFF2-40B4-BE49-F238E27FC236}">
                <a16:creationId xmlns:a16="http://schemas.microsoft.com/office/drawing/2014/main" id="{61EBF496-AAF4-CA75-1E45-F3139C9AB7D9}"/>
              </a:ext>
            </a:extLst>
          </p:cNvPr>
          <p:cNvGrpSpPr/>
          <p:nvPr/>
        </p:nvGrpSpPr>
        <p:grpSpPr>
          <a:xfrm>
            <a:off x="0" y="0"/>
            <a:ext cx="1975275" cy="1664352"/>
            <a:chOff x="0" y="0"/>
            <a:chExt cx="1975275" cy="1664352"/>
          </a:xfrm>
        </p:grpSpPr>
        <p:pic>
          <p:nvPicPr>
            <p:cNvPr id="8" name="Picture 7">
              <a:extLst>
                <a:ext uri="{FF2B5EF4-FFF2-40B4-BE49-F238E27FC236}">
                  <a16:creationId xmlns:a16="http://schemas.microsoft.com/office/drawing/2014/main" id="{E1C928D9-C1FE-A0BB-1C41-B6304D65669B}"/>
                </a:ext>
              </a:extLst>
            </p:cNvPr>
            <p:cNvPicPr>
              <a:picLocks noChangeAspect="1"/>
            </p:cNvPicPr>
            <p:nvPr/>
          </p:nvPicPr>
          <p:blipFill>
            <a:blip r:embed="rId3"/>
            <a:stretch>
              <a:fillRect/>
            </a:stretch>
          </p:blipFill>
          <p:spPr>
            <a:xfrm>
              <a:off x="0" y="0"/>
              <a:ext cx="1975275" cy="1664352"/>
            </a:xfrm>
            <a:prstGeom prst="rect">
              <a:avLst/>
            </a:prstGeom>
          </p:spPr>
        </p:pic>
        <p:sp>
          <p:nvSpPr>
            <p:cNvPr id="9" name="TextBox 8">
              <a:extLst>
                <a:ext uri="{FF2B5EF4-FFF2-40B4-BE49-F238E27FC236}">
                  <a16:creationId xmlns:a16="http://schemas.microsoft.com/office/drawing/2014/main" id="{543283A0-DD53-9EF2-60B1-E3845BFA130A}"/>
                </a:ext>
              </a:extLst>
            </p:cNvPr>
            <p:cNvSpPr txBox="1"/>
            <p:nvPr/>
          </p:nvSpPr>
          <p:spPr>
            <a:xfrm>
              <a:off x="795116" y="277106"/>
              <a:ext cx="487634" cy="707886"/>
            </a:xfrm>
            <a:prstGeom prst="rect">
              <a:avLst/>
            </a:prstGeom>
            <a:noFill/>
          </p:spPr>
          <p:txBody>
            <a:bodyPr wrap="none" rtlCol="0">
              <a:spAutoFit/>
            </a:bodyPr>
            <a:lstStyle/>
            <a:p>
              <a:r>
                <a:rPr lang="en-GB" sz="4000" b="1" dirty="0">
                  <a:solidFill>
                    <a:schemeClr val="bg1"/>
                  </a:solidFill>
                  <a:latin typeface="#9Slide01 Tieu de ngan" panose="00000800000000000000" pitchFamily="2" charset="-93"/>
                </a:rPr>
                <a:t>3</a:t>
              </a:r>
              <a:endParaRPr lang="vi-VN" sz="4000" b="1" dirty="0">
                <a:solidFill>
                  <a:schemeClr val="bg1"/>
                </a:solidFill>
                <a:latin typeface="#9Slide01 Tieu de ngan" panose="00000800000000000000" pitchFamily="2" charset="-93"/>
              </a:endParaRPr>
            </a:p>
          </p:txBody>
        </p:sp>
      </p:grpSp>
      <p:sp>
        <p:nvSpPr>
          <p:cNvPr id="15" name="TextBox 14">
            <a:extLst>
              <a:ext uri="{FF2B5EF4-FFF2-40B4-BE49-F238E27FC236}">
                <a16:creationId xmlns:a16="http://schemas.microsoft.com/office/drawing/2014/main" id="{F855B4D5-1699-2324-B92B-3E7FFFB63714}"/>
              </a:ext>
            </a:extLst>
          </p:cNvPr>
          <p:cNvSpPr txBox="1"/>
          <p:nvPr/>
        </p:nvSpPr>
        <p:spPr>
          <a:xfrm>
            <a:off x="2076342" y="630127"/>
            <a:ext cx="8666226" cy="1200329"/>
          </a:xfrm>
          <a:prstGeom prst="rect">
            <a:avLst/>
          </a:prstGeom>
          <a:noFill/>
        </p:spPr>
        <p:txBody>
          <a:bodyPr wrap="square">
            <a:spAutoFit/>
          </a:bodyPr>
          <a:lstStyle/>
          <a:p>
            <a:pPr algn="just"/>
            <a:r>
              <a:rPr lang="vi-VN" sz="3600" b="1"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b) Hãy cho biết giá trị của từng chữ số 2 trong số mà Rô-bốt đã viết ở câu a.</a:t>
            </a:r>
          </a:p>
        </p:txBody>
      </p:sp>
      <p:sp>
        <p:nvSpPr>
          <p:cNvPr id="2" name="Rectangle: Diagonal Corners Rounded 1">
            <a:extLst>
              <a:ext uri="{FF2B5EF4-FFF2-40B4-BE49-F238E27FC236}">
                <a16:creationId xmlns:a16="http://schemas.microsoft.com/office/drawing/2014/main" id="{C99A8AE7-F0B6-697B-A970-BA89253C6E52}"/>
              </a:ext>
            </a:extLst>
          </p:cNvPr>
          <p:cNvSpPr/>
          <p:nvPr/>
        </p:nvSpPr>
        <p:spPr>
          <a:xfrm>
            <a:off x="3367424" y="3728287"/>
            <a:ext cx="4971904" cy="1032898"/>
          </a:xfrm>
          <a:custGeom>
            <a:avLst/>
            <a:gdLst>
              <a:gd name="connsiteX0" fmla="*/ 172153 w 4971904"/>
              <a:gd name="connsiteY0" fmla="*/ 0 h 1032898"/>
              <a:gd name="connsiteX1" fmla="*/ 713839 w 4971904"/>
              <a:gd name="connsiteY1" fmla="*/ 0 h 1032898"/>
              <a:gd name="connsiteX2" fmla="*/ 1351520 w 4971904"/>
              <a:gd name="connsiteY2" fmla="*/ 0 h 1032898"/>
              <a:gd name="connsiteX3" fmla="*/ 1893207 w 4971904"/>
              <a:gd name="connsiteY3" fmla="*/ 0 h 1032898"/>
              <a:gd name="connsiteX4" fmla="*/ 2626883 w 4971904"/>
              <a:gd name="connsiteY4" fmla="*/ 0 h 1032898"/>
              <a:gd name="connsiteX5" fmla="*/ 3312562 w 4971904"/>
              <a:gd name="connsiteY5" fmla="*/ 0 h 1032898"/>
              <a:gd name="connsiteX6" fmla="*/ 4094235 w 4971904"/>
              <a:gd name="connsiteY6" fmla="*/ 0 h 1032898"/>
              <a:gd name="connsiteX7" fmla="*/ 4971904 w 4971904"/>
              <a:gd name="connsiteY7" fmla="*/ 0 h 1032898"/>
              <a:gd name="connsiteX8" fmla="*/ 4971904 w 4971904"/>
              <a:gd name="connsiteY8" fmla="*/ 0 h 1032898"/>
              <a:gd name="connsiteX9" fmla="*/ 4971904 w 4971904"/>
              <a:gd name="connsiteY9" fmla="*/ 404550 h 1032898"/>
              <a:gd name="connsiteX10" fmla="*/ 4971904 w 4971904"/>
              <a:gd name="connsiteY10" fmla="*/ 860745 h 1032898"/>
              <a:gd name="connsiteX11" fmla="*/ 4799751 w 4971904"/>
              <a:gd name="connsiteY11" fmla="*/ 1032898 h 1032898"/>
              <a:gd name="connsiteX12" fmla="*/ 4114072 w 4971904"/>
              <a:gd name="connsiteY12" fmla="*/ 1032898 h 1032898"/>
              <a:gd name="connsiteX13" fmla="*/ 3524389 w 4971904"/>
              <a:gd name="connsiteY13" fmla="*/ 1032898 h 1032898"/>
              <a:gd name="connsiteX14" fmla="*/ 2742715 w 4971904"/>
              <a:gd name="connsiteY14" fmla="*/ 1032898 h 1032898"/>
              <a:gd name="connsiteX15" fmla="*/ 1961041 w 4971904"/>
              <a:gd name="connsiteY15" fmla="*/ 1032898 h 1032898"/>
              <a:gd name="connsiteX16" fmla="*/ 1371357 w 4971904"/>
              <a:gd name="connsiteY16" fmla="*/ 1032898 h 1032898"/>
              <a:gd name="connsiteX17" fmla="*/ 685679 w 4971904"/>
              <a:gd name="connsiteY17" fmla="*/ 1032898 h 1032898"/>
              <a:gd name="connsiteX18" fmla="*/ 0 w 4971904"/>
              <a:gd name="connsiteY18" fmla="*/ 1032898 h 1032898"/>
              <a:gd name="connsiteX19" fmla="*/ 0 w 4971904"/>
              <a:gd name="connsiteY19" fmla="*/ 1032898 h 1032898"/>
              <a:gd name="connsiteX20" fmla="*/ 0 w 4971904"/>
              <a:gd name="connsiteY20" fmla="*/ 602526 h 1032898"/>
              <a:gd name="connsiteX21" fmla="*/ 0 w 4971904"/>
              <a:gd name="connsiteY21" fmla="*/ 172153 h 1032898"/>
              <a:gd name="connsiteX22" fmla="*/ 172153 w 4971904"/>
              <a:gd name="connsiteY22" fmla="*/ 0 h 103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71904" h="1032898" fill="none" extrusionOk="0">
                <a:moveTo>
                  <a:pt x="172153" y="0"/>
                </a:moveTo>
                <a:cubicBezTo>
                  <a:pt x="290549" y="10812"/>
                  <a:pt x="483140" y="-17090"/>
                  <a:pt x="713839" y="0"/>
                </a:cubicBezTo>
                <a:cubicBezTo>
                  <a:pt x="944538" y="17090"/>
                  <a:pt x="1077620" y="11990"/>
                  <a:pt x="1351520" y="0"/>
                </a:cubicBezTo>
                <a:cubicBezTo>
                  <a:pt x="1625420" y="-11990"/>
                  <a:pt x="1658434" y="-21924"/>
                  <a:pt x="1893207" y="0"/>
                </a:cubicBezTo>
                <a:cubicBezTo>
                  <a:pt x="2127980" y="21924"/>
                  <a:pt x="2431931" y="-830"/>
                  <a:pt x="2626883" y="0"/>
                </a:cubicBezTo>
                <a:cubicBezTo>
                  <a:pt x="2821835" y="830"/>
                  <a:pt x="3059499" y="-15548"/>
                  <a:pt x="3312562" y="0"/>
                </a:cubicBezTo>
                <a:cubicBezTo>
                  <a:pt x="3565625" y="15548"/>
                  <a:pt x="3781679" y="-23165"/>
                  <a:pt x="4094235" y="0"/>
                </a:cubicBezTo>
                <a:cubicBezTo>
                  <a:pt x="4406791" y="23165"/>
                  <a:pt x="4619381" y="40765"/>
                  <a:pt x="4971904" y="0"/>
                </a:cubicBezTo>
                <a:lnTo>
                  <a:pt x="4971904" y="0"/>
                </a:lnTo>
                <a:cubicBezTo>
                  <a:pt x="4975955" y="126645"/>
                  <a:pt x="4971372" y="233144"/>
                  <a:pt x="4971904" y="404550"/>
                </a:cubicBezTo>
                <a:cubicBezTo>
                  <a:pt x="4972437" y="575956"/>
                  <a:pt x="4977328" y="689541"/>
                  <a:pt x="4971904" y="860745"/>
                </a:cubicBezTo>
                <a:cubicBezTo>
                  <a:pt x="4964655" y="938924"/>
                  <a:pt x="4883907" y="1032650"/>
                  <a:pt x="4799751" y="1032898"/>
                </a:cubicBezTo>
                <a:cubicBezTo>
                  <a:pt x="4570906" y="1054419"/>
                  <a:pt x="4318469" y="1039204"/>
                  <a:pt x="4114072" y="1032898"/>
                </a:cubicBezTo>
                <a:cubicBezTo>
                  <a:pt x="3909675" y="1026592"/>
                  <a:pt x="3798195" y="1042358"/>
                  <a:pt x="3524389" y="1032898"/>
                </a:cubicBezTo>
                <a:cubicBezTo>
                  <a:pt x="3250583" y="1023438"/>
                  <a:pt x="3078505" y="1001210"/>
                  <a:pt x="2742715" y="1032898"/>
                </a:cubicBezTo>
                <a:cubicBezTo>
                  <a:pt x="2406925" y="1064586"/>
                  <a:pt x="2306724" y="1015817"/>
                  <a:pt x="1961041" y="1032898"/>
                </a:cubicBezTo>
                <a:cubicBezTo>
                  <a:pt x="1615358" y="1049979"/>
                  <a:pt x="1596621" y="1050791"/>
                  <a:pt x="1371357" y="1032898"/>
                </a:cubicBezTo>
                <a:cubicBezTo>
                  <a:pt x="1146093" y="1015005"/>
                  <a:pt x="1015122" y="1018609"/>
                  <a:pt x="685679" y="1032898"/>
                </a:cubicBezTo>
                <a:cubicBezTo>
                  <a:pt x="356236" y="1047187"/>
                  <a:pt x="277086" y="1030431"/>
                  <a:pt x="0" y="1032898"/>
                </a:cubicBezTo>
                <a:lnTo>
                  <a:pt x="0" y="1032898"/>
                </a:lnTo>
                <a:cubicBezTo>
                  <a:pt x="2071" y="878998"/>
                  <a:pt x="2707" y="805318"/>
                  <a:pt x="0" y="602526"/>
                </a:cubicBezTo>
                <a:cubicBezTo>
                  <a:pt x="-2707" y="399734"/>
                  <a:pt x="-14538" y="367754"/>
                  <a:pt x="0" y="172153"/>
                </a:cubicBezTo>
                <a:cubicBezTo>
                  <a:pt x="-8308" y="77913"/>
                  <a:pt x="64354" y="14887"/>
                  <a:pt x="172153" y="0"/>
                </a:cubicBezTo>
                <a:close/>
              </a:path>
              <a:path w="4971904" h="1032898" stroke="0" extrusionOk="0">
                <a:moveTo>
                  <a:pt x="172153" y="0"/>
                </a:moveTo>
                <a:cubicBezTo>
                  <a:pt x="342056" y="-23609"/>
                  <a:pt x="576974" y="-29357"/>
                  <a:pt x="761837" y="0"/>
                </a:cubicBezTo>
                <a:cubicBezTo>
                  <a:pt x="946700" y="29357"/>
                  <a:pt x="1196418" y="-71"/>
                  <a:pt x="1351520" y="0"/>
                </a:cubicBezTo>
                <a:cubicBezTo>
                  <a:pt x="1506622" y="71"/>
                  <a:pt x="1790346" y="-15361"/>
                  <a:pt x="2037199" y="0"/>
                </a:cubicBezTo>
                <a:cubicBezTo>
                  <a:pt x="2284052" y="15361"/>
                  <a:pt x="2505417" y="-20722"/>
                  <a:pt x="2722878" y="0"/>
                </a:cubicBezTo>
                <a:cubicBezTo>
                  <a:pt x="2940339" y="20722"/>
                  <a:pt x="3161364" y="-29318"/>
                  <a:pt x="3504552" y="0"/>
                </a:cubicBezTo>
                <a:cubicBezTo>
                  <a:pt x="3847740" y="29318"/>
                  <a:pt x="4037167" y="-17317"/>
                  <a:pt x="4190230" y="0"/>
                </a:cubicBezTo>
                <a:cubicBezTo>
                  <a:pt x="4343293" y="17317"/>
                  <a:pt x="4674508" y="-31430"/>
                  <a:pt x="4971904" y="0"/>
                </a:cubicBezTo>
                <a:lnTo>
                  <a:pt x="4971904" y="0"/>
                </a:lnTo>
                <a:cubicBezTo>
                  <a:pt x="4966684" y="185202"/>
                  <a:pt x="4984978" y="308365"/>
                  <a:pt x="4971904" y="430373"/>
                </a:cubicBezTo>
                <a:cubicBezTo>
                  <a:pt x="4958830" y="552381"/>
                  <a:pt x="4958463" y="723891"/>
                  <a:pt x="4971904" y="860745"/>
                </a:cubicBezTo>
                <a:cubicBezTo>
                  <a:pt x="4981195" y="963944"/>
                  <a:pt x="4896196" y="1011709"/>
                  <a:pt x="4799751" y="1032898"/>
                </a:cubicBezTo>
                <a:cubicBezTo>
                  <a:pt x="4538321" y="1053974"/>
                  <a:pt x="4439006" y="1004874"/>
                  <a:pt x="4114072" y="1032898"/>
                </a:cubicBezTo>
                <a:cubicBezTo>
                  <a:pt x="3789138" y="1060922"/>
                  <a:pt x="3517540" y="1025592"/>
                  <a:pt x="3332399" y="1032898"/>
                </a:cubicBezTo>
                <a:cubicBezTo>
                  <a:pt x="3147258" y="1040204"/>
                  <a:pt x="2847289" y="1022157"/>
                  <a:pt x="2646720" y="1032898"/>
                </a:cubicBezTo>
                <a:cubicBezTo>
                  <a:pt x="2446151" y="1043639"/>
                  <a:pt x="2313674" y="1043317"/>
                  <a:pt x="2009039" y="1032898"/>
                </a:cubicBezTo>
                <a:cubicBezTo>
                  <a:pt x="1704404" y="1022479"/>
                  <a:pt x="1659238" y="1030751"/>
                  <a:pt x="1323360" y="1032898"/>
                </a:cubicBezTo>
                <a:cubicBezTo>
                  <a:pt x="987482" y="1035045"/>
                  <a:pt x="1013699" y="1007653"/>
                  <a:pt x="733676" y="1032898"/>
                </a:cubicBezTo>
                <a:cubicBezTo>
                  <a:pt x="453653" y="1058143"/>
                  <a:pt x="197605" y="1042115"/>
                  <a:pt x="0" y="1032898"/>
                </a:cubicBezTo>
                <a:lnTo>
                  <a:pt x="0" y="1032898"/>
                </a:lnTo>
                <a:cubicBezTo>
                  <a:pt x="14163" y="936377"/>
                  <a:pt x="-3944" y="804119"/>
                  <a:pt x="0" y="585311"/>
                </a:cubicBezTo>
                <a:cubicBezTo>
                  <a:pt x="3944" y="366503"/>
                  <a:pt x="-4809" y="329873"/>
                  <a:pt x="0" y="172153"/>
                </a:cubicBezTo>
                <a:cubicBezTo>
                  <a:pt x="-17846" y="76992"/>
                  <a:pt x="94486" y="-4321"/>
                  <a:pt x="172153" y="0"/>
                </a:cubicBezTo>
                <a:close/>
              </a:path>
            </a:pathLst>
          </a:custGeom>
          <a:solidFill>
            <a:schemeClr val="bg1"/>
          </a:solidFill>
          <a:ln w="57150">
            <a:solidFill>
              <a:srgbClr val="FFC000"/>
            </a:solidFill>
            <a:prstDash val="dash"/>
            <a:extLst>
              <a:ext uri="{C807C97D-BFC1-408E-A445-0C87EB9F89A2}">
                <ask:lineSketchStyleProps xmlns:ask="http://schemas.microsoft.com/office/drawing/2018/sketchyshapes" sd="2248469387">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rgbClr val="8540CB"/>
                </a:solidFill>
                <a:latin typeface="Calibri" panose="020F0502020204030204" pitchFamily="34" charset="0"/>
                <a:ea typeface="Calibri" panose="020F0502020204030204" pitchFamily="34" charset="0"/>
                <a:cs typeface="Calibri" panose="020F0502020204030204" pitchFamily="34" charset="0"/>
              </a:rPr>
              <a:t>2</a:t>
            </a:r>
            <a:r>
              <a:rPr lang="vi-VN" sz="6600" b="1" dirty="0">
                <a:solidFill>
                  <a:schemeClr val="tx1"/>
                </a:solidFill>
                <a:latin typeface="Calibri" panose="020F0502020204030204" pitchFamily="34" charset="0"/>
                <a:ea typeface="Calibri" panose="020F0502020204030204" pitchFamily="34" charset="0"/>
                <a:cs typeface="Calibri" panose="020F0502020204030204" pitchFamily="34" charset="0"/>
              </a:rPr>
              <a:t>0 11</a:t>
            </a:r>
            <a:r>
              <a:rPr lang="vi-VN" sz="6600" b="1" dirty="0">
                <a:solidFill>
                  <a:schemeClr val="accent2"/>
                </a:solidFill>
                <a:latin typeface="Calibri" panose="020F0502020204030204" pitchFamily="34" charset="0"/>
                <a:ea typeface="Calibri" panose="020F0502020204030204" pitchFamily="34" charset="0"/>
                <a:cs typeface="Calibri" panose="020F0502020204030204" pitchFamily="34" charset="0"/>
              </a:rPr>
              <a:t>2</a:t>
            </a:r>
            <a:r>
              <a:rPr lang="vi-VN" sz="6600" b="1" dirty="0">
                <a:solidFill>
                  <a:schemeClr val="tx1"/>
                </a:solidFill>
                <a:latin typeface="Calibri" panose="020F0502020204030204" pitchFamily="34" charset="0"/>
                <a:ea typeface="Calibri" panose="020F0502020204030204" pitchFamily="34" charset="0"/>
                <a:cs typeface="Calibri" panose="020F0502020204030204" pitchFamily="34" charset="0"/>
              </a:rPr>
              <a:t> 0</a:t>
            </a:r>
            <a:r>
              <a:rPr lang="vi-VN" sz="6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vi-VN" sz="6600" b="1" dirty="0">
                <a:solidFill>
                  <a:schemeClr val="tx1"/>
                </a:solidFill>
                <a:latin typeface="Calibri" panose="020F0502020204030204" pitchFamily="34" charset="0"/>
                <a:ea typeface="Calibri" panose="020F0502020204030204" pitchFamily="34" charset="0"/>
                <a:cs typeface="Calibri" panose="020F0502020204030204" pitchFamily="34" charset="0"/>
              </a:rPr>
              <a:t>4</a:t>
            </a:r>
          </a:p>
        </p:txBody>
      </p:sp>
      <p:cxnSp>
        <p:nvCxnSpPr>
          <p:cNvPr id="4" name="Connector: Elbow 3">
            <a:extLst>
              <a:ext uri="{FF2B5EF4-FFF2-40B4-BE49-F238E27FC236}">
                <a16:creationId xmlns:a16="http://schemas.microsoft.com/office/drawing/2014/main" id="{79F79C98-E87A-CE53-8F26-EBFE61E6B4B0}"/>
              </a:ext>
            </a:extLst>
          </p:cNvPr>
          <p:cNvCxnSpPr>
            <a:cxnSpLocks/>
          </p:cNvCxnSpPr>
          <p:nvPr/>
        </p:nvCxnSpPr>
        <p:spPr>
          <a:xfrm rot="16200000" flipV="1">
            <a:off x="3292427" y="3009328"/>
            <a:ext cx="1023129" cy="731347"/>
          </a:xfrm>
          <a:prstGeom prst="bentConnector3">
            <a:avLst>
              <a:gd name="adj1" fmla="val 50000"/>
            </a:avLst>
          </a:prstGeom>
          <a:ln w="57150">
            <a:solidFill>
              <a:srgbClr val="8540CB"/>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5D468801-F47F-0DDC-A97B-A56108B6E3C2}"/>
              </a:ext>
            </a:extLst>
          </p:cNvPr>
          <p:cNvSpPr/>
          <p:nvPr/>
        </p:nvSpPr>
        <p:spPr>
          <a:xfrm>
            <a:off x="795116" y="2103967"/>
            <a:ext cx="3206496" cy="759469"/>
          </a:xfrm>
          <a:prstGeom prst="rect">
            <a:avLst/>
          </a:prstGeom>
          <a:solidFill>
            <a:schemeClr val="bg1"/>
          </a:solidFill>
          <a:ln w="28575">
            <a:solidFill>
              <a:srgbClr val="8540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8540CB"/>
                </a:solidFill>
              </a:rPr>
              <a:t>20 000 000</a:t>
            </a:r>
          </a:p>
        </p:txBody>
      </p:sp>
      <p:cxnSp>
        <p:nvCxnSpPr>
          <p:cNvPr id="16" name="Connector: Elbow 15">
            <a:extLst>
              <a:ext uri="{FF2B5EF4-FFF2-40B4-BE49-F238E27FC236}">
                <a16:creationId xmlns:a16="http://schemas.microsoft.com/office/drawing/2014/main" id="{5FD88EDD-587F-D9F2-7470-1E54E97BCDD9}"/>
              </a:ext>
            </a:extLst>
          </p:cNvPr>
          <p:cNvCxnSpPr>
            <a:cxnSpLocks/>
          </p:cNvCxnSpPr>
          <p:nvPr/>
        </p:nvCxnSpPr>
        <p:spPr>
          <a:xfrm rot="5400000" flipH="1" flipV="1">
            <a:off x="5492289" y="3334672"/>
            <a:ext cx="1102269" cy="1521"/>
          </a:xfrm>
          <a:prstGeom prst="bentConnector3">
            <a:avLst>
              <a:gd name="adj1" fmla="val 50000"/>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2BD1D3B4-2BE3-D7C1-A4BE-962070219EED}"/>
              </a:ext>
            </a:extLst>
          </p:cNvPr>
          <p:cNvSpPr/>
          <p:nvPr/>
        </p:nvSpPr>
        <p:spPr>
          <a:xfrm>
            <a:off x="4959322" y="1947363"/>
            <a:ext cx="1929096" cy="759469"/>
          </a:xfrm>
          <a:prstGeom prst="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2"/>
                </a:solidFill>
              </a:rPr>
              <a:t>2000</a:t>
            </a:r>
            <a:endParaRPr lang="vi-VN" sz="4800" b="1" dirty="0">
              <a:solidFill>
                <a:schemeClr val="accent2"/>
              </a:solidFill>
            </a:endParaRPr>
          </a:p>
        </p:txBody>
      </p:sp>
      <p:cxnSp>
        <p:nvCxnSpPr>
          <p:cNvPr id="20" name="Connector: Elbow 19">
            <a:extLst>
              <a:ext uri="{FF2B5EF4-FFF2-40B4-BE49-F238E27FC236}">
                <a16:creationId xmlns:a16="http://schemas.microsoft.com/office/drawing/2014/main" id="{642A3ECD-F88D-15B2-692E-0392415F5EC4}"/>
              </a:ext>
            </a:extLst>
          </p:cNvPr>
          <p:cNvCxnSpPr>
            <a:cxnSpLocks/>
          </p:cNvCxnSpPr>
          <p:nvPr/>
        </p:nvCxnSpPr>
        <p:spPr>
          <a:xfrm flipV="1">
            <a:off x="7055882" y="2863436"/>
            <a:ext cx="1663541" cy="1023130"/>
          </a:xfrm>
          <a:prstGeom prst="bentConnector3">
            <a:avLst>
              <a:gd name="adj1" fmla="val -1119"/>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2E6C84B9-BF36-D304-E692-C3CC1F914BCF}"/>
              </a:ext>
            </a:extLst>
          </p:cNvPr>
          <p:cNvSpPr/>
          <p:nvPr/>
        </p:nvSpPr>
        <p:spPr>
          <a:xfrm>
            <a:off x="8761415" y="2354903"/>
            <a:ext cx="1929096" cy="759469"/>
          </a:xfrm>
          <a:prstGeom prst="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B050"/>
                </a:solidFill>
              </a:rPr>
              <a:t>20</a:t>
            </a:r>
            <a:endParaRPr lang="vi-VN" sz="5400" b="1" dirty="0">
              <a:solidFill>
                <a:srgbClr val="00B050"/>
              </a:solidFill>
            </a:endParaRPr>
          </a:p>
        </p:txBody>
      </p:sp>
    </p:spTree>
    <p:extLst>
      <p:ext uri="{BB962C8B-B14F-4D97-AF65-F5344CB8AC3E}">
        <p14:creationId xmlns:p14="http://schemas.microsoft.com/office/powerpoint/2010/main" val="251697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14" grpId="0" animBg="1"/>
      <p:bldP spid="19"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A7BA2737-D75C-6434-21AE-8DA4B99861F7}"/>
              </a:ext>
            </a:extLst>
          </p:cNvPr>
          <p:cNvGrpSpPr/>
          <p:nvPr/>
        </p:nvGrpSpPr>
        <p:grpSpPr>
          <a:xfrm>
            <a:off x="214306" y="1046852"/>
            <a:ext cx="10100125" cy="5591692"/>
            <a:chOff x="296602" y="3058532"/>
            <a:chExt cx="10100125" cy="5591692"/>
          </a:xfrm>
        </p:grpSpPr>
        <p:sp>
          <p:nvSpPr>
            <p:cNvPr id="6" name="Freeform 22">
              <a:extLst>
                <a:ext uri="{FF2B5EF4-FFF2-40B4-BE49-F238E27FC236}">
                  <a16:creationId xmlns:a16="http://schemas.microsoft.com/office/drawing/2014/main" id="{88F1C44E-2803-B8BC-96C0-2FC596BDED9D}"/>
                </a:ext>
              </a:extLst>
            </p:cNvPr>
            <p:cNvSpPr/>
            <p:nvPr/>
          </p:nvSpPr>
          <p:spPr>
            <a:xfrm>
              <a:off x="296602" y="3086100"/>
              <a:ext cx="10100125" cy="5564124"/>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75993" y="3058532"/>
              <a:ext cx="3191821" cy="1216382"/>
              <a:chOff x="2398779" y="2280198"/>
              <a:chExt cx="3191821" cy="1216382"/>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Chặng</a:t>
                </a:r>
                <a:r>
                  <a:rPr kumimoji="0" lang="en-GB"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 3</a:t>
                </a:r>
                <a:endParaRPr kumimoji="0" lang="vi-VN"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98779" y="2280198"/>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Chặng</a:t>
                </a:r>
                <a:r>
                  <a:rPr kumimoji="0" lang="en-GB"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 </a:t>
                </a:r>
                <a:r>
                  <a:rPr lang="en-GB" sz="7200" dirty="0">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latin typeface="UVN Banh Mi" pitchFamily="2" charset="0"/>
                  </a:rPr>
                  <a:t>3</a:t>
                </a:r>
                <a:endParaRPr kumimoji="0" lang="vi-VN"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Arial" panose="020B0604020202020204" pitchFamily="34" charset="0"/>
                  <a:ea typeface="+mn-ea"/>
                  <a:cs typeface="+mn-cs"/>
                </a:endParaRPr>
              </a:p>
            </p:txBody>
          </p:sp>
        </p:grpSp>
      </p:grpSp>
      <p:sp>
        <p:nvSpPr>
          <p:cNvPr id="16" name="Freeform 22">
            <a:extLst>
              <a:ext uri="{FF2B5EF4-FFF2-40B4-BE49-F238E27FC236}">
                <a16:creationId xmlns:a16="http://schemas.microsoft.com/office/drawing/2014/main" id="{499552FD-4E2D-84AB-4B02-C3FF6E8BD8EF}"/>
              </a:ext>
            </a:extLst>
          </p:cNvPr>
          <p:cNvSpPr/>
          <p:nvPr/>
        </p:nvSpPr>
        <p:spPr>
          <a:xfrm>
            <a:off x="8202124" y="2444496"/>
            <a:ext cx="5166404" cy="441350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240C48E7-9C00-37B0-DE77-FE614CB2E465}"/>
              </a:ext>
            </a:extLst>
          </p:cNvPr>
          <p:cNvSpPr txBox="1"/>
          <p:nvPr/>
        </p:nvSpPr>
        <p:spPr>
          <a:xfrm>
            <a:off x="1109627" y="2591580"/>
            <a:ext cx="709097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Chúc mừng các bạn đã hoàn thành thử thách</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Hãy</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cùng</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mình</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xây</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dựng</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căn</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cứ</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trên</a:t>
            </a:r>
            <a:r>
              <a:rPr kumimoji="0" lang="en-US"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rPr>
              <a:t> </a:t>
            </a:r>
            <a:r>
              <a:rPr kumimoji="0" lang="en-US" sz="4400" b="0" i="0" u="none" strike="noStrike" kern="1200" cap="none" spc="0" normalizeH="0" baseline="0" noProof="0" dirty="0" err="1">
                <a:ln>
                  <a:noFill/>
                </a:ln>
                <a:solidFill>
                  <a:prstClr val="white"/>
                </a:solidFill>
                <a:effectLst/>
                <a:uLnTx/>
                <a:uFillTx/>
                <a:latin typeface="#9Slide02 Tieu de dai" panose="02000000000000000000" pitchFamily="2" charset="0"/>
                <a:ea typeface="#9Slide02 Tieu de dai" panose="02000000000000000000" pitchFamily="2" charset="0"/>
                <a:cs typeface="+mn-cs"/>
              </a:rPr>
              <a:t>hàn</a:t>
            </a:r>
            <a:r>
              <a:rPr lang="en-US" sz="4400" dirty="0">
                <a:solidFill>
                  <a:prstClr val="white"/>
                </a:solidFill>
                <a:latin typeface="#9Slide02 Tieu de dai" panose="02000000000000000000" pitchFamily="2" charset="0"/>
                <a:ea typeface="#9Slide02 Tieu de dai" panose="02000000000000000000" pitchFamily="2" charset="0"/>
              </a:rPr>
              <a:t>h </a:t>
            </a:r>
            <a:r>
              <a:rPr lang="en-US" sz="4400" dirty="0" err="1">
                <a:solidFill>
                  <a:prstClr val="white"/>
                </a:solidFill>
                <a:latin typeface="#9Slide02 Tieu de dai" panose="02000000000000000000" pitchFamily="2" charset="0"/>
                <a:ea typeface="#9Slide02 Tieu de dai" panose="02000000000000000000" pitchFamily="2" charset="0"/>
              </a:rPr>
              <a:t>tinh</a:t>
            </a:r>
            <a:r>
              <a:rPr lang="en-US" sz="4400" dirty="0">
                <a:solidFill>
                  <a:prstClr val="white"/>
                </a:solidFill>
                <a:latin typeface="#9Slide02 Tieu de dai" panose="02000000000000000000" pitchFamily="2" charset="0"/>
                <a:ea typeface="#9Slide02 Tieu de dai" panose="02000000000000000000" pitchFamily="2" charset="0"/>
              </a:rPr>
              <a:t> </a:t>
            </a:r>
            <a:r>
              <a:rPr lang="en-US" sz="4400" dirty="0" err="1">
                <a:solidFill>
                  <a:prstClr val="white"/>
                </a:solidFill>
                <a:latin typeface="#9Slide02 Tieu de dai" panose="02000000000000000000" pitchFamily="2" charset="0"/>
                <a:ea typeface="#9Slide02 Tieu de dai" panose="02000000000000000000" pitchFamily="2" charset="0"/>
              </a:rPr>
              <a:t>này</a:t>
            </a:r>
            <a:r>
              <a:rPr lang="en-US" sz="4400" dirty="0">
                <a:solidFill>
                  <a:prstClr val="white"/>
                </a:solidFill>
                <a:latin typeface="#9Slide02 Tieu de dai" panose="02000000000000000000" pitchFamily="2" charset="0"/>
                <a:ea typeface="#9Slide02 Tieu de dai" panose="02000000000000000000" pitchFamily="2" charset="0"/>
              </a:rPr>
              <a:t> </a:t>
            </a:r>
            <a:r>
              <a:rPr lang="en-US" sz="4400" dirty="0" err="1">
                <a:solidFill>
                  <a:prstClr val="white"/>
                </a:solidFill>
                <a:latin typeface="#9Slide02 Tieu de dai" panose="02000000000000000000" pitchFamily="2" charset="0"/>
                <a:ea typeface="#9Slide02 Tieu de dai" panose="02000000000000000000" pitchFamily="2" charset="0"/>
              </a:rPr>
              <a:t>nhé</a:t>
            </a:r>
            <a:r>
              <a:rPr lang="en-US" sz="4400" dirty="0">
                <a:solidFill>
                  <a:prstClr val="white"/>
                </a:solidFill>
                <a:latin typeface="#9Slide02 Tieu de dai" panose="02000000000000000000" pitchFamily="2" charset="0"/>
                <a:ea typeface="#9Slide02 Tieu de dai" panose="02000000000000000000" pitchFamily="2" charset="0"/>
              </a:rPr>
              <a:t>!</a:t>
            </a:r>
            <a:endParaRPr kumimoji="0" lang="vi-VN" sz="4400" b="0" i="0" u="none" strike="noStrike" kern="1200" cap="none" spc="0" normalizeH="0" baseline="0" noProof="0" dirty="0">
              <a:ln>
                <a:noFill/>
              </a:ln>
              <a:solidFill>
                <a:prstClr val="white"/>
              </a:solidFill>
              <a:effectLst/>
              <a:uLnTx/>
              <a:uFillTx/>
              <a:latin typeface="#9Slide02 Tieu de dai" panose="02000000000000000000" pitchFamily="2" charset="0"/>
              <a:ea typeface="#9Slide02 Tieu de dai" panose="02000000000000000000" pitchFamily="2" charset="0"/>
              <a:cs typeface="+mn-cs"/>
            </a:endParaRPr>
          </a:p>
        </p:txBody>
      </p:sp>
    </p:spTree>
    <p:extLst>
      <p:ext uri="{BB962C8B-B14F-4D97-AF65-F5344CB8AC3E}">
        <p14:creationId xmlns:p14="http://schemas.microsoft.com/office/powerpoint/2010/main" val="63316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Content Placeholder 12" descr="A landscape with mountains and a planet in the distance&#10;&#10;Description automatically generated">
            <a:extLst>
              <a:ext uri="{FF2B5EF4-FFF2-40B4-BE49-F238E27FC236}">
                <a16:creationId xmlns:a16="http://schemas.microsoft.com/office/drawing/2014/main" id="{4DA2093B-5CE5-B959-1A4A-A1A5AB15882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522" r="24911"/>
          <a:stretch/>
        </p:blipFill>
        <p:spPr>
          <a:xfrm>
            <a:off x="20" y="1282"/>
            <a:ext cx="12191980" cy="6856718"/>
          </a:xfrm>
          <a:prstGeom prst="rect">
            <a:avLst/>
          </a:prstGeom>
        </p:spPr>
      </p:pic>
      <p:sp>
        <p:nvSpPr>
          <p:cNvPr id="17" name="Freeform 7">
            <a:extLst>
              <a:ext uri="{FF2B5EF4-FFF2-40B4-BE49-F238E27FC236}">
                <a16:creationId xmlns:a16="http://schemas.microsoft.com/office/drawing/2014/main" id="{3C0F4068-25F8-CCC6-6D90-33F1B090B55E}"/>
              </a:ext>
            </a:extLst>
          </p:cNvPr>
          <p:cNvSpPr/>
          <p:nvPr/>
        </p:nvSpPr>
        <p:spPr>
          <a:xfrm>
            <a:off x="213741" y="585217"/>
            <a:ext cx="6461379" cy="7194082"/>
          </a:xfrm>
          <a:custGeom>
            <a:avLst/>
            <a:gdLst/>
            <a:ahLst/>
            <a:cxnLst/>
            <a:rect l="l" t="t" r="r" b="b"/>
            <a:pathLst>
              <a:path w="4622019" h="5527077">
                <a:moveTo>
                  <a:pt x="0" y="0"/>
                </a:moveTo>
                <a:lnTo>
                  <a:pt x="4622019" y="0"/>
                </a:lnTo>
                <a:lnTo>
                  <a:pt x="4622019" y="5527077"/>
                </a:lnTo>
                <a:lnTo>
                  <a:pt x="0" y="5527077"/>
                </a:lnTo>
                <a:lnTo>
                  <a:pt x="0" y="0"/>
                </a:lnTo>
                <a:close/>
              </a:path>
            </a:pathLst>
          </a:custGeom>
          <a:blipFill>
            <a:blip r:embed="rId4"/>
            <a:stretch>
              <a:fillRect/>
            </a:stretch>
          </a:blipFill>
        </p:spPr>
        <p:txBody>
          <a:bodyPr/>
          <a:lstStyle/>
          <a:p>
            <a:endParaRPr lang="vi-VN"/>
          </a:p>
        </p:txBody>
      </p:sp>
      <p:sp>
        <p:nvSpPr>
          <p:cNvPr id="21" name="Freeform 22">
            <a:extLst>
              <a:ext uri="{FF2B5EF4-FFF2-40B4-BE49-F238E27FC236}">
                <a16:creationId xmlns:a16="http://schemas.microsoft.com/office/drawing/2014/main" id="{67D4AB69-590D-F52E-22A0-F1B82025C480}"/>
              </a:ext>
            </a:extLst>
          </p:cNvPr>
          <p:cNvSpPr/>
          <p:nvPr/>
        </p:nvSpPr>
        <p:spPr>
          <a:xfrm>
            <a:off x="6675120" y="2599944"/>
            <a:ext cx="5166404" cy="441350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883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A7BA2737-D75C-6434-21AE-8DA4B99861F7}"/>
              </a:ext>
            </a:extLst>
          </p:cNvPr>
          <p:cNvGrpSpPr/>
          <p:nvPr/>
        </p:nvGrpSpPr>
        <p:grpSpPr>
          <a:xfrm>
            <a:off x="214307" y="1062905"/>
            <a:ext cx="8984558" cy="4648683"/>
            <a:chOff x="296603" y="3074585"/>
            <a:chExt cx="8984558" cy="4648683"/>
          </a:xfrm>
        </p:grpSpPr>
        <p:sp>
          <p:nvSpPr>
            <p:cNvPr id="6" name="Freeform 22">
              <a:extLst>
                <a:ext uri="{FF2B5EF4-FFF2-40B4-BE49-F238E27FC236}">
                  <a16:creationId xmlns:a16="http://schemas.microsoft.com/office/drawing/2014/main" id="{88F1C44E-2803-B8BC-96C0-2FC596BDED9D}"/>
                </a:ext>
              </a:extLst>
            </p:cNvPr>
            <p:cNvSpPr/>
            <p:nvPr/>
          </p:nvSpPr>
          <p:spPr>
            <a:xfrm>
              <a:off x="296603" y="3086100"/>
              <a:ext cx="8984558" cy="4637168"/>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75993" y="3074585"/>
              <a:ext cx="3191821" cy="1223263"/>
              <a:chOff x="2398779" y="2296251"/>
              <a:chExt cx="3191821" cy="1223263"/>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Chặng</a:t>
                </a:r>
                <a:r>
                  <a:rPr kumimoji="0" lang="en-GB"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 4</a:t>
                </a:r>
                <a:endParaRPr kumimoji="0" lang="vi-VN"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98779" y="2319185"/>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Chặng</a:t>
                </a:r>
                <a:r>
                  <a:rPr kumimoji="0" lang="en-GB"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 4</a:t>
                </a:r>
                <a:endParaRPr kumimoji="0" lang="vi-VN"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Arial" panose="020B0604020202020204" pitchFamily="34" charset="0"/>
                  <a:ea typeface="+mn-ea"/>
                  <a:cs typeface="+mn-cs"/>
                </a:endParaRPr>
              </a:p>
            </p:txBody>
          </p:sp>
        </p:grpSp>
      </p:grpSp>
      <p:sp>
        <p:nvSpPr>
          <p:cNvPr id="16" name="Freeform 22">
            <a:extLst>
              <a:ext uri="{FF2B5EF4-FFF2-40B4-BE49-F238E27FC236}">
                <a16:creationId xmlns:a16="http://schemas.microsoft.com/office/drawing/2014/main" id="{499552FD-4E2D-84AB-4B02-C3FF6E8BD8EF}"/>
              </a:ext>
            </a:extLst>
          </p:cNvPr>
          <p:cNvSpPr/>
          <p:nvPr/>
        </p:nvSpPr>
        <p:spPr>
          <a:xfrm>
            <a:off x="8202124" y="2444496"/>
            <a:ext cx="5166404" cy="441350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9F65DE89-F5F3-23A2-6704-0BF7D37066F9}"/>
              </a:ext>
            </a:extLst>
          </p:cNvPr>
          <p:cNvGrpSpPr/>
          <p:nvPr/>
        </p:nvGrpSpPr>
        <p:grpSpPr>
          <a:xfrm>
            <a:off x="2159904" y="1085839"/>
            <a:ext cx="5184076" cy="3892199"/>
            <a:chOff x="2159904" y="1085839"/>
            <a:chExt cx="5184076" cy="3892199"/>
          </a:xfrm>
        </p:grpSpPr>
        <p:sp>
          <p:nvSpPr>
            <p:cNvPr id="3" name="TextBox 2">
              <a:extLst>
                <a:ext uri="{FF2B5EF4-FFF2-40B4-BE49-F238E27FC236}">
                  <a16:creationId xmlns:a16="http://schemas.microsoft.com/office/drawing/2014/main" id="{66593EF3-B4CA-8B9F-67A8-23A871CC5A92}"/>
                </a:ext>
              </a:extLst>
            </p:cNvPr>
            <p:cNvSpPr txBox="1"/>
            <p:nvPr/>
          </p:nvSpPr>
          <p:spPr>
            <a:xfrm>
              <a:off x="2188845" y="1146412"/>
              <a:ext cx="5155135" cy="3831626"/>
            </a:xfrm>
            <a:prstGeom prst="rect">
              <a:avLst/>
            </a:prstGeom>
            <a:noFill/>
          </p:spPr>
          <p:txBody>
            <a:bodyPr wrap="square" rtlCol="0">
              <a:spAutoFit/>
            </a:bodyPr>
            <a:lstStyle/>
            <a:p>
              <a:pPr algn="ctr">
                <a:lnSpc>
                  <a:spcPct val="150000"/>
                </a:lnSpc>
              </a:pPr>
              <a:r>
                <a:rPr lang="vi-VN" sz="8800" dirty="0">
                  <a:ln w="317500">
                    <a:solidFill>
                      <a:schemeClr val="bg1"/>
                    </a:solidFill>
                  </a:ln>
                  <a:effectLst>
                    <a:innerShdw blurRad="63500" dist="50800" dir="13500000">
                      <a:srgbClr val="FFDF92">
                        <a:alpha val="50000"/>
                      </a:srgbClr>
                    </a:innerShdw>
                  </a:effectLst>
                  <a:latin typeface="#9Slide03 SVNEvery Movie Every " panose="02000500000000000000" pitchFamily="2" charset="-93"/>
                </a:rPr>
                <a:t>BÍ MẬT ẨN GIẤU</a:t>
              </a:r>
            </a:p>
          </p:txBody>
        </p:sp>
        <p:sp>
          <p:nvSpPr>
            <p:cNvPr id="18" name="TextBox 17">
              <a:extLst>
                <a:ext uri="{FF2B5EF4-FFF2-40B4-BE49-F238E27FC236}">
                  <a16:creationId xmlns:a16="http://schemas.microsoft.com/office/drawing/2014/main" id="{687E684B-C070-4EBA-5A42-2F7855CCF663}"/>
                </a:ext>
              </a:extLst>
            </p:cNvPr>
            <p:cNvSpPr txBox="1"/>
            <p:nvPr/>
          </p:nvSpPr>
          <p:spPr>
            <a:xfrm>
              <a:off x="2159904" y="1085839"/>
              <a:ext cx="5155135" cy="3831626"/>
            </a:xfrm>
            <a:prstGeom prst="rect">
              <a:avLst/>
            </a:prstGeom>
            <a:noFill/>
          </p:spPr>
          <p:txBody>
            <a:bodyPr wrap="square" rtlCol="0">
              <a:spAutoFit/>
            </a:bodyPr>
            <a:lstStyle/>
            <a:p>
              <a:pPr algn="ctr">
                <a:lnSpc>
                  <a:spcPct val="150000"/>
                </a:lnSpc>
              </a:pPr>
              <a:r>
                <a:rPr lang="vi-VN" sz="8800" dirty="0">
                  <a:gradFill>
                    <a:gsLst>
                      <a:gs pos="0">
                        <a:srgbClr val="FF87EE"/>
                      </a:gs>
                      <a:gs pos="44000">
                        <a:srgbClr val="8540CB"/>
                      </a:gs>
                      <a:gs pos="83000">
                        <a:schemeClr val="accent1">
                          <a:lumMod val="45000"/>
                          <a:lumOff val="55000"/>
                        </a:schemeClr>
                      </a:gs>
                      <a:gs pos="100000">
                        <a:schemeClr val="accent1">
                          <a:lumMod val="30000"/>
                          <a:lumOff val="70000"/>
                        </a:schemeClr>
                      </a:gs>
                    </a:gsLst>
                    <a:lin ang="5400000" scaled="1"/>
                  </a:gradFill>
                  <a:latin typeface="#9Slide03 SVNEvery Movie Every " panose="02000500000000000000" pitchFamily="2" charset="-93"/>
                </a:rPr>
                <a:t>BÍ MẬT ẨN GIẤU</a:t>
              </a:r>
            </a:p>
          </p:txBody>
        </p:sp>
      </p:grpSp>
    </p:spTree>
    <p:extLst>
      <p:ext uri="{BB962C8B-B14F-4D97-AF65-F5344CB8AC3E}">
        <p14:creationId xmlns:p14="http://schemas.microsoft.com/office/powerpoint/2010/main" val="1012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 calcmode="lin" valueType="num">
                                      <p:cBhvr>
                                        <p:cTn id="14" dur="500" fill="hold"/>
                                        <p:tgtEl>
                                          <p:spTgt spid="19"/>
                                        </p:tgtEl>
                                        <p:attrNameLst>
                                          <p:attrName>style.rotation</p:attrName>
                                        </p:attrNameLst>
                                      </p:cBhvr>
                                      <p:tavLst>
                                        <p:tav tm="0">
                                          <p:val>
                                            <p:fltVal val="360"/>
                                          </p:val>
                                        </p:tav>
                                        <p:tav tm="100000">
                                          <p:val>
                                            <p:fltVal val="0"/>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A7BA2737-D75C-6434-21AE-8DA4B99861F7}"/>
              </a:ext>
            </a:extLst>
          </p:cNvPr>
          <p:cNvGrpSpPr/>
          <p:nvPr/>
        </p:nvGrpSpPr>
        <p:grpSpPr>
          <a:xfrm>
            <a:off x="214307" y="1062905"/>
            <a:ext cx="8984558" cy="4908127"/>
            <a:chOff x="296603" y="3074585"/>
            <a:chExt cx="8984558" cy="4908127"/>
          </a:xfrm>
        </p:grpSpPr>
        <p:sp>
          <p:nvSpPr>
            <p:cNvPr id="6" name="Freeform 22">
              <a:extLst>
                <a:ext uri="{FF2B5EF4-FFF2-40B4-BE49-F238E27FC236}">
                  <a16:creationId xmlns:a16="http://schemas.microsoft.com/office/drawing/2014/main" id="{88F1C44E-2803-B8BC-96C0-2FC596BDED9D}"/>
                </a:ext>
              </a:extLst>
            </p:cNvPr>
            <p:cNvSpPr/>
            <p:nvPr/>
          </p:nvSpPr>
          <p:spPr>
            <a:xfrm>
              <a:off x="296603" y="3086100"/>
              <a:ext cx="8984558" cy="4896612"/>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75993" y="3074585"/>
              <a:ext cx="3191821" cy="1223263"/>
              <a:chOff x="2398779" y="2296251"/>
              <a:chExt cx="3191821" cy="1223263"/>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Chặng</a:t>
                </a:r>
                <a:r>
                  <a:rPr kumimoji="0" lang="en-GB"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a typeface="+mn-ea"/>
                    <a:cs typeface="+mn-cs"/>
                  </a:rPr>
                  <a:t> 4</a:t>
                </a:r>
                <a:endParaRPr kumimoji="0" lang="vi-VN" sz="72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98779" y="2319185"/>
                <a:ext cx="3190297" cy="1200329"/>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Chặng</a:t>
                </a:r>
                <a:r>
                  <a:rPr kumimoji="0" lang="en-GB"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UVN Banh Mi" pitchFamily="2" charset="0"/>
                    <a:ea typeface="+mn-ea"/>
                    <a:cs typeface="+mn-cs"/>
                  </a:rPr>
                  <a:t> 4</a:t>
                </a:r>
                <a:endParaRPr kumimoji="0" lang="vi-VN" sz="7200" b="0" i="0" u="none" strike="noStrike" kern="1200" cap="none" spc="0" normalizeH="0" baseline="0" noProof="0" dirty="0">
                  <a:ln>
                    <a:noFill/>
                  </a:ln>
                  <a:gradFill>
                    <a:gsLst>
                      <a:gs pos="0">
                        <a:srgbClr val="156082">
                          <a:lumMod val="5000"/>
                          <a:lumOff val="95000"/>
                        </a:srgbClr>
                      </a:gs>
                      <a:gs pos="63000">
                        <a:srgbClr val="3333CC"/>
                      </a:gs>
                      <a:gs pos="83000">
                        <a:srgbClr val="156082">
                          <a:lumMod val="45000"/>
                          <a:lumOff val="55000"/>
                        </a:srgbClr>
                      </a:gs>
                      <a:gs pos="100000">
                        <a:srgbClr val="156082">
                          <a:lumMod val="30000"/>
                          <a:lumOff val="70000"/>
                        </a:srgbClr>
                      </a:gs>
                    </a:gsLst>
                    <a:lin ang="5400000" scaled="1"/>
                  </a:gradFill>
                  <a:effectLst/>
                  <a:uLnTx/>
                  <a:uFillTx/>
                  <a:latin typeface="Arial" panose="020B0604020202020204" pitchFamily="34" charset="0"/>
                  <a:ea typeface="+mn-ea"/>
                  <a:cs typeface="+mn-cs"/>
                </a:endParaRPr>
              </a:p>
            </p:txBody>
          </p:sp>
        </p:grpSp>
      </p:grpSp>
      <p:sp>
        <p:nvSpPr>
          <p:cNvPr id="16" name="Freeform 22">
            <a:extLst>
              <a:ext uri="{FF2B5EF4-FFF2-40B4-BE49-F238E27FC236}">
                <a16:creationId xmlns:a16="http://schemas.microsoft.com/office/drawing/2014/main" id="{499552FD-4E2D-84AB-4B02-C3FF6E8BD8EF}"/>
              </a:ext>
            </a:extLst>
          </p:cNvPr>
          <p:cNvSpPr/>
          <p:nvPr/>
        </p:nvSpPr>
        <p:spPr>
          <a:xfrm>
            <a:off x="8202124" y="2444496"/>
            <a:ext cx="5166404" cy="441350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D685778-A24D-2163-F20B-92FA6B6C6049}"/>
              </a:ext>
            </a:extLst>
          </p:cNvPr>
          <p:cNvSpPr txBox="1"/>
          <p:nvPr/>
        </p:nvSpPr>
        <p:spPr>
          <a:xfrm>
            <a:off x="1443702" y="2091565"/>
            <a:ext cx="6525768" cy="2862322"/>
          </a:xfrm>
          <a:prstGeom prst="rect">
            <a:avLst/>
          </a:prstGeom>
          <a:noFill/>
        </p:spPr>
        <p:txBody>
          <a:bodyPr wrap="square" rtlCol="0">
            <a:spAutoFit/>
          </a:bodyPr>
          <a:lstStyle/>
          <a:p>
            <a:pPr algn="ctr"/>
            <a:r>
              <a:rPr lang="vi-VN" sz="3600" dirty="0">
                <a:solidFill>
                  <a:schemeClr val="bg1"/>
                </a:solidFill>
                <a:latin typeface="#9Slide02 Tieu de dai" panose="02000000000000000000" pitchFamily="2" charset="0"/>
                <a:ea typeface="#9Slide02 Tieu de dai" panose="02000000000000000000" pitchFamily="2" charset="0"/>
              </a:rPr>
              <a:t>Như đã giới thiệu, hành trình của chúng tớ ẩn chứa một bí mật vô cùng thú vị. Nếu muốn biết đó là gì hãy cùng tớ vượt qua thử thách tiếp theo nhé</a:t>
            </a:r>
            <a:r>
              <a:rPr lang="en-US" sz="3600" dirty="0">
                <a:solidFill>
                  <a:schemeClr val="bg1"/>
                </a:solidFill>
                <a:latin typeface="#9Slide02 Tieu de dai" panose="02000000000000000000" pitchFamily="2" charset="0"/>
                <a:ea typeface="#9Slide02 Tieu de dai" panose="02000000000000000000" pitchFamily="2" charset="0"/>
              </a:rPr>
              <a:t>!</a:t>
            </a:r>
            <a:endParaRPr lang="vi-VN" sz="3600" dirty="0">
              <a:solidFill>
                <a:schemeClr val="bg1"/>
              </a:solidFill>
              <a:latin typeface="#9Slide02 Tieu de dai" panose="02000000000000000000" pitchFamily="2" charset="0"/>
              <a:ea typeface="#9Slide02 Tieu de dai" panose="02000000000000000000" pitchFamily="2" charset="0"/>
            </a:endParaRPr>
          </a:p>
        </p:txBody>
      </p:sp>
      <p:pic>
        <p:nvPicPr>
          <p:cNvPr id="4" name="202406121046">
            <a:hlinkClick r:id="" action="ppaction://media"/>
            <a:extLst>
              <a:ext uri="{FF2B5EF4-FFF2-40B4-BE49-F238E27FC236}">
                <a16:creationId xmlns:a16="http://schemas.microsoft.com/office/drawing/2014/main" id="{2B411A78-689A-DCC6-406E-DDB962772C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9726" y="2530856"/>
            <a:ext cx="406400" cy="406400"/>
          </a:xfrm>
          <a:prstGeom prst="rect">
            <a:avLst/>
          </a:prstGeom>
        </p:spPr>
      </p:pic>
    </p:spTree>
    <p:extLst>
      <p:ext uri="{BB962C8B-B14F-4D97-AF65-F5344CB8AC3E}">
        <p14:creationId xmlns:p14="http://schemas.microsoft.com/office/powerpoint/2010/main" val="39013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9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Top Corners Rounded 2">
            <a:extLst>
              <a:ext uri="{FF2B5EF4-FFF2-40B4-BE49-F238E27FC236}">
                <a16:creationId xmlns:a16="http://schemas.microsoft.com/office/drawing/2014/main" id="{6979EA44-DE4D-E9A8-C7C1-800382B19C70}"/>
              </a:ext>
            </a:extLst>
          </p:cNvPr>
          <p:cNvSpPr/>
          <p:nvPr/>
        </p:nvSpPr>
        <p:spPr>
          <a:xfrm>
            <a:off x="384048" y="356616"/>
            <a:ext cx="11320272" cy="6044184"/>
          </a:xfrm>
          <a:prstGeom prst="round2Same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4">
            <a:extLst>
              <a:ext uri="{FF2B5EF4-FFF2-40B4-BE49-F238E27FC236}">
                <a16:creationId xmlns:a16="http://schemas.microsoft.com/office/drawing/2014/main" id="{EF079A7E-C4C0-74F4-080B-FFF06EA41EE1}"/>
              </a:ext>
            </a:extLst>
          </p:cNvPr>
          <p:cNvGrpSpPr/>
          <p:nvPr/>
        </p:nvGrpSpPr>
        <p:grpSpPr>
          <a:xfrm>
            <a:off x="0" y="0"/>
            <a:ext cx="1975275" cy="1664352"/>
            <a:chOff x="0" y="0"/>
            <a:chExt cx="1975275" cy="1664352"/>
          </a:xfrm>
        </p:grpSpPr>
        <p:pic>
          <p:nvPicPr>
            <p:cNvPr id="11" name="Picture 10">
              <a:extLst>
                <a:ext uri="{FF2B5EF4-FFF2-40B4-BE49-F238E27FC236}">
                  <a16:creationId xmlns:a16="http://schemas.microsoft.com/office/drawing/2014/main" id="{936A7D6D-443B-0397-A9A8-38D62774950B}"/>
                </a:ext>
              </a:extLst>
            </p:cNvPr>
            <p:cNvPicPr>
              <a:picLocks noChangeAspect="1"/>
            </p:cNvPicPr>
            <p:nvPr/>
          </p:nvPicPr>
          <p:blipFill>
            <a:blip r:embed="rId3"/>
            <a:stretch>
              <a:fillRect/>
            </a:stretch>
          </p:blipFill>
          <p:spPr>
            <a:xfrm>
              <a:off x="0" y="0"/>
              <a:ext cx="1975275" cy="1664352"/>
            </a:xfrm>
            <a:prstGeom prst="rect">
              <a:avLst/>
            </a:prstGeom>
          </p:spPr>
        </p:pic>
        <p:sp>
          <p:nvSpPr>
            <p:cNvPr id="12" name="TextBox 11">
              <a:extLst>
                <a:ext uri="{FF2B5EF4-FFF2-40B4-BE49-F238E27FC236}">
                  <a16:creationId xmlns:a16="http://schemas.microsoft.com/office/drawing/2014/main" id="{F2340A9A-7D4E-CFF3-4DE9-B5270C078F1C}"/>
                </a:ext>
              </a:extLst>
            </p:cNvPr>
            <p:cNvSpPr txBox="1"/>
            <p:nvPr/>
          </p:nvSpPr>
          <p:spPr>
            <a:xfrm>
              <a:off x="795116" y="277106"/>
              <a:ext cx="537327" cy="707886"/>
            </a:xfrm>
            <a:prstGeom prst="rect">
              <a:avLst/>
            </a:prstGeom>
            <a:noFill/>
          </p:spPr>
          <p:txBody>
            <a:bodyPr wrap="none" rtlCol="0">
              <a:spAutoFit/>
            </a:bodyPr>
            <a:lstStyle/>
            <a:p>
              <a:r>
                <a:rPr lang="en-GB" sz="4000" b="1" dirty="0">
                  <a:solidFill>
                    <a:schemeClr val="bg1"/>
                  </a:solidFill>
                  <a:latin typeface="#9Slide01 Tieu de ngan" panose="00000800000000000000" pitchFamily="2" charset="-93"/>
                </a:rPr>
                <a:t>4</a:t>
              </a:r>
              <a:endParaRPr lang="vi-VN" sz="4000" b="1" dirty="0">
                <a:solidFill>
                  <a:schemeClr val="bg1"/>
                </a:solidFill>
                <a:latin typeface="#9Slide01 Tieu de ngan" panose="00000800000000000000" pitchFamily="2" charset="-93"/>
              </a:endParaRPr>
            </a:p>
          </p:txBody>
        </p:sp>
      </p:grpSp>
      <p:sp>
        <p:nvSpPr>
          <p:cNvPr id="17" name="TextBox 16">
            <a:extLst>
              <a:ext uri="{FF2B5EF4-FFF2-40B4-BE49-F238E27FC236}">
                <a16:creationId xmlns:a16="http://schemas.microsoft.com/office/drawing/2014/main" id="{603F317F-65B3-8600-A831-5997B1C5AEA5}"/>
              </a:ext>
            </a:extLst>
          </p:cNvPr>
          <p:cNvSpPr txBox="1"/>
          <p:nvPr/>
        </p:nvSpPr>
        <p:spPr>
          <a:xfrm>
            <a:off x="1975275" y="466589"/>
            <a:ext cx="9255081" cy="2554545"/>
          </a:xfrm>
          <a:prstGeom prst="rect">
            <a:avLst/>
          </a:prstGeom>
          <a:noFill/>
        </p:spPr>
        <p:txBody>
          <a:bodyPr wrap="square">
            <a:spAutoFit/>
          </a:bodyPr>
          <a:lstStyle/>
          <a:p>
            <a:pPr algn="just"/>
            <a:r>
              <a:rPr lang="vi-VN" sz="3200" b="1"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Ba số chẵn liên tiếp được viết vào 3 chiếc mũ, mỗi chiếc mũ được viết một số. Việt, Nam và Rô-bốt, mỗi bạn đội một chiếc mũ trên. Rô-bốt nhìn thấy số được viết trên mũ của Việt và Nam là 2 032 và 2 028. Hỏi chiếc mũ mà Rô-bốt đang đội được viết số nào?</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BE4EA42-0D5D-0C29-0D3B-B6FACF109D8D}"/>
              </a:ext>
            </a:extLst>
          </p:cNvPr>
          <p:cNvPicPr>
            <a:picLocks noChangeAspect="1"/>
          </p:cNvPicPr>
          <p:nvPr/>
        </p:nvPicPr>
        <p:blipFill rotWithShape="1">
          <a:blip r:embed="rId4"/>
          <a:srcRect l="15931" t="33514" r="27125" b="22252"/>
          <a:stretch/>
        </p:blipFill>
        <p:spPr>
          <a:xfrm>
            <a:off x="2974171" y="3410467"/>
            <a:ext cx="6140026" cy="2980944"/>
          </a:xfrm>
          <a:prstGeom prst="rect">
            <a:avLst/>
          </a:prstGeom>
        </p:spPr>
      </p:pic>
    </p:spTree>
    <p:extLst>
      <p:ext uri="{BB962C8B-B14F-4D97-AF65-F5344CB8AC3E}">
        <p14:creationId xmlns:p14="http://schemas.microsoft.com/office/powerpoint/2010/main" val="176973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Top Corners Rounded 2">
            <a:extLst>
              <a:ext uri="{FF2B5EF4-FFF2-40B4-BE49-F238E27FC236}">
                <a16:creationId xmlns:a16="http://schemas.microsoft.com/office/drawing/2014/main" id="{6979EA44-DE4D-E9A8-C7C1-800382B19C70}"/>
              </a:ext>
            </a:extLst>
          </p:cNvPr>
          <p:cNvSpPr/>
          <p:nvPr/>
        </p:nvSpPr>
        <p:spPr>
          <a:xfrm>
            <a:off x="384048" y="356616"/>
            <a:ext cx="11320272" cy="6044184"/>
          </a:xfrm>
          <a:prstGeom prst="round2Same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4">
            <a:extLst>
              <a:ext uri="{FF2B5EF4-FFF2-40B4-BE49-F238E27FC236}">
                <a16:creationId xmlns:a16="http://schemas.microsoft.com/office/drawing/2014/main" id="{EF079A7E-C4C0-74F4-080B-FFF06EA41EE1}"/>
              </a:ext>
            </a:extLst>
          </p:cNvPr>
          <p:cNvGrpSpPr/>
          <p:nvPr/>
        </p:nvGrpSpPr>
        <p:grpSpPr>
          <a:xfrm>
            <a:off x="0" y="0"/>
            <a:ext cx="1975275" cy="1664352"/>
            <a:chOff x="0" y="0"/>
            <a:chExt cx="1975275" cy="1664352"/>
          </a:xfrm>
        </p:grpSpPr>
        <p:pic>
          <p:nvPicPr>
            <p:cNvPr id="11" name="Picture 10">
              <a:extLst>
                <a:ext uri="{FF2B5EF4-FFF2-40B4-BE49-F238E27FC236}">
                  <a16:creationId xmlns:a16="http://schemas.microsoft.com/office/drawing/2014/main" id="{936A7D6D-443B-0397-A9A8-38D62774950B}"/>
                </a:ext>
              </a:extLst>
            </p:cNvPr>
            <p:cNvPicPr>
              <a:picLocks noChangeAspect="1"/>
            </p:cNvPicPr>
            <p:nvPr/>
          </p:nvPicPr>
          <p:blipFill>
            <a:blip r:embed="rId3"/>
            <a:stretch>
              <a:fillRect/>
            </a:stretch>
          </p:blipFill>
          <p:spPr>
            <a:xfrm>
              <a:off x="0" y="0"/>
              <a:ext cx="1975275" cy="1664352"/>
            </a:xfrm>
            <a:prstGeom prst="rect">
              <a:avLst/>
            </a:prstGeom>
          </p:spPr>
        </p:pic>
        <p:sp>
          <p:nvSpPr>
            <p:cNvPr id="12" name="TextBox 11">
              <a:extLst>
                <a:ext uri="{FF2B5EF4-FFF2-40B4-BE49-F238E27FC236}">
                  <a16:creationId xmlns:a16="http://schemas.microsoft.com/office/drawing/2014/main" id="{F2340A9A-7D4E-CFF3-4DE9-B5270C078F1C}"/>
                </a:ext>
              </a:extLst>
            </p:cNvPr>
            <p:cNvSpPr txBox="1"/>
            <p:nvPr/>
          </p:nvSpPr>
          <p:spPr>
            <a:xfrm>
              <a:off x="795116" y="277106"/>
              <a:ext cx="537327" cy="707886"/>
            </a:xfrm>
            <a:prstGeom prst="rect">
              <a:avLst/>
            </a:prstGeom>
            <a:noFill/>
          </p:spPr>
          <p:txBody>
            <a:bodyPr wrap="none" rtlCol="0">
              <a:spAutoFit/>
            </a:bodyPr>
            <a:lstStyle/>
            <a:p>
              <a:r>
                <a:rPr lang="en-GB" sz="4000" b="1" dirty="0">
                  <a:solidFill>
                    <a:schemeClr val="bg1"/>
                  </a:solidFill>
                  <a:latin typeface="#9Slide01 Tieu de ngan" panose="00000800000000000000" pitchFamily="2" charset="-93"/>
                </a:rPr>
                <a:t>4</a:t>
              </a:r>
              <a:endParaRPr lang="vi-VN" sz="4000" b="1" dirty="0">
                <a:solidFill>
                  <a:schemeClr val="bg1"/>
                </a:solidFill>
                <a:latin typeface="#9Slide01 Tieu de ngan" panose="00000800000000000000" pitchFamily="2" charset="-93"/>
              </a:endParaRPr>
            </a:p>
          </p:txBody>
        </p:sp>
      </p:grpSp>
      <p:grpSp>
        <p:nvGrpSpPr>
          <p:cNvPr id="2" name="Group 1">
            <a:extLst>
              <a:ext uri="{FF2B5EF4-FFF2-40B4-BE49-F238E27FC236}">
                <a16:creationId xmlns:a16="http://schemas.microsoft.com/office/drawing/2014/main" id="{BA860C84-A4AF-B201-804D-C5EF021E3DF6}"/>
              </a:ext>
            </a:extLst>
          </p:cNvPr>
          <p:cNvGrpSpPr/>
          <p:nvPr/>
        </p:nvGrpSpPr>
        <p:grpSpPr>
          <a:xfrm>
            <a:off x="5191593" y="520696"/>
            <a:ext cx="2190768" cy="961115"/>
            <a:chOff x="5164161" y="1097790"/>
            <a:chExt cx="2190768" cy="961115"/>
          </a:xfrm>
        </p:grpSpPr>
        <p:sp>
          <p:nvSpPr>
            <p:cNvPr id="4" name="Freeform 20">
              <a:extLst>
                <a:ext uri="{FF2B5EF4-FFF2-40B4-BE49-F238E27FC236}">
                  <a16:creationId xmlns:a16="http://schemas.microsoft.com/office/drawing/2014/main" id="{BA4B4263-338D-30F4-32EF-E619D52D08DC}"/>
                </a:ext>
              </a:extLst>
            </p:cNvPr>
            <p:cNvSpPr/>
            <p:nvPr/>
          </p:nvSpPr>
          <p:spPr>
            <a:xfrm>
              <a:off x="5164161" y="1097790"/>
              <a:ext cx="2190768" cy="961115"/>
            </a:xfrm>
            <a:custGeom>
              <a:avLst/>
              <a:gdLst/>
              <a:ahLst/>
              <a:cxnLst/>
              <a:rect l="l" t="t" r="r" b="b"/>
              <a:pathLst>
                <a:path w="3305819" h="1393954">
                  <a:moveTo>
                    <a:pt x="0" y="0"/>
                  </a:moveTo>
                  <a:lnTo>
                    <a:pt x="3305820" y="0"/>
                  </a:lnTo>
                  <a:lnTo>
                    <a:pt x="3305820" y="1393954"/>
                  </a:lnTo>
                  <a:lnTo>
                    <a:pt x="0" y="13939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TextBox 5">
              <a:extLst>
                <a:ext uri="{FF2B5EF4-FFF2-40B4-BE49-F238E27FC236}">
                  <a16:creationId xmlns:a16="http://schemas.microsoft.com/office/drawing/2014/main" id="{92553380-06FC-23EE-E593-D380E2D5CE39}"/>
                </a:ext>
              </a:extLst>
            </p:cNvPr>
            <p:cNvSpPr txBox="1"/>
            <p:nvPr/>
          </p:nvSpPr>
          <p:spPr>
            <a:xfrm>
              <a:off x="5479938" y="1341186"/>
              <a:ext cx="1662635" cy="646331"/>
            </a:xfrm>
            <a:prstGeom prst="rect">
              <a:avLst/>
            </a:prstGeom>
            <a:noFill/>
          </p:spPr>
          <p:txBody>
            <a:bodyPr wrap="none" rtlCol="0">
              <a:spAutoFit/>
            </a:bodyPr>
            <a:lstStyle/>
            <a:p>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Đáp</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án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5F27791A-005B-7D57-9170-156F7769973F}"/>
              </a:ext>
            </a:extLst>
          </p:cNvPr>
          <p:cNvSpPr txBox="1"/>
          <p:nvPr/>
        </p:nvSpPr>
        <p:spPr>
          <a:xfrm>
            <a:off x="667099" y="1907748"/>
            <a:ext cx="7096157" cy="3662541"/>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Hai số chẵn liên tiếp cách nhau 2 đơn vị.</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Số trên mũ của Việt và Nam cách nhau số đơn vị là:</a:t>
            </a:r>
          </a:p>
          <a:p>
            <a:pPr algn="just"/>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2 032 – 2 028 = 4 (đơn vị)</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Vậy số trên mũ của Rô bốt là số nằm giữa hai số ghi trên mũ của Việt và Nam.</a:t>
            </a:r>
          </a:p>
          <a:p>
            <a:pPr algn="just"/>
            <a:r>
              <a:rPr lang="vi-VN" sz="40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Số đó là: 2 030</a:t>
            </a:r>
          </a:p>
        </p:txBody>
      </p:sp>
      <p:pic>
        <p:nvPicPr>
          <p:cNvPr id="9" name="Picture 8">
            <a:extLst>
              <a:ext uri="{FF2B5EF4-FFF2-40B4-BE49-F238E27FC236}">
                <a16:creationId xmlns:a16="http://schemas.microsoft.com/office/drawing/2014/main" id="{75366EEC-6AA8-6E79-75C9-3FD848D8C02B}"/>
              </a:ext>
            </a:extLst>
          </p:cNvPr>
          <p:cNvPicPr>
            <a:picLocks noChangeAspect="1"/>
          </p:cNvPicPr>
          <p:nvPr/>
        </p:nvPicPr>
        <p:blipFill rotWithShape="1">
          <a:blip r:embed="rId6"/>
          <a:srcRect l="15931" t="33514" r="27125" b="22252"/>
          <a:stretch/>
        </p:blipFill>
        <p:spPr>
          <a:xfrm>
            <a:off x="7895790" y="2293551"/>
            <a:ext cx="3675996" cy="1784673"/>
          </a:xfrm>
          <a:prstGeom prst="rect">
            <a:avLst/>
          </a:prstGeom>
        </p:spPr>
      </p:pic>
    </p:spTree>
    <p:extLst>
      <p:ext uri="{BB962C8B-B14F-4D97-AF65-F5344CB8AC3E}">
        <p14:creationId xmlns:p14="http://schemas.microsoft.com/office/powerpoint/2010/main" val="96533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94B16-9BC7-AA9E-DFE1-9E0B80567CC3}"/>
              </a:ext>
            </a:extLst>
          </p:cNvPr>
          <p:cNvSpPr>
            <a:spLocks noGrp="1"/>
          </p:cNvSpPr>
          <p:nvPr>
            <p:ph type="title"/>
          </p:nvPr>
        </p:nvSpPr>
        <p:spPr/>
        <p:txBody>
          <a:bodyPr/>
          <a:lstStyle/>
          <a:p>
            <a:endParaRPr lang="vi-VN"/>
          </a:p>
        </p:txBody>
      </p:sp>
      <p:pic>
        <p:nvPicPr>
          <p:cNvPr id="4" name="Những bí ẩn trên hành tinh lùn Ceres">
            <a:hlinkClick r:id="" action="ppaction://media"/>
            <a:extLst>
              <a:ext uri="{FF2B5EF4-FFF2-40B4-BE49-F238E27FC236}">
                <a16:creationId xmlns:a16="http://schemas.microsoft.com/office/drawing/2014/main" id="{427D56D9-D9C8-0BD4-4923-67A4CBE361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Tree>
    <p:extLst>
      <p:ext uri="{BB962C8B-B14F-4D97-AF65-F5344CB8AC3E}">
        <p14:creationId xmlns:p14="http://schemas.microsoft.com/office/powerpoint/2010/main" val="142606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cartoon space scene with planets and a rocket&#10;&#10;Description automatically generated">
            <a:extLst>
              <a:ext uri="{FF2B5EF4-FFF2-40B4-BE49-F238E27FC236}">
                <a16:creationId xmlns:a16="http://schemas.microsoft.com/office/drawing/2014/main" id="{72DABB2B-F730-78F1-2A95-CBED81E3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 y="0"/>
            <a:ext cx="12192000" cy="6882384"/>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22">
            <a:extLst>
              <a:ext uri="{FF2B5EF4-FFF2-40B4-BE49-F238E27FC236}">
                <a16:creationId xmlns:a16="http://schemas.microsoft.com/office/drawing/2014/main" id="{499552FD-4E2D-84AB-4B02-C3FF6E8BD8EF}"/>
              </a:ext>
            </a:extLst>
          </p:cNvPr>
          <p:cNvSpPr/>
          <p:nvPr/>
        </p:nvSpPr>
        <p:spPr>
          <a:xfrm>
            <a:off x="8202124" y="2444496"/>
            <a:ext cx="5166404" cy="441350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D2BFBB88-D01E-C3F8-22CE-4D601CC5F962}"/>
              </a:ext>
            </a:extLst>
          </p:cNvPr>
          <p:cNvGrpSpPr/>
          <p:nvPr/>
        </p:nvGrpSpPr>
        <p:grpSpPr>
          <a:xfrm>
            <a:off x="89449" y="1146429"/>
            <a:ext cx="8511626" cy="3656147"/>
            <a:chOff x="89449" y="1146429"/>
            <a:chExt cx="8511626" cy="3656147"/>
          </a:xfrm>
        </p:grpSpPr>
        <p:sp>
          <p:nvSpPr>
            <p:cNvPr id="3" name="TextBox 2">
              <a:extLst>
                <a:ext uri="{FF2B5EF4-FFF2-40B4-BE49-F238E27FC236}">
                  <a16:creationId xmlns:a16="http://schemas.microsoft.com/office/drawing/2014/main" id="{48534748-B582-026E-9CF7-8C3BE6E0AA64}"/>
                </a:ext>
              </a:extLst>
            </p:cNvPr>
            <p:cNvSpPr txBox="1"/>
            <p:nvPr/>
          </p:nvSpPr>
          <p:spPr>
            <a:xfrm>
              <a:off x="89450" y="1170813"/>
              <a:ext cx="8511625" cy="3631763"/>
            </a:xfrm>
            <a:prstGeom prst="rect">
              <a:avLst/>
            </a:prstGeom>
            <a:noFill/>
          </p:spPr>
          <p:txBody>
            <a:bodyPr wrap="square" rtlCol="0">
              <a:spAutoFit/>
            </a:bodyPr>
            <a:lstStyle/>
            <a:p>
              <a:pPr algn="ctr"/>
              <a:r>
                <a:rPr lang="vi-VN" sz="11500" dirty="0">
                  <a:ln w="409575">
                    <a:solidFill>
                      <a:schemeClr val="bg1"/>
                    </a:solidFill>
                  </a:ln>
                  <a:effectLst>
                    <a:innerShdw dist="50800" dir="13500000">
                      <a:srgbClr val="FFDF92"/>
                    </a:innerShdw>
                  </a:effectLst>
                  <a:latin typeface="#9Slide03 SVNEvery Movie Every " panose="02000500000000000000" pitchFamily="2" charset="-93"/>
                </a:rPr>
                <a:t>Tạm biệt các em</a:t>
              </a:r>
              <a:r>
                <a:rPr lang="en-US" sz="11500" dirty="0">
                  <a:ln w="409575">
                    <a:solidFill>
                      <a:schemeClr val="bg1"/>
                    </a:solidFill>
                  </a:ln>
                  <a:effectLst>
                    <a:innerShdw dist="50800" dir="13500000">
                      <a:srgbClr val="FFDF92"/>
                    </a:innerShdw>
                  </a:effectLst>
                  <a:latin typeface="#9Slide03 SVNEvery Movie Every " panose="02000500000000000000" pitchFamily="2" charset="-93"/>
                </a:rPr>
                <a:t>!</a:t>
              </a:r>
              <a:endParaRPr lang="vi-VN" sz="11500" dirty="0">
                <a:ln w="409575">
                  <a:solidFill>
                    <a:schemeClr val="bg1"/>
                  </a:solidFill>
                </a:ln>
                <a:effectLst>
                  <a:innerShdw dist="50800" dir="13500000">
                    <a:srgbClr val="FFDF92"/>
                  </a:innerShdw>
                </a:effectLst>
                <a:latin typeface="#9Slide03 SVNEvery Movie Every " panose="02000500000000000000" pitchFamily="2" charset="-93"/>
              </a:endParaRPr>
            </a:p>
          </p:txBody>
        </p:sp>
        <p:sp>
          <p:nvSpPr>
            <p:cNvPr id="5" name="TextBox 4">
              <a:extLst>
                <a:ext uri="{FF2B5EF4-FFF2-40B4-BE49-F238E27FC236}">
                  <a16:creationId xmlns:a16="http://schemas.microsoft.com/office/drawing/2014/main" id="{180E8988-62CF-858C-3048-53ADD496E2F7}"/>
                </a:ext>
              </a:extLst>
            </p:cNvPr>
            <p:cNvSpPr txBox="1"/>
            <p:nvPr/>
          </p:nvSpPr>
          <p:spPr>
            <a:xfrm>
              <a:off x="89449" y="1146429"/>
              <a:ext cx="8511625" cy="3631763"/>
            </a:xfrm>
            <a:prstGeom prst="rect">
              <a:avLst/>
            </a:prstGeom>
            <a:noFill/>
          </p:spPr>
          <p:txBody>
            <a:bodyPr wrap="square" rtlCol="0">
              <a:spAutoFit/>
            </a:bodyPr>
            <a:lstStyle/>
            <a:p>
              <a:pPr algn="ctr"/>
              <a:r>
                <a:rPr lang="vi-VN" sz="11500" dirty="0">
                  <a:gradFill>
                    <a:gsLst>
                      <a:gs pos="0">
                        <a:srgbClr val="FF87EE"/>
                      </a:gs>
                      <a:gs pos="44000">
                        <a:srgbClr val="8540CB"/>
                      </a:gs>
                      <a:gs pos="83000">
                        <a:schemeClr val="accent1">
                          <a:lumMod val="45000"/>
                          <a:lumOff val="55000"/>
                        </a:schemeClr>
                      </a:gs>
                      <a:gs pos="100000">
                        <a:schemeClr val="accent1">
                          <a:lumMod val="30000"/>
                          <a:lumOff val="70000"/>
                        </a:schemeClr>
                      </a:gs>
                    </a:gsLst>
                    <a:lin ang="5400000" scaled="1"/>
                  </a:gradFill>
                  <a:latin typeface="#9Slide03 SVNEvery Movie Every " panose="02000500000000000000" pitchFamily="2" charset="-93"/>
                </a:rPr>
                <a:t>Tạm biệt các em</a:t>
              </a:r>
              <a:r>
                <a:rPr lang="en-US" sz="11500" dirty="0">
                  <a:gradFill>
                    <a:gsLst>
                      <a:gs pos="0">
                        <a:srgbClr val="FF87EE"/>
                      </a:gs>
                      <a:gs pos="44000">
                        <a:srgbClr val="8540CB"/>
                      </a:gs>
                      <a:gs pos="83000">
                        <a:schemeClr val="accent1">
                          <a:lumMod val="45000"/>
                          <a:lumOff val="55000"/>
                        </a:schemeClr>
                      </a:gs>
                      <a:gs pos="100000">
                        <a:schemeClr val="accent1">
                          <a:lumMod val="30000"/>
                          <a:lumOff val="70000"/>
                        </a:schemeClr>
                      </a:gs>
                    </a:gsLst>
                    <a:lin ang="5400000" scaled="1"/>
                  </a:gradFill>
                  <a:latin typeface="#9Slide03 SVNEvery Movie Every " panose="02000500000000000000" pitchFamily="2" charset="-93"/>
                </a:rPr>
                <a:t>!</a:t>
              </a:r>
              <a:endParaRPr lang="vi-VN" sz="11500" dirty="0">
                <a:gradFill>
                  <a:gsLst>
                    <a:gs pos="0">
                      <a:srgbClr val="FF87EE"/>
                    </a:gs>
                    <a:gs pos="44000">
                      <a:srgbClr val="8540CB"/>
                    </a:gs>
                    <a:gs pos="83000">
                      <a:schemeClr val="accent1">
                        <a:lumMod val="45000"/>
                        <a:lumOff val="55000"/>
                      </a:schemeClr>
                    </a:gs>
                    <a:gs pos="100000">
                      <a:schemeClr val="accent1">
                        <a:lumMod val="30000"/>
                        <a:lumOff val="70000"/>
                      </a:schemeClr>
                    </a:gs>
                  </a:gsLst>
                  <a:lin ang="5400000" scaled="1"/>
                </a:gradFill>
                <a:latin typeface="#9Slide03 SVNEvery Movie Every " panose="02000500000000000000" pitchFamily="2" charset="-93"/>
              </a:endParaRPr>
            </a:p>
          </p:txBody>
        </p:sp>
      </p:grpSp>
    </p:spTree>
    <p:extLst>
      <p:ext uri="{BB962C8B-B14F-4D97-AF65-F5344CB8AC3E}">
        <p14:creationId xmlns:p14="http://schemas.microsoft.com/office/powerpoint/2010/main" val="199105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and pink clouds and stars&#10;&#10;Description automatically generated">
            <a:extLst>
              <a:ext uri="{FF2B5EF4-FFF2-40B4-BE49-F238E27FC236}">
                <a16:creationId xmlns:a16="http://schemas.microsoft.com/office/drawing/2014/main" id="{C9FE675E-56C9-C0BD-4CE9-E3CFE7B042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grpSp>
        <p:nvGrpSpPr>
          <p:cNvPr id="13" name="Group 12">
            <a:extLst>
              <a:ext uri="{FF2B5EF4-FFF2-40B4-BE49-F238E27FC236}">
                <a16:creationId xmlns:a16="http://schemas.microsoft.com/office/drawing/2014/main" id="{937BF448-170A-C672-0CD6-2A4E7D236FBC}"/>
              </a:ext>
            </a:extLst>
          </p:cNvPr>
          <p:cNvGrpSpPr/>
          <p:nvPr/>
        </p:nvGrpSpPr>
        <p:grpSpPr>
          <a:xfrm>
            <a:off x="4240975" y="459505"/>
            <a:ext cx="4222111" cy="1526553"/>
            <a:chOff x="3969974" y="1753233"/>
            <a:chExt cx="4222111" cy="1526553"/>
          </a:xfrm>
        </p:grpSpPr>
        <p:sp>
          <p:nvSpPr>
            <p:cNvPr id="8" name="TextBox 7">
              <a:extLst>
                <a:ext uri="{FF2B5EF4-FFF2-40B4-BE49-F238E27FC236}">
                  <a16:creationId xmlns:a16="http://schemas.microsoft.com/office/drawing/2014/main" id="{D44DC748-0FC1-3CAB-AD0E-DD0E35AEAD2F}"/>
                </a:ext>
              </a:extLst>
            </p:cNvPr>
            <p:cNvSpPr txBox="1"/>
            <p:nvPr/>
          </p:nvSpPr>
          <p:spPr>
            <a:xfrm>
              <a:off x="3999912" y="1753233"/>
              <a:ext cx="4192173" cy="1446550"/>
            </a:xfrm>
            <a:prstGeom prst="rect">
              <a:avLst/>
            </a:prstGeom>
            <a:noFill/>
          </p:spPr>
          <p:txBody>
            <a:bodyPr wrap="none" rtlCol="0">
              <a:spAutoFit/>
            </a:bodyPr>
            <a:lstStyle/>
            <a:p>
              <a:pPr algn="ctr"/>
              <a:r>
                <a:rPr lang="en-GB" sz="8800" dirty="0">
                  <a:ln w="485775">
                    <a:solidFill>
                      <a:schemeClr val="bg1"/>
                    </a:solidFill>
                  </a:ln>
                  <a:solidFill>
                    <a:srgbClr val="8540CB"/>
                  </a:solidFill>
                  <a:effectLst>
                    <a:outerShdw blurRad="50800" dist="38100" dir="2700000" algn="tl" rotWithShape="0">
                      <a:prstClr val="black">
                        <a:alpha val="40000"/>
                      </a:prstClr>
                    </a:outerShdw>
                  </a:effectLst>
                  <a:latin typeface="UTM Showcard" panose="02040603050506020204" pitchFamily="18" charset="0"/>
                </a:rPr>
                <a:t>ĐỐ BẠN</a:t>
              </a:r>
              <a:endParaRPr lang="vi-VN" sz="8800" dirty="0">
                <a:ln w="485775">
                  <a:solidFill>
                    <a:schemeClr val="bg1"/>
                  </a:solidFill>
                </a:ln>
                <a:solidFill>
                  <a:schemeClr val="accent5"/>
                </a:solidFill>
                <a:effectLst>
                  <a:outerShdw blurRad="50800" dist="38100" dir="2700000" algn="tl" rotWithShape="0">
                    <a:prstClr val="black">
                      <a:alpha val="40000"/>
                    </a:prstClr>
                  </a:outerShdw>
                </a:effectLst>
              </a:endParaRPr>
            </a:p>
          </p:txBody>
        </p:sp>
        <p:sp>
          <p:nvSpPr>
            <p:cNvPr id="11" name="TextBox 10">
              <a:extLst>
                <a:ext uri="{FF2B5EF4-FFF2-40B4-BE49-F238E27FC236}">
                  <a16:creationId xmlns:a16="http://schemas.microsoft.com/office/drawing/2014/main" id="{CDB46D4E-DBCB-41E7-EC96-81E1E88A219E}"/>
                </a:ext>
              </a:extLst>
            </p:cNvPr>
            <p:cNvSpPr txBox="1"/>
            <p:nvPr/>
          </p:nvSpPr>
          <p:spPr>
            <a:xfrm>
              <a:off x="3969974" y="1833236"/>
              <a:ext cx="4192173" cy="1446550"/>
            </a:xfrm>
            <a:prstGeom prst="rect">
              <a:avLst/>
            </a:prstGeom>
            <a:noFill/>
          </p:spPr>
          <p:txBody>
            <a:bodyPr wrap="none" rtlCol="0">
              <a:spAutoFit/>
            </a:bodyPr>
            <a:lstStyle/>
            <a:p>
              <a:pPr algn="ctr"/>
              <a:r>
                <a:rPr lang="en-GB" sz="8800" dirty="0">
                  <a:solidFill>
                    <a:srgbClr val="33CCFF"/>
                  </a:solidFill>
                  <a:latin typeface="UTM Showcard" panose="02040603050506020204" pitchFamily="18" charset="0"/>
                </a:rPr>
                <a:t>Đ</a:t>
              </a:r>
              <a:r>
                <a:rPr lang="en-GB" sz="8800" dirty="0">
                  <a:solidFill>
                    <a:srgbClr val="FF87AD"/>
                  </a:solidFill>
                  <a:latin typeface="UTM Showcard" panose="02040603050506020204" pitchFamily="18" charset="0"/>
                </a:rPr>
                <a:t>Ố</a:t>
              </a:r>
              <a:r>
                <a:rPr lang="en-GB" sz="8800" dirty="0">
                  <a:solidFill>
                    <a:srgbClr val="8540CB"/>
                  </a:solidFill>
                  <a:latin typeface="UTM Showcard" panose="02040603050506020204" pitchFamily="18" charset="0"/>
                </a:rPr>
                <a:t> </a:t>
              </a:r>
              <a:r>
                <a:rPr lang="en-GB" sz="8800" dirty="0">
                  <a:solidFill>
                    <a:schemeClr val="accent2">
                      <a:lumMod val="60000"/>
                      <a:lumOff val="40000"/>
                    </a:schemeClr>
                  </a:solidFill>
                  <a:latin typeface="UTM Showcard" panose="02040603050506020204" pitchFamily="18" charset="0"/>
                </a:rPr>
                <a:t>B</a:t>
              </a:r>
              <a:r>
                <a:rPr lang="en-GB" sz="8800" dirty="0">
                  <a:solidFill>
                    <a:schemeClr val="accent6">
                      <a:lumMod val="60000"/>
                      <a:lumOff val="40000"/>
                    </a:schemeClr>
                  </a:solidFill>
                  <a:latin typeface="UTM Showcard" panose="02040603050506020204" pitchFamily="18" charset="0"/>
                </a:rPr>
                <a:t>Ạ</a:t>
              </a:r>
              <a:r>
                <a:rPr lang="en-GB" sz="8800" dirty="0">
                  <a:solidFill>
                    <a:srgbClr val="8540CB"/>
                  </a:solidFill>
                  <a:latin typeface="UTM Showcard" panose="02040603050506020204" pitchFamily="18" charset="0"/>
                </a:rPr>
                <a:t>N</a:t>
              </a:r>
              <a:endParaRPr lang="vi-VN" sz="8800" dirty="0">
                <a:solidFill>
                  <a:schemeClr val="accent5"/>
                </a:solidFill>
              </a:endParaRPr>
            </a:p>
          </p:txBody>
        </p:sp>
      </p:grpSp>
      <p:grpSp>
        <p:nvGrpSpPr>
          <p:cNvPr id="16" name="Group 15">
            <a:extLst>
              <a:ext uri="{FF2B5EF4-FFF2-40B4-BE49-F238E27FC236}">
                <a16:creationId xmlns:a16="http://schemas.microsoft.com/office/drawing/2014/main" id="{06A8DD43-CB28-45E4-C775-7D24E9F408AD}"/>
              </a:ext>
            </a:extLst>
          </p:cNvPr>
          <p:cNvGrpSpPr/>
          <p:nvPr/>
        </p:nvGrpSpPr>
        <p:grpSpPr>
          <a:xfrm>
            <a:off x="3923542" y="2364278"/>
            <a:ext cx="4937522" cy="3788153"/>
            <a:chOff x="3923542" y="2364278"/>
            <a:chExt cx="4937522" cy="3788153"/>
          </a:xfrm>
        </p:grpSpPr>
        <p:grpSp>
          <p:nvGrpSpPr>
            <p:cNvPr id="12" name="Group 11">
              <a:extLst>
                <a:ext uri="{FF2B5EF4-FFF2-40B4-BE49-F238E27FC236}">
                  <a16:creationId xmlns:a16="http://schemas.microsoft.com/office/drawing/2014/main" id="{5900E4CE-B23C-9FB9-E4A6-A1E0D01D9B93}"/>
                </a:ext>
              </a:extLst>
            </p:cNvPr>
            <p:cNvGrpSpPr/>
            <p:nvPr/>
          </p:nvGrpSpPr>
          <p:grpSpPr>
            <a:xfrm>
              <a:off x="3923542" y="2364278"/>
              <a:ext cx="4937522" cy="3788153"/>
              <a:chOff x="3923542" y="2364278"/>
              <a:chExt cx="4937522" cy="3788153"/>
            </a:xfrm>
          </p:grpSpPr>
          <p:sp>
            <p:nvSpPr>
              <p:cNvPr id="3" name="Speech Bubble: Rectangle with Corners Rounded 2">
                <a:extLst>
                  <a:ext uri="{FF2B5EF4-FFF2-40B4-BE49-F238E27FC236}">
                    <a16:creationId xmlns:a16="http://schemas.microsoft.com/office/drawing/2014/main" id="{1E4D23AA-B8FE-6081-DF17-2A84C144BE2F}"/>
                  </a:ext>
                </a:extLst>
              </p:cNvPr>
              <p:cNvSpPr/>
              <p:nvPr/>
            </p:nvSpPr>
            <p:spPr>
              <a:xfrm>
                <a:off x="3923542" y="2364278"/>
                <a:ext cx="4808977" cy="3606754"/>
              </a:xfrm>
              <a:prstGeom prst="wedgeRoundRectCallout">
                <a:avLst>
                  <a:gd name="adj1" fmla="val -60573"/>
                  <a:gd name="adj2" fmla="val 5964"/>
                  <a:gd name="adj3" fmla="val 16667"/>
                </a:avLst>
              </a:prstGeom>
              <a:solidFill>
                <a:srgbClr val="33CC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Speech Bubble: Rectangle with Corners Rounded 3">
                <a:extLst>
                  <a:ext uri="{FF2B5EF4-FFF2-40B4-BE49-F238E27FC236}">
                    <a16:creationId xmlns:a16="http://schemas.microsoft.com/office/drawing/2014/main" id="{97E1E8EE-A6E4-5A8D-D40C-8EE4648C88F3}"/>
                  </a:ext>
                </a:extLst>
              </p:cNvPr>
              <p:cNvSpPr/>
              <p:nvPr/>
            </p:nvSpPr>
            <p:spPr>
              <a:xfrm>
                <a:off x="4052087" y="2545677"/>
                <a:ext cx="4808977" cy="3606754"/>
              </a:xfrm>
              <a:prstGeom prst="wedgeRoundRectCallout">
                <a:avLst>
                  <a:gd name="adj1" fmla="val -60573"/>
                  <a:gd name="adj2" fmla="val 5964"/>
                  <a:gd name="adj3" fmla="val 16667"/>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id="{15FB6499-A217-5C00-4CEF-190125FAF1FF}"/>
                </a:ext>
              </a:extLst>
            </p:cNvPr>
            <p:cNvSpPr txBox="1"/>
            <p:nvPr/>
          </p:nvSpPr>
          <p:spPr>
            <a:xfrm>
              <a:off x="4105666" y="2652771"/>
              <a:ext cx="4718696" cy="3416320"/>
            </a:xfrm>
            <a:prstGeom prst="rect">
              <a:avLst/>
            </a:prstGeom>
            <a:noFill/>
          </p:spPr>
          <p:txBody>
            <a:bodyPr wrap="square">
              <a:spAutoFit/>
            </a:bodyPr>
            <a:lstStyle/>
            <a:p>
              <a:pPr algn="ctr"/>
              <a:r>
                <a:rPr lang="vi-VN" sz="3600" dirty="0">
                  <a:latin typeface="Calibri" panose="020F0502020204030204" pitchFamily="34" charset="0"/>
                  <a:ea typeface="Calibri" panose="020F0502020204030204" pitchFamily="34" charset="0"/>
                  <a:cs typeface="Calibri" panose="020F0502020204030204" pitchFamily="34" charset="0"/>
                </a:rPr>
                <a:t>Một bạn </a:t>
              </a:r>
              <a:r>
                <a:rPr lang="vi-VN" sz="3600" b="1" dirty="0">
                  <a:latin typeface="Calibri" panose="020F0502020204030204" pitchFamily="34" charset="0"/>
                  <a:ea typeface="Calibri" panose="020F0502020204030204" pitchFamily="34" charset="0"/>
                  <a:cs typeface="Calibri" panose="020F0502020204030204" pitchFamily="34" charset="0"/>
                </a:rPr>
                <a:t>viết số </a:t>
              </a:r>
              <a:r>
                <a:rPr lang="vi-VN" sz="3600" dirty="0">
                  <a:latin typeface="Calibri" panose="020F0502020204030204" pitchFamily="34" charset="0"/>
                  <a:ea typeface="Calibri" panose="020F0502020204030204" pitchFamily="34" charset="0"/>
                  <a:cs typeface="Calibri" panose="020F0502020204030204" pitchFamily="34" charset="0"/>
                </a:rPr>
                <a:t>(có năm, sáu, bảy chữ số), bạn khác </a:t>
              </a:r>
              <a:r>
                <a:rPr lang="vi-VN" sz="3600" b="1" dirty="0">
                  <a:latin typeface="Calibri" panose="020F0502020204030204" pitchFamily="34" charset="0"/>
                  <a:ea typeface="Calibri" panose="020F0502020204030204" pitchFamily="34" charset="0"/>
                  <a:cs typeface="Calibri" panose="020F0502020204030204" pitchFamily="34" charset="0"/>
                </a:rPr>
                <a:t>đọc số</a:t>
              </a:r>
              <a:r>
                <a:rPr lang="vi-VN" sz="3600" dirty="0">
                  <a:latin typeface="Calibri" panose="020F0502020204030204" pitchFamily="34" charset="0"/>
                  <a:ea typeface="Calibri" panose="020F0502020204030204" pitchFamily="34" charset="0"/>
                  <a:cs typeface="Calibri" panose="020F0502020204030204" pitchFamily="34" charset="0"/>
                </a:rPr>
                <a:t>, bạn còn lại </a:t>
              </a:r>
              <a:r>
                <a:rPr lang="vi-VN" sz="3600" b="1" dirty="0">
                  <a:latin typeface="Calibri" panose="020F0502020204030204" pitchFamily="34" charset="0"/>
                  <a:ea typeface="Calibri" panose="020F0502020204030204" pitchFamily="34" charset="0"/>
                  <a:cs typeface="Calibri" panose="020F0502020204030204" pitchFamily="34" charset="0"/>
                </a:rPr>
                <a:t>nêu giá trị của từng chữ số trong từng hàng </a:t>
              </a:r>
              <a:r>
                <a:rPr lang="vi-VN" sz="3600" dirty="0">
                  <a:latin typeface="Calibri" panose="020F0502020204030204" pitchFamily="34" charset="0"/>
                  <a:ea typeface="Calibri" panose="020F0502020204030204" pitchFamily="34" charset="0"/>
                  <a:cs typeface="Calibri" panose="020F0502020204030204" pitchFamily="34" charset="0"/>
                </a:rPr>
                <a:t>(hay số gồm...)</a:t>
              </a:r>
            </a:p>
          </p:txBody>
        </p:sp>
      </p:grpSp>
      <p:sp>
        <p:nvSpPr>
          <p:cNvPr id="7" name="Freeform 24">
            <a:extLst>
              <a:ext uri="{FF2B5EF4-FFF2-40B4-BE49-F238E27FC236}">
                <a16:creationId xmlns:a16="http://schemas.microsoft.com/office/drawing/2014/main" id="{C6028D7B-524B-DA6B-D240-623E0617C49C}"/>
              </a:ext>
            </a:extLst>
          </p:cNvPr>
          <p:cNvSpPr/>
          <p:nvPr/>
        </p:nvSpPr>
        <p:spPr>
          <a:xfrm>
            <a:off x="8732519" y="2918874"/>
            <a:ext cx="3827258" cy="4058654"/>
          </a:xfrm>
          <a:custGeom>
            <a:avLst/>
            <a:gdLst/>
            <a:ahLst/>
            <a:cxnLst/>
            <a:rect l="l" t="t" r="r" b="b"/>
            <a:pathLst>
              <a:path w="2495368" h="2686803">
                <a:moveTo>
                  <a:pt x="0" y="0"/>
                </a:moveTo>
                <a:lnTo>
                  <a:pt x="2495367" y="0"/>
                </a:lnTo>
                <a:lnTo>
                  <a:pt x="2495367" y="2686803"/>
                </a:lnTo>
                <a:lnTo>
                  <a:pt x="0" y="2686803"/>
                </a:lnTo>
                <a:lnTo>
                  <a:pt x="0" y="0"/>
                </a:lnTo>
                <a:close/>
              </a:path>
            </a:pathLst>
          </a:custGeom>
          <a:blipFill>
            <a:blip r:embed="rId3"/>
            <a:stretch>
              <a:fillRect/>
            </a:stretch>
          </a:blipFill>
        </p:spPr>
        <p:txBody>
          <a:bodyPr/>
          <a:lstStyle/>
          <a:p>
            <a:endParaRPr lang="en-US"/>
          </a:p>
        </p:txBody>
      </p:sp>
      <p:sp>
        <p:nvSpPr>
          <p:cNvPr id="6" name="Freeform 14">
            <a:extLst>
              <a:ext uri="{FF2B5EF4-FFF2-40B4-BE49-F238E27FC236}">
                <a16:creationId xmlns:a16="http://schemas.microsoft.com/office/drawing/2014/main" id="{A41C5E24-6F88-2EFC-0DA3-18733D092932}"/>
              </a:ext>
            </a:extLst>
          </p:cNvPr>
          <p:cNvSpPr/>
          <p:nvPr/>
        </p:nvSpPr>
        <p:spPr>
          <a:xfrm>
            <a:off x="-324856" y="2732774"/>
            <a:ext cx="4234191" cy="4123944"/>
          </a:xfrm>
          <a:custGeom>
            <a:avLst/>
            <a:gdLst/>
            <a:ahLst/>
            <a:cxnLst/>
            <a:rect l="l" t="t" r="r" b="b"/>
            <a:pathLst>
              <a:path w="2452519" h="2371790">
                <a:moveTo>
                  <a:pt x="0" y="0"/>
                </a:moveTo>
                <a:lnTo>
                  <a:pt x="2452519" y="0"/>
                </a:lnTo>
                <a:lnTo>
                  <a:pt x="2452519" y="2371790"/>
                </a:lnTo>
                <a:lnTo>
                  <a:pt x="0" y="237179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2890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7C92-5A4D-63F5-6E98-EACC613C2B74}"/>
              </a:ext>
            </a:extLst>
          </p:cNvPr>
          <p:cNvSpPr>
            <a:spLocks noGrp="1"/>
          </p:cNvSpPr>
          <p:nvPr>
            <p:ph type="ctrTitle"/>
          </p:nvPr>
        </p:nvSpPr>
        <p:spPr/>
        <p:txBody>
          <a:bodyPr/>
          <a:lstStyle/>
          <a:p>
            <a:r>
              <a:rPr lang="en-GB" dirty="0"/>
              <a:t>B </a:t>
            </a:r>
            <a:endParaRPr lang="vi-VN" dirty="0"/>
          </a:p>
        </p:txBody>
      </p:sp>
      <p:sp>
        <p:nvSpPr>
          <p:cNvPr id="3" name="Subtitle 2">
            <a:extLst>
              <a:ext uri="{FF2B5EF4-FFF2-40B4-BE49-F238E27FC236}">
                <a16:creationId xmlns:a16="http://schemas.microsoft.com/office/drawing/2014/main" id="{46D83497-4423-BFB3-2F70-E8EB8D672543}"/>
              </a:ext>
            </a:extLst>
          </p:cNvPr>
          <p:cNvSpPr>
            <a:spLocks noGrp="1"/>
          </p:cNvSpPr>
          <p:nvPr>
            <p:ph type="subTitle" idx="1"/>
          </p:nvPr>
        </p:nvSpPr>
        <p:spPr/>
        <p:txBody>
          <a:bodyPr/>
          <a:lstStyle/>
          <a:p>
            <a:endParaRPr lang="vi-VN"/>
          </a:p>
        </p:txBody>
      </p:sp>
      <p:pic>
        <p:nvPicPr>
          <p:cNvPr id="5" name="Picture 4" descr="A group of school supplies&#10;&#10;Description automatically generated">
            <a:extLst>
              <a:ext uri="{FF2B5EF4-FFF2-40B4-BE49-F238E27FC236}">
                <a16:creationId xmlns:a16="http://schemas.microsoft.com/office/drawing/2014/main" id="{159127BF-E912-5F13-29EC-FEA909678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4888B6A1-967B-FA83-C3F7-113651ADA25C}"/>
              </a:ext>
            </a:extLst>
          </p:cNvPr>
          <p:cNvSpPr/>
          <p:nvPr/>
        </p:nvSpPr>
        <p:spPr>
          <a:xfrm rot="20798798">
            <a:off x="-141984" y="2222373"/>
            <a:ext cx="5855636" cy="3996472"/>
          </a:xfrm>
          <a:custGeom>
            <a:avLst/>
            <a:gdLst/>
            <a:ahLst/>
            <a:cxnLst/>
            <a:rect l="l" t="t" r="r" b="b"/>
            <a:pathLst>
              <a:path w="5855636" h="3996472">
                <a:moveTo>
                  <a:pt x="0" y="0"/>
                </a:moveTo>
                <a:lnTo>
                  <a:pt x="5855636" y="0"/>
                </a:lnTo>
                <a:lnTo>
                  <a:pt x="5855636" y="3996472"/>
                </a:lnTo>
                <a:lnTo>
                  <a:pt x="0" y="3996472"/>
                </a:lnTo>
                <a:lnTo>
                  <a:pt x="0" y="0"/>
                </a:lnTo>
                <a:close/>
              </a:path>
            </a:pathLst>
          </a:custGeom>
          <a:blipFill>
            <a:blip r:embed="rId3"/>
            <a:stretch>
              <a:fillRect/>
            </a:stretch>
          </a:blipFill>
        </p:spPr>
        <p:txBody>
          <a:bodyPr/>
          <a:lstStyle/>
          <a:p>
            <a:endParaRPr lang="vi-VN"/>
          </a:p>
        </p:txBody>
      </p:sp>
      <p:grpSp>
        <p:nvGrpSpPr>
          <p:cNvPr id="11" name="Group 10">
            <a:extLst>
              <a:ext uri="{FF2B5EF4-FFF2-40B4-BE49-F238E27FC236}">
                <a16:creationId xmlns:a16="http://schemas.microsoft.com/office/drawing/2014/main" id="{6293A319-7424-88F6-64AE-E3742824F7AB}"/>
              </a:ext>
            </a:extLst>
          </p:cNvPr>
          <p:cNvGrpSpPr/>
          <p:nvPr/>
        </p:nvGrpSpPr>
        <p:grpSpPr>
          <a:xfrm>
            <a:off x="9490486" y="51867"/>
            <a:ext cx="2210837" cy="2209772"/>
            <a:chOff x="9490486" y="51867"/>
            <a:chExt cx="2210837" cy="2209772"/>
          </a:xfrm>
        </p:grpSpPr>
        <p:sp>
          <p:nvSpPr>
            <p:cNvPr id="7" name="Freeform 9">
              <a:extLst>
                <a:ext uri="{FF2B5EF4-FFF2-40B4-BE49-F238E27FC236}">
                  <a16:creationId xmlns:a16="http://schemas.microsoft.com/office/drawing/2014/main" id="{F240F800-86FE-3C8E-92F8-B615DA5DC220}"/>
                </a:ext>
              </a:extLst>
            </p:cNvPr>
            <p:cNvSpPr/>
            <p:nvPr/>
          </p:nvSpPr>
          <p:spPr>
            <a:xfrm rot="735257">
              <a:off x="9490486" y="51867"/>
              <a:ext cx="2210837" cy="2209772"/>
            </a:xfrm>
            <a:custGeom>
              <a:avLst/>
              <a:gdLst/>
              <a:ahLst/>
              <a:cxnLst/>
              <a:rect l="l" t="t" r="r" b="b"/>
              <a:pathLst>
                <a:path w="1248855" h="1409145">
                  <a:moveTo>
                    <a:pt x="0" y="0"/>
                  </a:moveTo>
                  <a:lnTo>
                    <a:pt x="1248855" y="0"/>
                  </a:lnTo>
                  <a:lnTo>
                    <a:pt x="1248855" y="1409145"/>
                  </a:lnTo>
                  <a:lnTo>
                    <a:pt x="0" y="1409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0" name="Group 9">
              <a:extLst>
                <a:ext uri="{FF2B5EF4-FFF2-40B4-BE49-F238E27FC236}">
                  <a16:creationId xmlns:a16="http://schemas.microsoft.com/office/drawing/2014/main" id="{6986B779-A660-1FD2-7E37-A08378E852EF}"/>
                </a:ext>
              </a:extLst>
            </p:cNvPr>
            <p:cNvGrpSpPr/>
            <p:nvPr/>
          </p:nvGrpSpPr>
          <p:grpSpPr>
            <a:xfrm>
              <a:off x="9534329" y="978406"/>
              <a:ext cx="1967206" cy="923331"/>
              <a:chOff x="9534329" y="978406"/>
              <a:chExt cx="1967206" cy="923331"/>
            </a:xfrm>
          </p:grpSpPr>
          <p:sp>
            <p:nvSpPr>
              <p:cNvPr id="8" name="TextBox 7">
                <a:extLst>
                  <a:ext uri="{FF2B5EF4-FFF2-40B4-BE49-F238E27FC236}">
                    <a16:creationId xmlns:a16="http://schemas.microsoft.com/office/drawing/2014/main" id="{DDF4F50F-8E6C-23E2-10F1-C45908294E86}"/>
                  </a:ext>
                </a:extLst>
              </p:cNvPr>
              <p:cNvSpPr txBox="1"/>
              <p:nvPr/>
            </p:nvSpPr>
            <p:spPr>
              <a:xfrm rot="728911">
                <a:off x="9534330" y="978407"/>
                <a:ext cx="1967205" cy="923330"/>
              </a:xfrm>
              <a:prstGeom prst="rect">
                <a:avLst/>
              </a:prstGeom>
              <a:noFill/>
            </p:spPr>
            <p:txBody>
              <a:bodyPr wrap="none" rtlCol="0">
                <a:spAutoFit/>
              </a:bodyPr>
              <a:lstStyle/>
              <a:p>
                <a:r>
                  <a:rPr lang="en-GB" sz="5400" dirty="0">
                    <a:ln w="190500">
                      <a:solidFill>
                        <a:schemeClr val="bg1"/>
                      </a:solidFill>
                    </a:ln>
                    <a:effectLst>
                      <a:outerShdw blurRad="50800" dist="38100" dir="2700000" algn="tl" rotWithShape="0">
                        <a:prstClr val="black">
                          <a:alpha val="40000"/>
                        </a:prstClr>
                      </a:outerShdw>
                    </a:effectLst>
                    <a:latin typeface="UTM Showcard" panose="02040603050506020204" pitchFamily="18" charset="0"/>
                  </a:rPr>
                  <a:t>TOÁN</a:t>
                </a:r>
                <a:endParaRPr lang="vi-VN" sz="5400" dirty="0">
                  <a:ln w="190500">
                    <a:solidFill>
                      <a:schemeClr val="bg1"/>
                    </a:solidFill>
                  </a:ln>
                  <a:effectLst>
                    <a:outerShdw blurRad="50800" dist="38100" dir="2700000" algn="tl" rotWithShape="0">
                      <a:prstClr val="black">
                        <a:alpha val="40000"/>
                      </a:prstClr>
                    </a:outerShdw>
                  </a:effectLst>
                </a:endParaRPr>
              </a:p>
            </p:txBody>
          </p:sp>
          <p:sp>
            <p:nvSpPr>
              <p:cNvPr id="9" name="TextBox 8">
                <a:extLst>
                  <a:ext uri="{FF2B5EF4-FFF2-40B4-BE49-F238E27FC236}">
                    <a16:creationId xmlns:a16="http://schemas.microsoft.com/office/drawing/2014/main" id="{3B04FA32-44F1-BCA8-C547-7DB4E8D78C66}"/>
                  </a:ext>
                </a:extLst>
              </p:cNvPr>
              <p:cNvSpPr txBox="1"/>
              <p:nvPr/>
            </p:nvSpPr>
            <p:spPr>
              <a:xfrm rot="728911">
                <a:off x="9534329" y="978406"/>
                <a:ext cx="1967205" cy="923330"/>
              </a:xfrm>
              <a:prstGeom prst="rect">
                <a:avLst/>
              </a:prstGeom>
              <a:noFill/>
            </p:spPr>
            <p:txBody>
              <a:bodyPr wrap="none" rtlCol="0">
                <a:spAutoFit/>
              </a:bodyPr>
              <a:lstStyle/>
              <a:p>
                <a:r>
                  <a:rPr lang="en-GB" sz="5400" dirty="0">
                    <a:ln w="15875">
                      <a:solidFill>
                        <a:schemeClr val="bg2">
                          <a:lumMod val="10000"/>
                        </a:schemeClr>
                      </a:solidFill>
                      <a:prstDash val="sysDash"/>
                    </a:ln>
                    <a:solidFill>
                      <a:schemeClr val="accent4">
                        <a:lumMod val="40000"/>
                        <a:lumOff val="60000"/>
                      </a:schemeClr>
                    </a:solidFill>
                    <a:latin typeface="UTM Showcard" panose="02040603050506020204" pitchFamily="18" charset="0"/>
                  </a:rPr>
                  <a:t>T</a:t>
                </a:r>
                <a:r>
                  <a:rPr lang="en-GB" sz="5400" dirty="0">
                    <a:ln w="15875">
                      <a:solidFill>
                        <a:schemeClr val="bg2">
                          <a:lumMod val="10000"/>
                        </a:schemeClr>
                      </a:solidFill>
                      <a:prstDash val="sysDash"/>
                    </a:ln>
                    <a:solidFill>
                      <a:srgbClr val="FFDF92"/>
                    </a:solidFill>
                    <a:latin typeface="UTM Showcard" panose="02040603050506020204" pitchFamily="18" charset="0"/>
                  </a:rPr>
                  <a:t>O</a:t>
                </a:r>
                <a:r>
                  <a:rPr lang="en-GB" sz="5400" dirty="0">
                    <a:ln w="15875">
                      <a:solidFill>
                        <a:schemeClr val="bg2">
                          <a:lumMod val="10000"/>
                        </a:schemeClr>
                      </a:solidFill>
                      <a:prstDash val="sysDash"/>
                    </a:ln>
                    <a:solidFill>
                      <a:srgbClr val="FF87AD"/>
                    </a:solidFill>
                    <a:latin typeface="UTM Showcard" panose="02040603050506020204" pitchFamily="18" charset="0"/>
                  </a:rPr>
                  <a:t>Á</a:t>
                </a:r>
                <a:r>
                  <a:rPr lang="en-GB" sz="5400" dirty="0">
                    <a:ln w="15875">
                      <a:solidFill>
                        <a:schemeClr val="bg2">
                          <a:lumMod val="10000"/>
                        </a:schemeClr>
                      </a:solidFill>
                      <a:prstDash val="sysDash"/>
                    </a:ln>
                    <a:solidFill>
                      <a:srgbClr val="8540CB"/>
                    </a:solidFill>
                    <a:latin typeface="UTM Showcard" panose="02040603050506020204" pitchFamily="18" charset="0"/>
                  </a:rPr>
                  <a:t>N</a:t>
                </a:r>
                <a:endParaRPr lang="vi-VN" sz="5400" dirty="0">
                  <a:ln w="15875">
                    <a:solidFill>
                      <a:schemeClr val="bg2">
                        <a:lumMod val="10000"/>
                      </a:schemeClr>
                    </a:solidFill>
                    <a:prstDash val="sysDash"/>
                  </a:ln>
                  <a:solidFill>
                    <a:srgbClr val="8540CB"/>
                  </a:solidFill>
                </a:endParaRPr>
              </a:p>
            </p:txBody>
          </p:sp>
        </p:grpSp>
      </p:grpSp>
      <p:grpSp>
        <p:nvGrpSpPr>
          <p:cNvPr id="14" name="Group 13">
            <a:extLst>
              <a:ext uri="{FF2B5EF4-FFF2-40B4-BE49-F238E27FC236}">
                <a16:creationId xmlns:a16="http://schemas.microsoft.com/office/drawing/2014/main" id="{916A7B72-A0D2-269B-9FE7-7C441974684D}"/>
              </a:ext>
            </a:extLst>
          </p:cNvPr>
          <p:cNvGrpSpPr/>
          <p:nvPr/>
        </p:nvGrpSpPr>
        <p:grpSpPr>
          <a:xfrm>
            <a:off x="4599943" y="2232894"/>
            <a:ext cx="7087197" cy="2809257"/>
            <a:chOff x="4599943" y="2232894"/>
            <a:chExt cx="7087197" cy="2809257"/>
          </a:xfrm>
        </p:grpSpPr>
        <p:sp>
          <p:nvSpPr>
            <p:cNvPr id="12" name="TextBox 11">
              <a:extLst>
                <a:ext uri="{FF2B5EF4-FFF2-40B4-BE49-F238E27FC236}">
                  <a16:creationId xmlns:a16="http://schemas.microsoft.com/office/drawing/2014/main" id="{2CAAB7EE-CAE4-7543-23F6-7DB97AF0863E}"/>
                </a:ext>
              </a:extLst>
            </p:cNvPr>
            <p:cNvSpPr txBox="1"/>
            <p:nvPr/>
          </p:nvSpPr>
          <p:spPr>
            <a:xfrm>
              <a:off x="4599943" y="2232894"/>
              <a:ext cx="7087197" cy="2800767"/>
            </a:xfrm>
            <a:prstGeom prst="rect">
              <a:avLst/>
            </a:prstGeom>
            <a:noFill/>
          </p:spPr>
          <p:txBody>
            <a:bodyPr wrap="none" rtlCol="0">
              <a:spAutoFit/>
            </a:bodyPr>
            <a:lstStyle/>
            <a:p>
              <a:pPr algn="ctr"/>
              <a:r>
                <a:rPr lang="en-GB" sz="8800" dirty="0">
                  <a:ln w="317500">
                    <a:solidFill>
                      <a:srgbClr val="00B0F0"/>
                    </a:solidFill>
                  </a:ln>
                  <a:latin typeface="UTM Showcard" panose="02040603050506020204" pitchFamily="18" charset="0"/>
                </a:rPr>
                <a:t>ÔN TẬP</a:t>
              </a:r>
            </a:p>
            <a:p>
              <a:pPr algn="ctr"/>
              <a:r>
                <a:rPr lang="en-GB" sz="8800" dirty="0">
                  <a:ln w="317500">
                    <a:solidFill>
                      <a:srgbClr val="00B0F0"/>
                    </a:solidFill>
                  </a:ln>
                  <a:latin typeface="UTM Showcard" panose="02040603050506020204" pitchFamily="18" charset="0"/>
                </a:rPr>
                <a:t> SỐ TỰ NHIÊN</a:t>
              </a:r>
              <a:endParaRPr lang="vi-VN" sz="8800" dirty="0">
                <a:ln w="317500">
                  <a:solidFill>
                    <a:srgbClr val="00B0F0"/>
                  </a:solidFill>
                </a:ln>
              </a:endParaRPr>
            </a:p>
          </p:txBody>
        </p:sp>
        <p:sp>
          <p:nvSpPr>
            <p:cNvPr id="13" name="TextBox 12">
              <a:extLst>
                <a:ext uri="{FF2B5EF4-FFF2-40B4-BE49-F238E27FC236}">
                  <a16:creationId xmlns:a16="http://schemas.microsoft.com/office/drawing/2014/main" id="{BDD3BBA0-5FAC-0ED6-7164-6F6FC6ED4319}"/>
                </a:ext>
              </a:extLst>
            </p:cNvPr>
            <p:cNvSpPr txBox="1"/>
            <p:nvPr/>
          </p:nvSpPr>
          <p:spPr>
            <a:xfrm>
              <a:off x="4599943" y="2241384"/>
              <a:ext cx="7087197" cy="2800767"/>
            </a:xfrm>
            <a:prstGeom prst="rect">
              <a:avLst/>
            </a:prstGeom>
            <a:noFill/>
          </p:spPr>
          <p:txBody>
            <a:bodyPr wrap="none" rtlCol="0">
              <a:spAutoFit/>
            </a:bodyPr>
            <a:lstStyle/>
            <a:p>
              <a:pPr algn="ctr"/>
              <a:r>
                <a:rPr lang="en-GB" sz="8800" dirty="0">
                  <a:ln w="28575">
                    <a:solidFill>
                      <a:schemeClr val="tx1">
                        <a:lumMod val="95000"/>
                        <a:lumOff val="5000"/>
                      </a:schemeClr>
                    </a:solidFill>
                    <a:prstDash val="sysDash"/>
                  </a:ln>
                  <a:solidFill>
                    <a:schemeClr val="bg1"/>
                  </a:solidFill>
                  <a:latin typeface="UTM Showcard" panose="02040603050506020204" pitchFamily="18" charset="0"/>
                </a:rPr>
                <a:t>ÔN TẬP</a:t>
              </a:r>
            </a:p>
            <a:p>
              <a:pPr algn="ctr"/>
              <a:r>
                <a:rPr lang="en-GB" sz="8800" dirty="0">
                  <a:ln w="28575">
                    <a:solidFill>
                      <a:schemeClr val="tx1">
                        <a:lumMod val="95000"/>
                        <a:lumOff val="5000"/>
                      </a:schemeClr>
                    </a:solidFill>
                    <a:prstDash val="sysDash"/>
                  </a:ln>
                  <a:solidFill>
                    <a:schemeClr val="bg1"/>
                  </a:solidFill>
                  <a:latin typeface="UTM Showcard" panose="02040603050506020204" pitchFamily="18" charset="0"/>
                </a:rPr>
                <a:t> SỐ TỰ NHIÊN</a:t>
              </a:r>
              <a:endParaRPr lang="vi-VN" sz="8800" dirty="0">
                <a:ln w="28575">
                  <a:solidFill>
                    <a:schemeClr val="tx1">
                      <a:lumMod val="95000"/>
                      <a:lumOff val="5000"/>
                    </a:schemeClr>
                  </a:solidFill>
                  <a:prstDash val="sysDash"/>
                </a:ln>
                <a:solidFill>
                  <a:schemeClr val="bg1"/>
                </a:solidFill>
              </a:endParaRPr>
            </a:p>
          </p:txBody>
        </p:sp>
      </p:grpSp>
      <p:grpSp>
        <p:nvGrpSpPr>
          <p:cNvPr id="18" name="Group 17">
            <a:extLst>
              <a:ext uri="{FF2B5EF4-FFF2-40B4-BE49-F238E27FC236}">
                <a16:creationId xmlns:a16="http://schemas.microsoft.com/office/drawing/2014/main" id="{748AC9FA-E1A7-F36F-DD5F-A51772CEC94B}"/>
              </a:ext>
            </a:extLst>
          </p:cNvPr>
          <p:cNvGrpSpPr/>
          <p:nvPr/>
        </p:nvGrpSpPr>
        <p:grpSpPr>
          <a:xfrm>
            <a:off x="6284929" y="1226141"/>
            <a:ext cx="3085250" cy="799594"/>
            <a:chOff x="6284929" y="1226141"/>
            <a:chExt cx="3085250" cy="799594"/>
          </a:xfrm>
        </p:grpSpPr>
        <p:sp>
          <p:nvSpPr>
            <p:cNvPr id="15" name="Freeform 17">
              <a:extLst>
                <a:ext uri="{FF2B5EF4-FFF2-40B4-BE49-F238E27FC236}">
                  <a16:creationId xmlns:a16="http://schemas.microsoft.com/office/drawing/2014/main" id="{B34AFA32-875A-AF7E-5983-416888A879D7}"/>
                </a:ext>
              </a:extLst>
            </p:cNvPr>
            <p:cNvSpPr/>
            <p:nvPr/>
          </p:nvSpPr>
          <p:spPr>
            <a:xfrm>
              <a:off x="6284929" y="1226141"/>
              <a:ext cx="3085250" cy="799594"/>
            </a:xfrm>
            <a:custGeom>
              <a:avLst/>
              <a:gdLst/>
              <a:ahLst/>
              <a:cxnLst/>
              <a:rect l="l" t="t" r="r" b="b"/>
              <a:pathLst>
                <a:path w="3085250" h="799594">
                  <a:moveTo>
                    <a:pt x="0" y="0"/>
                  </a:moveTo>
                  <a:lnTo>
                    <a:pt x="3085250" y="0"/>
                  </a:lnTo>
                  <a:lnTo>
                    <a:pt x="3085250" y="799594"/>
                  </a:lnTo>
                  <a:lnTo>
                    <a:pt x="0" y="799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6" name="TextBox 15">
              <a:extLst>
                <a:ext uri="{FF2B5EF4-FFF2-40B4-BE49-F238E27FC236}">
                  <a16:creationId xmlns:a16="http://schemas.microsoft.com/office/drawing/2014/main" id="{319621C2-26C0-37D5-815E-E6BAFF55424E}"/>
                </a:ext>
              </a:extLst>
            </p:cNvPr>
            <p:cNvSpPr txBox="1"/>
            <p:nvPr/>
          </p:nvSpPr>
          <p:spPr>
            <a:xfrm>
              <a:off x="7350997" y="1271995"/>
              <a:ext cx="1457450" cy="707886"/>
            </a:xfrm>
            <a:prstGeom prst="rect">
              <a:avLst/>
            </a:prstGeom>
            <a:noFill/>
          </p:spPr>
          <p:txBody>
            <a:bodyPr wrap="none" rtlCol="0">
              <a:spAutoFit/>
            </a:bodyPr>
            <a:lstStyle/>
            <a:p>
              <a:r>
                <a:rPr lang="en-GB" sz="4000" dirty="0" err="1">
                  <a:solidFill>
                    <a:schemeClr val="bg1"/>
                  </a:solidFill>
                  <a:latin typeface="#9Slide07 ChubbyTitle" pitchFamily="2" charset="-93"/>
                </a:rPr>
                <a:t>Bài</a:t>
              </a:r>
              <a:r>
                <a:rPr lang="en-GB" sz="4000" dirty="0">
                  <a:solidFill>
                    <a:schemeClr val="bg1"/>
                  </a:solidFill>
                  <a:latin typeface="#9Slide07 ChubbyTitle" pitchFamily="2" charset="-93"/>
                </a:rPr>
                <a:t> 1</a:t>
              </a:r>
              <a:endParaRPr lang="vi-VN" sz="4000" dirty="0">
                <a:solidFill>
                  <a:schemeClr val="bg1"/>
                </a:solidFill>
                <a:latin typeface="#9Slide07 ChubbyTitle" pitchFamily="2" charset="-93"/>
              </a:endParaRPr>
            </a:p>
          </p:txBody>
        </p:sp>
      </p:grpSp>
      <p:sp>
        <p:nvSpPr>
          <p:cNvPr id="4" name="TextBox 3">
            <a:extLst>
              <a:ext uri="{FF2B5EF4-FFF2-40B4-BE49-F238E27FC236}">
                <a16:creationId xmlns:a16="http://schemas.microsoft.com/office/drawing/2014/main" id="{9572A526-E5FC-0B6B-62F7-8934DCBF1108}"/>
              </a:ext>
            </a:extLst>
          </p:cNvPr>
          <p:cNvSpPr txBox="1"/>
          <p:nvPr/>
        </p:nvSpPr>
        <p:spPr>
          <a:xfrm>
            <a:off x="5758224" y="5061442"/>
            <a:ext cx="1694695" cy="707886"/>
          </a:xfrm>
          <a:prstGeom prst="rect">
            <a:avLst/>
          </a:prstGeom>
          <a:noFill/>
        </p:spPr>
        <p:txBody>
          <a:bodyPr wrap="none" rtlCol="0">
            <a:spAutoFit/>
          </a:bodyPr>
          <a:lstStyle/>
          <a:p>
            <a:r>
              <a:rPr lang="en-GB" sz="4000" dirty="0" err="1">
                <a:solidFill>
                  <a:srgbClr val="FF0000"/>
                </a:solidFill>
                <a:latin typeface="#9Slide07 ChubbyTitle" pitchFamily="2" charset="-93"/>
              </a:rPr>
              <a:t>Tiết</a:t>
            </a:r>
            <a:r>
              <a:rPr lang="en-GB" sz="4000" dirty="0">
                <a:solidFill>
                  <a:srgbClr val="FF0000"/>
                </a:solidFill>
                <a:latin typeface="#9Slide07 ChubbyTitle" pitchFamily="2" charset="-93"/>
              </a:rPr>
              <a:t> 1</a:t>
            </a:r>
            <a:endParaRPr lang="vi-VN" sz="4000" dirty="0">
              <a:solidFill>
                <a:srgbClr val="FF0000"/>
              </a:solidFill>
              <a:latin typeface="#9Slide07 ChubbyTitle" pitchFamily="2" charset="-93"/>
            </a:endParaRPr>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677D9328-2798-EF03-0F7D-183EBC3F2A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0515" y="5989923"/>
            <a:ext cx="754970" cy="462694"/>
          </a:xfrm>
          <a:prstGeom prst="rect">
            <a:avLst/>
          </a:prstGeom>
        </p:spPr>
      </p:pic>
    </p:spTree>
    <p:extLst>
      <p:ext uri="{BB962C8B-B14F-4D97-AF65-F5344CB8AC3E}">
        <p14:creationId xmlns:p14="http://schemas.microsoft.com/office/powerpoint/2010/main" val="41440044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aliens in space&#10;&#10;Description automatically generated">
            <a:extLst>
              <a:ext uri="{FF2B5EF4-FFF2-40B4-BE49-F238E27FC236}">
                <a16:creationId xmlns:a16="http://schemas.microsoft.com/office/drawing/2014/main" id="{E916A30E-A61E-2A6A-A1AD-5C1EF401B6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950" r="5481" b="1"/>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612C3F32-804E-92AF-8637-6FBB0A4E2AD1}"/>
              </a:ext>
            </a:extLst>
          </p:cNvPr>
          <p:cNvGrpSpPr/>
          <p:nvPr/>
        </p:nvGrpSpPr>
        <p:grpSpPr>
          <a:xfrm>
            <a:off x="647015" y="219456"/>
            <a:ext cx="8551020" cy="3547831"/>
            <a:chOff x="317831" y="1531620"/>
            <a:chExt cx="8551020" cy="3547831"/>
          </a:xfrm>
        </p:grpSpPr>
        <p:sp>
          <p:nvSpPr>
            <p:cNvPr id="7" name="TextBox 6">
              <a:extLst>
                <a:ext uri="{FF2B5EF4-FFF2-40B4-BE49-F238E27FC236}">
                  <a16:creationId xmlns:a16="http://schemas.microsoft.com/office/drawing/2014/main" id="{4FFA9F44-8633-2ABB-3B84-895446A250BF}"/>
                </a:ext>
              </a:extLst>
            </p:cNvPr>
            <p:cNvSpPr txBox="1"/>
            <p:nvPr/>
          </p:nvSpPr>
          <p:spPr>
            <a:xfrm>
              <a:off x="317831" y="1531620"/>
              <a:ext cx="8529900" cy="3547831"/>
            </a:xfrm>
            <a:prstGeom prst="rect">
              <a:avLst/>
            </a:prstGeom>
            <a:noFill/>
          </p:spPr>
          <p:txBody>
            <a:bodyPr wrap="none" rtlCol="0">
              <a:prstTxWarp prst="textWave2">
                <a:avLst/>
              </a:prstTxWarp>
              <a:spAutoFit/>
            </a:bodyPr>
            <a:lstStyle/>
            <a:p>
              <a:pPr algn="ctr">
                <a:lnSpc>
                  <a:spcPct val="150000"/>
                </a:lnSpc>
              </a:pPr>
              <a:r>
                <a:rPr lang="en-GB" sz="8000" dirty="0">
                  <a:ln w="317500">
                    <a:solidFill>
                      <a:schemeClr val="bg1"/>
                    </a:solidFill>
                  </a:ln>
                  <a:effectLst>
                    <a:outerShdw blurRad="50800" dist="38100" dir="2700000" algn="tl" rotWithShape="0">
                      <a:prstClr val="black">
                        <a:alpha val="40000"/>
                      </a:prstClr>
                    </a:outerShdw>
                  </a:effectLst>
                  <a:latin typeface="UTM Showcard" panose="02040603050506020204" pitchFamily="18" charset="0"/>
                </a:rPr>
                <a:t>KHÁM PHÁ </a:t>
              </a:r>
            </a:p>
            <a:p>
              <a:pPr algn="ctr">
                <a:lnSpc>
                  <a:spcPct val="150000"/>
                </a:lnSpc>
              </a:pPr>
              <a:r>
                <a:rPr lang="en-GB" sz="8000" dirty="0">
                  <a:ln w="317500">
                    <a:solidFill>
                      <a:schemeClr val="bg1"/>
                    </a:solidFill>
                  </a:ln>
                  <a:effectLst>
                    <a:outerShdw blurRad="50800" dist="38100" dir="2700000" algn="tl" rotWithShape="0">
                      <a:prstClr val="black">
                        <a:alpha val="40000"/>
                      </a:prstClr>
                    </a:outerShdw>
                  </a:effectLst>
                  <a:latin typeface="UTM Showcard" panose="02040603050506020204" pitchFamily="18" charset="0"/>
                </a:rPr>
                <a:t>HÀNH TINH BÍ ẨN</a:t>
              </a:r>
              <a:endParaRPr lang="vi-VN" sz="8000" dirty="0">
                <a:ln w="317500">
                  <a:solidFill>
                    <a:schemeClr val="bg1"/>
                  </a:solidFill>
                </a:ln>
                <a:effectLst>
                  <a:outerShdw blurRad="50800" dist="38100" dir="2700000" algn="tl" rotWithShape="0">
                    <a:prstClr val="black">
                      <a:alpha val="40000"/>
                    </a:prstClr>
                  </a:outerShdw>
                </a:effectLst>
              </a:endParaRPr>
            </a:p>
          </p:txBody>
        </p:sp>
        <p:sp>
          <p:nvSpPr>
            <p:cNvPr id="8" name="TextBox 7">
              <a:extLst>
                <a:ext uri="{FF2B5EF4-FFF2-40B4-BE49-F238E27FC236}">
                  <a16:creationId xmlns:a16="http://schemas.microsoft.com/office/drawing/2014/main" id="{37700E3F-9D00-2590-3EAA-B8D65C2DAAA6}"/>
                </a:ext>
              </a:extLst>
            </p:cNvPr>
            <p:cNvSpPr txBox="1"/>
            <p:nvPr/>
          </p:nvSpPr>
          <p:spPr>
            <a:xfrm>
              <a:off x="338951" y="1531620"/>
              <a:ext cx="8529900" cy="3547831"/>
            </a:xfrm>
            <a:prstGeom prst="rect">
              <a:avLst/>
            </a:prstGeom>
            <a:noFill/>
          </p:spPr>
          <p:txBody>
            <a:bodyPr wrap="none" rtlCol="0">
              <a:prstTxWarp prst="textWave2">
                <a:avLst/>
              </a:prstTxWarp>
              <a:spAutoFit/>
            </a:bodyPr>
            <a:lstStyle/>
            <a:p>
              <a:pPr algn="ctr">
                <a:lnSpc>
                  <a:spcPct val="150000"/>
                </a:lnSpc>
              </a:pPr>
              <a:r>
                <a:rPr lang="en-GB" sz="8000" dirty="0">
                  <a:solidFill>
                    <a:schemeClr val="tx2"/>
                  </a:solidFill>
                  <a:latin typeface="UTM Showcard" panose="02040603050506020204" pitchFamily="18" charset="0"/>
                </a:rPr>
                <a:t>KHÁM PHÁ </a:t>
              </a:r>
            </a:p>
            <a:p>
              <a:pPr algn="ctr">
                <a:lnSpc>
                  <a:spcPct val="150000"/>
                </a:lnSpc>
              </a:pPr>
              <a:r>
                <a:rPr lang="en-GB" sz="8000" dirty="0">
                  <a:solidFill>
                    <a:schemeClr val="accent5">
                      <a:lumMod val="75000"/>
                    </a:schemeClr>
                  </a:solidFill>
                  <a:latin typeface="UTM Showcard" panose="02040603050506020204" pitchFamily="18" charset="0"/>
                </a:rPr>
                <a:t>HÀNH TINH BÍ ẨN</a:t>
              </a:r>
              <a:endParaRPr lang="vi-VN" sz="8000" dirty="0">
                <a:solidFill>
                  <a:schemeClr val="accent5">
                    <a:lumMod val="75000"/>
                  </a:schemeClr>
                </a:solidFill>
              </a:endParaRPr>
            </a:p>
          </p:txBody>
        </p:sp>
      </p:grpSp>
    </p:spTree>
    <p:extLst>
      <p:ext uri="{BB962C8B-B14F-4D97-AF65-F5344CB8AC3E}">
        <p14:creationId xmlns:p14="http://schemas.microsoft.com/office/powerpoint/2010/main" val="17755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planet with planets and stars&#10;&#10;Description automatically generated with medium confidence">
            <a:extLst>
              <a:ext uri="{FF2B5EF4-FFF2-40B4-BE49-F238E27FC236}">
                <a16:creationId xmlns:a16="http://schemas.microsoft.com/office/drawing/2014/main" id="{32DB66EE-80BA-7FBD-06A4-E864CA549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021"/>
            <a:ext cx="12192000" cy="6779979"/>
          </a:xfrm>
          <a:prstGeom prst="rect">
            <a:avLst/>
          </a:prstGeom>
        </p:spPr>
      </p:pic>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8" name="202406111042-_1_">
            <a:hlinkClick r:id="" action="ppaction://media"/>
            <a:extLst>
              <a:ext uri="{FF2B5EF4-FFF2-40B4-BE49-F238E27FC236}">
                <a16:creationId xmlns:a16="http://schemas.microsoft.com/office/drawing/2014/main" id="{26490175-4606-BC08-B9DC-B1DA02572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2644" y="2291715"/>
            <a:ext cx="406400" cy="406400"/>
          </a:xfrm>
          <a:prstGeom prst="rect">
            <a:avLst/>
          </a:prstGeom>
        </p:spPr>
      </p:pic>
      <p:sp>
        <p:nvSpPr>
          <p:cNvPr id="4" name="Freeform 5">
            <a:extLst>
              <a:ext uri="{FF2B5EF4-FFF2-40B4-BE49-F238E27FC236}">
                <a16:creationId xmlns:a16="http://schemas.microsoft.com/office/drawing/2014/main" id="{D67FA834-46FB-DF05-87A6-05E6B6A0A2C6}"/>
              </a:ext>
            </a:extLst>
          </p:cNvPr>
          <p:cNvSpPr/>
          <p:nvPr/>
        </p:nvSpPr>
        <p:spPr>
          <a:xfrm>
            <a:off x="773438" y="914400"/>
            <a:ext cx="8443713" cy="5660136"/>
          </a:xfrm>
          <a:custGeom>
            <a:avLst/>
            <a:gdLst/>
            <a:ahLst/>
            <a:cxnLst/>
            <a:rect l="l" t="t" r="r" b="b"/>
            <a:pathLst>
              <a:path w="3776408" h="2673382">
                <a:moveTo>
                  <a:pt x="0" y="0"/>
                </a:moveTo>
                <a:lnTo>
                  <a:pt x="3776408" y="0"/>
                </a:lnTo>
                <a:lnTo>
                  <a:pt x="3776408" y="2673382"/>
                </a:lnTo>
                <a:lnTo>
                  <a:pt x="0" y="2673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F0A908EC-C5EA-1904-EFDC-A2017AEC42CC}"/>
              </a:ext>
            </a:extLst>
          </p:cNvPr>
          <p:cNvSpPr txBox="1"/>
          <p:nvPr/>
        </p:nvSpPr>
        <p:spPr>
          <a:xfrm>
            <a:off x="1202439" y="1370547"/>
            <a:ext cx="7585709" cy="3539430"/>
          </a:xfrm>
          <a:prstGeom prst="rect">
            <a:avLst/>
          </a:prstGeom>
          <a:noFill/>
        </p:spPr>
        <p:txBody>
          <a:bodyPr wrap="square" rtlCol="0">
            <a:spAutoFit/>
          </a:bodyPr>
          <a:lstStyle/>
          <a:p>
            <a:pPr algn="just"/>
            <a:r>
              <a:rPr lang="en-GB" sz="3200" b="1" dirty="0">
                <a:latin typeface="#9Slide02 Noi dung rat dai" panose="02000000000000000000" pitchFamily="2" charset="0"/>
                <a:ea typeface="#9Slide02 Noi dung rat dai" panose="02000000000000000000" pitchFamily="2" charset="0"/>
              </a:rPr>
              <a:t>Xin </a:t>
            </a:r>
            <a:r>
              <a:rPr lang="en-GB" sz="3200" b="1" dirty="0" err="1">
                <a:latin typeface="#9Slide02 Noi dung rat dai" panose="02000000000000000000" pitchFamily="2" charset="0"/>
                <a:ea typeface="#9Slide02 Noi dung rat dai" panose="02000000000000000000" pitchFamily="2" charset="0"/>
              </a:rPr>
              <a:t>chào</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các</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bạn</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nhỏ</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tớ</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là</a:t>
            </a:r>
            <a:r>
              <a:rPr lang="en-GB" sz="3200" b="1" dirty="0">
                <a:latin typeface="#9Slide02 Noi dung rat dai" panose="02000000000000000000" pitchFamily="2" charset="0"/>
                <a:ea typeface="#9Slide02 Noi dung rat dai" panose="02000000000000000000" pitchFamily="2" charset="0"/>
              </a:rPr>
              <a:t> Abu – </a:t>
            </a:r>
            <a:r>
              <a:rPr lang="en-GB" sz="3200" b="1" dirty="0" err="1">
                <a:latin typeface="#9Slide02 Noi dung rat dai" panose="02000000000000000000" pitchFamily="2" charset="0"/>
                <a:ea typeface="#9Slide02 Noi dung rat dai" panose="02000000000000000000" pitchFamily="2" charset="0"/>
              </a:rPr>
              <a:t>người</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sẽ</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đồng</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hành</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cùng</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các</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bạn</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khám</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phá</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hành</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tinh</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bí</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ẩn</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với</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những</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thử</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thách</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đang</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chờ</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các</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bạn</a:t>
            </a:r>
            <a:r>
              <a:rPr lang="en-GB" sz="3200" b="1" dirty="0">
                <a:latin typeface="#9Slide02 Noi dung rat dai" panose="02000000000000000000" pitchFamily="2" charset="0"/>
                <a:ea typeface="#9Slide02 Noi dung rat dai" panose="02000000000000000000" pitchFamily="2" charset="0"/>
              </a:rPr>
              <a:t> ở </a:t>
            </a:r>
            <a:r>
              <a:rPr lang="en-GB" sz="3200" b="1" dirty="0" err="1">
                <a:latin typeface="#9Slide02 Noi dung rat dai" panose="02000000000000000000" pitchFamily="2" charset="0"/>
                <a:ea typeface="#9Slide02 Noi dung rat dai" panose="02000000000000000000" pitchFamily="2" charset="0"/>
              </a:rPr>
              <a:t>phía</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trước</a:t>
            </a:r>
            <a:r>
              <a:rPr lang="en-GB" sz="3200" b="1" dirty="0">
                <a:latin typeface="#9Slide02 Noi dung rat dai" panose="02000000000000000000" pitchFamily="2" charset="0"/>
                <a:ea typeface="#9Slide02 Noi dung rat dai" panose="02000000000000000000" pitchFamily="2" charset="0"/>
              </a:rPr>
              <a:t>. Sau </a:t>
            </a:r>
            <a:r>
              <a:rPr lang="en-GB" sz="3200" b="1" dirty="0" err="1">
                <a:latin typeface="#9Slide02 Noi dung rat dai" panose="02000000000000000000" pitchFamily="2" charset="0"/>
                <a:ea typeface="#9Slide02 Noi dung rat dai" panose="02000000000000000000" pitchFamily="2" charset="0"/>
              </a:rPr>
              <a:t>khi</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hoàn</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thành</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thử</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thách</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các</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bạn</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sẽ</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nhận</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được</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vé</a:t>
            </a:r>
            <a:r>
              <a:rPr lang="en-GB" sz="3200" b="1" dirty="0">
                <a:latin typeface="#9Slide02 Noi dung rat dai" panose="02000000000000000000" pitchFamily="2" charset="0"/>
                <a:ea typeface="#9Slide02 Noi dung rat dai" panose="02000000000000000000" pitchFamily="2" charset="0"/>
              </a:rPr>
              <a:t> di </a:t>
            </a:r>
            <a:r>
              <a:rPr lang="en-GB" sz="3200" b="1" dirty="0" err="1">
                <a:latin typeface="#9Slide02 Noi dung rat dai" panose="02000000000000000000" pitchFamily="2" charset="0"/>
                <a:ea typeface="#9Slide02 Noi dung rat dai" panose="02000000000000000000" pitchFamily="2" charset="0"/>
              </a:rPr>
              <a:t>chuyển</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tự</a:t>
            </a:r>
            <a:r>
              <a:rPr lang="en-GB" sz="3200" b="1" dirty="0">
                <a:latin typeface="#9Slide02 Noi dung rat dai" panose="02000000000000000000" pitchFamily="2" charset="0"/>
                <a:ea typeface="#9Slide02 Noi dung rat dai" panose="02000000000000000000" pitchFamily="2" charset="0"/>
              </a:rPr>
              <a:t> do </a:t>
            </a:r>
            <a:r>
              <a:rPr lang="en-GB" sz="3200" b="1" dirty="0" err="1">
                <a:latin typeface="#9Slide02 Noi dung rat dai" panose="02000000000000000000" pitchFamily="2" charset="0"/>
                <a:ea typeface="#9Slide02 Noi dung rat dai" panose="02000000000000000000" pitchFamily="2" charset="0"/>
              </a:rPr>
              <a:t>trên</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hành</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tinh</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của</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chúng</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tớ</a:t>
            </a:r>
            <a:r>
              <a:rPr lang="en-GB" sz="3200" b="1" dirty="0">
                <a:latin typeface="#9Slide02 Noi dung rat dai" panose="02000000000000000000" pitchFamily="2" charset="0"/>
                <a:ea typeface="#9Slide02 Noi dung rat dai" panose="02000000000000000000" pitchFamily="2" charset="0"/>
              </a:rPr>
              <a:t>!</a:t>
            </a:r>
          </a:p>
          <a:p>
            <a:pPr algn="just"/>
            <a:r>
              <a:rPr lang="en-GB" sz="3200" b="1" dirty="0" err="1">
                <a:latin typeface="#9Slide02 Noi dung rat dai" panose="02000000000000000000" pitchFamily="2" charset="0"/>
                <a:ea typeface="#9Slide02 Noi dung rat dai" panose="02000000000000000000" pitchFamily="2" charset="0"/>
              </a:rPr>
              <a:t>Chúc</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các</a:t>
            </a:r>
            <a:r>
              <a:rPr lang="en-GB" sz="3200" b="1" dirty="0">
                <a:latin typeface="#9Slide02 Noi dung rat dai" panose="02000000000000000000" pitchFamily="2" charset="0"/>
                <a:ea typeface="#9Slide02 Noi dung rat dai" panose="02000000000000000000" pitchFamily="2" charset="0"/>
              </a:rPr>
              <a:t> </a:t>
            </a:r>
            <a:r>
              <a:rPr lang="en-GB" sz="3200" b="1" dirty="0" err="1">
                <a:latin typeface="#9Slide02 Noi dung rat dai" panose="02000000000000000000" pitchFamily="2" charset="0"/>
                <a:ea typeface="#9Slide02 Noi dung rat dai" panose="02000000000000000000" pitchFamily="2" charset="0"/>
              </a:rPr>
              <a:t>bạn</a:t>
            </a:r>
            <a:r>
              <a:rPr lang="en-GB" sz="3200" b="1" dirty="0">
                <a:latin typeface="#9Slide02 Noi dung rat dai" panose="02000000000000000000" pitchFamily="2" charset="0"/>
                <a:ea typeface="#9Slide02 Noi dung rat dai" panose="02000000000000000000" pitchFamily="2" charset="0"/>
              </a:rPr>
              <a:t> may </a:t>
            </a:r>
            <a:r>
              <a:rPr lang="en-GB" sz="3200" b="1" dirty="0" err="1">
                <a:latin typeface="#9Slide02 Noi dung rat dai" panose="02000000000000000000" pitchFamily="2" charset="0"/>
                <a:ea typeface="#9Slide02 Noi dung rat dai" panose="02000000000000000000" pitchFamily="2" charset="0"/>
              </a:rPr>
              <a:t>mắn</a:t>
            </a:r>
            <a:r>
              <a:rPr lang="en-GB" sz="3200" b="1" dirty="0">
                <a:latin typeface="#9Slide02 Noi dung rat dai" panose="02000000000000000000" pitchFamily="2" charset="0"/>
                <a:ea typeface="#9Slide02 Noi dung rat dai" panose="02000000000000000000" pitchFamily="2" charset="0"/>
              </a:rPr>
              <a:t>!</a:t>
            </a:r>
            <a:endParaRPr lang="vi-VN" sz="3200" b="1" dirty="0">
              <a:latin typeface="#9Slide02 Noi dung rat dai" panose="02000000000000000000" pitchFamily="2" charset="0"/>
              <a:ea typeface="#9Slide02 Noi dung rat dai" panose="02000000000000000000" pitchFamily="2" charset="0"/>
            </a:endParaRPr>
          </a:p>
        </p:txBody>
      </p:sp>
      <p:sp>
        <p:nvSpPr>
          <p:cNvPr id="5" name="Freeform 22">
            <a:extLst>
              <a:ext uri="{FF2B5EF4-FFF2-40B4-BE49-F238E27FC236}">
                <a16:creationId xmlns:a16="http://schemas.microsoft.com/office/drawing/2014/main" id="{077B2EEA-DE91-501D-EDAC-95B268724B1F}"/>
              </a:ext>
            </a:extLst>
          </p:cNvPr>
          <p:cNvSpPr/>
          <p:nvPr/>
        </p:nvSpPr>
        <p:spPr>
          <a:xfrm flipH="1">
            <a:off x="7951421" y="3099519"/>
            <a:ext cx="4306823" cy="4594860"/>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dirty="0"/>
          </a:p>
        </p:txBody>
      </p:sp>
    </p:spTree>
    <p:extLst>
      <p:ext uri="{BB962C8B-B14F-4D97-AF65-F5344CB8AC3E}">
        <p14:creationId xmlns:p14="http://schemas.microsoft.com/office/powerpoint/2010/main" val="25073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2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 presetClass="mediacall" presetSubtype="0" fill="hold" nodeType="withEffect">
                                  <p:stCondLst>
                                    <p:cond delay="0"/>
                                  </p:stCondLst>
                                  <p:childTnLst>
                                    <p:cmd type="call" cmd="playFrom(0.0)">
                                      <p:cBhvr>
                                        <p:cTn id="9" dur="13609" fill="hold"/>
                                        <p:tgtEl>
                                          <p:spTgt spid="28"/>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8"/>
                </p:tgtEl>
              </p:cMediaNode>
            </p:audio>
          </p:childTnLst>
        </p:cTn>
      </p:par>
    </p:tnLst>
    <p:bldLst>
      <p:bldP spid="26"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Cartoon characters in space&#10;&#10;Description automatically generated">
            <a:extLst>
              <a:ext uri="{FF2B5EF4-FFF2-40B4-BE49-F238E27FC236}">
                <a16:creationId xmlns:a16="http://schemas.microsoft.com/office/drawing/2014/main" id="{BCDA5E53-CEFE-9360-5727-7D4C9162E3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80" b="15466"/>
          <a:stretch/>
        </p:blipFill>
        <p:spPr>
          <a:xfrm>
            <a:off x="20" y="1282"/>
            <a:ext cx="12191980" cy="6856718"/>
          </a:xfrm>
          <a:prstGeom prst="rect">
            <a:avLst/>
          </a:prstGeom>
        </p:spPr>
      </p:pic>
      <p:grpSp>
        <p:nvGrpSpPr>
          <p:cNvPr id="14" name="Group 13">
            <a:extLst>
              <a:ext uri="{FF2B5EF4-FFF2-40B4-BE49-F238E27FC236}">
                <a16:creationId xmlns:a16="http://schemas.microsoft.com/office/drawing/2014/main" id="{A7BA2737-D75C-6434-21AE-8DA4B99861F7}"/>
              </a:ext>
            </a:extLst>
          </p:cNvPr>
          <p:cNvGrpSpPr/>
          <p:nvPr/>
        </p:nvGrpSpPr>
        <p:grpSpPr>
          <a:xfrm>
            <a:off x="296603" y="3074585"/>
            <a:ext cx="7142422" cy="3387175"/>
            <a:chOff x="296603" y="3074585"/>
            <a:chExt cx="7142422" cy="3387175"/>
          </a:xfrm>
        </p:grpSpPr>
        <p:sp>
          <p:nvSpPr>
            <p:cNvPr id="6" name="Freeform 22">
              <a:extLst>
                <a:ext uri="{FF2B5EF4-FFF2-40B4-BE49-F238E27FC236}">
                  <a16:creationId xmlns:a16="http://schemas.microsoft.com/office/drawing/2014/main" id="{88F1C44E-2803-B8BC-96C0-2FC596BDED9D}"/>
                </a:ext>
              </a:extLst>
            </p:cNvPr>
            <p:cNvSpPr/>
            <p:nvPr/>
          </p:nvSpPr>
          <p:spPr>
            <a:xfrm>
              <a:off x="296603" y="3086100"/>
              <a:ext cx="7142422" cy="337566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75993" y="3074585"/>
              <a:ext cx="3191821" cy="1211304"/>
              <a:chOff x="2398779" y="2296251"/>
              <a:chExt cx="3191821" cy="1211304"/>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r>
                  <a:rPr lang="en-GB" sz="7200" dirty="0" err="1">
                    <a:ln w="317500">
                      <a:solidFill>
                        <a:schemeClr val="bg1"/>
                      </a:solidFill>
                    </a:ln>
                    <a:effectLst>
                      <a:outerShdw blurRad="50800" dist="38100" dir="2700000" algn="tl" rotWithShape="0">
                        <a:prstClr val="black">
                          <a:alpha val="40000"/>
                        </a:prstClr>
                      </a:outerShdw>
                    </a:effectLst>
                    <a:latin typeface="UVN Banh Mi" pitchFamily="2" charset="0"/>
                  </a:rPr>
                  <a:t>Chặng</a:t>
                </a:r>
                <a:r>
                  <a:rPr lang="en-GB" sz="7200" dirty="0">
                    <a:ln w="317500">
                      <a:solidFill>
                        <a:schemeClr val="bg1"/>
                      </a:solidFill>
                    </a:ln>
                    <a:effectLst>
                      <a:outerShdw blurRad="50800" dist="38100" dir="2700000" algn="tl" rotWithShape="0">
                        <a:prstClr val="black">
                          <a:alpha val="40000"/>
                        </a:prstClr>
                      </a:outerShdw>
                    </a:effectLst>
                    <a:latin typeface="UVN Banh Mi" pitchFamily="2" charset="0"/>
                  </a:rPr>
                  <a:t> 1</a:t>
                </a:r>
                <a:endParaRPr lang="vi-VN" sz="7200" dirty="0">
                  <a:ln w="317500">
                    <a:solidFill>
                      <a:schemeClr val="bg1"/>
                    </a:solidFill>
                  </a:ln>
                  <a:effectLst>
                    <a:outerShdw blurRad="50800" dist="38100" dir="2700000" algn="tl" rotWithShape="0">
                      <a:prstClr val="black">
                        <a:alpha val="40000"/>
                      </a:prstClr>
                    </a:outerShdw>
                  </a:effectLst>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98779" y="2307226"/>
                <a:ext cx="3190297" cy="1200329"/>
              </a:xfrm>
              <a:prstGeom prst="rect">
                <a:avLst/>
              </a:prstGeom>
              <a:noFill/>
            </p:spPr>
            <p:txBody>
              <a:bodyPr wrap="none" rtlCol="0">
                <a:prstTxWarp prst="textArchUp">
                  <a:avLst/>
                </a:prstTxWarp>
                <a:spAutoFit/>
              </a:bodyPr>
              <a:lstStyle/>
              <a:p>
                <a:r>
                  <a:rPr lang="en-GB" sz="7200" dirty="0" err="1">
                    <a:gradFill>
                      <a:gsLst>
                        <a:gs pos="0">
                          <a:schemeClr val="accent1">
                            <a:lumMod val="5000"/>
                            <a:lumOff val="95000"/>
                          </a:schemeClr>
                        </a:gs>
                        <a:gs pos="63000">
                          <a:srgbClr val="3333CC"/>
                        </a:gs>
                        <a:gs pos="83000">
                          <a:schemeClr val="accent1">
                            <a:lumMod val="45000"/>
                            <a:lumOff val="55000"/>
                          </a:schemeClr>
                        </a:gs>
                        <a:gs pos="100000">
                          <a:schemeClr val="accent1">
                            <a:lumMod val="30000"/>
                            <a:lumOff val="70000"/>
                          </a:schemeClr>
                        </a:gs>
                      </a:gsLst>
                      <a:lin ang="5400000" scaled="1"/>
                    </a:gradFill>
                    <a:latin typeface="UVN Banh Mi" pitchFamily="2" charset="0"/>
                  </a:rPr>
                  <a:t>Chặng</a:t>
                </a:r>
                <a:r>
                  <a:rPr lang="en-GB" sz="7200" dirty="0">
                    <a:gradFill>
                      <a:gsLst>
                        <a:gs pos="0">
                          <a:schemeClr val="accent1">
                            <a:lumMod val="5000"/>
                            <a:lumOff val="95000"/>
                          </a:schemeClr>
                        </a:gs>
                        <a:gs pos="63000">
                          <a:srgbClr val="3333CC"/>
                        </a:gs>
                        <a:gs pos="83000">
                          <a:schemeClr val="accent1">
                            <a:lumMod val="45000"/>
                            <a:lumOff val="55000"/>
                          </a:schemeClr>
                        </a:gs>
                        <a:gs pos="100000">
                          <a:schemeClr val="accent1">
                            <a:lumMod val="30000"/>
                            <a:lumOff val="70000"/>
                          </a:schemeClr>
                        </a:gs>
                      </a:gsLst>
                      <a:lin ang="5400000" scaled="1"/>
                    </a:gradFill>
                    <a:latin typeface="UVN Banh Mi" pitchFamily="2" charset="0"/>
                  </a:rPr>
                  <a:t> 1</a:t>
                </a:r>
                <a:endParaRPr lang="vi-VN" sz="7200" dirty="0">
                  <a:gradFill>
                    <a:gsLst>
                      <a:gs pos="0">
                        <a:schemeClr val="accent1">
                          <a:lumMod val="5000"/>
                          <a:lumOff val="95000"/>
                        </a:schemeClr>
                      </a:gs>
                      <a:gs pos="63000">
                        <a:srgbClr val="3333CC"/>
                      </a:gs>
                      <a:gs pos="83000">
                        <a:schemeClr val="accent1">
                          <a:lumMod val="45000"/>
                          <a:lumOff val="55000"/>
                        </a:schemeClr>
                      </a:gs>
                      <a:gs pos="100000">
                        <a:schemeClr val="accent1">
                          <a:lumMod val="30000"/>
                          <a:lumOff val="70000"/>
                        </a:schemeClr>
                      </a:gs>
                    </a:gsLst>
                    <a:lin ang="5400000" scaled="1"/>
                  </a:gradFill>
                </a:endParaRPr>
              </a:p>
            </p:txBody>
          </p:sp>
        </p:grpSp>
        <p:grpSp>
          <p:nvGrpSpPr>
            <p:cNvPr id="13" name="Group 12">
              <a:extLst>
                <a:ext uri="{FF2B5EF4-FFF2-40B4-BE49-F238E27FC236}">
                  <a16:creationId xmlns:a16="http://schemas.microsoft.com/office/drawing/2014/main" id="{C2F17F42-7854-FB91-8289-C1781FE42610}"/>
                </a:ext>
              </a:extLst>
            </p:cNvPr>
            <p:cNvGrpSpPr/>
            <p:nvPr/>
          </p:nvGrpSpPr>
          <p:grpSpPr>
            <a:xfrm>
              <a:off x="1159568" y="3600587"/>
              <a:ext cx="5816545" cy="2346685"/>
              <a:chOff x="757232" y="3594830"/>
              <a:chExt cx="5816545" cy="2346685"/>
            </a:xfrm>
          </p:grpSpPr>
          <p:sp>
            <p:nvSpPr>
              <p:cNvPr id="11" name="TextBox 10">
                <a:extLst>
                  <a:ext uri="{FF2B5EF4-FFF2-40B4-BE49-F238E27FC236}">
                    <a16:creationId xmlns:a16="http://schemas.microsoft.com/office/drawing/2014/main" id="{CD59B66A-7DA8-3626-9B30-EB70A91E49E8}"/>
                  </a:ext>
                </a:extLst>
              </p:cNvPr>
              <p:cNvSpPr txBox="1"/>
              <p:nvPr/>
            </p:nvSpPr>
            <p:spPr>
              <a:xfrm>
                <a:off x="758756" y="3594830"/>
                <a:ext cx="5815021" cy="2308324"/>
              </a:xfrm>
              <a:prstGeom prst="rect">
                <a:avLst/>
              </a:prstGeom>
              <a:noFill/>
            </p:spPr>
            <p:txBody>
              <a:bodyPr wrap="square" rtlCol="0">
                <a:spAutoFit/>
              </a:bodyPr>
              <a:lstStyle/>
              <a:p>
                <a:pPr algn="ctr"/>
                <a:r>
                  <a:rPr lang="en-GB" sz="7200" dirty="0">
                    <a:ln w="349250">
                      <a:solidFill>
                        <a:schemeClr val="bg1"/>
                      </a:solidFill>
                    </a:ln>
                    <a:latin typeface="UTM Showcard" panose="02040603050506020204" pitchFamily="18" charset="0"/>
                  </a:rPr>
                  <a:t>TRUY TÌM ĐĨA BAY </a:t>
                </a:r>
                <a:endParaRPr lang="vi-VN" sz="7200" dirty="0">
                  <a:ln w="349250">
                    <a:solidFill>
                      <a:schemeClr val="bg1"/>
                    </a:solidFill>
                  </a:ln>
                </a:endParaRPr>
              </a:p>
            </p:txBody>
          </p:sp>
          <p:sp>
            <p:nvSpPr>
              <p:cNvPr id="12" name="TextBox 11">
                <a:extLst>
                  <a:ext uri="{FF2B5EF4-FFF2-40B4-BE49-F238E27FC236}">
                    <a16:creationId xmlns:a16="http://schemas.microsoft.com/office/drawing/2014/main" id="{5565A5B0-CAD1-E0D0-C419-B98A142DAABC}"/>
                  </a:ext>
                </a:extLst>
              </p:cNvPr>
              <p:cNvSpPr txBox="1"/>
              <p:nvPr/>
            </p:nvSpPr>
            <p:spPr>
              <a:xfrm>
                <a:off x="757232" y="3633191"/>
                <a:ext cx="5815021" cy="2308324"/>
              </a:xfrm>
              <a:prstGeom prst="rect">
                <a:avLst/>
              </a:prstGeom>
              <a:noFill/>
            </p:spPr>
            <p:txBody>
              <a:bodyPr wrap="square" rtlCol="0">
                <a:spAutoFit/>
              </a:bodyPr>
              <a:lstStyle/>
              <a:p>
                <a:pPr algn="ctr"/>
                <a:r>
                  <a:rPr lang="en-GB" sz="7200" dirty="0">
                    <a:gradFill>
                      <a:gsLst>
                        <a:gs pos="0">
                          <a:srgbClr val="FF87EE"/>
                        </a:gs>
                        <a:gs pos="63000">
                          <a:srgbClr val="3333CC"/>
                        </a:gs>
                        <a:gs pos="83000">
                          <a:schemeClr val="accent1">
                            <a:lumMod val="45000"/>
                            <a:lumOff val="55000"/>
                          </a:schemeClr>
                        </a:gs>
                        <a:gs pos="100000">
                          <a:schemeClr val="accent1">
                            <a:lumMod val="30000"/>
                            <a:lumOff val="70000"/>
                          </a:schemeClr>
                        </a:gs>
                      </a:gsLst>
                      <a:lin ang="5400000" scaled="1"/>
                    </a:gradFill>
                    <a:latin typeface="UTM Showcard" panose="02040603050506020204" pitchFamily="18" charset="0"/>
                  </a:rPr>
                  <a:t>TRUY TÌM ĐĨA BAY </a:t>
                </a:r>
                <a:endParaRPr lang="vi-VN" sz="7200" dirty="0">
                  <a:gradFill>
                    <a:gsLst>
                      <a:gs pos="0">
                        <a:srgbClr val="FF87EE"/>
                      </a:gs>
                      <a:gs pos="63000">
                        <a:srgbClr val="3333CC"/>
                      </a:gs>
                      <a:gs pos="83000">
                        <a:schemeClr val="accent1">
                          <a:lumMod val="45000"/>
                          <a:lumOff val="55000"/>
                        </a:schemeClr>
                      </a:gs>
                      <a:gs pos="100000">
                        <a:schemeClr val="accent1">
                          <a:lumMod val="30000"/>
                          <a:lumOff val="70000"/>
                        </a:schemeClr>
                      </a:gs>
                    </a:gsLst>
                    <a:lin ang="5400000" scaled="1"/>
                  </a:gradFill>
                </a:endParaRPr>
              </a:p>
            </p:txBody>
          </p:sp>
        </p:grpSp>
      </p:grpSp>
    </p:spTree>
    <p:extLst>
      <p:ext uri="{BB962C8B-B14F-4D97-AF65-F5344CB8AC3E}">
        <p14:creationId xmlns:p14="http://schemas.microsoft.com/office/powerpoint/2010/main" val="148767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14"/>
                                        </p:tgtEl>
                                        <p:attrNameLst>
                                          <p:attrName>r</p:attrName>
                                        </p:attrNameLst>
                                      </p:cBhvr>
                                    </p:animRot>
                                    <p:animRot by="-240000">
                                      <p:cBhvr>
                                        <p:cTn id="14" dur="200" fill="hold">
                                          <p:stCondLst>
                                            <p:cond delay="200"/>
                                          </p:stCondLst>
                                        </p:cTn>
                                        <p:tgtEl>
                                          <p:spTgt spid="14"/>
                                        </p:tgtEl>
                                        <p:attrNameLst>
                                          <p:attrName>r</p:attrName>
                                        </p:attrNameLst>
                                      </p:cBhvr>
                                    </p:animRot>
                                    <p:animRot by="240000">
                                      <p:cBhvr>
                                        <p:cTn id="15" dur="200" fill="hold">
                                          <p:stCondLst>
                                            <p:cond delay="400"/>
                                          </p:stCondLst>
                                        </p:cTn>
                                        <p:tgtEl>
                                          <p:spTgt spid="14"/>
                                        </p:tgtEl>
                                        <p:attrNameLst>
                                          <p:attrName>r</p:attrName>
                                        </p:attrNameLst>
                                      </p:cBhvr>
                                    </p:animRot>
                                    <p:animRot by="-240000">
                                      <p:cBhvr>
                                        <p:cTn id="16" dur="200" fill="hold">
                                          <p:stCondLst>
                                            <p:cond delay="600"/>
                                          </p:stCondLst>
                                        </p:cTn>
                                        <p:tgtEl>
                                          <p:spTgt spid="14"/>
                                        </p:tgtEl>
                                        <p:attrNameLst>
                                          <p:attrName>r</p:attrName>
                                        </p:attrNameLst>
                                      </p:cBhvr>
                                    </p:animRot>
                                    <p:animRot by="120000">
                                      <p:cBhvr>
                                        <p:cTn id="1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Cartoon characters in space&#10;&#10;Description automatically generated">
            <a:extLst>
              <a:ext uri="{FF2B5EF4-FFF2-40B4-BE49-F238E27FC236}">
                <a16:creationId xmlns:a16="http://schemas.microsoft.com/office/drawing/2014/main" id="{BCDA5E53-CEFE-9360-5727-7D4C9162E3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80" b="15466"/>
          <a:stretch/>
        </p:blipFill>
        <p:spPr>
          <a:xfrm>
            <a:off x="20" y="1282"/>
            <a:ext cx="12191980" cy="6856718"/>
          </a:xfrm>
          <a:prstGeom prst="rect">
            <a:avLst/>
          </a:prstGeom>
        </p:spPr>
      </p:pic>
      <p:grpSp>
        <p:nvGrpSpPr>
          <p:cNvPr id="14" name="Group 13">
            <a:extLst>
              <a:ext uri="{FF2B5EF4-FFF2-40B4-BE49-F238E27FC236}">
                <a16:creationId xmlns:a16="http://schemas.microsoft.com/office/drawing/2014/main" id="{A7BA2737-D75C-6434-21AE-8DA4B99861F7}"/>
              </a:ext>
            </a:extLst>
          </p:cNvPr>
          <p:cNvGrpSpPr/>
          <p:nvPr/>
        </p:nvGrpSpPr>
        <p:grpSpPr>
          <a:xfrm>
            <a:off x="492725" y="804673"/>
            <a:ext cx="11206549" cy="5711952"/>
            <a:chOff x="296603" y="3074585"/>
            <a:chExt cx="7142422" cy="3387175"/>
          </a:xfrm>
        </p:grpSpPr>
        <p:sp>
          <p:nvSpPr>
            <p:cNvPr id="6" name="Freeform 22">
              <a:extLst>
                <a:ext uri="{FF2B5EF4-FFF2-40B4-BE49-F238E27FC236}">
                  <a16:creationId xmlns:a16="http://schemas.microsoft.com/office/drawing/2014/main" id="{88F1C44E-2803-B8BC-96C0-2FC596BDED9D}"/>
                </a:ext>
              </a:extLst>
            </p:cNvPr>
            <p:cNvSpPr/>
            <p:nvPr/>
          </p:nvSpPr>
          <p:spPr>
            <a:xfrm>
              <a:off x="296603" y="3086100"/>
              <a:ext cx="7142422" cy="337566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E21B5CE-9ABD-F9D2-0ABC-435424829F05}"/>
                </a:ext>
              </a:extLst>
            </p:cNvPr>
            <p:cNvGrpSpPr/>
            <p:nvPr/>
          </p:nvGrpSpPr>
          <p:grpSpPr>
            <a:xfrm>
              <a:off x="675993" y="3074585"/>
              <a:ext cx="3191821" cy="1211304"/>
              <a:chOff x="2398779" y="2296251"/>
              <a:chExt cx="3191821" cy="1211304"/>
            </a:xfrm>
          </p:grpSpPr>
          <p:sp>
            <p:nvSpPr>
              <p:cNvPr id="7" name="TextBox 6">
                <a:extLst>
                  <a:ext uri="{FF2B5EF4-FFF2-40B4-BE49-F238E27FC236}">
                    <a16:creationId xmlns:a16="http://schemas.microsoft.com/office/drawing/2014/main" id="{023AACC4-D30D-3C4C-9A4D-0D5DCF511E19}"/>
                  </a:ext>
                </a:extLst>
              </p:cNvPr>
              <p:cNvSpPr txBox="1"/>
              <p:nvPr/>
            </p:nvSpPr>
            <p:spPr>
              <a:xfrm>
                <a:off x="2400303" y="2296251"/>
                <a:ext cx="3190297" cy="1200329"/>
              </a:xfrm>
              <a:prstGeom prst="rect">
                <a:avLst/>
              </a:prstGeom>
              <a:noFill/>
            </p:spPr>
            <p:txBody>
              <a:bodyPr wrap="none" rtlCol="0">
                <a:prstTxWarp prst="textArchUp">
                  <a:avLst/>
                </a:prstTxWarp>
                <a:spAutoFit/>
              </a:bodyPr>
              <a:lstStyle/>
              <a:p>
                <a:r>
                  <a:rPr lang="en-GB" sz="7200" dirty="0" err="1">
                    <a:ln w="317500">
                      <a:solidFill>
                        <a:schemeClr val="bg1"/>
                      </a:solidFill>
                    </a:ln>
                    <a:effectLst>
                      <a:outerShdw blurRad="50800" dist="38100" dir="2700000" algn="tl" rotWithShape="0">
                        <a:prstClr val="black">
                          <a:alpha val="40000"/>
                        </a:prstClr>
                      </a:outerShdw>
                    </a:effectLst>
                    <a:latin typeface="UVN Banh Mi" pitchFamily="2" charset="0"/>
                  </a:rPr>
                  <a:t>Chặng</a:t>
                </a:r>
                <a:r>
                  <a:rPr lang="en-GB" sz="7200" dirty="0">
                    <a:ln w="317500">
                      <a:solidFill>
                        <a:schemeClr val="bg1"/>
                      </a:solidFill>
                    </a:ln>
                    <a:effectLst>
                      <a:outerShdw blurRad="50800" dist="38100" dir="2700000" algn="tl" rotWithShape="0">
                        <a:prstClr val="black">
                          <a:alpha val="40000"/>
                        </a:prstClr>
                      </a:outerShdw>
                    </a:effectLst>
                    <a:latin typeface="UVN Banh Mi" pitchFamily="2" charset="0"/>
                  </a:rPr>
                  <a:t> 1</a:t>
                </a:r>
                <a:endParaRPr lang="vi-VN" sz="7200" dirty="0">
                  <a:ln w="317500">
                    <a:solidFill>
                      <a:schemeClr val="bg1"/>
                    </a:solidFill>
                  </a:ln>
                  <a:effectLst>
                    <a:outerShdw blurRad="50800" dist="38100" dir="2700000" algn="tl" rotWithShape="0">
                      <a:prstClr val="black">
                        <a:alpha val="40000"/>
                      </a:prstClr>
                    </a:outerShdw>
                  </a:effectLst>
                </a:endParaRPr>
              </a:p>
            </p:txBody>
          </p:sp>
          <p:sp>
            <p:nvSpPr>
              <p:cNvPr id="8" name="TextBox 7">
                <a:extLst>
                  <a:ext uri="{FF2B5EF4-FFF2-40B4-BE49-F238E27FC236}">
                    <a16:creationId xmlns:a16="http://schemas.microsoft.com/office/drawing/2014/main" id="{D25FADAF-F6C6-0AE2-6ADD-1315A900A0B1}"/>
                  </a:ext>
                </a:extLst>
              </p:cNvPr>
              <p:cNvSpPr txBox="1"/>
              <p:nvPr/>
            </p:nvSpPr>
            <p:spPr>
              <a:xfrm>
                <a:off x="2398779" y="2307226"/>
                <a:ext cx="3190297" cy="1200329"/>
              </a:xfrm>
              <a:prstGeom prst="rect">
                <a:avLst/>
              </a:prstGeom>
              <a:noFill/>
            </p:spPr>
            <p:txBody>
              <a:bodyPr wrap="none" rtlCol="0">
                <a:prstTxWarp prst="textArchUp">
                  <a:avLst/>
                </a:prstTxWarp>
                <a:spAutoFit/>
              </a:bodyPr>
              <a:lstStyle/>
              <a:p>
                <a:r>
                  <a:rPr lang="en-GB" sz="7200" dirty="0" err="1">
                    <a:gradFill>
                      <a:gsLst>
                        <a:gs pos="0">
                          <a:schemeClr val="accent1">
                            <a:lumMod val="5000"/>
                            <a:lumOff val="95000"/>
                          </a:schemeClr>
                        </a:gs>
                        <a:gs pos="63000">
                          <a:srgbClr val="3333CC"/>
                        </a:gs>
                        <a:gs pos="83000">
                          <a:schemeClr val="accent1">
                            <a:lumMod val="45000"/>
                            <a:lumOff val="55000"/>
                          </a:schemeClr>
                        </a:gs>
                        <a:gs pos="100000">
                          <a:schemeClr val="accent1">
                            <a:lumMod val="30000"/>
                            <a:lumOff val="70000"/>
                          </a:schemeClr>
                        </a:gs>
                      </a:gsLst>
                      <a:lin ang="5400000" scaled="1"/>
                    </a:gradFill>
                    <a:latin typeface="UVN Banh Mi" pitchFamily="2" charset="0"/>
                  </a:rPr>
                  <a:t>Chặng</a:t>
                </a:r>
                <a:r>
                  <a:rPr lang="en-GB" sz="7200" dirty="0">
                    <a:gradFill>
                      <a:gsLst>
                        <a:gs pos="0">
                          <a:schemeClr val="accent1">
                            <a:lumMod val="5000"/>
                            <a:lumOff val="95000"/>
                          </a:schemeClr>
                        </a:gs>
                        <a:gs pos="63000">
                          <a:srgbClr val="3333CC"/>
                        </a:gs>
                        <a:gs pos="83000">
                          <a:schemeClr val="accent1">
                            <a:lumMod val="45000"/>
                            <a:lumOff val="55000"/>
                          </a:schemeClr>
                        </a:gs>
                        <a:gs pos="100000">
                          <a:schemeClr val="accent1">
                            <a:lumMod val="30000"/>
                            <a:lumOff val="70000"/>
                          </a:schemeClr>
                        </a:gs>
                      </a:gsLst>
                      <a:lin ang="5400000" scaled="1"/>
                    </a:gradFill>
                    <a:latin typeface="UVN Banh Mi" pitchFamily="2" charset="0"/>
                  </a:rPr>
                  <a:t> 1</a:t>
                </a:r>
                <a:endParaRPr lang="vi-VN" sz="7200" dirty="0">
                  <a:gradFill>
                    <a:gsLst>
                      <a:gs pos="0">
                        <a:schemeClr val="accent1">
                          <a:lumMod val="5000"/>
                          <a:lumOff val="95000"/>
                        </a:schemeClr>
                      </a:gs>
                      <a:gs pos="63000">
                        <a:srgbClr val="3333CC"/>
                      </a:gs>
                      <a:gs pos="83000">
                        <a:schemeClr val="accent1">
                          <a:lumMod val="45000"/>
                          <a:lumOff val="55000"/>
                        </a:schemeClr>
                      </a:gs>
                      <a:gs pos="100000">
                        <a:schemeClr val="accent1">
                          <a:lumMod val="30000"/>
                          <a:lumOff val="70000"/>
                        </a:schemeClr>
                      </a:gs>
                    </a:gsLst>
                    <a:lin ang="5400000" scaled="1"/>
                  </a:gradFill>
                </a:endParaRPr>
              </a:p>
            </p:txBody>
          </p:sp>
        </p:grpSp>
        <p:grpSp>
          <p:nvGrpSpPr>
            <p:cNvPr id="13" name="Group 12">
              <a:extLst>
                <a:ext uri="{FF2B5EF4-FFF2-40B4-BE49-F238E27FC236}">
                  <a16:creationId xmlns:a16="http://schemas.microsoft.com/office/drawing/2014/main" id="{C2F17F42-7854-FB91-8289-C1781FE42610}"/>
                </a:ext>
              </a:extLst>
            </p:cNvPr>
            <p:cNvGrpSpPr/>
            <p:nvPr/>
          </p:nvGrpSpPr>
          <p:grpSpPr>
            <a:xfrm>
              <a:off x="1159568" y="3600587"/>
              <a:ext cx="5816545" cy="2346685"/>
              <a:chOff x="757232" y="3594830"/>
              <a:chExt cx="5816545" cy="2346685"/>
            </a:xfrm>
          </p:grpSpPr>
          <p:sp>
            <p:nvSpPr>
              <p:cNvPr id="11" name="TextBox 10">
                <a:extLst>
                  <a:ext uri="{FF2B5EF4-FFF2-40B4-BE49-F238E27FC236}">
                    <a16:creationId xmlns:a16="http://schemas.microsoft.com/office/drawing/2014/main" id="{CD59B66A-7DA8-3626-9B30-EB70A91E49E8}"/>
                  </a:ext>
                </a:extLst>
              </p:cNvPr>
              <p:cNvSpPr txBox="1"/>
              <p:nvPr/>
            </p:nvSpPr>
            <p:spPr>
              <a:xfrm>
                <a:off x="758756" y="3594830"/>
                <a:ext cx="5815021" cy="2308324"/>
              </a:xfrm>
              <a:prstGeom prst="rect">
                <a:avLst/>
              </a:prstGeom>
              <a:noFill/>
            </p:spPr>
            <p:txBody>
              <a:bodyPr wrap="square" rtlCol="0">
                <a:spAutoFit/>
              </a:bodyPr>
              <a:lstStyle/>
              <a:p>
                <a:pPr algn="ctr"/>
                <a:r>
                  <a:rPr lang="en-GB" sz="7200" dirty="0">
                    <a:ln w="349250">
                      <a:solidFill>
                        <a:schemeClr val="bg1"/>
                      </a:solidFill>
                    </a:ln>
                    <a:latin typeface="UTM Showcard" panose="02040603050506020204" pitchFamily="18" charset="0"/>
                  </a:rPr>
                  <a:t>TRUY TÌM ĐĨA BAY </a:t>
                </a:r>
                <a:endParaRPr lang="vi-VN" sz="7200" dirty="0">
                  <a:ln w="349250">
                    <a:solidFill>
                      <a:schemeClr val="bg1"/>
                    </a:solidFill>
                  </a:ln>
                </a:endParaRPr>
              </a:p>
            </p:txBody>
          </p:sp>
          <p:sp>
            <p:nvSpPr>
              <p:cNvPr id="12" name="TextBox 11">
                <a:extLst>
                  <a:ext uri="{FF2B5EF4-FFF2-40B4-BE49-F238E27FC236}">
                    <a16:creationId xmlns:a16="http://schemas.microsoft.com/office/drawing/2014/main" id="{5565A5B0-CAD1-E0D0-C419-B98A142DAABC}"/>
                  </a:ext>
                </a:extLst>
              </p:cNvPr>
              <p:cNvSpPr txBox="1"/>
              <p:nvPr/>
            </p:nvSpPr>
            <p:spPr>
              <a:xfrm>
                <a:off x="757232" y="3633191"/>
                <a:ext cx="5815021" cy="2308324"/>
              </a:xfrm>
              <a:prstGeom prst="rect">
                <a:avLst/>
              </a:prstGeom>
              <a:noFill/>
            </p:spPr>
            <p:txBody>
              <a:bodyPr wrap="square" rtlCol="0">
                <a:spAutoFit/>
              </a:bodyPr>
              <a:lstStyle/>
              <a:p>
                <a:pPr algn="ctr"/>
                <a:r>
                  <a:rPr lang="en-GB" sz="7200" dirty="0">
                    <a:gradFill>
                      <a:gsLst>
                        <a:gs pos="0">
                          <a:srgbClr val="FF87EE"/>
                        </a:gs>
                        <a:gs pos="63000">
                          <a:srgbClr val="3333CC"/>
                        </a:gs>
                        <a:gs pos="83000">
                          <a:schemeClr val="accent1">
                            <a:lumMod val="45000"/>
                            <a:lumOff val="55000"/>
                          </a:schemeClr>
                        </a:gs>
                        <a:gs pos="100000">
                          <a:schemeClr val="accent1">
                            <a:lumMod val="30000"/>
                            <a:lumOff val="70000"/>
                          </a:schemeClr>
                        </a:gs>
                      </a:gsLst>
                      <a:lin ang="5400000" scaled="1"/>
                    </a:gradFill>
                    <a:latin typeface="UTM Showcard" panose="02040603050506020204" pitchFamily="18" charset="0"/>
                  </a:rPr>
                  <a:t>TRUY TÌM ĐĨA BAY </a:t>
                </a:r>
                <a:endParaRPr lang="vi-VN" sz="7200" dirty="0">
                  <a:gradFill>
                    <a:gsLst>
                      <a:gs pos="0">
                        <a:srgbClr val="FF87EE"/>
                      </a:gs>
                      <a:gs pos="63000">
                        <a:srgbClr val="3333CC"/>
                      </a:gs>
                      <a:gs pos="83000">
                        <a:schemeClr val="accent1">
                          <a:lumMod val="45000"/>
                          <a:lumOff val="55000"/>
                        </a:schemeClr>
                      </a:gs>
                      <a:gs pos="100000">
                        <a:schemeClr val="accent1">
                          <a:lumMod val="30000"/>
                          <a:lumOff val="70000"/>
                        </a:schemeClr>
                      </a:gs>
                    </a:gsLst>
                    <a:lin ang="5400000" scaled="1"/>
                  </a:gradFill>
                </a:endParaRPr>
              </a:p>
            </p:txBody>
          </p:sp>
        </p:grpSp>
      </p:grpSp>
      <p:sp>
        <p:nvSpPr>
          <p:cNvPr id="2" name="Freeform 22">
            <a:extLst>
              <a:ext uri="{FF2B5EF4-FFF2-40B4-BE49-F238E27FC236}">
                <a16:creationId xmlns:a16="http://schemas.microsoft.com/office/drawing/2014/main" id="{454CE125-176A-E1C1-FC99-A6EBEFA43A51}"/>
              </a:ext>
            </a:extLst>
          </p:cNvPr>
          <p:cNvSpPr/>
          <p:nvPr/>
        </p:nvSpPr>
        <p:spPr>
          <a:xfrm>
            <a:off x="-131329" y="3388499"/>
            <a:ext cx="3481103" cy="3594274"/>
          </a:xfrm>
          <a:custGeom>
            <a:avLst/>
            <a:gdLst/>
            <a:ahLst/>
            <a:cxnLst/>
            <a:rect l="l" t="t" r="r" b="b"/>
            <a:pathLst>
              <a:path w="2486120" h="2489232">
                <a:moveTo>
                  <a:pt x="0" y="0"/>
                </a:moveTo>
                <a:lnTo>
                  <a:pt x="2486120" y="0"/>
                </a:lnTo>
                <a:lnTo>
                  <a:pt x="2486120" y="2489232"/>
                </a:lnTo>
                <a:lnTo>
                  <a:pt x="0" y="2489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3" name="TextBox 2">
            <a:extLst>
              <a:ext uri="{FF2B5EF4-FFF2-40B4-BE49-F238E27FC236}">
                <a16:creationId xmlns:a16="http://schemas.microsoft.com/office/drawing/2014/main" id="{2CC97239-B2B7-B0CE-046F-69592AB85F3F}"/>
              </a:ext>
            </a:extLst>
          </p:cNvPr>
          <p:cNvSpPr txBox="1"/>
          <p:nvPr/>
        </p:nvSpPr>
        <p:spPr>
          <a:xfrm>
            <a:off x="2774969" y="2938568"/>
            <a:ext cx="8686800" cy="2554545"/>
          </a:xfrm>
          <a:prstGeom prst="rect">
            <a:avLst/>
          </a:prstGeom>
          <a:noFill/>
        </p:spPr>
        <p:txBody>
          <a:bodyPr wrap="square" rtlCol="0">
            <a:spAutoFit/>
          </a:bodyPr>
          <a:lstStyle/>
          <a:p>
            <a:pPr algn="ctr"/>
            <a:r>
              <a:rPr lang="en-GB" sz="4000" b="1" dirty="0" err="1">
                <a:solidFill>
                  <a:schemeClr val="bg1"/>
                </a:solidFill>
                <a:latin typeface="#9Slide01 Tieu de ngan" panose="00000800000000000000" pitchFamily="2" charset="-93"/>
              </a:rPr>
              <a:t>Chiếc</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đĩa</a:t>
            </a:r>
            <a:r>
              <a:rPr lang="en-GB" sz="4000" b="1" dirty="0">
                <a:solidFill>
                  <a:schemeClr val="bg1"/>
                </a:solidFill>
                <a:latin typeface="#9Slide01 Tieu de ngan" panose="00000800000000000000" pitchFamily="2" charset="-93"/>
              </a:rPr>
              <a:t> bay </a:t>
            </a:r>
            <a:r>
              <a:rPr lang="en-GB" sz="4000" b="1" dirty="0" err="1">
                <a:solidFill>
                  <a:schemeClr val="bg1"/>
                </a:solidFill>
                <a:latin typeface="#9Slide01 Tieu de ngan" panose="00000800000000000000" pitchFamily="2" charset="-93"/>
              </a:rPr>
              <a:t>khổng</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lồ</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của</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hành</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tinh</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tớ</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đã</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bị</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mất</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dấu</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và</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tớ</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phải</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đi</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tìm</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lại</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nó</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Các</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cậu</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hãy</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giúp</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tớ</a:t>
            </a:r>
            <a:r>
              <a:rPr lang="en-GB" sz="4000" b="1" dirty="0">
                <a:solidFill>
                  <a:schemeClr val="bg1"/>
                </a:solidFill>
                <a:latin typeface="#9Slide01 Tieu de ngan" panose="00000800000000000000" pitchFamily="2" charset="-93"/>
              </a:rPr>
              <a:t> </a:t>
            </a:r>
            <a:r>
              <a:rPr lang="en-GB" sz="4000" b="1" dirty="0" err="1">
                <a:solidFill>
                  <a:schemeClr val="bg1"/>
                </a:solidFill>
                <a:latin typeface="#9Slide01 Tieu de ngan" panose="00000800000000000000" pitchFamily="2" charset="-93"/>
              </a:rPr>
              <a:t>nhé</a:t>
            </a:r>
            <a:endParaRPr lang="vi-VN" sz="4000" b="1" dirty="0">
              <a:solidFill>
                <a:schemeClr val="bg1"/>
              </a:solidFill>
              <a:latin typeface="#9Slide01 Tieu de ngan" panose="00000800000000000000" pitchFamily="2" charset="-93"/>
            </a:endParaRPr>
          </a:p>
        </p:txBody>
      </p:sp>
    </p:spTree>
    <p:extLst>
      <p:ext uri="{BB962C8B-B14F-4D97-AF65-F5344CB8AC3E}">
        <p14:creationId xmlns:p14="http://schemas.microsoft.com/office/powerpoint/2010/main" val="213320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Cartoon characters in space&#10;&#10;Description automatically generated">
            <a:extLst>
              <a:ext uri="{FF2B5EF4-FFF2-40B4-BE49-F238E27FC236}">
                <a16:creationId xmlns:a16="http://schemas.microsoft.com/office/drawing/2014/main" id="{BCDA5E53-CEFE-9360-5727-7D4C9162E3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80" b="15466"/>
          <a:stretch/>
        </p:blipFill>
        <p:spPr>
          <a:xfrm>
            <a:off x="20" y="1282"/>
            <a:ext cx="12191980" cy="6856718"/>
          </a:xfrm>
          <a:prstGeom prst="rect">
            <a:avLst/>
          </a:prstGeom>
        </p:spPr>
      </p:pic>
      <p:sp>
        <p:nvSpPr>
          <p:cNvPr id="4" name="Rectangle: Top Corners Rounded 3">
            <a:extLst>
              <a:ext uri="{FF2B5EF4-FFF2-40B4-BE49-F238E27FC236}">
                <a16:creationId xmlns:a16="http://schemas.microsoft.com/office/drawing/2014/main" id="{D7C445F5-3644-8157-5FFF-0C6C941BB0E9}"/>
              </a:ext>
            </a:extLst>
          </p:cNvPr>
          <p:cNvSpPr/>
          <p:nvPr/>
        </p:nvSpPr>
        <p:spPr>
          <a:xfrm>
            <a:off x="384048" y="356616"/>
            <a:ext cx="11320272" cy="6044184"/>
          </a:xfrm>
          <a:prstGeom prst="round2Same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4562F495-3003-E8EA-4197-B6CDDDDE7083}"/>
              </a:ext>
            </a:extLst>
          </p:cNvPr>
          <p:cNvGrpSpPr/>
          <p:nvPr/>
        </p:nvGrpSpPr>
        <p:grpSpPr>
          <a:xfrm>
            <a:off x="0" y="0"/>
            <a:ext cx="1975275" cy="1664352"/>
            <a:chOff x="0" y="0"/>
            <a:chExt cx="1975275" cy="1664352"/>
          </a:xfrm>
        </p:grpSpPr>
        <p:pic>
          <p:nvPicPr>
            <p:cNvPr id="15" name="Picture 14">
              <a:extLst>
                <a:ext uri="{FF2B5EF4-FFF2-40B4-BE49-F238E27FC236}">
                  <a16:creationId xmlns:a16="http://schemas.microsoft.com/office/drawing/2014/main" id="{7AA737D9-E4AF-3F58-180D-0B18873019B8}"/>
                </a:ext>
              </a:extLst>
            </p:cNvPr>
            <p:cNvPicPr>
              <a:picLocks noChangeAspect="1"/>
            </p:cNvPicPr>
            <p:nvPr/>
          </p:nvPicPr>
          <p:blipFill>
            <a:blip r:embed="rId3"/>
            <a:stretch>
              <a:fillRect/>
            </a:stretch>
          </p:blipFill>
          <p:spPr>
            <a:xfrm>
              <a:off x="0" y="0"/>
              <a:ext cx="1975275" cy="1664352"/>
            </a:xfrm>
            <a:prstGeom prst="rect">
              <a:avLst/>
            </a:prstGeom>
          </p:spPr>
        </p:pic>
        <p:sp>
          <p:nvSpPr>
            <p:cNvPr id="16" name="TextBox 15">
              <a:extLst>
                <a:ext uri="{FF2B5EF4-FFF2-40B4-BE49-F238E27FC236}">
                  <a16:creationId xmlns:a16="http://schemas.microsoft.com/office/drawing/2014/main" id="{E5964B60-83CD-5525-92C1-94505DDC1018}"/>
                </a:ext>
              </a:extLst>
            </p:cNvPr>
            <p:cNvSpPr txBox="1"/>
            <p:nvPr/>
          </p:nvSpPr>
          <p:spPr>
            <a:xfrm>
              <a:off x="795116" y="277106"/>
              <a:ext cx="385042" cy="707886"/>
            </a:xfrm>
            <a:prstGeom prst="rect">
              <a:avLst/>
            </a:prstGeom>
            <a:noFill/>
          </p:spPr>
          <p:txBody>
            <a:bodyPr wrap="none" rtlCol="0">
              <a:spAutoFit/>
            </a:bodyPr>
            <a:lstStyle/>
            <a:p>
              <a:r>
                <a:rPr lang="en-GB" sz="4000" b="1" dirty="0">
                  <a:solidFill>
                    <a:schemeClr val="bg1"/>
                  </a:solidFill>
                  <a:latin typeface="#9Slide01 Tieu de ngan" panose="00000800000000000000" pitchFamily="2" charset="-93"/>
                </a:rPr>
                <a:t>1</a:t>
              </a:r>
              <a:endParaRPr lang="vi-VN" sz="4000" b="1" dirty="0">
                <a:solidFill>
                  <a:schemeClr val="bg1"/>
                </a:solidFill>
                <a:latin typeface="#9Slide01 Tieu de ngan" panose="00000800000000000000" pitchFamily="2" charset="-93"/>
              </a:endParaRPr>
            </a:p>
          </p:txBody>
        </p:sp>
      </p:grpSp>
      <p:sp>
        <p:nvSpPr>
          <p:cNvPr id="18" name="Rectangle: Rounded Corners 17">
            <a:extLst>
              <a:ext uri="{FF2B5EF4-FFF2-40B4-BE49-F238E27FC236}">
                <a16:creationId xmlns:a16="http://schemas.microsoft.com/office/drawing/2014/main" id="{ED656CC7-07C0-72C0-B346-88B58E703B58}"/>
              </a:ext>
            </a:extLst>
          </p:cNvPr>
          <p:cNvSpPr/>
          <p:nvPr/>
        </p:nvSpPr>
        <p:spPr>
          <a:xfrm>
            <a:off x="2120054" y="457200"/>
            <a:ext cx="5469466" cy="667512"/>
          </a:xfrm>
          <a:prstGeom prst="roundRect">
            <a:avLst>
              <a:gd name="adj" fmla="val 50000"/>
            </a:avLst>
          </a:prstGeom>
          <a:solidFill>
            <a:srgbClr val="8540CB"/>
          </a:solidFill>
          <a:ln w="571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latin typeface="#9Slide02 Tieu de dai" panose="02000000000000000000" pitchFamily="2" charset="0"/>
                <a:ea typeface="#9Slide02 Tieu de dai" panose="02000000000000000000" pitchFamily="2" charset="0"/>
              </a:rPr>
              <a:t> Viết số và đọc số (theo mẫu)</a:t>
            </a:r>
          </a:p>
        </p:txBody>
      </p:sp>
      <p:graphicFrame>
        <p:nvGraphicFramePr>
          <p:cNvPr id="19" name="Table 18">
            <a:extLst>
              <a:ext uri="{FF2B5EF4-FFF2-40B4-BE49-F238E27FC236}">
                <a16:creationId xmlns:a16="http://schemas.microsoft.com/office/drawing/2014/main" id="{B0434F41-050B-7909-544C-14517CF82D3D}"/>
              </a:ext>
            </a:extLst>
          </p:cNvPr>
          <p:cNvGraphicFramePr>
            <a:graphicFrameLocks noGrp="1"/>
          </p:cNvGraphicFramePr>
          <p:nvPr>
            <p:extLst>
              <p:ext uri="{D42A27DB-BD31-4B8C-83A1-F6EECF244321}">
                <p14:modId xmlns:p14="http://schemas.microsoft.com/office/powerpoint/2010/main" val="4278568718"/>
              </p:ext>
            </p:extLst>
          </p:nvPr>
        </p:nvGraphicFramePr>
        <p:xfrm>
          <a:off x="100584" y="2054584"/>
          <a:ext cx="11786617" cy="4362903"/>
        </p:xfrm>
        <a:graphic>
          <a:graphicData uri="http://schemas.openxmlformats.org/drawingml/2006/table">
            <a:tbl>
              <a:tblPr firstRow="1" bandRow="1">
                <a:tableStyleId>{5C22544A-7EE6-4342-B048-85BDC9FD1C3A}</a:tableStyleId>
              </a:tblPr>
              <a:tblGrid>
                <a:gridCol w="4311280">
                  <a:extLst>
                    <a:ext uri="{9D8B030D-6E8A-4147-A177-3AD203B41FA5}">
                      <a16:colId xmlns:a16="http://schemas.microsoft.com/office/drawing/2014/main" val="1278045493"/>
                    </a:ext>
                  </a:extLst>
                </a:gridCol>
                <a:gridCol w="3100509">
                  <a:extLst>
                    <a:ext uri="{9D8B030D-6E8A-4147-A177-3AD203B41FA5}">
                      <a16:colId xmlns:a16="http://schemas.microsoft.com/office/drawing/2014/main" val="4267149076"/>
                    </a:ext>
                  </a:extLst>
                </a:gridCol>
                <a:gridCol w="4374828">
                  <a:extLst>
                    <a:ext uri="{9D8B030D-6E8A-4147-A177-3AD203B41FA5}">
                      <a16:colId xmlns:a16="http://schemas.microsoft.com/office/drawing/2014/main" val="391670169"/>
                    </a:ext>
                  </a:extLst>
                </a:gridCol>
              </a:tblGrid>
              <a:tr h="583383">
                <a:tc>
                  <a:txBody>
                    <a:bodyPr/>
                    <a:lstStyle/>
                    <a:p>
                      <a:pPr algn="ct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Số</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gồm</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Đọc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số</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Viết</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số</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2148779"/>
                  </a:ext>
                </a:extLst>
              </a:tr>
              <a:tr h="937849">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8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1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4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đơn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52 814</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mươi</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hai</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tám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mười</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bốn</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6208640"/>
                  </a:ext>
                </a:extLst>
              </a:tr>
              <a:tr h="937849">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triệu</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8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1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đơn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096332"/>
                  </a:ext>
                </a:extLst>
              </a:tr>
              <a:tr h="937849">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8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1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5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đơn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495993"/>
                  </a:ext>
                </a:extLst>
              </a:tr>
              <a:tr h="820971">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triệu</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nghìn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3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trăm</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chục</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4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đơn</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0648045"/>
                  </a:ext>
                </a:extLst>
              </a:tr>
            </a:tbl>
          </a:graphicData>
        </a:graphic>
      </p:graphicFrame>
      <p:grpSp>
        <p:nvGrpSpPr>
          <p:cNvPr id="25" name="Group 24">
            <a:extLst>
              <a:ext uri="{FF2B5EF4-FFF2-40B4-BE49-F238E27FC236}">
                <a16:creationId xmlns:a16="http://schemas.microsoft.com/office/drawing/2014/main" id="{BF6338A6-B438-D04F-D5FC-3A3967C6CD7C}"/>
              </a:ext>
            </a:extLst>
          </p:cNvPr>
          <p:cNvGrpSpPr/>
          <p:nvPr/>
        </p:nvGrpSpPr>
        <p:grpSpPr>
          <a:xfrm>
            <a:off x="8998333" y="147543"/>
            <a:ext cx="2707929" cy="1816349"/>
            <a:chOff x="8998333" y="147543"/>
            <a:chExt cx="2707929" cy="1816349"/>
          </a:xfrm>
        </p:grpSpPr>
        <p:sp>
          <p:nvSpPr>
            <p:cNvPr id="22" name="Freeform 24">
              <a:extLst>
                <a:ext uri="{FF2B5EF4-FFF2-40B4-BE49-F238E27FC236}">
                  <a16:creationId xmlns:a16="http://schemas.microsoft.com/office/drawing/2014/main" id="{5691E13C-8F87-3DB4-1418-AA6BB2C5803E}"/>
                </a:ext>
              </a:extLst>
            </p:cNvPr>
            <p:cNvSpPr/>
            <p:nvPr/>
          </p:nvSpPr>
          <p:spPr>
            <a:xfrm rot="392058">
              <a:off x="9882948" y="147543"/>
              <a:ext cx="1823314" cy="1816349"/>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pic>
          <p:nvPicPr>
            <p:cNvPr id="23" name="Picture 22">
              <a:extLst>
                <a:ext uri="{FF2B5EF4-FFF2-40B4-BE49-F238E27FC236}">
                  <a16:creationId xmlns:a16="http://schemas.microsoft.com/office/drawing/2014/main" id="{CB24B6EC-2908-2927-158D-EDA605155DF3}"/>
                </a:ext>
              </a:extLst>
            </p:cNvPr>
            <p:cNvPicPr>
              <a:picLocks noChangeAspect="1"/>
            </p:cNvPicPr>
            <p:nvPr/>
          </p:nvPicPr>
          <p:blipFill>
            <a:blip r:embed="rId6"/>
            <a:stretch>
              <a:fillRect/>
            </a:stretch>
          </p:blipFill>
          <p:spPr>
            <a:xfrm>
              <a:off x="8998333" y="457200"/>
              <a:ext cx="1115665" cy="1368671"/>
            </a:xfrm>
            <a:prstGeom prst="rect">
              <a:avLst/>
            </a:prstGeom>
          </p:spPr>
        </p:pic>
        <p:sp>
          <p:nvSpPr>
            <p:cNvPr id="24" name="TextBox 23">
              <a:extLst>
                <a:ext uri="{FF2B5EF4-FFF2-40B4-BE49-F238E27FC236}">
                  <a16:creationId xmlns:a16="http://schemas.microsoft.com/office/drawing/2014/main" id="{C9826B6A-92A2-E1A6-5579-64EC92016326}"/>
                </a:ext>
              </a:extLst>
            </p:cNvPr>
            <p:cNvSpPr txBox="1"/>
            <p:nvPr/>
          </p:nvSpPr>
          <p:spPr>
            <a:xfrm>
              <a:off x="9907899" y="491922"/>
              <a:ext cx="1773411" cy="1384995"/>
            </a:xfrm>
            <a:prstGeom prst="rect">
              <a:avLst/>
            </a:prstGeom>
            <a:noFill/>
          </p:spPr>
          <p:txBody>
            <a:bodyPr wrap="square" rtlCol="0">
              <a:spAutoFit/>
            </a:bodyPr>
            <a:lstStyle/>
            <a:p>
              <a:pPr algn="ctr"/>
              <a:r>
                <a:rPr lang="en-GB" sz="2800" b="1" dirty="0" err="1">
                  <a:solidFill>
                    <a:srgbClr val="C00000"/>
                  </a:solidFill>
                  <a:latin typeface="UTM Avo" panose="02040603050506020204" pitchFamily="18" charset="0"/>
                  <a:ea typeface="Calibri" panose="020F0502020204030204" pitchFamily="34" charset="0"/>
                  <a:cs typeface="Calibri" panose="020F0502020204030204" pitchFamily="34" charset="0"/>
                </a:rPr>
                <a:t>Thực</a:t>
              </a:r>
              <a:r>
                <a:rPr lang="en-GB" sz="2800" b="1" dirty="0">
                  <a:solidFill>
                    <a:srgbClr val="C00000"/>
                  </a:solidFill>
                  <a:latin typeface="UTM Avo" panose="02040603050506020204" pitchFamily="18" charset="0"/>
                  <a:ea typeface="Calibri" panose="020F0502020204030204" pitchFamily="34" charset="0"/>
                  <a:cs typeface="Calibri" panose="020F0502020204030204" pitchFamily="34" charset="0"/>
                </a:rPr>
                <a:t> </a:t>
              </a:r>
              <a:r>
                <a:rPr lang="en-GB" sz="2800" b="1" dirty="0" err="1">
                  <a:solidFill>
                    <a:srgbClr val="C00000"/>
                  </a:solidFill>
                  <a:latin typeface="UTM Avo" panose="02040603050506020204" pitchFamily="18" charset="0"/>
                  <a:ea typeface="Calibri" panose="020F0502020204030204" pitchFamily="34" charset="0"/>
                  <a:cs typeface="Calibri" panose="020F0502020204030204" pitchFamily="34" charset="0"/>
                </a:rPr>
                <a:t>hiện</a:t>
              </a:r>
              <a:r>
                <a:rPr lang="en-GB" sz="2800" b="1" dirty="0">
                  <a:solidFill>
                    <a:srgbClr val="C00000"/>
                  </a:solidFill>
                  <a:latin typeface="UTM Avo" panose="02040603050506020204" pitchFamily="18" charset="0"/>
                  <a:ea typeface="Calibri" panose="020F0502020204030204" pitchFamily="34" charset="0"/>
                  <a:cs typeface="Calibri" panose="020F0502020204030204" pitchFamily="34" charset="0"/>
                </a:rPr>
                <a:t> </a:t>
              </a:r>
              <a:r>
                <a:rPr lang="en-GB" sz="2800" b="1" dirty="0" err="1">
                  <a:solidFill>
                    <a:srgbClr val="C00000"/>
                  </a:solidFill>
                  <a:latin typeface="UTM Avo" panose="02040603050506020204" pitchFamily="18" charset="0"/>
                  <a:ea typeface="Calibri" panose="020F0502020204030204" pitchFamily="34" charset="0"/>
                  <a:cs typeface="Calibri" panose="020F0502020204030204" pitchFamily="34" charset="0"/>
                </a:rPr>
                <a:t>cá</a:t>
              </a:r>
              <a:r>
                <a:rPr lang="en-GB" sz="2800" b="1" dirty="0">
                  <a:solidFill>
                    <a:srgbClr val="C00000"/>
                  </a:solidFill>
                  <a:latin typeface="UTM Avo" panose="02040603050506020204" pitchFamily="18" charset="0"/>
                  <a:ea typeface="Calibri" panose="020F0502020204030204" pitchFamily="34" charset="0"/>
                  <a:cs typeface="Calibri" panose="020F0502020204030204" pitchFamily="34" charset="0"/>
                </a:rPr>
                <a:t> </a:t>
              </a:r>
              <a:r>
                <a:rPr lang="en-GB" sz="2800" b="1" dirty="0" err="1">
                  <a:solidFill>
                    <a:srgbClr val="C00000"/>
                  </a:solidFill>
                  <a:latin typeface="UTM Avo" panose="02040603050506020204" pitchFamily="18" charset="0"/>
                  <a:ea typeface="Calibri" panose="020F0502020204030204" pitchFamily="34" charset="0"/>
                  <a:cs typeface="Calibri" panose="020F0502020204030204" pitchFamily="34" charset="0"/>
                </a:rPr>
                <a:t>nhân</a:t>
              </a:r>
              <a:endPar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30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3576</TotalTime>
  <Words>1138</Words>
  <Application>Microsoft Office PowerPoint</Application>
  <PresentationFormat>Widescreen</PresentationFormat>
  <Paragraphs>148</Paragraphs>
  <Slides>29</Slides>
  <Notes>0</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Arial</vt:lpstr>
      <vt:lpstr>#9Slide03 SVNEvery Movie Every </vt:lpstr>
      <vt:lpstr>Aptos Display</vt:lpstr>
      <vt:lpstr>#9Slide07 ChubbyTitle</vt:lpstr>
      <vt:lpstr>UTM Showcard</vt:lpstr>
      <vt:lpstr>Calibri</vt:lpstr>
      <vt:lpstr>#9Slide02 Noi dung rat dai</vt:lpstr>
      <vt:lpstr>UVN Banh Mi</vt:lpstr>
      <vt:lpstr>Times New Roman</vt:lpstr>
      <vt:lpstr>#9Slide01 Tieu de ngan</vt:lpstr>
      <vt:lpstr>UTM Avo</vt:lpstr>
      <vt:lpstr>Aptos</vt:lpstr>
      <vt:lpstr>#9Slide02 Tieu de dai</vt:lpstr>
      <vt:lpstr>Office Theme</vt:lpstr>
      <vt:lpstr>PowerPoint Presentation</vt:lpstr>
      <vt:lpstr>PowerPoint Presentation</vt:lpstr>
      <vt:lpstr>PowerPoint Presentation</vt:lpstr>
      <vt:lpstr>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HP</cp:lastModifiedBy>
  <cp:revision>7</cp:revision>
  <dcterms:created xsi:type="dcterms:W3CDTF">2024-06-08T07:58:06Z</dcterms:created>
  <dcterms:modified xsi:type="dcterms:W3CDTF">2025-01-13T04:06:13Z</dcterms:modified>
</cp:coreProperties>
</file>